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</p:sldIdLst>
  <p:sldSz cx="7561263" cy="10691813"/>
  <p:notesSz cx="7561263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0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1"/>
          <p:cNvSpPr txBox="1"/>
          <p:nvPr/>
        </p:nvSpPr>
        <p:spPr>
          <a:xfrm>
            <a:off x="2789555" y="9865203"/>
            <a:ext cx="201766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©CIRAS TOULOUSE - 2018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0564" cy="9436608"/>
          </a:xfrm>
          <a:prstGeom prst="rect">
            <a:avLst/>
          </a:prstGeom>
        </p:spPr>
      </p:pic>
      <p:pic>
        <p:nvPicPr>
          <p:cNvPr id="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51" y="899160"/>
            <a:ext cx="1191768" cy="1191768"/>
          </a:xfrm>
          <a:prstGeom prst="rect">
            <a:avLst/>
          </a:prstGeom>
        </p:spPr>
      </p:pic>
      <p:pic>
        <p:nvPicPr>
          <p:cNvPr id="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08" y="899160"/>
            <a:ext cx="813816" cy="813816"/>
          </a:xfrm>
          <a:prstGeom prst="rect">
            <a:avLst/>
          </a:prstGeom>
        </p:spPr>
      </p:pic>
      <p:sp>
        <p:nvSpPr>
          <p:cNvPr id="15" name="text 1"/>
          <p:cNvSpPr txBox="1"/>
          <p:nvPr/>
        </p:nvSpPr>
        <p:spPr>
          <a:xfrm>
            <a:off x="2536571" y="2800056"/>
            <a:ext cx="2487498" cy="6762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680" spc="10" dirty="0">
                <a:solidFill>
                  <a:srgbClr val="FFFFFF"/>
                </a:solidFill>
                <a:latin typeface="Arial"/>
                <a:cs typeface="Arial"/>
              </a:rPr>
              <a:t>MANUEL</a:t>
            </a:r>
            <a:endParaRPr sz="46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3254375" y="3659592"/>
            <a:ext cx="1228293" cy="6762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770" spc="10" dirty="0">
                <a:solidFill>
                  <a:srgbClr val="FFFFFF"/>
                </a:solidFill>
                <a:latin typeface="Arial"/>
                <a:cs typeface="Arial"/>
              </a:rPr>
              <a:t>  DU  </a:t>
            </a:r>
            <a:endParaRPr sz="47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934516" y="4517771"/>
            <a:ext cx="5689397" cy="5516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230" spc="10" dirty="0">
                <a:solidFill>
                  <a:srgbClr val="FFFFFF"/>
                </a:solidFill>
                <a:latin typeface="Arial"/>
                <a:cs typeface="Arial"/>
              </a:rPr>
              <a:t>BREVET  D’INITIATION</a:t>
            </a:r>
            <a:endParaRPr sz="42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598930" y="5272238"/>
            <a:ext cx="4360875" cy="6762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290" spc="10" dirty="0">
                <a:solidFill>
                  <a:srgbClr val="FFFFFF"/>
                </a:solidFill>
                <a:latin typeface="Arial"/>
                <a:cs typeface="Arial"/>
              </a:rPr>
              <a:t>AERONAUTIQUE</a:t>
            </a:r>
            <a:endParaRPr sz="4200">
              <a:latin typeface="Arial"/>
              <a:cs typeface="Arial"/>
            </a:endParaRPr>
          </a:p>
        </p:txBody>
      </p:sp>
      <p:pic>
        <p:nvPicPr>
          <p:cNvPr id="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2" y="8715756"/>
            <a:ext cx="967740" cy="989076"/>
          </a:xfrm>
          <a:prstGeom prst="rect">
            <a:avLst/>
          </a:prstGeom>
        </p:spPr>
      </p:pic>
      <p:pic>
        <p:nvPicPr>
          <p:cNvPr id="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28" y="8778240"/>
            <a:ext cx="1723643" cy="1315212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8973312"/>
            <a:ext cx="1135380" cy="726948"/>
          </a:xfrm>
          <a:prstGeom prst="rect">
            <a:avLst/>
          </a:prstGeom>
        </p:spPr>
      </p:pic>
      <p:pic>
        <p:nvPicPr>
          <p:cNvPr id="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80" y="8863584"/>
            <a:ext cx="1741932" cy="1024128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804" y="9055608"/>
            <a:ext cx="1357884" cy="640080"/>
          </a:xfrm>
          <a:prstGeom prst="rect">
            <a:avLst/>
          </a:prstGeom>
        </p:spPr>
      </p:pic>
      <p:pic>
        <p:nvPicPr>
          <p:cNvPr id="10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28" y="8592312"/>
            <a:ext cx="1598676" cy="1597152"/>
          </a:xfrm>
          <a:prstGeom prst="rect">
            <a:avLst/>
          </a:prstGeom>
        </p:spPr>
      </p:pic>
      <p:pic>
        <p:nvPicPr>
          <p:cNvPr id="11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787384"/>
            <a:ext cx="1010412" cy="1008888"/>
          </a:xfrm>
          <a:prstGeom prst="rect">
            <a:avLst/>
          </a:prstGeom>
        </p:spPr>
      </p:pic>
      <p:pic>
        <p:nvPicPr>
          <p:cNvPr id="12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76" y="8676132"/>
            <a:ext cx="1459992" cy="1190244"/>
          </a:xfrm>
          <a:prstGeom prst="rect">
            <a:avLst/>
          </a:prstGeom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8868156"/>
            <a:ext cx="1075944" cy="8061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95452" y="2778378"/>
            <a:ext cx="3582085" cy="2058797"/>
          </a:xfrm>
          <a:custGeom>
            <a:avLst/>
            <a:gdLst/>
            <a:ahLst/>
            <a:cxnLst/>
            <a:rect l="l" t="t" r="r" b="b"/>
            <a:pathLst>
              <a:path w="3582085" h="2058797">
                <a:moveTo>
                  <a:pt x="364426" y="687324"/>
                </a:moveTo>
                <a:cubicBezTo>
                  <a:pt x="324193" y="457962"/>
                  <a:pt x="531368" y="246635"/>
                  <a:pt x="827202" y="215520"/>
                </a:cubicBezTo>
                <a:cubicBezTo>
                  <a:pt x="947090" y="202820"/>
                  <a:pt x="1068883" y="221743"/>
                  <a:pt x="1173277" y="269113"/>
                </a:cubicBezTo>
                <a:cubicBezTo>
                  <a:pt x="1283894" y="107443"/>
                  <a:pt x="1542339" y="46102"/>
                  <a:pt x="1750492" y="131954"/>
                </a:cubicBezTo>
                <a:cubicBezTo>
                  <a:pt x="1786941" y="146940"/>
                  <a:pt x="1820342" y="165990"/>
                  <a:pt x="1849806" y="188469"/>
                </a:cubicBezTo>
                <a:cubicBezTo>
                  <a:pt x="1935912" y="54357"/>
                  <a:pt x="2145716" y="0"/>
                  <a:pt x="2318309" y="66803"/>
                </a:cubicBezTo>
                <a:cubicBezTo>
                  <a:pt x="2366188" y="85345"/>
                  <a:pt x="2407844" y="112142"/>
                  <a:pt x="2440229" y="145035"/>
                </a:cubicBezTo>
                <a:cubicBezTo>
                  <a:pt x="2579040" y="18288"/>
                  <a:pt x="2824404" y="2668"/>
                  <a:pt x="2988234" y="110110"/>
                </a:cubicBezTo>
                <a:cubicBezTo>
                  <a:pt x="3057068" y="155195"/>
                  <a:pt x="3103423" y="217552"/>
                  <a:pt x="3119425" y="286259"/>
                </a:cubicBezTo>
                <a:cubicBezTo>
                  <a:pt x="3346882" y="334392"/>
                  <a:pt x="3481121" y="516637"/>
                  <a:pt x="3419144" y="693421"/>
                </a:cubicBezTo>
                <a:cubicBezTo>
                  <a:pt x="3413938" y="708280"/>
                  <a:pt x="3407461" y="722885"/>
                  <a:pt x="3399587" y="737109"/>
                </a:cubicBezTo>
                <a:cubicBezTo>
                  <a:pt x="3582086" y="921259"/>
                  <a:pt x="3537382" y="1185292"/>
                  <a:pt x="3299892" y="1326770"/>
                </a:cubicBezTo>
                <a:cubicBezTo>
                  <a:pt x="3225978" y="1370838"/>
                  <a:pt x="3138601" y="1399287"/>
                  <a:pt x="3046273" y="1409574"/>
                </a:cubicBezTo>
                <a:cubicBezTo>
                  <a:pt x="3044241" y="1607694"/>
                  <a:pt x="2835199" y="1767079"/>
                  <a:pt x="2579548" y="1765555"/>
                </a:cubicBezTo>
                <a:cubicBezTo>
                  <a:pt x="2494077" y="1765047"/>
                  <a:pt x="2410511" y="1746124"/>
                  <a:pt x="2337994" y="1711072"/>
                </a:cubicBezTo>
                <a:cubicBezTo>
                  <a:pt x="2251507" y="1933322"/>
                  <a:pt x="1949755" y="2058798"/>
                  <a:pt x="1664132" y="1991615"/>
                </a:cubicBezTo>
                <a:cubicBezTo>
                  <a:pt x="1544371" y="1963421"/>
                  <a:pt x="1440993" y="1903731"/>
                  <a:pt x="1371397" y="1822832"/>
                </a:cubicBezTo>
                <a:cubicBezTo>
                  <a:pt x="1078916" y="1959738"/>
                  <a:pt x="699313" y="1886078"/>
                  <a:pt x="523443" y="1658494"/>
                </a:cubicBezTo>
                <a:cubicBezTo>
                  <a:pt x="521220" y="1655573"/>
                  <a:pt x="519049" y="1652779"/>
                  <a:pt x="516902" y="1649858"/>
                </a:cubicBezTo>
                <a:cubicBezTo>
                  <a:pt x="325475" y="1667130"/>
                  <a:pt x="152070" y="1561212"/>
                  <a:pt x="129603" y="1413130"/>
                </a:cubicBezTo>
                <a:cubicBezTo>
                  <a:pt x="117627" y="1334262"/>
                  <a:pt x="151219" y="1255269"/>
                  <a:pt x="221424" y="1197230"/>
                </a:cubicBezTo>
                <a:cubicBezTo>
                  <a:pt x="55677" y="1121537"/>
                  <a:pt x="0" y="955422"/>
                  <a:pt x="97066" y="826262"/>
                </a:cubicBezTo>
                <a:cubicBezTo>
                  <a:pt x="153060" y="751587"/>
                  <a:pt x="251282" y="702311"/>
                  <a:pt x="361505" y="693548"/>
                </a:cubicBezTo>
                <a:close/>
              </a:path>
            </a:pathLst>
          </a:custGeom>
          <a:solidFill>
            <a:srgbClr val="05050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1922018" y="3158940"/>
            <a:ext cx="69953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Résultat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922018" y="3326003"/>
            <a:ext cx="663244" cy="9143"/>
          </a:xfrm>
          <a:custGeom>
            <a:avLst/>
            <a:gdLst/>
            <a:ahLst/>
            <a:cxnLst/>
            <a:rect l="l" t="t" r="r" b="b"/>
            <a:pathLst>
              <a:path w="663244" h="9143">
                <a:moveTo>
                  <a:pt x="0" y="0"/>
                </a:moveTo>
                <a:lnTo>
                  <a:pt x="0" y="9144"/>
                </a:lnTo>
                <a:lnTo>
                  <a:pt x="663244" y="9144"/>
                </a:lnTo>
                <a:lnTo>
                  <a:pt x="6632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309370" y="3471360"/>
            <a:ext cx="1922702" cy="8178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9435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Une diminution rapide et</a:t>
            </a:r>
            <a:endParaRPr sz="1300">
              <a:latin typeface="Cambria"/>
              <a:cs typeface="Cambria"/>
            </a:endParaRPr>
          </a:p>
          <a:p>
            <a:pPr marL="10668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importante de  la portance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849" spc="10" dirty="0">
                <a:solidFill>
                  <a:srgbClr val="FFFFFF"/>
                </a:solidFill>
                <a:latin typeface="Cambria"/>
                <a:cs typeface="Cambria"/>
              </a:rPr>
              <a:t>(et une augmentation de la</a:t>
            </a:r>
            <a:endParaRPr sz="800">
              <a:latin typeface="Cambria"/>
              <a:cs typeface="Cambria"/>
            </a:endParaRPr>
          </a:p>
          <a:p>
            <a:pPr marL="661415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trainée)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28064" y="960725"/>
            <a:ext cx="1351752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F.  Le décrochage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356614" y="1118870"/>
            <a:ext cx="1086916" cy="12192"/>
          </a:xfrm>
          <a:custGeom>
            <a:avLst/>
            <a:gdLst/>
            <a:ahLst/>
            <a:cxnLst/>
            <a:rect l="l" t="t" r="r" b="b"/>
            <a:pathLst>
              <a:path w="1086916" h="12192">
                <a:moveTo>
                  <a:pt x="0" y="0"/>
                </a:moveTo>
                <a:lnTo>
                  <a:pt x="0" y="12192"/>
                </a:lnTo>
                <a:lnTo>
                  <a:pt x="1086916" y="12192"/>
                </a:lnTo>
                <a:lnTo>
                  <a:pt x="1086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899464" y="1575123"/>
            <a:ext cx="4164195" cy="102658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Si  l’on  incline  l’aile  au-delà  d’un  certain  angle                               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d’incidence, </a:t>
            </a:r>
            <a:r>
              <a:rPr sz="1300" b="1" spc="10" dirty="0">
                <a:latin typeface="Arial"/>
                <a:cs typeface="Arial"/>
              </a:rPr>
              <a:t>environ de 20°</a:t>
            </a:r>
            <a:r>
              <a:rPr sz="1300" spc="10" dirty="0">
                <a:latin typeface="Cambria"/>
                <a:cs typeface="Cambria"/>
              </a:rPr>
              <a:t>, l’écoulement de l’air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devient tourbillonnaire sur l’extrados car les filets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n’ont plus suffisamment d’énergie pour coller au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profil de l’aile.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4894776"/>
            <a:ext cx="5796485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L’écoulement </a:t>
            </a:r>
            <a:r>
              <a:rPr sz="1300" spc="10" dirty="0">
                <a:latin typeface="Cambria"/>
                <a:cs typeface="Cambria"/>
              </a:rPr>
              <a:t>d’un flux est laminaire lorsque toutes les molécules s'écoulent dans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même direction.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5414746"/>
            <a:ext cx="5794463" cy="4001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Lorsqu’un aéronef vole, une couche d’air d’une épaisseur de plusieurs millimètres,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reste au contact de la surface de l’aile.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9464" y="5934398"/>
            <a:ext cx="5797673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Cette couche s’appelle la </a:t>
            </a:r>
            <a:r>
              <a:rPr sz="1300" b="1" spc="10" dirty="0">
                <a:latin typeface="Arial"/>
                <a:cs typeface="Arial"/>
              </a:rPr>
              <a:t>couche limite</a:t>
            </a:r>
            <a:r>
              <a:rPr sz="1300" spc="10" dirty="0">
                <a:latin typeface="Cambria"/>
                <a:cs typeface="Cambria"/>
              </a:rPr>
              <a:t>. Tant que celle-ci est « collée » à la surface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l'aile et s'écoule le long de celle-ci, la portance est maximum.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6452590"/>
            <a:ext cx="5790840" cy="4001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 la vitesse de déplacement de cette couche limite sur l’extrados et l’intrados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qui crée les phénomènes de dépressions et de surpressions (Bernoulli/Venturi).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070152" y="6975802"/>
            <a:ext cx="5449883" cy="1566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79" i="1" spc="10" dirty="0">
                <a:latin typeface="Arial"/>
                <a:cs typeface="Arial"/>
              </a:rPr>
              <a:t>Ci-dessous, la visualisation de ce phénomène sur le châssis d’une voiture (une DS) en soufflerie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60" y="1114044"/>
            <a:ext cx="2763012" cy="3276600"/>
          </a:xfrm>
          <a:prstGeom prst="rect">
            <a:avLst/>
          </a:prstGeom>
        </p:spPr>
      </p:pic>
      <p:pic>
        <p:nvPicPr>
          <p:cNvPr id="3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6" y="7275576"/>
            <a:ext cx="5434584" cy="26197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8" y="4597908"/>
            <a:ext cx="6998208" cy="371094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899464" y="954856"/>
            <a:ext cx="5792324" cy="6090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décrochage se traduit alors par un avancement du centre de poussée (CP) et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donc  une  abattée  (basculement  de  l’avion  vers  l’avant).  Si  le  décrochage  est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dissymétrique (il n’apparait que sur une aile), alors il y a mise en vrille.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9464" y="1681836"/>
            <a:ext cx="5793311" cy="4001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L’approche du décrochage se traduit par des vibrations dans le manche (buffeting)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car la gouverne de profondeur est située dans l’écoulement tourbillonnaire.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2199964"/>
            <a:ext cx="261083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vitesse de décrochage varie avec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28064" y="2519776"/>
            <a:ext cx="96048" cy="8180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356614" y="2512383"/>
            <a:ext cx="68009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masse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356614" y="2721171"/>
            <a:ext cx="1461531" cy="6120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L’inclinaison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facteur de charge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L’altitude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9464" y="3660336"/>
            <a:ext cx="5791173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existe des avertisseurs sonores de décrochage (un capteur mesure directement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l’incidence de l’aile et signale le dépassement de la valeur admissible).</a:t>
            </a:r>
            <a:endParaRPr sz="1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46383"/>
            <a:ext cx="212485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II.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585214" y="963504"/>
            <a:ext cx="4881751" cy="2652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00" spc="10" dirty="0">
                <a:latin typeface="Arial"/>
                <a:cs typeface="Arial"/>
              </a:rPr>
              <a:t>Coefficients aérodynamiques – Polaire – Finesse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28064" y="1612772"/>
            <a:ext cx="2904931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A.  Etude du coefficient de portance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356614" y="1783334"/>
            <a:ext cx="2637155" cy="13716"/>
          </a:xfrm>
          <a:custGeom>
            <a:avLst/>
            <a:gdLst/>
            <a:ahLst/>
            <a:cxnLst/>
            <a:rect l="l" t="t" r="r" b="b"/>
            <a:pathLst>
              <a:path w="2637155" h="13716">
                <a:moveTo>
                  <a:pt x="0" y="0"/>
                </a:moveTo>
                <a:lnTo>
                  <a:pt x="0" y="13716"/>
                </a:lnTo>
                <a:lnTo>
                  <a:pt x="2637155" y="13716"/>
                </a:lnTo>
                <a:lnTo>
                  <a:pt x="263715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899464" y="4862804"/>
            <a:ext cx="5792325" cy="4017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coefficient de portance, Cz, augmente régulièrement avec l’incidence et atteint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une valeur maximale (notée Cz</a:t>
            </a:r>
            <a:r>
              <a:rPr sz="850" spc="10" dirty="0">
                <a:latin typeface="Cambria"/>
                <a:cs typeface="Cambria"/>
              </a:rPr>
              <a:t>max</a:t>
            </a:r>
            <a:r>
              <a:rPr sz="1300" spc="10" dirty="0">
                <a:latin typeface="Cambria"/>
                <a:cs typeface="Cambria"/>
              </a:rPr>
              <a:t>) puis chute brutalement : c’est le décrochage.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5693606"/>
            <a:ext cx="5799284" cy="8178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Le décollage et l’atterrissage se font par nécessité à vitesse réduite. Pour conserver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une portance suffisante, il est nécessaire d’augmenter Cz (c’est le rôle des </a:t>
            </a:r>
            <a:r>
              <a:rPr sz="1300" b="1" spc="10" dirty="0">
                <a:latin typeface="Arial"/>
                <a:cs typeface="Arial"/>
              </a:rPr>
              <a:t>volets</a:t>
            </a:r>
            <a:r>
              <a:rPr sz="1300" spc="10" dirty="0">
                <a:latin typeface="Cambria"/>
                <a:cs typeface="Cambria"/>
              </a:rPr>
              <a:t>)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et de retarder au maximum le décrochage (c’est le rôle des </a:t>
            </a:r>
            <a:r>
              <a:rPr sz="1300" b="1" spc="10" dirty="0">
                <a:latin typeface="Arial"/>
                <a:cs typeface="Arial"/>
              </a:rPr>
              <a:t>becs)</a:t>
            </a:r>
            <a:r>
              <a:rPr sz="1300" spc="10" dirty="0">
                <a:latin typeface="Cambria"/>
                <a:cs typeface="Cambria"/>
              </a:rPr>
              <a:t>. Becs et volets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constituent les dispositifs </a:t>
            </a:r>
            <a:r>
              <a:rPr sz="1300" b="1" spc="10" dirty="0">
                <a:latin typeface="Arial"/>
                <a:cs typeface="Arial"/>
              </a:rPr>
              <a:t>hypersustentateurs</a:t>
            </a:r>
            <a:r>
              <a:rPr sz="1300" spc="10" dirty="0">
                <a:latin typeface="Cambria"/>
                <a:cs typeface="Cambria"/>
              </a:rPr>
              <a:t>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28064" y="9424689"/>
            <a:ext cx="438971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 noter que les volets augmentent également la surface alaire.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88" y="1830324"/>
            <a:ext cx="2561844" cy="2904744"/>
          </a:xfrm>
          <a:prstGeom prst="rect">
            <a:avLst/>
          </a:prstGeom>
        </p:spPr>
      </p:pic>
      <p:pic>
        <p:nvPicPr>
          <p:cNvPr id="3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6940296"/>
            <a:ext cx="4334256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99464" y="2792831"/>
            <a:ext cx="5793148" cy="4001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becs permettent de redonner de l’énergie à l’écoulement sur l’extrados et ainsi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repousser l’angle d’incidence du décrochage.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28064" y="3627881"/>
            <a:ext cx="276320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B.  Etude du coefficient de trainée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356614" y="3798443"/>
            <a:ext cx="2495423" cy="13716"/>
          </a:xfrm>
          <a:custGeom>
            <a:avLst/>
            <a:gdLst/>
            <a:ahLst/>
            <a:cxnLst/>
            <a:rect l="l" t="t" r="r" b="b"/>
            <a:pathLst>
              <a:path w="2495423" h="13716">
                <a:moveTo>
                  <a:pt x="0" y="0"/>
                </a:moveTo>
                <a:lnTo>
                  <a:pt x="0" y="13716"/>
                </a:lnTo>
                <a:lnTo>
                  <a:pt x="2495423" y="13716"/>
                </a:lnTo>
                <a:lnTo>
                  <a:pt x="24954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899464" y="4157160"/>
            <a:ext cx="374621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3 phénomènes contribuent au coefficient de trainée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28064" y="4473926"/>
            <a:ext cx="96048" cy="1901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356614" y="4473926"/>
            <a:ext cx="138586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La trainée induite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28064" y="4784822"/>
            <a:ext cx="96048" cy="1901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356614" y="4784822"/>
            <a:ext cx="1886883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La trainée de frottement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128064" y="5095718"/>
            <a:ext cx="96048" cy="1901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356614" y="5095718"/>
            <a:ext cx="1524451" cy="183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La trainée de profil.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128064" y="5717764"/>
            <a:ext cx="1447764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1.  Trainée induite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356614" y="5875908"/>
            <a:ext cx="1182928" cy="12192"/>
          </a:xfrm>
          <a:custGeom>
            <a:avLst/>
            <a:gdLst/>
            <a:ahLst/>
            <a:cxnLst/>
            <a:rect l="l" t="t" r="r" b="b"/>
            <a:pathLst>
              <a:path w="1182928" h="12192">
                <a:moveTo>
                  <a:pt x="0" y="0"/>
                </a:moveTo>
                <a:lnTo>
                  <a:pt x="0" y="12193"/>
                </a:lnTo>
                <a:lnTo>
                  <a:pt x="1182928" y="12193"/>
                </a:lnTo>
                <a:lnTo>
                  <a:pt x="11829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text 1"/>
          <p:cNvSpPr txBox="1"/>
          <p:nvPr/>
        </p:nvSpPr>
        <p:spPr>
          <a:xfrm>
            <a:off x="899464" y="6332194"/>
            <a:ext cx="5791996" cy="4001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surpression d’intrados et la dépression d’extrados engendrent, en bout d’ailes,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 mouvement de l’air de </a:t>
            </a:r>
            <a:r>
              <a:rPr sz="1300" b="1" spc="10" dirty="0">
                <a:latin typeface="Arial"/>
                <a:cs typeface="Arial"/>
              </a:rPr>
              <a:t>l’intrados vers l’extrados</a:t>
            </a:r>
            <a:r>
              <a:rPr sz="1300" spc="10" dirty="0">
                <a:latin typeface="Cambria"/>
                <a:cs typeface="Cambria"/>
              </a:rPr>
              <a:t>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9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976884"/>
            <a:ext cx="2750820" cy="1697736"/>
          </a:xfrm>
          <a:prstGeom prst="rect">
            <a:avLst/>
          </a:prstGeom>
        </p:spPr>
      </p:pic>
      <p:pic>
        <p:nvPicPr>
          <p:cNvPr id="4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80" y="954024"/>
            <a:ext cx="2481072" cy="1720596"/>
          </a:xfrm>
          <a:prstGeom prst="rect">
            <a:avLst/>
          </a:prstGeom>
        </p:spPr>
      </p:pic>
      <p:pic>
        <p:nvPicPr>
          <p:cNvPr id="4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" y="6850380"/>
            <a:ext cx="4238244" cy="24704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99464" y="954888"/>
            <a:ext cx="5797127" cy="4001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Cet   enroulement   intrados/extrados   de   l’air   forme   alors   des </a:t>
            </a:r>
            <a:r>
              <a:rPr sz="1300" b="1" spc="10" dirty="0">
                <a:latin typeface="Arial"/>
                <a:cs typeface="Arial"/>
              </a:rPr>
              <a:t>tourbillons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marginaux</a:t>
            </a:r>
            <a:r>
              <a:rPr sz="1300" spc="10" dirty="0">
                <a:latin typeface="Cambria"/>
                <a:cs typeface="Cambria"/>
              </a:rPr>
              <a:t>, ainsi qu’une </a:t>
            </a:r>
            <a:r>
              <a:rPr sz="1300" b="1" spc="10" dirty="0">
                <a:latin typeface="Arial"/>
                <a:cs typeface="Arial"/>
              </a:rPr>
              <a:t>turbulence de sillage</a:t>
            </a:r>
            <a:r>
              <a:rPr sz="1300" spc="10" dirty="0">
                <a:latin typeface="Cambria"/>
                <a:cs typeface="Cambria"/>
              </a:rPr>
              <a:t>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9464" y="3248888"/>
            <a:ext cx="5791500" cy="4001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Pour réduire les tourbillons marginaux, on installe, en bouts d’ailes, des pièces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appelées </a:t>
            </a:r>
            <a:r>
              <a:rPr sz="1300" b="1" spc="10" dirty="0">
                <a:latin typeface="Arial"/>
                <a:cs typeface="Arial"/>
              </a:rPr>
              <a:t>winglets.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5631122"/>
            <a:ext cx="5792816" cy="6090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trainée induite est due aux tourbillons marginaux, qui modifient localement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l’incidence.  Elle  augmente  avec  le  carré  de  la  portance  et  diminue  lorsque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l’allongement de la voilure augmente.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28064" y="6676135"/>
            <a:ext cx="2080194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2.  Trainée de frottement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356614" y="6846697"/>
            <a:ext cx="1812289" cy="13716"/>
          </a:xfrm>
          <a:custGeom>
            <a:avLst/>
            <a:gdLst/>
            <a:ahLst/>
            <a:cxnLst/>
            <a:rect l="l" t="t" r="r" b="b"/>
            <a:pathLst>
              <a:path w="1812289" h="13716">
                <a:moveTo>
                  <a:pt x="0" y="0"/>
                </a:moveTo>
                <a:lnTo>
                  <a:pt x="0" y="13716"/>
                </a:lnTo>
                <a:lnTo>
                  <a:pt x="1812289" y="13716"/>
                </a:lnTo>
                <a:lnTo>
                  <a:pt x="18122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899464" y="6996626"/>
            <a:ext cx="5793934" cy="6090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Elle a pour origine les frottements visqueux entre l’écoulement et la surface de la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voilure. Elle peut augmenter notoirement si l’état de surface de l’aile se dégrade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(salissures, givre, …) et réduire ainsi les performances de l’avion.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7723955"/>
            <a:ext cx="435619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est essentiel sur un planeur de veiller à la propreté de l’aile.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28064" y="8351392"/>
            <a:ext cx="1647377" cy="199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3.  Trainée de profil</a:t>
            </a:r>
            <a:endParaRPr sz="13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356614" y="8521954"/>
            <a:ext cx="1379474" cy="13716"/>
          </a:xfrm>
          <a:custGeom>
            <a:avLst/>
            <a:gdLst/>
            <a:ahLst/>
            <a:cxnLst/>
            <a:rect l="l" t="t" r="r" b="b"/>
            <a:pathLst>
              <a:path w="1379474" h="13716">
                <a:moveTo>
                  <a:pt x="0" y="0"/>
                </a:moveTo>
                <a:lnTo>
                  <a:pt x="0" y="13716"/>
                </a:lnTo>
                <a:lnTo>
                  <a:pt x="1379474" y="13716"/>
                </a:lnTo>
                <a:lnTo>
                  <a:pt x="137947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899464" y="8673407"/>
            <a:ext cx="5794018" cy="6090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Cette  dernière  composante  a  pour  origine  l’apparition  d’un  décollement 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l’écoulement  sur  l’extrados  et  d’une  zone  tourbillonnaire.  La  trainée  de  profil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augmente donc fortement lorsqu’on s’approche du décrochage.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4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">
            <a:off x="2513075" y="1472183"/>
            <a:ext cx="2529840" cy="1658112"/>
          </a:xfrm>
          <a:prstGeom prst="rect">
            <a:avLst/>
          </a:prstGeom>
        </p:spPr>
      </p:pic>
      <p:pic>
        <p:nvPicPr>
          <p:cNvPr id="4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48" y="3592068"/>
            <a:ext cx="4578096" cy="2218943"/>
          </a:xfrm>
          <a:prstGeom prst="rect">
            <a:avLst/>
          </a:prstGeom>
        </p:spPr>
      </p:pic>
      <p:pic>
        <p:nvPicPr>
          <p:cNvPr id="4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3787140"/>
            <a:ext cx="3989832" cy="16306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500"/>
            <a:ext cx="1924746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C.  La polaire d’une aile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356614" y="1131061"/>
            <a:ext cx="1656842" cy="13717"/>
          </a:xfrm>
          <a:custGeom>
            <a:avLst/>
            <a:gdLst/>
            <a:ahLst/>
            <a:cxnLst/>
            <a:rect l="l" t="t" r="r" b="b"/>
            <a:pathLst>
              <a:path w="1656842" h="13717">
                <a:moveTo>
                  <a:pt x="0" y="0"/>
                </a:moveTo>
                <a:lnTo>
                  <a:pt x="0" y="13717"/>
                </a:lnTo>
                <a:lnTo>
                  <a:pt x="1656842" y="13717"/>
                </a:lnTo>
                <a:lnTo>
                  <a:pt x="165684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4019677" y="1800707"/>
            <a:ext cx="2676102" cy="1929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courbe qui représente l’évolution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019677" y="2009464"/>
            <a:ext cx="20820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362193" y="2009464"/>
            <a:ext cx="16113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657635" y="2009464"/>
            <a:ext cx="75646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résultante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019677" y="2009464"/>
            <a:ext cx="2677419" cy="102658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530212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aérodynamique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(évolution en fonction de la portance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et de la trainée en fonction de l’angle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d’incidence) se nomme : </a:t>
            </a:r>
            <a:r>
              <a:rPr sz="1300" b="1" spc="10" dirty="0">
                <a:latin typeface="Arial"/>
                <a:cs typeface="Arial"/>
              </a:rPr>
              <a:t>Polaire de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l’aile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019677" y="3155893"/>
            <a:ext cx="267703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Elle donne les valeurs du coefficient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5926582" y="3322955"/>
            <a:ext cx="734872" cy="9143"/>
          </a:xfrm>
          <a:custGeom>
            <a:avLst/>
            <a:gdLst/>
            <a:ahLst/>
            <a:cxnLst/>
            <a:rect l="l" t="t" r="r" b="b"/>
            <a:pathLst>
              <a:path w="734872" h="9143">
                <a:moveTo>
                  <a:pt x="0" y="0"/>
                </a:moveTo>
                <a:lnTo>
                  <a:pt x="0" y="9144"/>
                </a:lnTo>
                <a:lnTo>
                  <a:pt x="734872" y="9144"/>
                </a:lnTo>
                <a:lnTo>
                  <a:pt x="7348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4019677" y="3364681"/>
            <a:ext cx="267793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portance </a:t>
            </a:r>
            <a:r>
              <a:rPr sz="1300" b="1" spc="10" dirty="0">
                <a:latin typeface="Arial"/>
                <a:cs typeface="Arial"/>
              </a:rPr>
              <a:t>Cz</a:t>
            </a:r>
            <a:r>
              <a:rPr sz="1300" spc="10" dirty="0">
                <a:latin typeface="Cambria"/>
                <a:cs typeface="Cambria"/>
              </a:rPr>
              <a:t> en fonction de celles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019677" y="3531743"/>
            <a:ext cx="859841" cy="9143"/>
          </a:xfrm>
          <a:custGeom>
            <a:avLst/>
            <a:gdLst/>
            <a:ahLst/>
            <a:cxnLst/>
            <a:rect l="l" t="t" r="r" b="b"/>
            <a:pathLst>
              <a:path w="859841" h="9143">
                <a:moveTo>
                  <a:pt x="0" y="0"/>
                </a:moveTo>
                <a:lnTo>
                  <a:pt x="0" y="9144"/>
                </a:lnTo>
                <a:lnTo>
                  <a:pt x="859841" y="9144"/>
                </a:lnTo>
                <a:lnTo>
                  <a:pt x="85984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4019677" y="3573469"/>
            <a:ext cx="267776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du coefficient de trainée </a:t>
            </a:r>
            <a:r>
              <a:rPr sz="1300" b="1" spc="10" dirty="0">
                <a:latin typeface="Arial"/>
                <a:cs typeface="Arial"/>
              </a:rPr>
              <a:t>Cx</a:t>
            </a:r>
            <a:r>
              <a:rPr sz="1300" spc="10" dirty="0">
                <a:latin typeface="Cambria"/>
                <a:cs typeface="Cambria"/>
              </a:rPr>
              <a:t> pour un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260469" y="3740531"/>
            <a:ext cx="1524254" cy="9143"/>
          </a:xfrm>
          <a:custGeom>
            <a:avLst/>
            <a:gdLst/>
            <a:ahLst/>
            <a:cxnLst/>
            <a:rect l="l" t="t" r="r" b="b"/>
            <a:pathLst>
              <a:path w="1524254" h="9143">
                <a:moveTo>
                  <a:pt x="0" y="0"/>
                </a:moveTo>
                <a:lnTo>
                  <a:pt x="0" y="9144"/>
                </a:lnTo>
                <a:lnTo>
                  <a:pt x="1524254" y="9144"/>
                </a:lnTo>
                <a:lnTo>
                  <a:pt x="15242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4019677" y="3782257"/>
            <a:ext cx="2677354" cy="6090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angle d’incidence donné. En pratique,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on représente 100 Cx pour dilater la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courbe.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019677" y="4510760"/>
            <a:ext cx="372636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525139" y="4510760"/>
            <a:ext cx="299722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4958842" y="4510728"/>
            <a:ext cx="11653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«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4019677" y="4510760"/>
            <a:ext cx="2675773" cy="6089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189101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carte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aérodynamique de l’aile qui indique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ses caractéristiques.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5735308" y="4510728"/>
            <a:ext cx="71389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d’identité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6582156" y="4510728"/>
            <a:ext cx="11438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»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2013457" y="6176488"/>
            <a:ext cx="3568334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Les points caractéristiques d’une polaire sont 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899464" y="6789362"/>
            <a:ext cx="159102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 : Une portance nulle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899464" y="7100258"/>
            <a:ext cx="177390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 : Une trainée minimale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899464" y="7411154"/>
            <a:ext cx="274037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 : Une finesse maximale (Cz/Cx maxi)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899464" y="7720907"/>
            <a:ext cx="193087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 : Une portance maximale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899464" y="8031803"/>
            <a:ext cx="129079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 : Un décrochage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899464" y="8660989"/>
            <a:ext cx="5792088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A noter : La polaire de l’avion complet inclut les contributions du fuselage, des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899464" y="8820658"/>
            <a:ext cx="650748" cy="9144"/>
          </a:xfrm>
          <a:custGeom>
            <a:avLst/>
            <a:gdLst/>
            <a:ahLst/>
            <a:cxnLst/>
            <a:rect l="l" t="t" r="r" b="b"/>
            <a:pathLst>
              <a:path w="650748" h="9144">
                <a:moveTo>
                  <a:pt x="0" y="0"/>
                </a:moveTo>
                <a:lnTo>
                  <a:pt x="0" y="9144"/>
                </a:lnTo>
                <a:lnTo>
                  <a:pt x="650748" y="9144"/>
                </a:lnTo>
                <a:lnTo>
                  <a:pt x="6507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text 1"/>
          <p:cNvSpPr txBox="1"/>
          <p:nvPr/>
        </p:nvSpPr>
        <p:spPr>
          <a:xfrm>
            <a:off x="899464" y="8869777"/>
            <a:ext cx="5151721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empennages et du train d’atterrissage à la portance et surtout à la trainée.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1287780"/>
            <a:ext cx="3607308" cy="4530852"/>
          </a:xfrm>
          <a:prstGeom prst="rect">
            <a:avLst/>
          </a:prstGeom>
        </p:spPr>
      </p:pic>
      <p:pic>
        <p:nvPicPr>
          <p:cNvPr id="4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82852"/>
            <a:ext cx="3019044" cy="3942588"/>
          </a:xfrm>
          <a:prstGeom prst="rect">
            <a:avLst/>
          </a:prstGeom>
        </p:spPr>
      </p:pic>
      <p:pic>
        <p:nvPicPr>
          <p:cNvPr id="4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4759452"/>
            <a:ext cx="214884" cy="335280"/>
          </a:xfrm>
          <a:prstGeom prst="rect">
            <a:avLst/>
          </a:prstGeom>
        </p:spPr>
      </p:pic>
      <p:pic>
        <p:nvPicPr>
          <p:cNvPr id="48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2" y="4660391"/>
            <a:ext cx="839724" cy="719328"/>
          </a:xfrm>
          <a:prstGeom prst="rect">
            <a:avLst/>
          </a:prstGeom>
        </p:spPr>
      </p:pic>
      <p:sp>
        <p:nvSpPr>
          <p:cNvPr id="28" name="text 1"/>
          <p:cNvSpPr txBox="1"/>
          <p:nvPr/>
        </p:nvSpPr>
        <p:spPr>
          <a:xfrm>
            <a:off x="945184" y="4786842"/>
            <a:ext cx="287639" cy="36946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49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8" y="4152900"/>
            <a:ext cx="214884" cy="335280"/>
          </a:xfrm>
          <a:prstGeom prst="rect">
            <a:avLst/>
          </a:prstGeom>
        </p:spPr>
      </p:pic>
      <p:pic>
        <p:nvPicPr>
          <p:cNvPr id="50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4053840"/>
            <a:ext cx="839724" cy="719327"/>
          </a:xfrm>
          <a:prstGeom prst="rect">
            <a:avLst/>
          </a:prstGeom>
        </p:spPr>
      </p:pic>
      <p:sp>
        <p:nvSpPr>
          <p:cNvPr id="29" name="text 1"/>
          <p:cNvSpPr txBox="1"/>
          <p:nvPr/>
        </p:nvSpPr>
        <p:spPr>
          <a:xfrm>
            <a:off x="872032" y="4180289"/>
            <a:ext cx="287639" cy="36946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60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002792" y="3392423"/>
            <a:ext cx="188976" cy="335280"/>
          </a:xfrm>
          <a:custGeom>
            <a:avLst/>
            <a:gdLst/>
            <a:ahLst/>
            <a:cxnLst/>
            <a:rect l="l" t="t" r="r" b="b"/>
            <a:pathLst>
              <a:path w="188976" h="335280">
                <a:moveTo>
                  <a:pt x="0" y="0"/>
                </a:moveTo>
                <a:lnTo>
                  <a:pt x="0" y="335280"/>
                </a:lnTo>
                <a:lnTo>
                  <a:pt x="188976" y="335280"/>
                </a:lnTo>
                <a:lnTo>
                  <a:pt x="1889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1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04" y="3293363"/>
            <a:ext cx="813816" cy="719328"/>
          </a:xfrm>
          <a:prstGeom prst="rect">
            <a:avLst/>
          </a:prstGeom>
        </p:spPr>
      </p:pic>
      <p:sp>
        <p:nvSpPr>
          <p:cNvPr id="30" name="text 1"/>
          <p:cNvSpPr txBox="1"/>
          <p:nvPr/>
        </p:nvSpPr>
        <p:spPr>
          <a:xfrm>
            <a:off x="1003096" y="3419813"/>
            <a:ext cx="261731" cy="36946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6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784348" y="1967484"/>
            <a:ext cx="233172" cy="335280"/>
          </a:xfrm>
          <a:custGeom>
            <a:avLst/>
            <a:gdLst/>
            <a:ahLst/>
            <a:cxnLst/>
            <a:rect l="l" t="t" r="r" b="b"/>
            <a:pathLst>
              <a:path w="233172" h="335280">
                <a:moveTo>
                  <a:pt x="0" y="0"/>
                </a:moveTo>
                <a:lnTo>
                  <a:pt x="0" y="335280"/>
                </a:lnTo>
                <a:lnTo>
                  <a:pt x="233172" y="335280"/>
                </a:lnTo>
                <a:lnTo>
                  <a:pt x="2331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2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60" y="1868424"/>
            <a:ext cx="856488" cy="719328"/>
          </a:xfrm>
          <a:prstGeom prst="rect">
            <a:avLst/>
          </a:prstGeom>
        </p:spPr>
      </p:pic>
      <p:sp>
        <p:nvSpPr>
          <p:cNvPr id="31" name="text 1"/>
          <p:cNvSpPr txBox="1"/>
          <p:nvPr/>
        </p:nvSpPr>
        <p:spPr>
          <a:xfrm>
            <a:off x="2784983" y="1994492"/>
            <a:ext cx="305927" cy="36946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3188208" y="2505456"/>
            <a:ext cx="190499" cy="335280"/>
          </a:xfrm>
          <a:custGeom>
            <a:avLst/>
            <a:gdLst/>
            <a:ahLst/>
            <a:cxnLst/>
            <a:rect l="l" t="t" r="r" b="b"/>
            <a:pathLst>
              <a:path w="190499" h="335280">
                <a:moveTo>
                  <a:pt x="0" y="0"/>
                </a:moveTo>
                <a:lnTo>
                  <a:pt x="0" y="335280"/>
                </a:lnTo>
                <a:lnTo>
                  <a:pt x="190499" y="335280"/>
                </a:lnTo>
                <a:lnTo>
                  <a:pt x="1904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3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420" y="2406396"/>
            <a:ext cx="620268" cy="719328"/>
          </a:xfrm>
          <a:prstGeom prst="rect">
            <a:avLst/>
          </a:prstGeom>
        </p:spPr>
      </p:pic>
      <p:sp>
        <p:nvSpPr>
          <p:cNvPr id="32" name="text 1"/>
          <p:cNvSpPr txBox="1"/>
          <p:nvPr/>
        </p:nvSpPr>
        <p:spPr>
          <a:xfrm>
            <a:off x="3188843" y="2532464"/>
            <a:ext cx="263904" cy="36946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99464" y="953332"/>
            <a:ext cx="231492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existe deux types de polaires :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899464" y="1120395"/>
            <a:ext cx="2240534" cy="9143"/>
          </a:xfrm>
          <a:custGeom>
            <a:avLst/>
            <a:gdLst/>
            <a:ahLst/>
            <a:cxnLst/>
            <a:rect l="l" t="t" r="r" b="b"/>
            <a:pathLst>
              <a:path w="2240534" h="9143">
                <a:moveTo>
                  <a:pt x="0" y="0"/>
                </a:moveTo>
                <a:lnTo>
                  <a:pt x="0" y="9143"/>
                </a:lnTo>
                <a:lnTo>
                  <a:pt x="2240534" y="9143"/>
                </a:lnTo>
                <a:lnTo>
                  <a:pt x="2240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03376" y="1263396"/>
            <a:ext cx="5353812" cy="4020312"/>
          </a:xfrm>
          <a:custGeom>
            <a:avLst/>
            <a:gdLst/>
            <a:ahLst/>
            <a:cxnLst/>
            <a:rect l="l" t="t" r="r" b="b"/>
            <a:pathLst>
              <a:path w="5353812" h="4020312">
                <a:moveTo>
                  <a:pt x="0" y="0"/>
                </a:moveTo>
                <a:lnTo>
                  <a:pt x="0" y="4020312"/>
                </a:lnTo>
                <a:lnTo>
                  <a:pt x="5353812" y="4020312"/>
                </a:lnTo>
                <a:lnTo>
                  <a:pt x="53538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75" y="1263395"/>
            <a:ext cx="5353812" cy="4020312"/>
          </a:xfrm>
          <a:prstGeom prst="rect">
            <a:avLst/>
          </a:prstGeom>
        </p:spPr>
      </p:pic>
      <p:sp>
        <p:nvSpPr>
          <p:cNvPr id="104" name="object 104"/>
          <p:cNvSpPr/>
          <p:nvPr/>
        </p:nvSpPr>
        <p:spPr>
          <a:xfrm>
            <a:off x="989075" y="5399532"/>
            <a:ext cx="5582412" cy="4192524"/>
          </a:xfrm>
          <a:custGeom>
            <a:avLst/>
            <a:gdLst/>
            <a:ahLst/>
            <a:cxnLst/>
            <a:rect l="l" t="t" r="r" b="b"/>
            <a:pathLst>
              <a:path w="5582412" h="4192524">
                <a:moveTo>
                  <a:pt x="0" y="0"/>
                </a:moveTo>
                <a:lnTo>
                  <a:pt x="0" y="4192524"/>
                </a:lnTo>
                <a:lnTo>
                  <a:pt x="5582413" y="4192524"/>
                </a:lnTo>
                <a:lnTo>
                  <a:pt x="55824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5" y="5399532"/>
            <a:ext cx="5582412" cy="41925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" y="5727192"/>
            <a:ext cx="5789676" cy="1729740"/>
          </a:xfrm>
          <a:prstGeom prst="rect">
            <a:avLst/>
          </a:prstGeom>
        </p:spPr>
      </p:pic>
      <p:pic>
        <p:nvPicPr>
          <p:cNvPr id="5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2" y="5919216"/>
            <a:ext cx="5405628" cy="1345692"/>
          </a:xfrm>
          <a:prstGeom prst="rect">
            <a:avLst/>
          </a:prstGeom>
        </p:spPr>
      </p:pic>
      <p:sp>
        <p:nvSpPr>
          <p:cNvPr id="106" name="object 106"/>
          <p:cNvSpPr/>
          <p:nvPr/>
        </p:nvSpPr>
        <p:spPr>
          <a:xfrm>
            <a:off x="531876" y="2066545"/>
            <a:ext cx="6591300" cy="1306067"/>
          </a:xfrm>
          <a:custGeom>
            <a:avLst/>
            <a:gdLst/>
            <a:ahLst/>
            <a:cxnLst/>
            <a:rect l="l" t="t" r="r" b="b"/>
            <a:pathLst>
              <a:path w="6591300" h="1306067">
                <a:moveTo>
                  <a:pt x="0" y="0"/>
                </a:moveTo>
                <a:lnTo>
                  <a:pt x="0" y="1306067"/>
                </a:lnTo>
                <a:lnTo>
                  <a:pt x="6591300" y="1306067"/>
                </a:lnTo>
                <a:lnTo>
                  <a:pt x="6591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25780" y="2060449"/>
            <a:ext cx="6603492" cy="1318259"/>
          </a:xfrm>
          <a:custGeom>
            <a:avLst/>
            <a:gdLst/>
            <a:ahLst/>
            <a:cxnLst/>
            <a:rect l="l" t="t" r="r" b="b"/>
            <a:pathLst>
              <a:path w="6603492" h="1318259">
                <a:moveTo>
                  <a:pt x="6096" y="6096"/>
                </a:moveTo>
                <a:lnTo>
                  <a:pt x="6096" y="1312163"/>
                </a:lnTo>
                <a:lnTo>
                  <a:pt x="6597396" y="1312163"/>
                </a:lnTo>
                <a:lnTo>
                  <a:pt x="6597396" y="6096"/>
                </a:lnTo>
                <a:lnTo>
                  <a:pt x="6096" y="609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6250" y="4156710"/>
            <a:ext cx="6591300" cy="1162812"/>
          </a:xfrm>
          <a:custGeom>
            <a:avLst/>
            <a:gdLst/>
            <a:ahLst/>
            <a:cxnLst/>
            <a:rect l="l" t="t" r="r" b="b"/>
            <a:pathLst>
              <a:path w="6591300" h="1162812">
                <a:moveTo>
                  <a:pt x="0" y="0"/>
                </a:moveTo>
                <a:lnTo>
                  <a:pt x="0" y="1162812"/>
                </a:lnTo>
                <a:lnTo>
                  <a:pt x="6591300" y="1162812"/>
                </a:lnTo>
                <a:lnTo>
                  <a:pt x="6591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57200" y="4137660"/>
            <a:ext cx="6629400" cy="1200912"/>
          </a:xfrm>
          <a:custGeom>
            <a:avLst/>
            <a:gdLst/>
            <a:ahLst/>
            <a:cxnLst/>
            <a:rect l="l" t="t" r="r" b="b"/>
            <a:pathLst>
              <a:path w="6629400" h="1200912">
                <a:moveTo>
                  <a:pt x="19050" y="19050"/>
                </a:moveTo>
                <a:lnTo>
                  <a:pt x="19050" y="1181862"/>
                </a:lnTo>
                <a:lnTo>
                  <a:pt x="6610350" y="1181862"/>
                </a:lnTo>
                <a:lnTo>
                  <a:pt x="6610350" y="19050"/>
                </a:lnTo>
                <a:lnTo>
                  <a:pt x="19050" y="1905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1128064" y="960500"/>
            <a:ext cx="1074354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D.  La finesse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356614" y="1131061"/>
            <a:ext cx="806500" cy="13717"/>
          </a:xfrm>
          <a:custGeom>
            <a:avLst/>
            <a:gdLst/>
            <a:ahLst/>
            <a:cxnLst/>
            <a:rect l="l" t="t" r="r" b="b"/>
            <a:pathLst>
              <a:path w="806500" h="13717">
                <a:moveTo>
                  <a:pt x="0" y="0"/>
                </a:moveTo>
                <a:lnTo>
                  <a:pt x="0" y="13717"/>
                </a:lnTo>
                <a:lnTo>
                  <a:pt x="806500" y="13717"/>
                </a:lnTo>
                <a:lnTo>
                  <a:pt x="80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519682" y="1488256"/>
            <a:ext cx="455588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finesse rend compte de la « </a:t>
            </a:r>
            <a:r>
              <a:rPr sz="1300" b="1" spc="10" dirty="0">
                <a:latin typeface="Arial"/>
                <a:cs typeface="Arial"/>
              </a:rPr>
              <a:t>capacité à planer</a:t>
            </a:r>
            <a:r>
              <a:rPr sz="1300" spc="10" dirty="0">
                <a:latin typeface="Cambria"/>
                <a:cs typeface="Cambria"/>
              </a:rPr>
              <a:t> » d’un aéronef.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2108523"/>
            <a:ext cx="230577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Il existe deux types de finesses :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966214" y="2419420"/>
            <a:ext cx="324677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La finesse Air (par rapport à la masse de l’air)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966214" y="2730315"/>
            <a:ext cx="395238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La finesse Sol (par rapport à terre), nous concernant ici.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085392" y="3663384"/>
            <a:ext cx="542477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 la distance horizontale parcourue en vol plané et la perte de hauteur 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1085392" y="3830447"/>
            <a:ext cx="5390134" cy="9143"/>
          </a:xfrm>
          <a:custGeom>
            <a:avLst/>
            <a:gdLst/>
            <a:ahLst/>
            <a:cxnLst/>
            <a:rect l="l" t="t" r="r" b="b"/>
            <a:pathLst>
              <a:path w="5390134" h="9143">
                <a:moveTo>
                  <a:pt x="0" y="0"/>
                </a:moveTo>
                <a:lnTo>
                  <a:pt x="0" y="9143"/>
                </a:lnTo>
                <a:lnTo>
                  <a:pt x="5390135" y="9143"/>
                </a:lnTo>
                <a:lnTo>
                  <a:pt x="53901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3429634" y="3870648"/>
            <a:ext cx="73598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l’appareil.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3429634" y="4037711"/>
            <a:ext cx="699821" cy="9144"/>
          </a:xfrm>
          <a:custGeom>
            <a:avLst/>
            <a:gdLst/>
            <a:ahLst/>
            <a:cxnLst/>
            <a:rect l="l" t="t" r="r" b="b"/>
            <a:pathLst>
              <a:path w="699821" h="9144">
                <a:moveTo>
                  <a:pt x="0" y="0"/>
                </a:moveTo>
                <a:lnTo>
                  <a:pt x="0" y="9144"/>
                </a:lnTo>
                <a:lnTo>
                  <a:pt x="699821" y="9144"/>
                </a:lnTo>
                <a:lnTo>
                  <a:pt x="699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899464" y="4490916"/>
            <a:ext cx="577071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99" spc="10" dirty="0">
                <a:latin typeface="Cambria"/>
                <a:cs typeface="Cambria"/>
              </a:rPr>
              <a:t>                                                                      Distance Horizontale         Vitesse horizontale       Portance          Cz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99464" y="4801812"/>
            <a:ext cx="576309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99" spc="10" dirty="0">
                <a:latin typeface="Cambria"/>
                <a:cs typeface="Cambria"/>
              </a:rPr>
              <a:t>                                                                            Distance Verticale               Vitesse verticale          Trainée           Cx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899464" y="5423858"/>
            <a:ext cx="556040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Plus ce nombre est élevé, plus cette aile porte bien, pour une traînée minimale.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99464" y="7597463"/>
            <a:ext cx="583472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finesse représente donc </a:t>
            </a:r>
            <a:r>
              <a:rPr sz="1300" i="1" spc="10" dirty="0">
                <a:latin typeface="Arial"/>
                <a:cs typeface="Arial"/>
              </a:rPr>
              <a:t>« combien de fois »</a:t>
            </a:r>
            <a:r>
              <a:rPr sz="1300" spc="10" dirty="0">
                <a:latin typeface="Cambria"/>
                <a:cs typeface="Cambria"/>
              </a:rPr>
              <a:t> un aéronef peut parcourir sa hauteur.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899464" y="7906835"/>
            <a:ext cx="471890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existe un angle d’incidence pour laquelle la finesse est maximale.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899464" y="8528628"/>
            <a:ext cx="408339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Pour un avion de tourisme : la finesse maximale est de </a:t>
            </a:r>
            <a:r>
              <a:rPr sz="1300" b="1" spc="10" dirty="0">
                <a:latin typeface="Arial"/>
                <a:cs typeface="Arial"/>
              </a:rPr>
              <a:t>10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899464" y="8695690"/>
            <a:ext cx="1947926" cy="9144"/>
          </a:xfrm>
          <a:custGeom>
            <a:avLst/>
            <a:gdLst/>
            <a:ahLst/>
            <a:cxnLst/>
            <a:rect l="l" t="t" r="r" b="b"/>
            <a:pathLst>
              <a:path w="1947926" h="9144">
                <a:moveTo>
                  <a:pt x="0" y="0"/>
                </a:moveTo>
                <a:lnTo>
                  <a:pt x="0" y="9144"/>
                </a:lnTo>
                <a:lnTo>
                  <a:pt x="1947927" y="9144"/>
                </a:lnTo>
                <a:lnTo>
                  <a:pt x="19479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ext 1"/>
          <p:cNvSpPr txBox="1"/>
          <p:nvPr/>
        </p:nvSpPr>
        <p:spPr>
          <a:xfrm>
            <a:off x="899464" y="8839524"/>
            <a:ext cx="403005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Pour un avion de transport civil moderne : elle est de </a:t>
            </a:r>
            <a:r>
              <a:rPr sz="1300" b="1" spc="10" dirty="0">
                <a:latin typeface="Arial"/>
                <a:cs typeface="Arial"/>
              </a:rPr>
              <a:t>22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899464" y="9006586"/>
            <a:ext cx="3022726" cy="9144"/>
          </a:xfrm>
          <a:custGeom>
            <a:avLst/>
            <a:gdLst/>
            <a:ahLst/>
            <a:cxnLst/>
            <a:rect l="l" t="t" r="r" b="b"/>
            <a:pathLst>
              <a:path w="3022726" h="9144">
                <a:moveTo>
                  <a:pt x="0" y="0"/>
                </a:moveTo>
                <a:lnTo>
                  <a:pt x="0" y="9144"/>
                </a:lnTo>
                <a:lnTo>
                  <a:pt x="3022727" y="9144"/>
                </a:lnTo>
                <a:lnTo>
                  <a:pt x="30227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text 1"/>
          <p:cNvSpPr txBox="1"/>
          <p:nvPr/>
        </p:nvSpPr>
        <p:spPr>
          <a:xfrm>
            <a:off x="899464" y="9150420"/>
            <a:ext cx="579486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Pour un planeur : elle est de </a:t>
            </a:r>
            <a:r>
              <a:rPr sz="1300" b="1" spc="10" dirty="0">
                <a:latin typeface="Arial"/>
                <a:cs typeface="Arial"/>
              </a:rPr>
              <a:t>40</a:t>
            </a:r>
            <a:r>
              <a:rPr sz="1300" spc="10" dirty="0">
                <a:latin typeface="Cambria"/>
                <a:cs typeface="Cambria"/>
              </a:rPr>
              <a:t> voire de </a:t>
            </a:r>
            <a:r>
              <a:rPr sz="1300" b="1" spc="10" dirty="0">
                <a:latin typeface="Arial"/>
                <a:cs typeface="Arial"/>
              </a:rPr>
              <a:t>70</a:t>
            </a:r>
            <a:r>
              <a:rPr sz="1300" spc="10" dirty="0">
                <a:latin typeface="Cambria"/>
                <a:cs typeface="Cambria"/>
              </a:rPr>
              <a:t> pour les plus performants, grâce à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899464" y="9317482"/>
            <a:ext cx="1278890" cy="9144"/>
          </a:xfrm>
          <a:custGeom>
            <a:avLst/>
            <a:gdLst/>
            <a:ahLst/>
            <a:cxnLst/>
            <a:rect l="l" t="t" r="r" b="b"/>
            <a:pathLst>
              <a:path w="1278890" h="9144">
                <a:moveTo>
                  <a:pt x="0" y="0"/>
                </a:moveTo>
                <a:lnTo>
                  <a:pt x="0" y="9144"/>
                </a:lnTo>
                <a:lnTo>
                  <a:pt x="1278890" y="9144"/>
                </a:lnTo>
                <a:lnTo>
                  <a:pt x="12788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text 1"/>
          <p:cNvSpPr txBox="1"/>
          <p:nvPr/>
        </p:nvSpPr>
        <p:spPr>
          <a:xfrm>
            <a:off x="899464" y="9357633"/>
            <a:ext cx="522791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l’allongement très important de l’aile et l’absence de rugosités sur celle-ci.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5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2430780"/>
            <a:ext cx="943355" cy="827532"/>
          </a:xfrm>
          <a:prstGeom prst="rect">
            <a:avLst/>
          </a:prstGeom>
        </p:spPr>
      </p:pic>
      <p:sp>
        <p:nvSpPr>
          <p:cNvPr id="20" name="text 1"/>
          <p:cNvSpPr txBox="1"/>
          <p:nvPr/>
        </p:nvSpPr>
        <p:spPr>
          <a:xfrm>
            <a:off x="998524" y="4597736"/>
            <a:ext cx="1010361" cy="2680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mbria"/>
                <a:cs typeface="Cambria"/>
              </a:rPr>
              <a:t>Finesse = 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2173224" y="4725924"/>
            <a:ext cx="1447800" cy="59436"/>
          </a:xfrm>
          <a:custGeom>
            <a:avLst/>
            <a:gdLst/>
            <a:ahLst/>
            <a:cxnLst/>
            <a:rect l="l" t="t" r="r" b="b"/>
            <a:pathLst>
              <a:path w="1447800" h="59436">
                <a:moveTo>
                  <a:pt x="0" y="0"/>
                </a:moveTo>
                <a:lnTo>
                  <a:pt x="0" y="59436"/>
                </a:lnTo>
                <a:lnTo>
                  <a:pt x="1447800" y="59436"/>
                </a:lnTo>
                <a:lnTo>
                  <a:pt x="1447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049268" y="4725924"/>
            <a:ext cx="1258824" cy="45720"/>
          </a:xfrm>
          <a:custGeom>
            <a:avLst/>
            <a:gdLst/>
            <a:ahLst/>
            <a:cxnLst/>
            <a:rect l="l" t="t" r="r" b="b"/>
            <a:pathLst>
              <a:path w="1258824" h="45720">
                <a:moveTo>
                  <a:pt x="0" y="0"/>
                </a:moveTo>
                <a:lnTo>
                  <a:pt x="0" y="45720"/>
                </a:lnTo>
                <a:lnTo>
                  <a:pt x="1258824" y="45720"/>
                </a:lnTo>
                <a:lnTo>
                  <a:pt x="12588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68696" y="4725924"/>
            <a:ext cx="641604" cy="45720"/>
          </a:xfrm>
          <a:custGeom>
            <a:avLst/>
            <a:gdLst/>
            <a:ahLst/>
            <a:cxnLst/>
            <a:rect l="l" t="t" r="r" b="b"/>
            <a:pathLst>
              <a:path w="641604" h="45720">
                <a:moveTo>
                  <a:pt x="0" y="0"/>
                </a:moveTo>
                <a:lnTo>
                  <a:pt x="0" y="45720"/>
                </a:lnTo>
                <a:lnTo>
                  <a:pt x="641604" y="45720"/>
                </a:lnTo>
                <a:lnTo>
                  <a:pt x="6416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41948" y="4732020"/>
            <a:ext cx="240792" cy="45720"/>
          </a:xfrm>
          <a:custGeom>
            <a:avLst/>
            <a:gdLst/>
            <a:ahLst/>
            <a:cxnLst/>
            <a:rect l="l" t="t" r="r" b="b"/>
            <a:pathLst>
              <a:path w="240792" h="45720">
                <a:moveTo>
                  <a:pt x="0" y="0"/>
                </a:moveTo>
                <a:lnTo>
                  <a:pt x="0" y="45720"/>
                </a:lnTo>
                <a:lnTo>
                  <a:pt x="240792" y="45720"/>
                </a:lnTo>
                <a:lnTo>
                  <a:pt x="2407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0" y="4602480"/>
            <a:ext cx="379476" cy="339852"/>
          </a:xfrm>
          <a:prstGeom prst="rect">
            <a:avLst/>
          </a:prstGeom>
        </p:spPr>
      </p:pic>
      <p:sp>
        <p:nvSpPr>
          <p:cNvPr id="21" name="text 1"/>
          <p:cNvSpPr txBox="1"/>
          <p:nvPr/>
        </p:nvSpPr>
        <p:spPr>
          <a:xfrm>
            <a:off x="3772789" y="4657949"/>
            <a:ext cx="117348" cy="17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=</a:t>
            </a:r>
            <a:endParaRPr sz="1200">
              <a:latin typeface="Cambria"/>
              <a:cs typeface="Cambria"/>
            </a:endParaRPr>
          </a:p>
        </p:txBody>
      </p:sp>
      <p:pic>
        <p:nvPicPr>
          <p:cNvPr id="6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48" y="4602480"/>
            <a:ext cx="379476" cy="339852"/>
          </a:xfrm>
          <a:prstGeom prst="rect">
            <a:avLst/>
          </a:prstGeom>
        </p:spPr>
      </p:pic>
      <p:sp>
        <p:nvSpPr>
          <p:cNvPr id="22" name="text 1"/>
          <p:cNvSpPr txBox="1"/>
          <p:nvPr/>
        </p:nvSpPr>
        <p:spPr>
          <a:xfrm>
            <a:off x="5399278" y="4657949"/>
            <a:ext cx="117348" cy="17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=</a:t>
            </a:r>
            <a:endParaRPr sz="1200">
              <a:latin typeface="Cambria"/>
              <a:cs typeface="Cambria"/>
            </a:endParaRPr>
          </a:p>
        </p:txBody>
      </p:sp>
      <p:pic>
        <p:nvPicPr>
          <p:cNvPr id="6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80" y="4596384"/>
            <a:ext cx="379475" cy="339852"/>
          </a:xfrm>
          <a:prstGeom prst="rect">
            <a:avLst/>
          </a:prstGeom>
        </p:spPr>
      </p:pic>
      <p:sp>
        <p:nvSpPr>
          <p:cNvPr id="23" name="text 1"/>
          <p:cNvSpPr txBox="1"/>
          <p:nvPr/>
        </p:nvSpPr>
        <p:spPr>
          <a:xfrm>
            <a:off x="6303264" y="4651853"/>
            <a:ext cx="117958" cy="17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=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08" y="6992112"/>
            <a:ext cx="5538216" cy="2610612"/>
          </a:xfrm>
          <a:prstGeom prst="rect">
            <a:avLst/>
          </a:prstGeom>
        </p:spPr>
      </p:pic>
      <p:pic>
        <p:nvPicPr>
          <p:cNvPr id="6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7187184"/>
            <a:ext cx="4949952" cy="2022348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3085211" y="968103"/>
            <a:ext cx="1466738" cy="3967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latin typeface="Arial"/>
                <a:cs typeface="Arial"/>
              </a:rPr>
              <a:t>A noter 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3085211" y="1307846"/>
            <a:ext cx="1388618" cy="27432"/>
          </a:xfrm>
          <a:custGeom>
            <a:avLst/>
            <a:gdLst/>
            <a:ahLst/>
            <a:cxnLst/>
            <a:rect l="l" t="t" r="r" b="b"/>
            <a:pathLst>
              <a:path w="1388618" h="27432">
                <a:moveTo>
                  <a:pt x="0" y="0"/>
                </a:moveTo>
                <a:lnTo>
                  <a:pt x="0" y="27432"/>
                </a:lnTo>
                <a:lnTo>
                  <a:pt x="1388618" y="27432"/>
                </a:lnTo>
                <a:lnTo>
                  <a:pt x="138861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4372044"/>
            <a:ext cx="5792755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Les Aérofreins</a:t>
            </a:r>
            <a:r>
              <a:rPr sz="1300" spc="10" dirty="0">
                <a:latin typeface="Cambria"/>
                <a:cs typeface="Cambria"/>
              </a:rPr>
              <a:t> sont des panneaux encastrés dans la voilure (ou le fuselage), dont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sortie dans l’écoulement de l’air, permet d’augmenter la traînée.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4891728"/>
            <a:ext cx="579820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 vol, ils permettent de diminuer la vitesse et d’augmenter le taux de chute (en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2705735" y="5058791"/>
            <a:ext cx="1361186" cy="9144"/>
          </a:xfrm>
          <a:custGeom>
            <a:avLst/>
            <a:gdLst/>
            <a:ahLst/>
            <a:cxnLst/>
            <a:rect l="l" t="t" r="r" b="b"/>
            <a:pathLst>
              <a:path w="1361186" h="9144">
                <a:moveTo>
                  <a:pt x="0" y="0"/>
                </a:moveTo>
                <a:lnTo>
                  <a:pt x="0" y="9144"/>
                </a:lnTo>
                <a:lnTo>
                  <a:pt x="1361186" y="9144"/>
                </a:lnTo>
                <a:lnTo>
                  <a:pt x="136118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298569" y="5058791"/>
            <a:ext cx="2082419" cy="9144"/>
          </a:xfrm>
          <a:custGeom>
            <a:avLst/>
            <a:gdLst/>
            <a:ahLst/>
            <a:cxnLst/>
            <a:rect l="l" t="t" r="r" b="b"/>
            <a:pathLst>
              <a:path w="2082419" h="9144">
                <a:moveTo>
                  <a:pt x="0" y="0"/>
                </a:moveTo>
                <a:lnTo>
                  <a:pt x="0" y="9144"/>
                </a:lnTo>
                <a:lnTo>
                  <a:pt x="2082419" y="9144"/>
                </a:lnTo>
                <a:lnTo>
                  <a:pt x="20824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899464" y="5098992"/>
            <a:ext cx="159102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diminuant la finesse).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5410142"/>
            <a:ext cx="579536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Au sol, ils contribuent au freinage afin de diminuer la longueur de roulage sur la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3897757" y="5577205"/>
            <a:ext cx="2763647" cy="9144"/>
          </a:xfrm>
          <a:custGeom>
            <a:avLst/>
            <a:gdLst/>
            <a:ahLst/>
            <a:cxnLst/>
            <a:rect l="l" t="t" r="r" b="b"/>
            <a:pathLst>
              <a:path w="2763647" h="9144">
                <a:moveTo>
                  <a:pt x="0" y="0"/>
                </a:moveTo>
                <a:lnTo>
                  <a:pt x="0" y="9144"/>
                </a:lnTo>
                <a:lnTo>
                  <a:pt x="2763647" y="9144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899464" y="5617406"/>
            <a:ext cx="41563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piste.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899464" y="5784469"/>
            <a:ext cx="379476" cy="9144"/>
          </a:xfrm>
          <a:custGeom>
            <a:avLst/>
            <a:gdLst/>
            <a:ahLst/>
            <a:cxnLst/>
            <a:rect l="l" t="t" r="r" b="b"/>
            <a:pathLst>
              <a:path w="379476" h="9144">
                <a:moveTo>
                  <a:pt x="0" y="0"/>
                </a:moveTo>
                <a:lnTo>
                  <a:pt x="0" y="9144"/>
                </a:lnTo>
                <a:lnTo>
                  <a:pt x="379476" y="9144"/>
                </a:lnTo>
                <a:lnTo>
                  <a:pt x="3794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899464" y="6240722"/>
            <a:ext cx="5798057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Les Spoilers</a:t>
            </a:r>
            <a:r>
              <a:rPr sz="1300" spc="10" dirty="0">
                <a:latin typeface="Cambria"/>
                <a:cs typeface="Cambria"/>
              </a:rPr>
              <a:t> sont des panneaux d’extrados qui sont utilisés symétriquement en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fonction Aérofrein ou Dissymétriquement en fonction Gauchissement.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1519682" y="6615049"/>
            <a:ext cx="675436" cy="9143"/>
          </a:xfrm>
          <a:custGeom>
            <a:avLst/>
            <a:gdLst/>
            <a:ahLst/>
            <a:cxnLst/>
            <a:rect l="l" t="t" r="r" b="b"/>
            <a:pathLst>
              <a:path w="675436" h="9143">
                <a:moveTo>
                  <a:pt x="0" y="0"/>
                </a:moveTo>
                <a:lnTo>
                  <a:pt x="0" y="9144"/>
                </a:lnTo>
                <a:lnTo>
                  <a:pt x="675436" y="9144"/>
                </a:lnTo>
                <a:lnTo>
                  <a:pt x="6754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448179" y="6615049"/>
            <a:ext cx="3333623" cy="9143"/>
          </a:xfrm>
          <a:custGeom>
            <a:avLst/>
            <a:gdLst/>
            <a:ahLst/>
            <a:cxnLst/>
            <a:rect l="l" t="t" r="r" b="b"/>
            <a:pathLst>
              <a:path w="3333623" h="9143">
                <a:moveTo>
                  <a:pt x="0" y="0"/>
                </a:moveTo>
                <a:lnTo>
                  <a:pt x="0" y="9144"/>
                </a:lnTo>
                <a:lnTo>
                  <a:pt x="3333623" y="9144"/>
                </a:lnTo>
                <a:lnTo>
                  <a:pt x="33336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1585214" y="6758882"/>
            <a:ext cx="400877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(Destruction de la portance sur l’aile intérieure au virage)</a:t>
            </a:r>
            <a:endParaRPr sz="1200">
              <a:latin typeface="Cambria"/>
              <a:cs typeface="Cambria"/>
            </a:endParaRPr>
          </a:p>
        </p:txBody>
      </p:sp>
      <p:pic>
        <p:nvPicPr>
          <p:cNvPr id="6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76" y="1542288"/>
            <a:ext cx="3293364" cy="2360676"/>
          </a:xfrm>
          <a:prstGeom prst="rect">
            <a:avLst/>
          </a:prstGeom>
        </p:spPr>
      </p:pic>
      <p:sp>
        <p:nvSpPr>
          <p:cNvPr id="128" name="object 128"/>
          <p:cNvSpPr/>
          <p:nvPr/>
        </p:nvSpPr>
        <p:spPr>
          <a:xfrm>
            <a:off x="2208276" y="1504188"/>
            <a:ext cx="3369564" cy="2436876"/>
          </a:xfrm>
          <a:custGeom>
            <a:avLst/>
            <a:gdLst/>
            <a:ahLst/>
            <a:cxnLst/>
            <a:rect l="l" t="t" r="r" b="b"/>
            <a:pathLst>
              <a:path w="3369564" h="2436876">
                <a:moveTo>
                  <a:pt x="19050" y="19050"/>
                </a:moveTo>
                <a:lnTo>
                  <a:pt x="19050" y="2417826"/>
                </a:lnTo>
                <a:lnTo>
                  <a:pt x="3350514" y="2417826"/>
                </a:lnTo>
                <a:lnTo>
                  <a:pt x="3350514" y="19050"/>
                </a:lnTo>
                <a:lnTo>
                  <a:pt x="19050" y="1905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" y="1979676"/>
            <a:ext cx="7243571" cy="4555236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353566" y="6679634"/>
            <a:ext cx="5836299" cy="3880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La traction</a:t>
            </a:r>
            <a:r>
              <a:rPr sz="1300" spc="10" dirty="0">
                <a:latin typeface="Cambria"/>
                <a:cs typeface="Cambria"/>
              </a:rPr>
              <a:t> (avion à hélice) ou </a:t>
            </a:r>
            <a:r>
              <a:rPr sz="1300" b="1" spc="10" dirty="0">
                <a:latin typeface="Arial"/>
                <a:cs typeface="Arial"/>
              </a:rPr>
              <a:t>la poussée</a:t>
            </a:r>
            <a:r>
              <a:rPr sz="1300" spc="10" dirty="0">
                <a:latin typeface="Cambria"/>
                <a:cs typeface="Cambria"/>
              </a:rPr>
              <a:t> (avion à réaction) permet à l’avion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progresser dans l’air. La manette des gaz permet d’agir sur l’intensité de cette force.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344422" y="7498022"/>
            <a:ext cx="487313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La traînée </a:t>
            </a:r>
            <a:r>
              <a:rPr sz="1300" spc="10" dirty="0">
                <a:latin typeface="Cambria"/>
                <a:cs typeface="Cambria"/>
              </a:rPr>
              <a:t>correspond à la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force parallèle et opposée à l’écoulement.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295654" y="8141531"/>
            <a:ext cx="5959018" cy="3865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Le poids </a:t>
            </a:r>
            <a:r>
              <a:rPr sz="1300" spc="10" dirty="0">
                <a:latin typeface="Cambria"/>
                <a:cs typeface="Cambria"/>
              </a:rPr>
              <a:t>de l’aéronef, force verticale orientée vers le bas, appliquée au centre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gravité.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320038" y="8959919"/>
            <a:ext cx="589878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La portance</a:t>
            </a:r>
            <a:r>
              <a:rPr sz="1300" spc="10" dirty="0">
                <a:latin typeface="Cambria"/>
                <a:cs typeface="Cambria"/>
              </a:rPr>
              <a:t>, force perpendiculaire à la trajectoire, appliquée au centre de poussée.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28064" y="946383"/>
            <a:ext cx="2428950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60" spc="10" dirty="0">
                <a:latin typeface="Arial"/>
                <a:cs typeface="Arial"/>
              </a:rPr>
              <a:t>III.    Le Bilan des forces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373503" y="1612997"/>
            <a:ext cx="2850149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Le vol d’un aéronef est soumis à 4 forces :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6882130"/>
            <a:ext cx="254635" cy="254635"/>
          </a:xfrm>
          <a:prstGeom prst="rect">
            <a:avLst/>
          </a:prstGeom>
        </p:spPr>
      </p:pic>
      <p:pic>
        <p:nvPicPr>
          <p:cNvPr id="6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7607935"/>
            <a:ext cx="254635" cy="254635"/>
          </a:xfrm>
          <a:prstGeom prst="rect">
            <a:avLst/>
          </a:prstGeom>
        </p:spPr>
      </p:pic>
      <p:pic>
        <p:nvPicPr>
          <p:cNvPr id="6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8333105"/>
            <a:ext cx="254635" cy="254635"/>
          </a:xfrm>
          <a:prstGeom prst="rect">
            <a:avLst/>
          </a:prstGeom>
        </p:spPr>
      </p:pic>
      <p:pic>
        <p:nvPicPr>
          <p:cNvPr id="6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9060180"/>
            <a:ext cx="254635" cy="254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1748028"/>
            <a:ext cx="4774692" cy="2900172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937564" y="955885"/>
            <a:ext cx="5758892" cy="7231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23846">
              <a:lnSpc>
                <a:spcPct val="100000"/>
              </a:lnSpc>
            </a:pPr>
            <a:r>
              <a:rPr sz="2400" spc="10" dirty="0">
                <a:latin typeface="Bernard MT Condensed"/>
                <a:cs typeface="Bernard MT Condensed"/>
              </a:rPr>
              <a:t>Chapitre  1  :</a:t>
            </a:r>
            <a:endParaRPr sz="2400">
              <a:latin typeface="Bernard MT Condensed"/>
              <a:cs typeface="Bernard MT Condensed"/>
            </a:endParaRPr>
          </a:p>
          <a:p>
            <a:pPr marL="0">
              <a:lnSpc>
                <a:spcPct val="100000"/>
              </a:lnSpc>
            </a:pPr>
            <a:r>
              <a:rPr sz="2130" spc="10" dirty="0">
                <a:latin typeface="Bernard MT Condensed"/>
                <a:cs typeface="Bernard MT Condensed"/>
              </a:rPr>
              <a:t>AERODYNAMIQUE,  MECANIQUE  DU  VOL  ET  VOL  SPATIAL</a:t>
            </a:r>
            <a:endParaRPr sz="2100">
              <a:latin typeface="Bernard MT Condensed"/>
              <a:cs typeface="Bernard MT Condense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969387" y="4617232"/>
            <a:ext cx="1603439" cy="19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9" spc="10" dirty="0">
                <a:latin typeface="Arial"/>
                <a:cs typeface="Arial"/>
              </a:rPr>
              <a:t>Contenu du chapitre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572889" y="4617232"/>
            <a:ext cx="65151" cy="19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9" spc="10" dirty="0">
                <a:latin typeface="Arial"/>
                <a:cs typeface="Arial"/>
              </a:rPr>
              <a:t>: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15"/>
          <p:cNvSpPr/>
          <p:nvPr/>
        </p:nvSpPr>
        <p:spPr>
          <a:xfrm>
            <a:off x="2969387" y="4796663"/>
            <a:ext cx="1621790" cy="13716"/>
          </a:xfrm>
          <a:custGeom>
            <a:avLst/>
            <a:gdLst/>
            <a:ahLst/>
            <a:cxnLst/>
            <a:rect l="l" t="t" r="r" b="b"/>
            <a:pathLst>
              <a:path w="1621790" h="13716">
                <a:moveTo>
                  <a:pt x="0" y="0"/>
                </a:moveTo>
                <a:lnTo>
                  <a:pt x="0" y="13716"/>
                </a:lnTo>
                <a:lnTo>
                  <a:pt x="1621790" y="13716"/>
                </a:lnTo>
                <a:lnTo>
                  <a:pt x="16217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1128064" y="4962536"/>
            <a:ext cx="115443" cy="2128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latin typeface="Arial"/>
                <a:cs typeface="Arial"/>
              </a:rPr>
              <a:t>I.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585214" y="4975373"/>
            <a:ext cx="1972691" cy="19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89" spc="10" dirty="0">
                <a:latin typeface="Arial"/>
                <a:cs typeface="Arial"/>
              </a:rPr>
              <a:t> Comment vole un avion ?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28064" y="5438278"/>
            <a:ext cx="159639" cy="2128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9" spc="10" dirty="0">
                <a:latin typeface="Arial"/>
                <a:cs typeface="Arial"/>
              </a:rPr>
              <a:t>II.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585214" y="5451094"/>
            <a:ext cx="3005963" cy="1985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89" spc="10" dirty="0">
                <a:latin typeface="Arial"/>
                <a:cs typeface="Arial"/>
              </a:rPr>
              <a:t>Le décrochage – La polaire – La finesse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128064" y="5913766"/>
            <a:ext cx="203784" cy="2128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9" spc="10" dirty="0">
                <a:latin typeface="Arial"/>
                <a:cs typeface="Arial"/>
              </a:rPr>
              <a:t>III.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585214" y="5926603"/>
            <a:ext cx="1478661" cy="19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9" spc="10" dirty="0">
                <a:latin typeface="Arial"/>
                <a:cs typeface="Arial"/>
              </a:rPr>
              <a:t>Le Bilan des forces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128064" y="6389254"/>
            <a:ext cx="231216" cy="2128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70" spc="10" dirty="0">
                <a:latin typeface="Arial"/>
                <a:cs typeface="Arial"/>
              </a:rPr>
              <a:t>IV.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585214" y="6402091"/>
            <a:ext cx="1989455" cy="19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89" spc="10" dirty="0">
                <a:latin typeface="Arial"/>
                <a:cs typeface="Arial"/>
              </a:rPr>
              <a:t>Les Gouvernes principales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128064" y="6864742"/>
            <a:ext cx="187071" cy="2128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latin typeface="Arial"/>
                <a:cs typeface="Arial"/>
              </a:rPr>
              <a:t>V.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1585214" y="6877579"/>
            <a:ext cx="2033650" cy="19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89" spc="10" dirty="0">
                <a:latin typeface="Arial"/>
                <a:cs typeface="Arial"/>
              </a:rPr>
              <a:t>Les Gouvernes secondaires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128064" y="7340230"/>
            <a:ext cx="231216" cy="2128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70" spc="10" dirty="0">
                <a:latin typeface="Arial"/>
                <a:cs typeface="Arial"/>
              </a:rPr>
              <a:t>VI.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1585214" y="7353067"/>
            <a:ext cx="1666112" cy="19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9" spc="10" dirty="0">
                <a:latin typeface="Arial"/>
                <a:cs typeface="Arial"/>
              </a:rPr>
              <a:t>Le Facteur de charge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1128064" y="7816099"/>
            <a:ext cx="275412" cy="2128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9" spc="10" dirty="0">
                <a:latin typeface="Arial"/>
                <a:cs typeface="Arial"/>
              </a:rPr>
              <a:t>VII.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1585214" y="7828915"/>
            <a:ext cx="2135759" cy="1985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89" spc="10" dirty="0">
                <a:latin typeface="Arial"/>
                <a:cs typeface="Arial"/>
              </a:rPr>
              <a:t>Le décollage et l’atterrissage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1128064" y="8291587"/>
            <a:ext cx="1487754" cy="2128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9" spc="10" dirty="0">
                <a:latin typeface="Arial"/>
                <a:cs typeface="Arial"/>
              </a:rPr>
              <a:t>VIII.    L’Aérostation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1128064" y="8767075"/>
            <a:ext cx="225120" cy="2128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9" spc="10" dirty="0">
                <a:latin typeface="Arial"/>
                <a:cs typeface="Arial"/>
              </a:rPr>
              <a:t>IX.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1585214" y="8779912"/>
            <a:ext cx="1099185" cy="19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9" spc="10" dirty="0">
                <a:latin typeface="Arial"/>
                <a:cs typeface="Arial"/>
              </a:rPr>
              <a:t>Le Vol Spatial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1128064" y="9241040"/>
            <a:ext cx="180975" cy="2128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9" spc="10" dirty="0">
                <a:latin typeface="Arial"/>
                <a:cs typeface="Arial"/>
              </a:rPr>
              <a:t>X.</a:t>
            </a:r>
            <a:endParaRPr sz="1300">
              <a:latin typeface="Arial"/>
              <a:cs typeface="Arial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1585214" y="9253855"/>
            <a:ext cx="1867281" cy="1985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89" spc="10" dirty="0">
                <a:latin typeface="Arial"/>
                <a:cs typeface="Arial"/>
              </a:rPr>
              <a:t>Quelques bases d’anglais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2126615" y="952490"/>
            <a:ext cx="3346941" cy="209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spc="10" dirty="0">
                <a:latin typeface="Cambria"/>
                <a:cs typeface="Cambria"/>
              </a:rPr>
              <a:t>Ces  forces  évoluent  selon  les  phases  de  vol 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2126615" y="1132585"/>
            <a:ext cx="3307715" cy="10669"/>
          </a:xfrm>
          <a:custGeom>
            <a:avLst/>
            <a:gdLst/>
            <a:ahLst/>
            <a:cxnLst/>
            <a:rect l="l" t="t" r="r" b="b"/>
            <a:pathLst>
              <a:path w="3307715" h="10669">
                <a:moveTo>
                  <a:pt x="0" y="0"/>
                </a:moveTo>
                <a:lnTo>
                  <a:pt x="0" y="10669"/>
                </a:lnTo>
                <a:lnTo>
                  <a:pt x="3307715" y="10669"/>
                </a:lnTo>
                <a:lnTo>
                  <a:pt x="330771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597758"/>
            <a:ext cx="80425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En palier :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899464" y="1755902"/>
            <a:ext cx="768096" cy="12192"/>
          </a:xfrm>
          <a:custGeom>
            <a:avLst/>
            <a:gdLst/>
            <a:ahLst/>
            <a:cxnLst/>
            <a:rect l="l" t="t" r="r" b="b"/>
            <a:pathLst>
              <a:path w="768096" h="12192">
                <a:moveTo>
                  <a:pt x="0" y="0"/>
                </a:moveTo>
                <a:lnTo>
                  <a:pt x="0" y="12192"/>
                </a:lnTo>
                <a:lnTo>
                  <a:pt x="768096" y="12192"/>
                </a:lnTo>
                <a:lnTo>
                  <a:pt x="768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899464" y="3999963"/>
            <a:ext cx="92617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En montée :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899464" y="4158107"/>
            <a:ext cx="890016" cy="12192"/>
          </a:xfrm>
          <a:custGeom>
            <a:avLst/>
            <a:gdLst/>
            <a:ahLst/>
            <a:cxnLst/>
            <a:rect l="l" t="t" r="r" b="b"/>
            <a:pathLst>
              <a:path w="890016" h="12192">
                <a:moveTo>
                  <a:pt x="0" y="0"/>
                </a:moveTo>
                <a:lnTo>
                  <a:pt x="0" y="12192"/>
                </a:lnTo>
                <a:lnTo>
                  <a:pt x="890016" y="12192"/>
                </a:lnTo>
                <a:lnTo>
                  <a:pt x="8900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4138549" y="4304988"/>
            <a:ext cx="95251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  portance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172202" y="4304988"/>
            <a:ext cx="67285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équilibre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926582" y="4304988"/>
            <a:ext cx="16113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6168696" y="4304988"/>
            <a:ext cx="52834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grande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4138549" y="4472051"/>
            <a:ext cx="916228" cy="9144"/>
          </a:xfrm>
          <a:custGeom>
            <a:avLst/>
            <a:gdLst/>
            <a:ahLst/>
            <a:cxnLst/>
            <a:rect l="l" t="t" r="r" b="b"/>
            <a:pathLst>
              <a:path w="916228" h="9144">
                <a:moveTo>
                  <a:pt x="0" y="0"/>
                </a:moveTo>
                <a:lnTo>
                  <a:pt x="0" y="9144"/>
                </a:lnTo>
                <a:lnTo>
                  <a:pt x="916228" y="9144"/>
                </a:lnTo>
                <a:lnTo>
                  <a:pt x="9162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926582" y="4472051"/>
            <a:ext cx="734872" cy="9144"/>
          </a:xfrm>
          <a:custGeom>
            <a:avLst/>
            <a:gdLst/>
            <a:ahLst/>
            <a:cxnLst/>
            <a:rect l="l" t="t" r="r" b="b"/>
            <a:pathLst>
              <a:path w="734872" h="9144">
                <a:moveTo>
                  <a:pt x="0" y="0"/>
                </a:moveTo>
                <a:lnTo>
                  <a:pt x="0" y="9144"/>
                </a:lnTo>
                <a:lnTo>
                  <a:pt x="734872" y="9144"/>
                </a:lnTo>
                <a:lnTo>
                  <a:pt x="7348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4138549" y="4512252"/>
            <a:ext cx="157125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composante du poids.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4138549" y="4679315"/>
            <a:ext cx="1534922" cy="9144"/>
          </a:xfrm>
          <a:custGeom>
            <a:avLst/>
            <a:gdLst/>
            <a:ahLst/>
            <a:cxnLst/>
            <a:rect l="l" t="t" r="r" b="b"/>
            <a:pathLst>
              <a:path w="1534922" h="9144">
                <a:moveTo>
                  <a:pt x="0" y="0"/>
                </a:moveTo>
                <a:lnTo>
                  <a:pt x="0" y="9144"/>
                </a:lnTo>
                <a:lnTo>
                  <a:pt x="1534922" y="9144"/>
                </a:lnTo>
                <a:lnTo>
                  <a:pt x="153492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4138549" y="5135568"/>
            <a:ext cx="255902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traction équilibre la trainée +  la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4138549" y="5302631"/>
            <a:ext cx="780592" cy="9144"/>
          </a:xfrm>
          <a:custGeom>
            <a:avLst/>
            <a:gdLst/>
            <a:ahLst/>
            <a:cxnLst/>
            <a:rect l="l" t="t" r="r" b="b"/>
            <a:pathLst>
              <a:path w="780592" h="9144">
                <a:moveTo>
                  <a:pt x="0" y="0"/>
                </a:moveTo>
                <a:lnTo>
                  <a:pt x="0" y="9144"/>
                </a:lnTo>
                <a:lnTo>
                  <a:pt x="780592" y="9144"/>
                </a:lnTo>
                <a:lnTo>
                  <a:pt x="7805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659882" y="5302631"/>
            <a:ext cx="681533" cy="9144"/>
          </a:xfrm>
          <a:custGeom>
            <a:avLst/>
            <a:gdLst/>
            <a:ahLst/>
            <a:cxnLst/>
            <a:rect l="l" t="t" r="r" b="b"/>
            <a:pathLst>
              <a:path w="681533" h="9144">
                <a:moveTo>
                  <a:pt x="0" y="0"/>
                </a:moveTo>
                <a:lnTo>
                  <a:pt x="0" y="9144"/>
                </a:lnTo>
                <a:lnTo>
                  <a:pt x="681533" y="9144"/>
                </a:lnTo>
                <a:lnTo>
                  <a:pt x="6815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536436" y="5302631"/>
            <a:ext cx="124968" cy="9144"/>
          </a:xfrm>
          <a:custGeom>
            <a:avLst/>
            <a:gdLst/>
            <a:ahLst/>
            <a:cxnLst/>
            <a:rect l="l" t="t" r="r" b="b"/>
            <a:pathLst>
              <a:path w="124968" h="9144">
                <a:moveTo>
                  <a:pt x="0" y="0"/>
                </a:moveTo>
                <a:lnTo>
                  <a:pt x="0" y="9144"/>
                </a:lnTo>
                <a:lnTo>
                  <a:pt x="124968" y="9144"/>
                </a:lnTo>
                <a:lnTo>
                  <a:pt x="1249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4138549" y="5342832"/>
            <a:ext cx="201931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petite composante du poids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4138549" y="5509844"/>
            <a:ext cx="1946402" cy="9449"/>
          </a:xfrm>
          <a:custGeom>
            <a:avLst/>
            <a:gdLst/>
            <a:ahLst/>
            <a:cxnLst/>
            <a:rect l="l" t="t" r="r" b="b"/>
            <a:pathLst>
              <a:path w="1946402" h="9449">
                <a:moveTo>
                  <a:pt x="0" y="0"/>
                </a:moveTo>
                <a:lnTo>
                  <a:pt x="0" y="9449"/>
                </a:lnTo>
                <a:lnTo>
                  <a:pt x="1946402" y="9449"/>
                </a:lnTo>
                <a:lnTo>
                  <a:pt x="1946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text 1"/>
          <p:cNvSpPr txBox="1"/>
          <p:nvPr/>
        </p:nvSpPr>
        <p:spPr>
          <a:xfrm>
            <a:off x="4138549" y="5964878"/>
            <a:ext cx="20491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534557" y="5964878"/>
            <a:ext cx="59460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traction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5320030" y="5964878"/>
            <a:ext cx="31634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doit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5827303" y="5964878"/>
            <a:ext cx="32095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être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6339840" y="5972272"/>
            <a:ext cx="357659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plus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4138549" y="6131941"/>
            <a:ext cx="954328" cy="9144"/>
          </a:xfrm>
          <a:custGeom>
            <a:avLst/>
            <a:gdLst/>
            <a:ahLst/>
            <a:cxnLst/>
            <a:rect l="l" t="t" r="r" b="b"/>
            <a:pathLst>
              <a:path w="954328" h="9144">
                <a:moveTo>
                  <a:pt x="0" y="0"/>
                </a:moveTo>
                <a:lnTo>
                  <a:pt x="0" y="9144"/>
                </a:lnTo>
                <a:lnTo>
                  <a:pt x="954328" y="9144"/>
                </a:lnTo>
                <a:lnTo>
                  <a:pt x="954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text 1"/>
          <p:cNvSpPr txBox="1"/>
          <p:nvPr/>
        </p:nvSpPr>
        <p:spPr>
          <a:xfrm>
            <a:off x="4138549" y="6172142"/>
            <a:ext cx="181052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importante</a:t>
            </a:r>
            <a:r>
              <a:rPr sz="1300" spc="10" dirty="0">
                <a:latin typeface="Cambria"/>
                <a:cs typeface="Cambria"/>
              </a:rPr>
              <a:t> qu’en palier.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899464" y="6793934"/>
            <a:ext cx="102523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En descente :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899464" y="6959473"/>
            <a:ext cx="989076" cy="12192"/>
          </a:xfrm>
          <a:custGeom>
            <a:avLst/>
            <a:gdLst/>
            <a:ahLst/>
            <a:cxnLst/>
            <a:rect l="l" t="t" r="r" b="b"/>
            <a:pathLst>
              <a:path w="989076" h="12192">
                <a:moveTo>
                  <a:pt x="0" y="0"/>
                </a:moveTo>
                <a:lnTo>
                  <a:pt x="0" y="12192"/>
                </a:lnTo>
                <a:lnTo>
                  <a:pt x="989076" y="12192"/>
                </a:lnTo>
                <a:lnTo>
                  <a:pt x="9890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text 1"/>
          <p:cNvSpPr txBox="1"/>
          <p:nvPr/>
        </p:nvSpPr>
        <p:spPr>
          <a:xfrm>
            <a:off x="1128064" y="7104830"/>
            <a:ext cx="227022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portance équilibre la grande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128064" y="7271893"/>
            <a:ext cx="842771" cy="9144"/>
          </a:xfrm>
          <a:custGeom>
            <a:avLst/>
            <a:gdLst/>
            <a:ahLst/>
            <a:cxnLst/>
            <a:rect l="l" t="t" r="r" b="b"/>
            <a:pathLst>
              <a:path w="842771" h="9144">
                <a:moveTo>
                  <a:pt x="0" y="0"/>
                </a:moveTo>
                <a:lnTo>
                  <a:pt x="0" y="9144"/>
                </a:lnTo>
                <a:lnTo>
                  <a:pt x="842772" y="9144"/>
                </a:lnTo>
                <a:lnTo>
                  <a:pt x="8427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698115" y="7271893"/>
            <a:ext cx="664463" cy="9144"/>
          </a:xfrm>
          <a:custGeom>
            <a:avLst/>
            <a:gdLst/>
            <a:ahLst/>
            <a:cxnLst/>
            <a:rect l="l" t="t" r="r" b="b"/>
            <a:pathLst>
              <a:path w="664463" h="9144">
                <a:moveTo>
                  <a:pt x="0" y="0"/>
                </a:moveTo>
                <a:lnTo>
                  <a:pt x="0" y="9144"/>
                </a:lnTo>
                <a:lnTo>
                  <a:pt x="664463" y="9144"/>
                </a:lnTo>
                <a:lnTo>
                  <a:pt x="66446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text 1"/>
          <p:cNvSpPr txBox="1"/>
          <p:nvPr/>
        </p:nvSpPr>
        <p:spPr>
          <a:xfrm>
            <a:off x="1128064" y="7313618"/>
            <a:ext cx="157120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composante du poids.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1128064" y="7480680"/>
            <a:ext cx="1534922" cy="9144"/>
          </a:xfrm>
          <a:custGeom>
            <a:avLst/>
            <a:gdLst/>
            <a:ahLst/>
            <a:cxnLst/>
            <a:rect l="l" t="t" r="r" b="b"/>
            <a:pathLst>
              <a:path w="1534922" h="9144">
                <a:moveTo>
                  <a:pt x="0" y="0"/>
                </a:moveTo>
                <a:lnTo>
                  <a:pt x="0" y="9145"/>
                </a:lnTo>
                <a:lnTo>
                  <a:pt x="1534922" y="9145"/>
                </a:lnTo>
                <a:lnTo>
                  <a:pt x="153492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text 1"/>
          <p:cNvSpPr txBox="1"/>
          <p:nvPr/>
        </p:nvSpPr>
        <p:spPr>
          <a:xfrm>
            <a:off x="1128064" y="7624895"/>
            <a:ext cx="20491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1516501" y="7624895"/>
            <a:ext cx="59603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traction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2295779" y="7624895"/>
            <a:ext cx="12790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+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2606675" y="7624895"/>
            <a:ext cx="16212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2952318" y="7624895"/>
            <a:ext cx="44571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petite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1128064" y="7791958"/>
            <a:ext cx="948232" cy="9144"/>
          </a:xfrm>
          <a:custGeom>
            <a:avLst/>
            <a:gdLst/>
            <a:ahLst/>
            <a:cxnLst/>
            <a:rect l="l" t="t" r="r" b="b"/>
            <a:pathLst>
              <a:path w="948232" h="9144">
                <a:moveTo>
                  <a:pt x="0" y="0"/>
                </a:moveTo>
                <a:lnTo>
                  <a:pt x="0" y="9144"/>
                </a:lnTo>
                <a:lnTo>
                  <a:pt x="948233" y="9144"/>
                </a:lnTo>
                <a:lnTo>
                  <a:pt x="9482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606675" y="7791958"/>
            <a:ext cx="755903" cy="9144"/>
          </a:xfrm>
          <a:custGeom>
            <a:avLst/>
            <a:gdLst/>
            <a:ahLst/>
            <a:cxnLst/>
            <a:rect l="l" t="t" r="r" b="b"/>
            <a:pathLst>
              <a:path w="755903" h="9144">
                <a:moveTo>
                  <a:pt x="0" y="0"/>
                </a:moveTo>
                <a:lnTo>
                  <a:pt x="0" y="9144"/>
                </a:lnTo>
                <a:lnTo>
                  <a:pt x="755903" y="9144"/>
                </a:lnTo>
                <a:lnTo>
                  <a:pt x="7559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text 1"/>
          <p:cNvSpPr txBox="1"/>
          <p:nvPr/>
        </p:nvSpPr>
        <p:spPr>
          <a:xfrm>
            <a:off x="1128064" y="7833683"/>
            <a:ext cx="89175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composante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2387687" y="7833683"/>
            <a:ext cx="21890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du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2974128" y="7833683"/>
            <a:ext cx="42466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poids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1128064" y="8000746"/>
            <a:ext cx="2234438" cy="9144"/>
          </a:xfrm>
          <a:custGeom>
            <a:avLst/>
            <a:gdLst/>
            <a:ahLst/>
            <a:cxnLst/>
            <a:rect l="l" t="t" r="r" b="b"/>
            <a:pathLst>
              <a:path w="2234438" h="9144">
                <a:moveTo>
                  <a:pt x="0" y="0"/>
                </a:moveTo>
                <a:lnTo>
                  <a:pt x="0" y="9144"/>
                </a:lnTo>
                <a:lnTo>
                  <a:pt x="2234439" y="9144"/>
                </a:lnTo>
                <a:lnTo>
                  <a:pt x="223443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text 1"/>
          <p:cNvSpPr txBox="1"/>
          <p:nvPr/>
        </p:nvSpPr>
        <p:spPr>
          <a:xfrm>
            <a:off x="1128064" y="8040947"/>
            <a:ext cx="155901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équilibrent la trainée.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1949450" y="8208010"/>
            <a:ext cx="701344" cy="9143"/>
          </a:xfrm>
          <a:custGeom>
            <a:avLst/>
            <a:gdLst/>
            <a:ahLst/>
            <a:cxnLst/>
            <a:rect l="l" t="t" r="r" b="b"/>
            <a:pathLst>
              <a:path w="701344" h="9143">
                <a:moveTo>
                  <a:pt x="0" y="0"/>
                </a:moveTo>
                <a:lnTo>
                  <a:pt x="0" y="9144"/>
                </a:lnTo>
                <a:lnTo>
                  <a:pt x="701344" y="9144"/>
                </a:lnTo>
                <a:lnTo>
                  <a:pt x="701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text 1"/>
          <p:cNvSpPr txBox="1"/>
          <p:nvPr/>
        </p:nvSpPr>
        <p:spPr>
          <a:xfrm>
            <a:off x="1128064" y="8353367"/>
            <a:ext cx="20491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5" name="text 1"/>
          <p:cNvSpPr txBox="1"/>
          <p:nvPr/>
        </p:nvSpPr>
        <p:spPr>
          <a:xfrm>
            <a:off x="1446385" y="8353367"/>
            <a:ext cx="59566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traction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6" name="text 1"/>
          <p:cNvSpPr txBox="1"/>
          <p:nvPr/>
        </p:nvSpPr>
        <p:spPr>
          <a:xfrm>
            <a:off x="2155571" y="8353367"/>
            <a:ext cx="31634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doit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7" name="text 1"/>
          <p:cNvSpPr txBox="1"/>
          <p:nvPr/>
        </p:nvSpPr>
        <p:spPr>
          <a:xfrm>
            <a:off x="2585155" y="8353367"/>
            <a:ext cx="37740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donc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8" name="text 1"/>
          <p:cNvSpPr txBox="1"/>
          <p:nvPr/>
        </p:nvSpPr>
        <p:spPr>
          <a:xfrm>
            <a:off x="3075639" y="8353367"/>
            <a:ext cx="32227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être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1128064" y="8520430"/>
            <a:ext cx="877824" cy="9144"/>
          </a:xfrm>
          <a:custGeom>
            <a:avLst/>
            <a:gdLst/>
            <a:ahLst/>
            <a:cxnLst/>
            <a:rect l="l" t="t" r="r" b="b"/>
            <a:pathLst>
              <a:path w="877824" h="9144">
                <a:moveTo>
                  <a:pt x="0" y="0"/>
                </a:moveTo>
                <a:lnTo>
                  <a:pt x="0" y="9144"/>
                </a:lnTo>
                <a:lnTo>
                  <a:pt x="877824" y="9144"/>
                </a:lnTo>
                <a:lnTo>
                  <a:pt x="8778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text 1"/>
          <p:cNvSpPr txBox="1"/>
          <p:nvPr/>
        </p:nvSpPr>
        <p:spPr>
          <a:xfrm>
            <a:off x="1128064" y="8569549"/>
            <a:ext cx="503651" cy="392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moins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palier.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3" name="text 1"/>
          <p:cNvSpPr txBox="1"/>
          <p:nvPr/>
        </p:nvSpPr>
        <p:spPr>
          <a:xfrm>
            <a:off x="1851611" y="8562156"/>
            <a:ext cx="89947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importante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4" name="text 1"/>
          <p:cNvSpPr txBox="1"/>
          <p:nvPr/>
        </p:nvSpPr>
        <p:spPr>
          <a:xfrm>
            <a:off x="2970911" y="8562188"/>
            <a:ext cx="427610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qu’en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5" name="text 1"/>
          <p:cNvSpPr txBox="1"/>
          <p:nvPr/>
        </p:nvSpPr>
        <p:spPr>
          <a:xfrm>
            <a:off x="1118920" y="9391161"/>
            <a:ext cx="535771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Dans le cas du planeur T=0. La pente de descente est alors égale à la finesse.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7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4195572"/>
            <a:ext cx="3134868" cy="2171700"/>
          </a:xfrm>
          <a:prstGeom prst="rect">
            <a:avLst/>
          </a:prstGeom>
        </p:spPr>
      </p:pic>
      <p:pic>
        <p:nvPicPr>
          <p:cNvPr id="7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44" y="7107936"/>
            <a:ext cx="3258312" cy="2257044"/>
          </a:xfrm>
          <a:prstGeom prst="rect">
            <a:avLst/>
          </a:prstGeom>
        </p:spPr>
      </p:pic>
      <p:pic>
        <p:nvPicPr>
          <p:cNvPr id="7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76" y="1807464"/>
            <a:ext cx="3019044" cy="1810512"/>
          </a:xfrm>
          <a:prstGeom prst="rect">
            <a:avLst/>
          </a:prstGeom>
        </p:spPr>
      </p:pic>
      <p:sp>
        <p:nvSpPr>
          <p:cNvPr id="76" name="text 1"/>
          <p:cNvSpPr txBox="1"/>
          <p:nvPr/>
        </p:nvSpPr>
        <p:spPr>
          <a:xfrm>
            <a:off x="5220970" y="2423992"/>
            <a:ext cx="89574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  traction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7" name="text 1"/>
          <p:cNvSpPr txBox="1"/>
          <p:nvPr/>
        </p:nvSpPr>
        <p:spPr>
          <a:xfrm>
            <a:off x="6211824" y="2423992"/>
            <a:ext cx="67285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équilibre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8" name="text 1"/>
          <p:cNvSpPr txBox="1"/>
          <p:nvPr/>
        </p:nvSpPr>
        <p:spPr>
          <a:xfrm>
            <a:off x="6979919" y="2423992"/>
            <a:ext cx="16113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5220970" y="2591054"/>
            <a:ext cx="859536" cy="9143"/>
          </a:xfrm>
          <a:custGeom>
            <a:avLst/>
            <a:gdLst/>
            <a:ahLst/>
            <a:cxnLst/>
            <a:rect l="l" t="t" r="r" b="b"/>
            <a:pathLst>
              <a:path w="859536" h="9143">
                <a:moveTo>
                  <a:pt x="0" y="0"/>
                </a:moveTo>
                <a:lnTo>
                  <a:pt x="0" y="9144"/>
                </a:lnTo>
                <a:lnTo>
                  <a:pt x="859536" y="9144"/>
                </a:lnTo>
                <a:lnTo>
                  <a:pt x="8595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979919" y="2591054"/>
            <a:ext cx="124968" cy="9143"/>
          </a:xfrm>
          <a:custGeom>
            <a:avLst/>
            <a:gdLst/>
            <a:ahLst/>
            <a:cxnLst/>
            <a:rect l="l" t="t" r="r" b="b"/>
            <a:pathLst>
              <a:path w="124968" h="9143">
                <a:moveTo>
                  <a:pt x="0" y="0"/>
                </a:moveTo>
                <a:lnTo>
                  <a:pt x="0" y="9144"/>
                </a:lnTo>
                <a:lnTo>
                  <a:pt x="124969" y="9144"/>
                </a:lnTo>
                <a:lnTo>
                  <a:pt x="12496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text 1"/>
          <p:cNvSpPr txBox="1"/>
          <p:nvPr/>
        </p:nvSpPr>
        <p:spPr>
          <a:xfrm>
            <a:off x="5220970" y="2631256"/>
            <a:ext cx="68238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traînée.  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5220970" y="2798318"/>
            <a:ext cx="537972" cy="9143"/>
          </a:xfrm>
          <a:custGeom>
            <a:avLst/>
            <a:gdLst/>
            <a:ahLst/>
            <a:cxnLst/>
            <a:rect l="l" t="t" r="r" b="b"/>
            <a:pathLst>
              <a:path w="537972" h="9143">
                <a:moveTo>
                  <a:pt x="0" y="0"/>
                </a:moveTo>
                <a:lnTo>
                  <a:pt x="0" y="9144"/>
                </a:lnTo>
                <a:lnTo>
                  <a:pt x="537972" y="9144"/>
                </a:lnTo>
                <a:lnTo>
                  <a:pt x="5379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text 1"/>
          <p:cNvSpPr txBox="1"/>
          <p:nvPr/>
        </p:nvSpPr>
        <p:spPr>
          <a:xfrm>
            <a:off x="629412" y="2460568"/>
            <a:ext cx="158750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portance équilibre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629412" y="2627630"/>
            <a:ext cx="856792" cy="9143"/>
          </a:xfrm>
          <a:custGeom>
            <a:avLst/>
            <a:gdLst/>
            <a:ahLst/>
            <a:cxnLst/>
            <a:rect l="l" t="t" r="r" b="b"/>
            <a:pathLst>
              <a:path w="856792" h="9143">
                <a:moveTo>
                  <a:pt x="0" y="0"/>
                </a:moveTo>
                <a:lnTo>
                  <a:pt x="0" y="9144"/>
                </a:lnTo>
                <a:lnTo>
                  <a:pt x="856792" y="9144"/>
                </a:lnTo>
                <a:lnTo>
                  <a:pt x="8567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text 1"/>
          <p:cNvSpPr txBox="1"/>
          <p:nvPr/>
        </p:nvSpPr>
        <p:spPr>
          <a:xfrm>
            <a:off x="629412" y="2667832"/>
            <a:ext cx="65678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poids.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629412" y="2834894"/>
            <a:ext cx="582472" cy="9143"/>
          </a:xfrm>
          <a:custGeom>
            <a:avLst/>
            <a:gdLst/>
            <a:ahLst/>
            <a:cxnLst/>
            <a:rect l="l" t="t" r="r" b="b"/>
            <a:pathLst>
              <a:path w="582472" h="9143">
                <a:moveTo>
                  <a:pt x="0" y="0"/>
                </a:moveTo>
                <a:lnTo>
                  <a:pt x="0" y="9144"/>
                </a:lnTo>
                <a:lnTo>
                  <a:pt x="582472" y="9144"/>
                </a:lnTo>
                <a:lnTo>
                  <a:pt x="5824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3063240"/>
            <a:ext cx="4445508" cy="2790443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46383"/>
            <a:ext cx="5471489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60" spc="10" dirty="0">
                <a:latin typeface="Arial"/>
                <a:cs typeface="Arial"/>
              </a:rPr>
              <a:t>IV.    Les Gouvernes principales : Tangage-Roulis-Lacet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387094" y="1622368"/>
            <a:ext cx="5048298" cy="4001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29" spc="10" dirty="0">
                <a:latin typeface="Cambria"/>
                <a:cs typeface="Cambria"/>
              </a:rPr>
              <a:t>Pour diriger l’avion : on utilise des efforts aérodynamiques créés sur de</a:t>
            </a:r>
            <a:endParaRPr sz="1000">
              <a:latin typeface="Cambria"/>
              <a:cs typeface="Cambria"/>
            </a:endParaRPr>
          </a:p>
          <a:p>
            <a:pPr marL="937641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petites surfaces que l’on appelle </a:t>
            </a:r>
            <a:r>
              <a:rPr sz="1300" b="1" spc="10" dirty="0">
                <a:latin typeface="Arial"/>
                <a:cs typeface="Arial"/>
              </a:rPr>
              <a:t>Gouvernes.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522730" y="2451423"/>
            <a:ext cx="477864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Ceci va permettre de provoquer des rotations sur 3 axes de l’avion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5027422" y="2618486"/>
            <a:ext cx="1157020" cy="9144"/>
          </a:xfrm>
          <a:custGeom>
            <a:avLst/>
            <a:gdLst/>
            <a:ahLst/>
            <a:cxnLst/>
            <a:rect l="l" t="t" r="r" b="b"/>
            <a:pathLst>
              <a:path w="1157020" h="9144">
                <a:moveTo>
                  <a:pt x="0" y="0"/>
                </a:moveTo>
                <a:lnTo>
                  <a:pt x="0" y="9144"/>
                </a:lnTo>
                <a:lnTo>
                  <a:pt x="1157020" y="9144"/>
                </a:lnTo>
                <a:lnTo>
                  <a:pt x="11570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1128064" y="5977753"/>
            <a:ext cx="3246308" cy="209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A.  L’Axe de Tangage  </a:t>
            </a:r>
            <a:r>
              <a:rPr sz="1370" spc="10" dirty="0">
                <a:latin typeface="Cambria"/>
                <a:cs typeface="Cambria"/>
              </a:rPr>
              <a:t>(Montée/Descente)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1356614" y="6156325"/>
            <a:ext cx="1414526" cy="13716"/>
          </a:xfrm>
          <a:custGeom>
            <a:avLst/>
            <a:gdLst/>
            <a:ahLst/>
            <a:cxnLst/>
            <a:rect l="l" t="t" r="r" b="b"/>
            <a:pathLst>
              <a:path w="1414526" h="13716">
                <a:moveTo>
                  <a:pt x="0" y="0"/>
                </a:moveTo>
                <a:lnTo>
                  <a:pt x="0" y="13716"/>
                </a:lnTo>
                <a:lnTo>
                  <a:pt x="1414526" y="13716"/>
                </a:lnTo>
                <a:lnTo>
                  <a:pt x="14145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2117471" y="6210016"/>
            <a:ext cx="3360689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9" i="1" spc="10" dirty="0">
                <a:latin typeface="Arial"/>
                <a:cs typeface="Arial"/>
              </a:rPr>
              <a:t>         Déplacement du manche d’avant en arrière.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6825970"/>
            <a:ext cx="4887542" cy="4017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Wingdings"/>
                <a:cs typeface="Wingdings"/>
              </a:rPr>
              <a:t></a:t>
            </a:r>
            <a:r>
              <a:rPr sz="1270" spc="10" dirty="0">
                <a:latin typeface="Arial"/>
                <a:cs typeface="Arial"/>
              </a:rPr>
              <a:t> </a:t>
            </a:r>
            <a:r>
              <a:rPr sz="1270" spc="10" dirty="0">
                <a:latin typeface="Cambria"/>
                <a:cs typeface="Cambria"/>
              </a:rPr>
              <a:t>Pousser  le  manche  vers  l’avant  fait  descendre  la  gouverne  de</a:t>
            </a:r>
            <a:endParaRPr sz="12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profondeur qui porte davantage.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2725547" y="7450778"/>
            <a:ext cx="169610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ce fait, l’avion pique.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2725547" y="7617841"/>
            <a:ext cx="1626362" cy="9143"/>
          </a:xfrm>
          <a:custGeom>
            <a:avLst/>
            <a:gdLst/>
            <a:ahLst/>
            <a:cxnLst/>
            <a:rect l="l" t="t" r="r" b="b"/>
            <a:pathLst>
              <a:path w="1626362" h="9143">
                <a:moveTo>
                  <a:pt x="0" y="0"/>
                </a:moveTo>
                <a:lnTo>
                  <a:pt x="0" y="9144"/>
                </a:lnTo>
                <a:lnTo>
                  <a:pt x="1626362" y="9144"/>
                </a:lnTo>
                <a:lnTo>
                  <a:pt x="162636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899464" y="8072951"/>
            <a:ext cx="2965691" cy="401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spc="10" dirty="0">
                <a:latin typeface="Wingdings"/>
                <a:cs typeface="Wingdings"/>
              </a:rPr>
              <a:t></a:t>
            </a:r>
            <a:r>
              <a:rPr sz="1210" spc="10" dirty="0">
                <a:latin typeface="Arial"/>
                <a:cs typeface="Arial"/>
              </a:rPr>
              <a:t> </a:t>
            </a:r>
            <a:r>
              <a:rPr sz="1210" spc="10" dirty="0">
                <a:latin typeface="Cambria"/>
                <a:cs typeface="Cambria"/>
              </a:rPr>
              <a:t>Tirer   le   manche   vers   l’arrière   fait</a:t>
            </a:r>
            <a:endParaRPr sz="12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profondeur qui porte moins.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940045" y="8072951"/>
            <a:ext cx="55714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monter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572079" y="8072951"/>
            <a:ext cx="16113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808104" y="8072951"/>
            <a:ext cx="69885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gouverne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5581851" y="8072951"/>
            <a:ext cx="20820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2730119" y="8699316"/>
            <a:ext cx="168848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ce fait, l’avion cabre.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2730119" y="8866378"/>
            <a:ext cx="1652270" cy="9144"/>
          </a:xfrm>
          <a:custGeom>
            <a:avLst/>
            <a:gdLst/>
            <a:ahLst/>
            <a:cxnLst/>
            <a:rect l="l" t="t" r="r" b="b"/>
            <a:pathLst>
              <a:path w="1652270" h="9144">
                <a:moveTo>
                  <a:pt x="0" y="0"/>
                </a:moveTo>
                <a:lnTo>
                  <a:pt x="0" y="9144"/>
                </a:lnTo>
                <a:lnTo>
                  <a:pt x="1652270" y="9144"/>
                </a:lnTo>
                <a:lnTo>
                  <a:pt x="16522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24" y="6720840"/>
            <a:ext cx="1382267" cy="24109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1722120" y="4162044"/>
            <a:ext cx="4253484" cy="2529840"/>
          </a:xfrm>
          <a:custGeom>
            <a:avLst/>
            <a:gdLst/>
            <a:ahLst/>
            <a:cxnLst/>
            <a:rect l="l" t="t" r="r" b="b"/>
            <a:pathLst>
              <a:path w="4253484" h="2529840">
                <a:moveTo>
                  <a:pt x="0" y="0"/>
                </a:moveTo>
                <a:lnTo>
                  <a:pt x="0" y="2529840"/>
                </a:lnTo>
                <a:lnTo>
                  <a:pt x="4253484" y="2529840"/>
                </a:lnTo>
                <a:lnTo>
                  <a:pt x="42534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4162044"/>
            <a:ext cx="4253484" cy="252984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2662808"/>
            <a:ext cx="98901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1)  Stabilité 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9464" y="2984823"/>
            <a:ext cx="5792812" cy="4006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L’avion est </a:t>
            </a:r>
            <a:r>
              <a:rPr sz="1300" b="1" spc="10" dirty="0">
                <a:latin typeface="Arial"/>
                <a:cs typeface="Arial"/>
              </a:rPr>
              <a:t>stable</a:t>
            </a:r>
            <a:r>
              <a:rPr sz="1300" spc="10" dirty="0">
                <a:latin typeface="Cambria"/>
                <a:cs typeface="Cambria"/>
              </a:rPr>
              <a:t> si en cas de perturbation (une rafale verticale de vent par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exemple), il revient de lui-même à l’équilibre.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3504888"/>
            <a:ext cx="5794019" cy="3985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Pour cela, </a:t>
            </a:r>
            <a:r>
              <a:rPr sz="1300" b="1" spc="10" dirty="0">
                <a:latin typeface="Arial"/>
                <a:cs typeface="Arial"/>
              </a:rPr>
              <a:t>il faut que le foyer  (F)  avion soit situé en arrière du centre de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gravité.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120263" y="3525229"/>
            <a:ext cx="87861" cy="1208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50" b="1" spc="10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018336" y="7128607"/>
            <a:ext cx="2547188" cy="17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Rafale  =&gt; Incidence </a:t>
            </a:r>
            <a:r>
              <a:rPr sz="1200" spc="10" dirty="0">
                <a:latin typeface="Cambria Math"/>
                <a:cs typeface="Cambria Math"/>
              </a:rPr>
              <a:t>↗</a:t>
            </a:r>
            <a:r>
              <a:rPr sz="1200" spc="10" dirty="0">
                <a:latin typeface="Cambria"/>
                <a:cs typeface="Cambria"/>
              </a:rPr>
              <a:t>    =&gt;  portance </a:t>
            </a:r>
            <a:r>
              <a:rPr sz="1200" spc="10" dirty="0">
                <a:latin typeface="Cambria Math"/>
                <a:cs typeface="Cambria Math"/>
              </a:rPr>
              <a:t>↗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716401" y="7128607"/>
            <a:ext cx="1533524" cy="17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 =&gt;    moment piqueur  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515102" y="7128607"/>
            <a:ext cx="1059433" cy="17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=&gt;   incidence </a:t>
            </a:r>
            <a:r>
              <a:rPr sz="1200" spc="10" dirty="0">
                <a:latin typeface="Cambria Math"/>
                <a:cs typeface="Cambria Math"/>
              </a:rPr>
              <a:t>↘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7731575"/>
            <a:ext cx="548572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Dans le cas contraire, l’avion pique encore plus du nez et c’est le décrochage ! 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99464" y="8043995"/>
            <a:ext cx="5791785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foyer de l’avion est situé un peu en arrière du foyer de la voilure principale, du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fait de la contribution de l’empennage horizontal.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899464" y="9355582"/>
            <a:ext cx="1829054" cy="7620"/>
          </a:xfrm>
          <a:custGeom>
            <a:avLst/>
            <a:gdLst/>
            <a:ahLst/>
            <a:cxnLst/>
            <a:rect l="l" t="t" r="r" b="b"/>
            <a:pathLst>
              <a:path w="1829054" h="7620">
                <a:moveTo>
                  <a:pt x="0" y="0"/>
                </a:moveTo>
                <a:lnTo>
                  <a:pt x="0" y="7620"/>
                </a:lnTo>
                <a:lnTo>
                  <a:pt x="1829054" y="7620"/>
                </a:lnTo>
                <a:lnTo>
                  <a:pt x="18290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899464" y="9443450"/>
            <a:ext cx="63697" cy="964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89" spc="10" dirty="0">
                <a:latin typeface="Cambria"/>
                <a:cs typeface="Cambria"/>
              </a:rPr>
              <a:t>1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945184" y="9433459"/>
            <a:ext cx="5735777" cy="1482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Cambria"/>
                <a:cs typeface="Cambria"/>
              </a:rPr>
              <a:t> Point d’application des variations de portance. Il s’agit d’une donnée aérodynamique dont la position est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899464" y="9582811"/>
            <a:ext cx="3454365" cy="1482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Cambria"/>
                <a:cs typeface="Cambria"/>
              </a:rPr>
              <a:t>pratiquement fixe (25% de la corde à partir du bord d’attaque.)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899160" y="954024"/>
            <a:ext cx="5980176" cy="1272540"/>
          </a:xfrm>
          <a:custGeom>
            <a:avLst/>
            <a:gdLst/>
            <a:ahLst/>
            <a:cxnLst/>
            <a:rect l="l" t="t" r="r" b="b"/>
            <a:pathLst>
              <a:path w="5980176" h="1272540">
                <a:moveTo>
                  <a:pt x="0" y="0"/>
                </a:moveTo>
                <a:lnTo>
                  <a:pt x="0" y="1272540"/>
                </a:lnTo>
                <a:lnTo>
                  <a:pt x="5980176" y="1272540"/>
                </a:lnTo>
                <a:lnTo>
                  <a:pt x="59801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954024"/>
            <a:ext cx="5980176" cy="1272540"/>
          </a:xfrm>
          <a:prstGeom prst="rect">
            <a:avLst/>
          </a:prstGeom>
        </p:spPr>
      </p:pic>
      <p:sp>
        <p:nvSpPr>
          <p:cNvPr id="165" name="object 165"/>
          <p:cNvSpPr/>
          <p:nvPr/>
        </p:nvSpPr>
        <p:spPr>
          <a:xfrm>
            <a:off x="896112" y="7045451"/>
            <a:ext cx="5865876" cy="284988"/>
          </a:xfrm>
          <a:custGeom>
            <a:avLst/>
            <a:gdLst/>
            <a:ahLst/>
            <a:cxnLst/>
            <a:rect l="l" t="t" r="r" b="b"/>
            <a:pathLst>
              <a:path w="5865876" h="284988">
                <a:moveTo>
                  <a:pt x="6096" y="6097"/>
                </a:moveTo>
                <a:lnTo>
                  <a:pt x="6096" y="278893"/>
                </a:lnTo>
                <a:lnTo>
                  <a:pt x="5859780" y="278893"/>
                </a:lnTo>
                <a:lnTo>
                  <a:pt x="5859780" y="6097"/>
                </a:lnTo>
                <a:lnTo>
                  <a:pt x="6096" y="609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725"/>
            <a:ext cx="944463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2) Centrage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9464" y="1264228"/>
            <a:ext cx="5794849" cy="6090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Centre de Gravité (CG) d’un avion n’est pas fixe, il dépend notamment du plan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chargement et de la consommation d’essence durant le vol, il faut donc établir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 calcul de chargement pour équilibrer l’avion en vol.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1992700"/>
            <a:ext cx="5797814" cy="6090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La règle absolue de la stabilité est que CG doit toujours être en avant de F</a:t>
            </a:r>
            <a:r>
              <a:rPr sz="1210" spc="10" dirty="0">
                <a:latin typeface="Cambria"/>
                <a:cs typeface="Cambria"/>
              </a:rPr>
              <a:t> ! La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distance FG est appelée marge statique, elle doit toujours être supérieure à 5%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corde moyenne (centrage arrière).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4888680"/>
            <a:ext cx="5796968" cy="12356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Plus G est en avant de F (centrage avant), plus l’avion est </a:t>
            </a:r>
            <a:r>
              <a:rPr sz="1300" b="1" spc="10" dirty="0">
                <a:latin typeface="Arial"/>
                <a:cs typeface="Arial"/>
              </a:rPr>
              <a:t>stable</a:t>
            </a:r>
            <a:r>
              <a:rPr sz="1300" spc="10" dirty="0">
                <a:latin typeface="Cambria"/>
                <a:cs typeface="Cambria"/>
              </a:rPr>
              <a:t> mais moins il est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maniable</a:t>
            </a:r>
            <a:r>
              <a:rPr sz="1300" spc="10" dirty="0">
                <a:latin typeface="Cambria"/>
                <a:cs typeface="Cambria"/>
              </a:rPr>
              <a:t> (il réagit plus lentement aux commandes) et </a:t>
            </a:r>
            <a:r>
              <a:rPr sz="1300" b="1" spc="10" dirty="0">
                <a:latin typeface="Arial"/>
                <a:cs typeface="Arial"/>
              </a:rPr>
              <a:t>manœuvrable</a:t>
            </a:r>
            <a:r>
              <a:rPr sz="1300" spc="10" dirty="0">
                <a:latin typeface="Cambria"/>
                <a:cs typeface="Cambria"/>
              </a:rPr>
              <a:t> (les efforts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au manche sont plus importants). De plus, la déportance de l’empennage peut être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trop  importante  (risque  d’atteindre  la  butée,  augmentation  de  la  trainée 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l’empennage  et  par  conséquent  une  consommation  d’essence  ou  de  kérosène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importante).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722680" y="6560185"/>
            <a:ext cx="2101850" cy="94488"/>
          </a:xfrm>
          <a:custGeom>
            <a:avLst/>
            <a:gdLst/>
            <a:ahLst/>
            <a:cxnLst/>
            <a:rect l="l" t="t" r="r" b="b"/>
            <a:pathLst>
              <a:path w="2101850" h="94488">
                <a:moveTo>
                  <a:pt x="0" y="0"/>
                </a:moveTo>
                <a:lnTo>
                  <a:pt x="0" y="94488"/>
                </a:lnTo>
                <a:lnTo>
                  <a:pt x="2101850" y="94488"/>
                </a:lnTo>
                <a:lnTo>
                  <a:pt x="2101850" y="0"/>
                </a:lnTo>
                <a:lnTo>
                  <a:pt x="0" y="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22680" y="6654673"/>
            <a:ext cx="65532" cy="193548"/>
          </a:xfrm>
          <a:custGeom>
            <a:avLst/>
            <a:gdLst/>
            <a:ahLst/>
            <a:cxnLst/>
            <a:rect l="l" t="t" r="r" b="b"/>
            <a:pathLst>
              <a:path w="65532" h="193548">
                <a:moveTo>
                  <a:pt x="0" y="0"/>
                </a:moveTo>
                <a:lnTo>
                  <a:pt x="0" y="193548"/>
                </a:lnTo>
                <a:lnTo>
                  <a:pt x="65532" y="193548"/>
                </a:lnTo>
                <a:lnTo>
                  <a:pt x="65532" y="0"/>
                </a:lnTo>
                <a:lnTo>
                  <a:pt x="0" y="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759075" y="6654673"/>
            <a:ext cx="65532" cy="193548"/>
          </a:xfrm>
          <a:custGeom>
            <a:avLst/>
            <a:gdLst/>
            <a:ahLst/>
            <a:cxnLst/>
            <a:rect l="l" t="t" r="r" b="b"/>
            <a:pathLst>
              <a:path w="65532" h="193548">
                <a:moveTo>
                  <a:pt x="0" y="0"/>
                </a:moveTo>
                <a:lnTo>
                  <a:pt x="0" y="193548"/>
                </a:lnTo>
                <a:lnTo>
                  <a:pt x="65532" y="193548"/>
                </a:lnTo>
                <a:lnTo>
                  <a:pt x="65532" y="0"/>
                </a:lnTo>
                <a:lnTo>
                  <a:pt x="0" y="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22680" y="6848221"/>
            <a:ext cx="2101850" cy="94488"/>
          </a:xfrm>
          <a:custGeom>
            <a:avLst/>
            <a:gdLst/>
            <a:ahLst/>
            <a:cxnLst/>
            <a:rect l="l" t="t" r="r" b="b"/>
            <a:pathLst>
              <a:path w="2101850" h="94488">
                <a:moveTo>
                  <a:pt x="0" y="0"/>
                </a:moveTo>
                <a:lnTo>
                  <a:pt x="0" y="94488"/>
                </a:lnTo>
                <a:lnTo>
                  <a:pt x="2101850" y="94488"/>
                </a:lnTo>
                <a:lnTo>
                  <a:pt x="2101850" y="0"/>
                </a:lnTo>
                <a:lnTo>
                  <a:pt x="0" y="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2" y="6654673"/>
            <a:ext cx="1970786" cy="193548"/>
          </a:xfrm>
          <a:prstGeom prst="rect">
            <a:avLst/>
          </a:prstGeom>
        </p:spPr>
      </p:pic>
      <p:sp>
        <p:nvSpPr>
          <p:cNvPr id="8" name="text 1"/>
          <p:cNvSpPr txBox="1"/>
          <p:nvPr/>
        </p:nvSpPr>
        <p:spPr>
          <a:xfrm>
            <a:off x="2948051" y="6662644"/>
            <a:ext cx="1717436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solidFill>
                  <a:srgbClr val="C00000"/>
                </a:solidFill>
                <a:latin typeface="Arial"/>
                <a:cs typeface="Arial"/>
              </a:rPr>
              <a:t>Zone avant de la plage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850638" y="6662644"/>
            <a:ext cx="183783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solidFill>
                  <a:srgbClr val="385522"/>
                </a:solidFill>
                <a:latin typeface="Arial"/>
                <a:cs typeface="Arial"/>
              </a:rPr>
              <a:t>Zone arrière de la plage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716584" y="6554089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0" y="6096"/>
                </a:ln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16584" y="6554089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0" y="6096"/>
                </a:ln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22680" y="6554089"/>
            <a:ext cx="2100326" cy="6096"/>
          </a:xfrm>
          <a:custGeom>
            <a:avLst/>
            <a:gdLst/>
            <a:ahLst/>
            <a:cxnLst/>
            <a:rect l="l" t="t" r="r" b="b"/>
            <a:pathLst>
              <a:path w="2100326" h="6096">
                <a:moveTo>
                  <a:pt x="0" y="0"/>
                </a:moveTo>
                <a:lnTo>
                  <a:pt x="0" y="6096"/>
                </a:lnTo>
                <a:lnTo>
                  <a:pt x="2100326" y="6096"/>
                </a:lnTo>
                <a:lnTo>
                  <a:pt x="2100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823083" y="6554089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0" y="6096"/>
                </a:ln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829179" y="6554089"/>
            <a:ext cx="1918970" cy="6096"/>
          </a:xfrm>
          <a:custGeom>
            <a:avLst/>
            <a:gdLst/>
            <a:ahLst/>
            <a:cxnLst/>
            <a:rect l="l" t="t" r="r" b="b"/>
            <a:pathLst>
              <a:path w="1918970" h="6096">
                <a:moveTo>
                  <a:pt x="0" y="0"/>
                </a:moveTo>
                <a:lnTo>
                  <a:pt x="0" y="6096"/>
                </a:lnTo>
                <a:lnTo>
                  <a:pt x="1918970" y="6096"/>
                </a:lnTo>
                <a:lnTo>
                  <a:pt x="19189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48149" y="6554089"/>
            <a:ext cx="6095" cy="6096"/>
          </a:xfrm>
          <a:custGeom>
            <a:avLst/>
            <a:gdLst/>
            <a:ahLst/>
            <a:cxnLst/>
            <a:rect l="l" t="t" r="r" b="b"/>
            <a:pathLst>
              <a:path w="6095" h="6096">
                <a:moveTo>
                  <a:pt x="0" y="0"/>
                </a:moveTo>
                <a:lnTo>
                  <a:pt x="0" y="6096"/>
                </a:ln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54245" y="6554089"/>
            <a:ext cx="1994027" cy="6096"/>
          </a:xfrm>
          <a:custGeom>
            <a:avLst/>
            <a:gdLst/>
            <a:ahLst/>
            <a:cxnLst/>
            <a:rect l="l" t="t" r="r" b="b"/>
            <a:pathLst>
              <a:path w="1994027" h="6096">
                <a:moveTo>
                  <a:pt x="0" y="0"/>
                </a:moveTo>
                <a:lnTo>
                  <a:pt x="0" y="6096"/>
                </a:lnTo>
                <a:lnTo>
                  <a:pt x="1994027" y="6096"/>
                </a:lnTo>
                <a:lnTo>
                  <a:pt x="19940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748272" y="6554089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0" y="6096"/>
                </a:ln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748272" y="6554089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0" y="6096"/>
                </a:ln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16584" y="6560185"/>
            <a:ext cx="6096" cy="382524"/>
          </a:xfrm>
          <a:custGeom>
            <a:avLst/>
            <a:gdLst/>
            <a:ahLst/>
            <a:cxnLst/>
            <a:rect l="l" t="t" r="r" b="b"/>
            <a:pathLst>
              <a:path w="6096" h="382524">
                <a:moveTo>
                  <a:pt x="0" y="0"/>
                </a:moveTo>
                <a:lnTo>
                  <a:pt x="0" y="382524"/>
                </a:lnTo>
                <a:lnTo>
                  <a:pt x="6096" y="382524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823083" y="6560185"/>
            <a:ext cx="6096" cy="382524"/>
          </a:xfrm>
          <a:custGeom>
            <a:avLst/>
            <a:gdLst/>
            <a:ahLst/>
            <a:cxnLst/>
            <a:rect l="l" t="t" r="r" b="b"/>
            <a:pathLst>
              <a:path w="6096" h="382524">
                <a:moveTo>
                  <a:pt x="0" y="0"/>
                </a:moveTo>
                <a:lnTo>
                  <a:pt x="0" y="382524"/>
                </a:lnTo>
                <a:lnTo>
                  <a:pt x="6096" y="382524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748149" y="6560185"/>
            <a:ext cx="6095" cy="382524"/>
          </a:xfrm>
          <a:custGeom>
            <a:avLst/>
            <a:gdLst/>
            <a:ahLst/>
            <a:cxnLst/>
            <a:rect l="l" t="t" r="r" b="b"/>
            <a:pathLst>
              <a:path w="6095" h="382524">
                <a:moveTo>
                  <a:pt x="0" y="0"/>
                </a:moveTo>
                <a:lnTo>
                  <a:pt x="0" y="382524"/>
                </a:lnTo>
                <a:lnTo>
                  <a:pt x="6095" y="382524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748272" y="6560185"/>
            <a:ext cx="6096" cy="382524"/>
          </a:xfrm>
          <a:custGeom>
            <a:avLst/>
            <a:gdLst/>
            <a:ahLst/>
            <a:cxnLst/>
            <a:rect l="l" t="t" r="r" b="b"/>
            <a:pathLst>
              <a:path w="6096" h="382524">
                <a:moveTo>
                  <a:pt x="0" y="0"/>
                </a:moveTo>
                <a:lnTo>
                  <a:pt x="0" y="382524"/>
                </a:lnTo>
                <a:lnTo>
                  <a:pt x="6096" y="382524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1455674" y="7045168"/>
            <a:ext cx="67057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Stabilité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351911" y="7045168"/>
            <a:ext cx="91124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solidFill>
                  <a:srgbClr val="C00000"/>
                </a:solidFill>
                <a:latin typeface="Arial"/>
                <a:cs typeface="Arial"/>
              </a:rPr>
              <a:t>AUGMENTE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5405374" y="7045168"/>
            <a:ext cx="72658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solidFill>
                  <a:srgbClr val="385522"/>
                </a:solidFill>
                <a:latin typeface="Arial"/>
                <a:cs typeface="Arial"/>
              </a:rPr>
              <a:t>DIMINUE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716584" y="6942709"/>
            <a:ext cx="6096" cy="6095"/>
          </a:xfrm>
          <a:custGeom>
            <a:avLst/>
            <a:gdLst/>
            <a:ahLst/>
            <a:cxnLst/>
            <a:rect l="l" t="t" r="r" b="b"/>
            <a:pathLst>
              <a:path w="6096" h="6095">
                <a:moveTo>
                  <a:pt x="0" y="0"/>
                </a:moveTo>
                <a:lnTo>
                  <a:pt x="0" y="6096"/>
                </a:ln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22680" y="6942709"/>
            <a:ext cx="2100326" cy="6095"/>
          </a:xfrm>
          <a:custGeom>
            <a:avLst/>
            <a:gdLst/>
            <a:ahLst/>
            <a:cxnLst/>
            <a:rect l="l" t="t" r="r" b="b"/>
            <a:pathLst>
              <a:path w="2100326" h="6095">
                <a:moveTo>
                  <a:pt x="0" y="0"/>
                </a:moveTo>
                <a:lnTo>
                  <a:pt x="0" y="6096"/>
                </a:lnTo>
                <a:lnTo>
                  <a:pt x="2100326" y="6096"/>
                </a:lnTo>
                <a:lnTo>
                  <a:pt x="2100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823083" y="6942709"/>
            <a:ext cx="6096" cy="6095"/>
          </a:xfrm>
          <a:custGeom>
            <a:avLst/>
            <a:gdLst/>
            <a:ahLst/>
            <a:cxnLst/>
            <a:rect l="l" t="t" r="r" b="b"/>
            <a:pathLst>
              <a:path w="6096" h="6095">
                <a:moveTo>
                  <a:pt x="0" y="0"/>
                </a:moveTo>
                <a:lnTo>
                  <a:pt x="0" y="6096"/>
                </a:ln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829179" y="6942709"/>
            <a:ext cx="1918970" cy="6095"/>
          </a:xfrm>
          <a:custGeom>
            <a:avLst/>
            <a:gdLst/>
            <a:ahLst/>
            <a:cxnLst/>
            <a:rect l="l" t="t" r="r" b="b"/>
            <a:pathLst>
              <a:path w="1918970" h="6095">
                <a:moveTo>
                  <a:pt x="0" y="0"/>
                </a:moveTo>
                <a:lnTo>
                  <a:pt x="0" y="6096"/>
                </a:lnTo>
                <a:lnTo>
                  <a:pt x="1918970" y="6096"/>
                </a:lnTo>
                <a:lnTo>
                  <a:pt x="19189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748149" y="6942709"/>
            <a:ext cx="6095" cy="6095"/>
          </a:xfrm>
          <a:custGeom>
            <a:avLst/>
            <a:gdLst/>
            <a:ahLst/>
            <a:cxnLst/>
            <a:rect l="l" t="t" r="r" b="b"/>
            <a:pathLst>
              <a:path w="6095" h="6095">
                <a:moveTo>
                  <a:pt x="0" y="0"/>
                </a:moveTo>
                <a:lnTo>
                  <a:pt x="0" y="6096"/>
                </a:ln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754245" y="6942709"/>
            <a:ext cx="1994027" cy="6095"/>
          </a:xfrm>
          <a:custGeom>
            <a:avLst/>
            <a:gdLst/>
            <a:ahLst/>
            <a:cxnLst/>
            <a:rect l="l" t="t" r="r" b="b"/>
            <a:pathLst>
              <a:path w="1994027" h="6095">
                <a:moveTo>
                  <a:pt x="0" y="0"/>
                </a:moveTo>
                <a:lnTo>
                  <a:pt x="0" y="6096"/>
                </a:lnTo>
                <a:lnTo>
                  <a:pt x="1994027" y="6096"/>
                </a:lnTo>
                <a:lnTo>
                  <a:pt x="19940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748272" y="6942709"/>
            <a:ext cx="6096" cy="6095"/>
          </a:xfrm>
          <a:custGeom>
            <a:avLst/>
            <a:gdLst/>
            <a:ahLst/>
            <a:cxnLst/>
            <a:rect l="l" t="t" r="r" b="b"/>
            <a:pathLst>
              <a:path w="6096" h="6095">
                <a:moveTo>
                  <a:pt x="0" y="0"/>
                </a:moveTo>
                <a:lnTo>
                  <a:pt x="0" y="6096"/>
                </a:ln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16584" y="6948805"/>
            <a:ext cx="6096" cy="370332"/>
          </a:xfrm>
          <a:custGeom>
            <a:avLst/>
            <a:gdLst/>
            <a:ahLst/>
            <a:cxnLst/>
            <a:rect l="l" t="t" r="r" b="b"/>
            <a:pathLst>
              <a:path w="6096" h="370332">
                <a:moveTo>
                  <a:pt x="0" y="0"/>
                </a:moveTo>
                <a:lnTo>
                  <a:pt x="0" y="370332"/>
                </a:lnTo>
                <a:lnTo>
                  <a:pt x="6096" y="370332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823083" y="6948805"/>
            <a:ext cx="6096" cy="370332"/>
          </a:xfrm>
          <a:custGeom>
            <a:avLst/>
            <a:gdLst/>
            <a:ahLst/>
            <a:cxnLst/>
            <a:rect l="l" t="t" r="r" b="b"/>
            <a:pathLst>
              <a:path w="6096" h="370332">
                <a:moveTo>
                  <a:pt x="0" y="0"/>
                </a:moveTo>
                <a:lnTo>
                  <a:pt x="0" y="370332"/>
                </a:lnTo>
                <a:lnTo>
                  <a:pt x="6096" y="370332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748149" y="6948805"/>
            <a:ext cx="6095" cy="370332"/>
          </a:xfrm>
          <a:custGeom>
            <a:avLst/>
            <a:gdLst/>
            <a:ahLst/>
            <a:cxnLst/>
            <a:rect l="l" t="t" r="r" b="b"/>
            <a:pathLst>
              <a:path w="6095" h="370332">
                <a:moveTo>
                  <a:pt x="0" y="0"/>
                </a:moveTo>
                <a:lnTo>
                  <a:pt x="0" y="370332"/>
                </a:lnTo>
                <a:lnTo>
                  <a:pt x="6095" y="370332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748272" y="6948805"/>
            <a:ext cx="6096" cy="370332"/>
          </a:xfrm>
          <a:custGeom>
            <a:avLst/>
            <a:gdLst/>
            <a:ahLst/>
            <a:cxnLst/>
            <a:rect l="l" t="t" r="r" b="b"/>
            <a:pathLst>
              <a:path w="6096" h="370332">
                <a:moveTo>
                  <a:pt x="0" y="0"/>
                </a:moveTo>
                <a:lnTo>
                  <a:pt x="0" y="370332"/>
                </a:lnTo>
                <a:lnTo>
                  <a:pt x="6096" y="370332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1143304" y="7427692"/>
            <a:ext cx="1296888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Manoeuvrabilité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3443605" y="7427692"/>
            <a:ext cx="72658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solidFill>
                  <a:srgbClr val="C00000"/>
                </a:solidFill>
                <a:latin typeface="Arial"/>
                <a:cs typeface="Arial"/>
              </a:rPr>
              <a:t>DIMINUE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5313934" y="7427692"/>
            <a:ext cx="91124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solidFill>
                  <a:srgbClr val="385522"/>
                </a:solidFill>
                <a:latin typeface="Arial"/>
                <a:cs typeface="Arial"/>
              </a:rPr>
              <a:t>AUGMENTE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716584" y="7319137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0" y="6096"/>
                </a:ln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22680" y="7319137"/>
            <a:ext cx="2100326" cy="6096"/>
          </a:xfrm>
          <a:custGeom>
            <a:avLst/>
            <a:gdLst/>
            <a:ahLst/>
            <a:cxnLst/>
            <a:rect l="l" t="t" r="r" b="b"/>
            <a:pathLst>
              <a:path w="2100326" h="6096">
                <a:moveTo>
                  <a:pt x="0" y="0"/>
                </a:moveTo>
                <a:lnTo>
                  <a:pt x="0" y="6096"/>
                </a:lnTo>
                <a:lnTo>
                  <a:pt x="2100326" y="6096"/>
                </a:lnTo>
                <a:lnTo>
                  <a:pt x="2100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823083" y="7319137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0" y="6096"/>
                </a:ln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829179" y="7319137"/>
            <a:ext cx="1918970" cy="6096"/>
          </a:xfrm>
          <a:custGeom>
            <a:avLst/>
            <a:gdLst/>
            <a:ahLst/>
            <a:cxnLst/>
            <a:rect l="l" t="t" r="r" b="b"/>
            <a:pathLst>
              <a:path w="1918970" h="6096">
                <a:moveTo>
                  <a:pt x="0" y="0"/>
                </a:moveTo>
                <a:lnTo>
                  <a:pt x="0" y="6096"/>
                </a:lnTo>
                <a:lnTo>
                  <a:pt x="1918970" y="6096"/>
                </a:lnTo>
                <a:lnTo>
                  <a:pt x="19189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748149" y="7319137"/>
            <a:ext cx="6095" cy="6096"/>
          </a:xfrm>
          <a:custGeom>
            <a:avLst/>
            <a:gdLst/>
            <a:ahLst/>
            <a:cxnLst/>
            <a:rect l="l" t="t" r="r" b="b"/>
            <a:pathLst>
              <a:path w="6095" h="6096">
                <a:moveTo>
                  <a:pt x="0" y="0"/>
                </a:moveTo>
                <a:lnTo>
                  <a:pt x="0" y="6096"/>
                </a:ln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754245" y="7319137"/>
            <a:ext cx="1994027" cy="6096"/>
          </a:xfrm>
          <a:custGeom>
            <a:avLst/>
            <a:gdLst/>
            <a:ahLst/>
            <a:cxnLst/>
            <a:rect l="l" t="t" r="r" b="b"/>
            <a:pathLst>
              <a:path w="1994027" h="6096">
                <a:moveTo>
                  <a:pt x="0" y="0"/>
                </a:moveTo>
                <a:lnTo>
                  <a:pt x="0" y="6096"/>
                </a:lnTo>
                <a:lnTo>
                  <a:pt x="1994027" y="6096"/>
                </a:lnTo>
                <a:lnTo>
                  <a:pt x="19940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748272" y="7319137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0" y="6096"/>
                </a:ln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16584" y="7325233"/>
            <a:ext cx="6096" cy="382524"/>
          </a:xfrm>
          <a:custGeom>
            <a:avLst/>
            <a:gdLst/>
            <a:ahLst/>
            <a:cxnLst/>
            <a:rect l="l" t="t" r="r" b="b"/>
            <a:pathLst>
              <a:path w="6096" h="382524">
                <a:moveTo>
                  <a:pt x="0" y="0"/>
                </a:moveTo>
                <a:lnTo>
                  <a:pt x="0" y="382524"/>
                </a:lnTo>
                <a:lnTo>
                  <a:pt x="6096" y="382524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823083" y="7325233"/>
            <a:ext cx="6096" cy="382524"/>
          </a:xfrm>
          <a:custGeom>
            <a:avLst/>
            <a:gdLst/>
            <a:ahLst/>
            <a:cxnLst/>
            <a:rect l="l" t="t" r="r" b="b"/>
            <a:pathLst>
              <a:path w="6096" h="382524">
                <a:moveTo>
                  <a:pt x="0" y="0"/>
                </a:moveTo>
                <a:lnTo>
                  <a:pt x="0" y="382524"/>
                </a:lnTo>
                <a:lnTo>
                  <a:pt x="6096" y="382524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748149" y="7325233"/>
            <a:ext cx="6095" cy="382524"/>
          </a:xfrm>
          <a:custGeom>
            <a:avLst/>
            <a:gdLst/>
            <a:ahLst/>
            <a:cxnLst/>
            <a:rect l="l" t="t" r="r" b="b"/>
            <a:pathLst>
              <a:path w="6095" h="382524">
                <a:moveTo>
                  <a:pt x="0" y="0"/>
                </a:moveTo>
                <a:lnTo>
                  <a:pt x="0" y="382524"/>
                </a:lnTo>
                <a:lnTo>
                  <a:pt x="6095" y="382524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748272" y="7325233"/>
            <a:ext cx="6096" cy="382524"/>
          </a:xfrm>
          <a:custGeom>
            <a:avLst/>
            <a:gdLst/>
            <a:ahLst/>
            <a:cxnLst/>
            <a:rect l="l" t="t" r="r" b="b"/>
            <a:pathLst>
              <a:path w="6096" h="382524">
                <a:moveTo>
                  <a:pt x="0" y="0"/>
                </a:moveTo>
                <a:lnTo>
                  <a:pt x="0" y="382524"/>
                </a:lnTo>
                <a:lnTo>
                  <a:pt x="6096" y="382524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 1"/>
          <p:cNvSpPr txBox="1"/>
          <p:nvPr/>
        </p:nvSpPr>
        <p:spPr>
          <a:xfrm>
            <a:off x="833932" y="7722205"/>
            <a:ext cx="1914699" cy="3774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99" b="1" spc="10" dirty="0">
                <a:latin typeface="Arial"/>
                <a:cs typeface="Arial"/>
              </a:rPr>
              <a:t>Braquage de la gouverne</a:t>
            </a:r>
            <a:endParaRPr sz="900">
              <a:latin typeface="Arial"/>
              <a:cs typeface="Arial"/>
            </a:endParaRPr>
          </a:p>
          <a:p>
            <a:pPr marL="388619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de profondeur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3098927" y="7819741"/>
            <a:ext cx="1415684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solidFill>
                  <a:srgbClr val="C00000"/>
                </a:solidFill>
                <a:latin typeface="Arial"/>
                <a:cs typeface="Arial"/>
              </a:rPr>
              <a:t>PLUS IMPORTANT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5001514" y="7819741"/>
            <a:ext cx="1536081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solidFill>
                  <a:srgbClr val="385522"/>
                </a:solidFill>
                <a:latin typeface="Arial"/>
                <a:cs typeface="Arial"/>
              </a:rPr>
              <a:t>MOINS IMPORTANT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716584" y="7707756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0" y="6097"/>
                </a:lnTo>
                <a:lnTo>
                  <a:pt x="6096" y="6097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22680" y="7707756"/>
            <a:ext cx="2100326" cy="6096"/>
          </a:xfrm>
          <a:custGeom>
            <a:avLst/>
            <a:gdLst/>
            <a:ahLst/>
            <a:cxnLst/>
            <a:rect l="l" t="t" r="r" b="b"/>
            <a:pathLst>
              <a:path w="2100326" h="6096">
                <a:moveTo>
                  <a:pt x="0" y="0"/>
                </a:moveTo>
                <a:lnTo>
                  <a:pt x="0" y="6097"/>
                </a:lnTo>
                <a:lnTo>
                  <a:pt x="2100326" y="6097"/>
                </a:lnTo>
                <a:lnTo>
                  <a:pt x="2100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823083" y="7707756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0" y="6097"/>
                </a:lnTo>
                <a:lnTo>
                  <a:pt x="6096" y="6097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829179" y="7707756"/>
            <a:ext cx="1918970" cy="6096"/>
          </a:xfrm>
          <a:custGeom>
            <a:avLst/>
            <a:gdLst/>
            <a:ahLst/>
            <a:cxnLst/>
            <a:rect l="l" t="t" r="r" b="b"/>
            <a:pathLst>
              <a:path w="1918970" h="6096">
                <a:moveTo>
                  <a:pt x="0" y="0"/>
                </a:moveTo>
                <a:lnTo>
                  <a:pt x="0" y="6097"/>
                </a:lnTo>
                <a:lnTo>
                  <a:pt x="1918970" y="6097"/>
                </a:lnTo>
                <a:lnTo>
                  <a:pt x="19189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748149" y="7707756"/>
            <a:ext cx="6095" cy="6096"/>
          </a:xfrm>
          <a:custGeom>
            <a:avLst/>
            <a:gdLst/>
            <a:ahLst/>
            <a:cxnLst/>
            <a:rect l="l" t="t" r="r" b="b"/>
            <a:pathLst>
              <a:path w="6095" h="6096">
                <a:moveTo>
                  <a:pt x="0" y="0"/>
                </a:moveTo>
                <a:lnTo>
                  <a:pt x="0" y="6097"/>
                </a:lnTo>
                <a:lnTo>
                  <a:pt x="6095" y="6097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754245" y="7707756"/>
            <a:ext cx="1994027" cy="6096"/>
          </a:xfrm>
          <a:custGeom>
            <a:avLst/>
            <a:gdLst/>
            <a:ahLst/>
            <a:cxnLst/>
            <a:rect l="l" t="t" r="r" b="b"/>
            <a:pathLst>
              <a:path w="1994027" h="6096">
                <a:moveTo>
                  <a:pt x="0" y="0"/>
                </a:moveTo>
                <a:lnTo>
                  <a:pt x="0" y="6097"/>
                </a:lnTo>
                <a:lnTo>
                  <a:pt x="1994027" y="6097"/>
                </a:lnTo>
                <a:lnTo>
                  <a:pt x="19940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748272" y="7707756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0" y="6097"/>
                </a:lnTo>
                <a:lnTo>
                  <a:pt x="6096" y="6097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16584" y="7713929"/>
            <a:ext cx="6096" cy="387401"/>
          </a:xfrm>
          <a:custGeom>
            <a:avLst/>
            <a:gdLst/>
            <a:ahLst/>
            <a:cxnLst/>
            <a:rect l="l" t="t" r="r" b="b"/>
            <a:pathLst>
              <a:path w="6096" h="387401">
                <a:moveTo>
                  <a:pt x="0" y="0"/>
                </a:moveTo>
                <a:lnTo>
                  <a:pt x="0" y="387401"/>
                </a:lnTo>
                <a:lnTo>
                  <a:pt x="6096" y="387401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823083" y="7713929"/>
            <a:ext cx="6096" cy="387401"/>
          </a:xfrm>
          <a:custGeom>
            <a:avLst/>
            <a:gdLst/>
            <a:ahLst/>
            <a:cxnLst/>
            <a:rect l="l" t="t" r="r" b="b"/>
            <a:pathLst>
              <a:path w="6096" h="387401">
                <a:moveTo>
                  <a:pt x="0" y="0"/>
                </a:moveTo>
                <a:lnTo>
                  <a:pt x="0" y="387401"/>
                </a:lnTo>
                <a:lnTo>
                  <a:pt x="6096" y="387401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748149" y="7713929"/>
            <a:ext cx="6095" cy="387401"/>
          </a:xfrm>
          <a:custGeom>
            <a:avLst/>
            <a:gdLst/>
            <a:ahLst/>
            <a:cxnLst/>
            <a:rect l="l" t="t" r="r" b="b"/>
            <a:pathLst>
              <a:path w="6095" h="387401">
                <a:moveTo>
                  <a:pt x="0" y="0"/>
                </a:moveTo>
                <a:lnTo>
                  <a:pt x="0" y="387401"/>
                </a:lnTo>
                <a:lnTo>
                  <a:pt x="6095" y="387401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748272" y="7713929"/>
            <a:ext cx="6096" cy="387401"/>
          </a:xfrm>
          <a:custGeom>
            <a:avLst/>
            <a:gdLst/>
            <a:ahLst/>
            <a:cxnLst/>
            <a:rect l="l" t="t" r="r" b="b"/>
            <a:pathLst>
              <a:path w="6096" h="387401">
                <a:moveTo>
                  <a:pt x="0" y="0"/>
                </a:moveTo>
                <a:lnTo>
                  <a:pt x="0" y="387401"/>
                </a:lnTo>
                <a:lnTo>
                  <a:pt x="6096" y="387401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text 1"/>
          <p:cNvSpPr txBox="1"/>
          <p:nvPr/>
        </p:nvSpPr>
        <p:spPr>
          <a:xfrm>
            <a:off x="1473962" y="8203789"/>
            <a:ext cx="633999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Trainée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3351911" y="8203789"/>
            <a:ext cx="91124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solidFill>
                  <a:srgbClr val="C00000"/>
                </a:solidFill>
                <a:latin typeface="Arial"/>
                <a:cs typeface="Arial"/>
              </a:rPr>
              <a:t>AUGMENTE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5405374" y="8203789"/>
            <a:ext cx="72658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solidFill>
                  <a:srgbClr val="385522"/>
                </a:solidFill>
                <a:latin typeface="Arial"/>
                <a:cs typeface="Arial"/>
              </a:rPr>
              <a:t>DIMINUE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716584" y="8101330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0" y="6096"/>
                </a:ln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22680" y="8101330"/>
            <a:ext cx="2100326" cy="6096"/>
          </a:xfrm>
          <a:custGeom>
            <a:avLst/>
            <a:gdLst/>
            <a:ahLst/>
            <a:cxnLst/>
            <a:rect l="l" t="t" r="r" b="b"/>
            <a:pathLst>
              <a:path w="2100326" h="6096">
                <a:moveTo>
                  <a:pt x="0" y="0"/>
                </a:moveTo>
                <a:lnTo>
                  <a:pt x="0" y="6096"/>
                </a:lnTo>
                <a:lnTo>
                  <a:pt x="2100326" y="6096"/>
                </a:lnTo>
                <a:lnTo>
                  <a:pt x="2100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823083" y="8101330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0" y="6096"/>
                </a:ln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829179" y="8101330"/>
            <a:ext cx="1918970" cy="6096"/>
          </a:xfrm>
          <a:custGeom>
            <a:avLst/>
            <a:gdLst/>
            <a:ahLst/>
            <a:cxnLst/>
            <a:rect l="l" t="t" r="r" b="b"/>
            <a:pathLst>
              <a:path w="1918970" h="6096">
                <a:moveTo>
                  <a:pt x="0" y="0"/>
                </a:moveTo>
                <a:lnTo>
                  <a:pt x="0" y="6096"/>
                </a:lnTo>
                <a:lnTo>
                  <a:pt x="1918970" y="6096"/>
                </a:lnTo>
                <a:lnTo>
                  <a:pt x="19189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748149" y="8101330"/>
            <a:ext cx="6095" cy="6096"/>
          </a:xfrm>
          <a:custGeom>
            <a:avLst/>
            <a:gdLst/>
            <a:ahLst/>
            <a:cxnLst/>
            <a:rect l="l" t="t" r="r" b="b"/>
            <a:pathLst>
              <a:path w="6095" h="6096">
                <a:moveTo>
                  <a:pt x="0" y="0"/>
                </a:moveTo>
                <a:lnTo>
                  <a:pt x="0" y="6096"/>
                </a:ln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754245" y="8101330"/>
            <a:ext cx="1994027" cy="6096"/>
          </a:xfrm>
          <a:custGeom>
            <a:avLst/>
            <a:gdLst/>
            <a:ahLst/>
            <a:cxnLst/>
            <a:rect l="l" t="t" r="r" b="b"/>
            <a:pathLst>
              <a:path w="1994027" h="6096">
                <a:moveTo>
                  <a:pt x="0" y="0"/>
                </a:moveTo>
                <a:lnTo>
                  <a:pt x="0" y="6096"/>
                </a:lnTo>
                <a:lnTo>
                  <a:pt x="1994027" y="6096"/>
                </a:lnTo>
                <a:lnTo>
                  <a:pt x="19940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748272" y="8101330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0" y="6096"/>
                </a:ln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16584" y="8107426"/>
            <a:ext cx="6096" cy="370332"/>
          </a:xfrm>
          <a:custGeom>
            <a:avLst/>
            <a:gdLst/>
            <a:ahLst/>
            <a:cxnLst/>
            <a:rect l="l" t="t" r="r" b="b"/>
            <a:pathLst>
              <a:path w="6096" h="370332">
                <a:moveTo>
                  <a:pt x="0" y="0"/>
                </a:moveTo>
                <a:lnTo>
                  <a:pt x="0" y="370332"/>
                </a:lnTo>
                <a:lnTo>
                  <a:pt x="6096" y="370332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823083" y="8107426"/>
            <a:ext cx="6096" cy="370332"/>
          </a:xfrm>
          <a:custGeom>
            <a:avLst/>
            <a:gdLst/>
            <a:ahLst/>
            <a:cxnLst/>
            <a:rect l="l" t="t" r="r" b="b"/>
            <a:pathLst>
              <a:path w="6096" h="370332">
                <a:moveTo>
                  <a:pt x="0" y="0"/>
                </a:moveTo>
                <a:lnTo>
                  <a:pt x="0" y="370332"/>
                </a:lnTo>
                <a:lnTo>
                  <a:pt x="6096" y="370332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748149" y="8107426"/>
            <a:ext cx="6095" cy="370332"/>
          </a:xfrm>
          <a:custGeom>
            <a:avLst/>
            <a:gdLst/>
            <a:ahLst/>
            <a:cxnLst/>
            <a:rect l="l" t="t" r="r" b="b"/>
            <a:pathLst>
              <a:path w="6095" h="370332">
                <a:moveTo>
                  <a:pt x="0" y="0"/>
                </a:moveTo>
                <a:lnTo>
                  <a:pt x="0" y="370332"/>
                </a:lnTo>
                <a:lnTo>
                  <a:pt x="6095" y="370332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748272" y="8107426"/>
            <a:ext cx="6096" cy="370332"/>
          </a:xfrm>
          <a:custGeom>
            <a:avLst/>
            <a:gdLst/>
            <a:ahLst/>
            <a:cxnLst/>
            <a:rect l="l" t="t" r="r" b="b"/>
            <a:pathLst>
              <a:path w="6096" h="370332">
                <a:moveTo>
                  <a:pt x="0" y="0"/>
                </a:moveTo>
                <a:lnTo>
                  <a:pt x="0" y="370332"/>
                </a:lnTo>
                <a:lnTo>
                  <a:pt x="6096" y="370332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text 1"/>
          <p:cNvSpPr txBox="1"/>
          <p:nvPr/>
        </p:nvSpPr>
        <p:spPr>
          <a:xfrm>
            <a:off x="1199692" y="8586313"/>
            <a:ext cx="1182588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Consommation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3351911" y="8586313"/>
            <a:ext cx="91124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solidFill>
                  <a:srgbClr val="C00000"/>
                </a:solidFill>
                <a:latin typeface="Arial"/>
                <a:cs typeface="Arial"/>
              </a:rPr>
              <a:t>AUGMENTE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5405374" y="8586313"/>
            <a:ext cx="72658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solidFill>
                  <a:srgbClr val="385522"/>
                </a:solidFill>
                <a:latin typeface="Arial"/>
                <a:cs typeface="Arial"/>
              </a:rPr>
              <a:t>DIMINUE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716584" y="8477758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0" y="6096"/>
                </a:ln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22680" y="8477758"/>
            <a:ext cx="2100326" cy="6096"/>
          </a:xfrm>
          <a:custGeom>
            <a:avLst/>
            <a:gdLst/>
            <a:ahLst/>
            <a:cxnLst/>
            <a:rect l="l" t="t" r="r" b="b"/>
            <a:pathLst>
              <a:path w="2100326" h="6096">
                <a:moveTo>
                  <a:pt x="0" y="0"/>
                </a:moveTo>
                <a:lnTo>
                  <a:pt x="0" y="6096"/>
                </a:lnTo>
                <a:lnTo>
                  <a:pt x="2100326" y="6096"/>
                </a:lnTo>
                <a:lnTo>
                  <a:pt x="2100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823083" y="8477758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0" y="6096"/>
                </a:ln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829179" y="8477758"/>
            <a:ext cx="1918970" cy="6096"/>
          </a:xfrm>
          <a:custGeom>
            <a:avLst/>
            <a:gdLst/>
            <a:ahLst/>
            <a:cxnLst/>
            <a:rect l="l" t="t" r="r" b="b"/>
            <a:pathLst>
              <a:path w="1918970" h="6096">
                <a:moveTo>
                  <a:pt x="0" y="0"/>
                </a:moveTo>
                <a:lnTo>
                  <a:pt x="0" y="6096"/>
                </a:lnTo>
                <a:lnTo>
                  <a:pt x="1918970" y="6096"/>
                </a:lnTo>
                <a:lnTo>
                  <a:pt x="19189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748149" y="8477758"/>
            <a:ext cx="6095" cy="6096"/>
          </a:xfrm>
          <a:custGeom>
            <a:avLst/>
            <a:gdLst/>
            <a:ahLst/>
            <a:cxnLst/>
            <a:rect l="l" t="t" r="r" b="b"/>
            <a:pathLst>
              <a:path w="6095" h="6096">
                <a:moveTo>
                  <a:pt x="0" y="0"/>
                </a:moveTo>
                <a:lnTo>
                  <a:pt x="0" y="6096"/>
                </a:ln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754245" y="8477758"/>
            <a:ext cx="1994027" cy="6096"/>
          </a:xfrm>
          <a:custGeom>
            <a:avLst/>
            <a:gdLst/>
            <a:ahLst/>
            <a:cxnLst/>
            <a:rect l="l" t="t" r="r" b="b"/>
            <a:pathLst>
              <a:path w="1994027" h="6096">
                <a:moveTo>
                  <a:pt x="0" y="0"/>
                </a:moveTo>
                <a:lnTo>
                  <a:pt x="0" y="6096"/>
                </a:lnTo>
                <a:lnTo>
                  <a:pt x="1994027" y="6096"/>
                </a:lnTo>
                <a:lnTo>
                  <a:pt x="19940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748272" y="8477758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0" y="6096"/>
                </a:ln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16584" y="8483854"/>
            <a:ext cx="6096" cy="382524"/>
          </a:xfrm>
          <a:custGeom>
            <a:avLst/>
            <a:gdLst/>
            <a:ahLst/>
            <a:cxnLst/>
            <a:rect l="l" t="t" r="r" b="b"/>
            <a:pathLst>
              <a:path w="6096" h="382524">
                <a:moveTo>
                  <a:pt x="0" y="0"/>
                </a:moveTo>
                <a:lnTo>
                  <a:pt x="0" y="382524"/>
                </a:lnTo>
                <a:lnTo>
                  <a:pt x="6096" y="382524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16584" y="8866377"/>
            <a:ext cx="6096" cy="6097"/>
          </a:xfrm>
          <a:custGeom>
            <a:avLst/>
            <a:gdLst/>
            <a:ahLst/>
            <a:cxnLst/>
            <a:rect l="l" t="t" r="r" b="b"/>
            <a:pathLst>
              <a:path w="6096" h="6097">
                <a:moveTo>
                  <a:pt x="0" y="0"/>
                </a:moveTo>
                <a:lnTo>
                  <a:pt x="0" y="6097"/>
                </a:lnTo>
                <a:lnTo>
                  <a:pt x="6096" y="6097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16584" y="8866377"/>
            <a:ext cx="6096" cy="6097"/>
          </a:xfrm>
          <a:custGeom>
            <a:avLst/>
            <a:gdLst/>
            <a:ahLst/>
            <a:cxnLst/>
            <a:rect l="l" t="t" r="r" b="b"/>
            <a:pathLst>
              <a:path w="6096" h="6097">
                <a:moveTo>
                  <a:pt x="0" y="0"/>
                </a:moveTo>
                <a:lnTo>
                  <a:pt x="0" y="6097"/>
                </a:lnTo>
                <a:lnTo>
                  <a:pt x="6096" y="6097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22680" y="8866377"/>
            <a:ext cx="2100326" cy="6097"/>
          </a:xfrm>
          <a:custGeom>
            <a:avLst/>
            <a:gdLst/>
            <a:ahLst/>
            <a:cxnLst/>
            <a:rect l="l" t="t" r="r" b="b"/>
            <a:pathLst>
              <a:path w="2100326" h="6097">
                <a:moveTo>
                  <a:pt x="0" y="0"/>
                </a:moveTo>
                <a:lnTo>
                  <a:pt x="0" y="6097"/>
                </a:lnTo>
                <a:lnTo>
                  <a:pt x="2100326" y="6097"/>
                </a:lnTo>
                <a:lnTo>
                  <a:pt x="2100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823083" y="8483854"/>
            <a:ext cx="6096" cy="382524"/>
          </a:xfrm>
          <a:custGeom>
            <a:avLst/>
            <a:gdLst/>
            <a:ahLst/>
            <a:cxnLst/>
            <a:rect l="l" t="t" r="r" b="b"/>
            <a:pathLst>
              <a:path w="6096" h="382524">
                <a:moveTo>
                  <a:pt x="0" y="0"/>
                </a:moveTo>
                <a:lnTo>
                  <a:pt x="0" y="382524"/>
                </a:lnTo>
                <a:lnTo>
                  <a:pt x="6096" y="382524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823083" y="8866377"/>
            <a:ext cx="6096" cy="6097"/>
          </a:xfrm>
          <a:custGeom>
            <a:avLst/>
            <a:gdLst/>
            <a:ahLst/>
            <a:cxnLst/>
            <a:rect l="l" t="t" r="r" b="b"/>
            <a:pathLst>
              <a:path w="6096" h="6097">
                <a:moveTo>
                  <a:pt x="0" y="0"/>
                </a:moveTo>
                <a:lnTo>
                  <a:pt x="0" y="6097"/>
                </a:lnTo>
                <a:lnTo>
                  <a:pt x="6096" y="6097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829179" y="8866377"/>
            <a:ext cx="1918970" cy="6097"/>
          </a:xfrm>
          <a:custGeom>
            <a:avLst/>
            <a:gdLst/>
            <a:ahLst/>
            <a:cxnLst/>
            <a:rect l="l" t="t" r="r" b="b"/>
            <a:pathLst>
              <a:path w="1918970" h="6097">
                <a:moveTo>
                  <a:pt x="0" y="0"/>
                </a:moveTo>
                <a:lnTo>
                  <a:pt x="0" y="6097"/>
                </a:lnTo>
                <a:lnTo>
                  <a:pt x="1918970" y="6097"/>
                </a:lnTo>
                <a:lnTo>
                  <a:pt x="19189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748149" y="8483854"/>
            <a:ext cx="6095" cy="382524"/>
          </a:xfrm>
          <a:custGeom>
            <a:avLst/>
            <a:gdLst/>
            <a:ahLst/>
            <a:cxnLst/>
            <a:rect l="l" t="t" r="r" b="b"/>
            <a:pathLst>
              <a:path w="6095" h="382524">
                <a:moveTo>
                  <a:pt x="0" y="0"/>
                </a:moveTo>
                <a:lnTo>
                  <a:pt x="0" y="382524"/>
                </a:lnTo>
                <a:lnTo>
                  <a:pt x="6095" y="382524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748149" y="8866377"/>
            <a:ext cx="6095" cy="6097"/>
          </a:xfrm>
          <a:custGeom>
            <a:avLst/>
            <a:gdLst/>
            <a:ahLst/>
            <a:cxnLst/>
            <a:rect l="l" t="t" r="r" b="b"/>
            <a:pathLst>
              <a:path w="6095" h="6097">
                <a:moveTo>
                  <a:pt x="0" y="0"/>
                </a:moveTo>
                <a:lnTo>
                  <a:pt x="0" y="6097"/>
                </a:lnTo>
                <a:lnTo>
                  <a:pt x="6095" y="6097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754245" y="8866377"/>
            <a:ext cx="1994027" cy="6097"/>
          </a:xfrm>
          <a:custGeom>
            <a:avLst/>
            <a:gdLst/>
            <a:ahLst/>
            <a:cxnLst/>
            <a:rect l="l" t="t" r="r" b="b"/>
            <a:pathLst>
              <a:path w="1994027" h="6097">
                <a:moveTo>
                  <a:pt x="0" y="0"/>
                </a:moveTo>
                <a:lnTo>
                  <a:pt x="0" y="6097"/>
                </a:lnTo>
                <a:lnTo>
                  <a:pt x="1994027" y="6097"/>
                </a:lnTo>
                <a:lnTo>
                  <a:pt x="19940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748272" y="8483854"/>
            <a:ext cx="6096" cy="382524"/>
          </a:xfrm>
          <a:custGeom>
            <a:avLst/>
            <a:gdLst/>
            <a:ahLst/>
            <a:cxnLst/>
            <a:rect l="l" t="t" r="r" b="b"/>
            <a:pathLst>
              <a:path w="6096" h="382524">
                <a:moveTo>
                  <a:pt x="0" y="0"/>
                </a:moveTo>
                <a:lnTo>
                  <a:pt x="0" y="382524"/>
                </a:lnTo>
                <a:lnTo>
                  <a:pt x="6096" y="382524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748272" y="8866377"/>
            <a:ext cx="6096" cy="6097"/>
          </a:xfrm>
          <a:custGeom>
            <a:avLst/>
            <a:gdLst/>
            <a:ahLst/>
            <a:cxnLst/>
            <a:rect l="l" t="t" r="r" b="b"/>
            <a:pathLst>
              <a:path w="6096" h="6097">
                <a:moveTo>
                  <a:pt x="0" y="0"/>
                </a:moveTo>
                <a:lnTo>
                  <a:pt x="0" y="6097"/>
                </a:lnTo>
                <a:lnTo>
                  <a:pt x="6096" y="6097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748272" y="8866377"/>
            <a:ext cx="6096" cy="6097"/>
          </a:xfrm>
          <a:custGeom>
            <a:avLst/>
            <a:gdLst/>
            <a:ahLst/>
            <a:cxnLst/>
            <a:rect l="l" t="t" r="r" b="b"/>
            <a:pathLst>
              <a:path w="6096" h="6097">
                <a:moveTo>
                  <a:pt x="0" y="0"/>
                </a:moveTo>
                <a:lnTo>
                  <a:pt x="0" y="6097"/>
                </a:lnTo>
                <a:lnTo>
                  <a:pt x="6096" y="6097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text 1"/>
          <p:cNvSpPr txBox="1"/>
          <p:nvPr/>
        </p:nvSpPr>
        <p:spPr>
          <a:xfrm>
            <a:off x="899464" y="9187508"/>
            <a:ext cx="5789891" cy="5101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i="1" spc="10" dirty="0">
                <a:latin typeface="Arial"/>
                <a:cs typeface="Arial"/>
              </a:rPr>
              <a:t>NB : les avions de chasse sont instables pour être plus maniables, mais les commandes de vol</a:t>
            </a:r>
            <a:endParaRPr sz="10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79" i="1" spc="10" dirty="0">
                <a:latin typeface="Arial"/>
                <a:cs typeface="Arial"/>
              </a:rPr>
              <a:t>électriques corrigent en temps réel (vous le faites aussi inconsciemment sur votre vélo qui est instable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00" i="1" spc="10" dirty="0">
                <a:latin typeface="Arial"/>
                <a:cs typeface="Arial"/>
              </a:rPr>
              <a:t>en roulis).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7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76" y="3031236"/>
            <a:ext cx="4514088" cy="1738884"/>
          </a:xfrm>
          <a:prstGeom prst="rect">
            <a:avLst/>
          </a:prstGeom>
        </p:spPr>
      </p:pic>
      <p:sp>
        <p:nvSpPr>
          <p:cNvPr id="248" name="object 248"/>
          <p:cNvSpPr/>
          <p:nvPr/>
        </p:nvSpPr>
        <p:spPr>
          <a:xfrm>
            <a:off x="2918460" y="3041903"/>
            <a:ext cx="270510" cy="76200"/>
          </a:xfrm>
          <a:custGeom>
            <a:avLst/>
            <a:gdLst/>
            <a:ahLst/>
            <a:cxnLst/>
            <a:rect l="l" t="t" r="r" b="b"/>
            <a:pathLst>
              <a:path w="270510" h="76200">
                <a:moveTo>
                  <a:pt x="0" y="31750"/>
                </a:moveTo>
                <a:lnTo>
                  <a:pt x="207010" y="31750"/>
                </a:lnTo>
                <a:lnTo>
                  <a:pt x="207010" y="44450"/>
                </a:lnTo>
                <a:lnTo>
                  <a:pt x="0" y="44450"/>
                </a:lnTo>
                <a:close/>
                <a:moveTo>
                  <a:pt x="194310" y="0"/>
                </a:moveTo>
                <a:lnTo>
                  <a:pt x="270510" y="38100"/>
                </a:lnTo>
                <a:lnTo>
                  <a:pt x="19431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608832" y="3040380"/>
            <a:ext cx="270510" cy="76200"/>
          </a:xfrm>
          <a:custGeom>
            <a:avLst/>
            <a:gdLst/>
            <a:ahLst/>
            <a:cxnLst/>
            <a:rect l="l" t="t" r="r" b="b"/>
            <a:pathLst>
              <a:path w="270510" h="76200">
                <a:moveTo>
                  <a:pt x="27051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270510" y="44450"/>
                </a:lnTo>
                <a:close/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186684" y="2880360"/>
            <a:ext cx="6096" cy="378840"/>
          </a:xfrm>
          <a:custGeom>
            <a:avLst/>
            <a:gdLst/>
            <a:ahLst/>
            <a:cxnLst/>
            <a:rect l="l" t="t" r="r" b="b"/>
            <a:pathLst>
              <a:path w="6096" h="378840">
                <a:moveTo>
                  <a:pt x="3048" y="375792"/>
                </a:moveTo>
                <a:lnTo>
                  <a:pt x="3048" y="304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582924" y="2878836"/>
            <a:ext cx="6095" cy="378840"/>
          </a:xfrm>
          <a:custGeom>
            <a:avLst/>
            <a:gdLst/>
            <a:ahLst/>
            <a:cxnLst/>
            <a:rect l="l" t="t" r="r" b="b"/>
            <a:pathLst>
              <a:path w="6095" h="378840">
                <a:moveTo>
                  <a:pt x="3047" y="375792"/>
                </a:moveTo>
                <a:lnTo>
                  <a:pt x="3047" y="304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186684" y="3075432"/>
            <a:ext cx="424560" cy="6095"/>
          </a:xfrm>
          <a:custGeom>
            <a:avLst/>
            <a:gdLst/>
            <a:ahLst/>
            <a:cxnLst/>
            <a:rect l="l" t="t" r="r" b="b"/>
            <a:pathLst>
              <a:path w="424560" h="6095">
                <a:moveTo>
                  <a:pt x="421512" y="3048"/>
                </a:moveTo>
                <a:lnTo>
                  <a:pt x="3048" y="304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text 1"/>
          <p:cNvSpPr txBox="1"/>
          <p:nvPr/>
        </p:nvSpPr>
        <p:spPr>
          <a:xfrm>
            <a:off x="1950974" y="2903678"/>
            <a:ext cx="980709" cy="1482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Cambria"/>
                <a:cs typeface="Cambria"/>
              </a:rPr>
              <a:t>Plage de centrage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085211" y="968103"/>
            <a:ext cx="1466738" cy="3967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latin typeface="Arial"/>
                <a:cs typeface="Arial"/>
              </a:rPr>
              <a:t>A noter :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3085211" y="1307846"/>
            <a:ext cx="1388618" cy="27432"/>
          </a:xfrm>
          <a:custGeom>
            <a:avLst/>
            <a:gdLst/>
            <a:ahLst/>
            <a:cxnLst/>
            <a:rect l="l" t="t" r="r" b="b"/>
            <a:pathLst>
              <a:path w="1388618" h="27432">
                <a:moveTo>
                  <a:pt x="0" y="0"/>
                </a:moveTo>
                <a:lnTo>
                  <a:pt x="0" y="27432"/>
                </a:lnTo>
                <a:lnTo>
                  <a:pt x="1388618" y="27432"/>
                </a:lnTo>
                <a:lnTo>
                  <a:pt x="138861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960118" y="1823871"/>
            <a:ext cx="3729116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10" b="1" spc="10" dirty="0">
                <a:latin typeface="Arial"/>
                <a:cs typeface="Arial"/>
              </a:rPr>
              <a:t>La relation assiette = pente + incidence 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2763647" y="2182011"/>
            <a:ext cx="2077861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10" b="1" i="1" spc="10" dirty="0">
                <a:latin typeface="Arial"/>
                <a:cs typeface="Arial"/>
              </a:rPr>
              <a:t>(Pour un avion entier)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5449798"/>
            <a:ext cx="5791828" cy="4001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L’incidence de l’avion est différente de celle de l’aile du fait du calage non nul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cette dernière.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9074252"/>
            <a:ext cx="5794063" cy="6089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L’objectif est de voler en croisière avec une assiette presque nulle (pour le confort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des passagers et du personnel navigant) et d’avoir une portance non nulle au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décollage (car l’assiette est nulle).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7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88" y="3153156"/>
            <a:ext cx="4628388" cy="1857756"/>
          </a:xfrm>
          <a:prstGeom prst="rect">
            <a:avLst/>
          </a:prstGeom>
        </p:spPr>
      </p:pic>
      <p:pic>
        <p:nvPicPr>
          <p:cNvPr id="80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24" y="5914644"/>
            <a:ext cx="3787140" cy="284073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34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531876" y="6437376"/>
            <a:ext cx="6591300" cy="1304544"/>
          </a:xfrm>
          <a:custGeom>
            <a:avLst/>
            <a:gdLst/>
            <a:ahLst/>
            <a:cxnLst/>
            <a:rect l="l" t="t" r="r" b="b"/>
            <a:pathLst>
              <a:path w="6591300" h="1304544">
                <a:moveTo>
                  <a:pt x="0" y="0"/>
                </a:moveTo>
                <a:lnTo>
                  <a:pt x="0" y="1304544"/>
                </a:lnTo>
                <a:lnTo>
                  <a:pt x="6591300" y="1304544"/>
                </a:lnTo>
                <a:lnTo>
                  <a:pt x="6591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25780" y="6431280"/>
            <a:ext cx="6603492" cy="1316736"/>
          </a:xfrm>
          <a:custGeom>
            <a:avLst/>
            <a:gdLst/>
            <a:ahLst/>
            <a:cxnLst/>
            <a:rect l="l" t="t" r="r" b="b"/>
            <a:pathLst>
              <a:path w="6603492" h="1316736">
                <a:moveTo>
                  <a:pt x="6096" y="6096"/>
                </a:moveTo>
                <a:lnTo>
                  <a:pt x="6096" y="1310640"/>
                </a:lnTo>
                <a:lnTo>
                  <a:pt x="6597396" y="1310640"/>
                </a:lnTo>
                <a:lnTo>
                  <a:pt x="6597396" y="6096"/>
                </a:lnTo>
                <a:lnTo>
                  <a:pt x="6096" y="609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1128064" y="952490"/>
            <a:ext cx="2560508" cy="209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B.  L’Axe de Roulis  </a:t>
            </a:r>
            <a:r>
              <a:rPr sz="1370" spc="10" dirty="0">
                <a:latin typeface="Cambria"/>
                <a:cs typeface="Cambria"/>
              </a:rPr>
              <a:t>(Inclinaison)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1356614" y="1131061"/>
            <a:ext cx="1240840" cy="13717"/>
          </a:xfrm>
          <a:custGeom>
            <a:avLst/>
            <a:gdLst/>
            <a:ahLst/>
            <a:cxnLst/>
            <a:rect l="l" t="t" r="r" b="b"/>
            <a:pathLst>
              <a:path w="1240840" h="13717">
                <a:moveTo>
                  <a:pt x="0" y="0"/>
                </a:moveTo>
                <a:lnTo>
                  <a:pt x="0" y="13717"/>
                </a:lnTo>
                <a:lnTo>
                  <a:pt x="1240840" y="13717"/>
                </a:lnTo>
                <a:lnTo>
                  <a:pt x="1240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184753"/>
            <a:ext cx="3136610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  Déplacement du manche de droite à gauche.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3888968"/>
            <a:ext cx="5237794" cy="4001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Wingdings"/>
                <a:cs typeface="Wingdings"/>
              </a:rPr>
              <a:t></a:t>
            </a:r>
            <a:r>
              <a:rPr sz="1270" spc="10" dirty="0">
                <a:latin typeface="Arial"/>
                <a:cs typeface="Arial"/>
              </a:rPr>
              <a:t> </a:t>
            </a:r>
            <a:r>
              <a:rPr sz="1270" spc="10" dirty="0">
                <a:latin typeface="Cambria"/>
                <a:cs typeface="Cambria"/>
              </a:rPr>
              <a:t>Pousser le manche à gauche fait monter l’aileron gauche vers le haut et</a:t>
            </a:r>
            <a:endParaRPr sz="12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l’aileron droit vers le bas.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4407096"/>
            <a:ext cx="582405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Alors la portance de l’aile gauche diminue et la portance de l’aile droite augmente.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829054" y="4717992"/>
            <a:ext cx="393714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Ceci provoque une inclinaison de l’avion vers la gauche.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1829054" y="4885055"/>
            <a:ext cx="3900805" cy="9144"/>
          </a:xfrm>
          <a:custGeom>
            <a:avLst/>
            <a:gdLst/>
            <a:ahLst/>
            <a:cxnLst/>
            <a:rect l="l" t="t" r="r" b="b"/>
            <a:pathLst>
              <a:path w="3900805" h="9144">
                <a:moveTo>
                  <a:pt x="0" y="0"/>
                </a:moveTo>
                <a:lnTo>
                  <a:pt x="0" y="9144"/>
                </a:lnTo>
                <a:lnTo>
                  <a:pt x="3900805" y="9144"/>
                </a:lnTo>
                <a:lnTo>
                  <a:pt x="390080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899464" y="5339784"/>
            <a:ext cx="5721030" cy="4004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Wingdings"/>
                <a:cs typeface="Wingdings"/>
              </a:rPr>
              <a:t></a:t>
            </a:r>
            <a:r>
              <a:rPr sz="1270" spc="10" dirty="0">
                <a:latin typeface="Arial"/>
                <a:cs typeface="Arial"/>
              </a:rPr>
              <a:t> </a:t>
            </a:r>
            <a:r>
              <a:rPr sz="1270" spc="10" dirty="0">
                <a:latin typeface="Cambria"/>
                <a:cs typeface="Cambria"/>
              </a:rPr>
              <a:t>Pousser le manche à droite fait monter l’aileron droite vers le haut et l’aileron</a:t>
            </a:r>
            <a:endParaRPr sz="12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gauche vers le bas.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9464" y="5858198"/>
            <a:ext cx="578748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Alors la portance de l’aile droite diminue et la portance de l’aile gauche augmente.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862582" y="6169094"/>
            <a:ext cx="387008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Ceci provoque une inclinaison de l’avion vers la droite.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1862582" y="6336157"/>
            <a:ext cx="3833749" cy="9144"/>
          </a:xfrm>
          <a:custGeom>
            <a:avLst/>
            <a:gdLst/>
            <a:ahLst/>
            <a:cxnLst/>
            <a:rect l="l" t="t" r="r" b="b"/>
            <a:pathLst>
              <a:path w="3833749" h="9144">
                <a:moveTo>
                  <a:pt x="0" y="0"/>
                </a:moveTo>
                <a:lnTo>
                  <a:pt x="0" y="9144"/>
                </a:lnTo>
                <a:lnTo>
                  <a:pt x="3833749" y="9144"/>
                </a:lnTo>
                <a:lnTo>
                  <a:pt x="38337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899464" y="6480022"/>
            <a:ext cx="5834725" cy="6105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89" spc="10" dirty="0">
                <a:solidFill>
                  <a:srgbClr val="FFFFFF"/>
                </a:solidFill>
                <a:latin typeface="Cambria"/>
                <a:cs typeface="Cambria"/>
              </a:rPr>
              <a:t>Il existe des effets secondaires à cette inclinaison. L’un d’entre eux implique que</a:t>
            </a:r>
            <a:endParaRPr sz="1000">
              <a:latin typeface="Cambria"/>
              <a:cs typeface="Cambria"/>
            </a:endParaRPr>
          </a:p>
          <a:p>
            <a:pPr marL="1066749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lorsque  la  portance  de  l’aile  montante  augmente,  la  trainée</a:t>
            </a:r>
            <a:endParaRPr sz="1300">
              <a:latin typeface="Cambria"/>
              <a:cs typeface="Cambria"/>
            </a:endParaRPr>
          </a:p>
          <a:p>
            <a:pPr marL="1066749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augmente ce qui produit alors une rotation autour de l’axe de Lacet.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2656967" y="7206938"/>
            <a:ext cx="335002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Le nez de l’appareil part à l’extérieur du virage,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2656967" y="7374001"/>
            <a:ext cx="3313811" cy="9144"/>
          </a:xfrm>
          <a:custGeom>
            <a:avLst/>
            <a:gdLst/>
            <a:ahLst/>
            <a:cxnLst/>
            <a:rect l="l" t="t" r="r" b="b"/>
            <a:pathLst>
              <a:path w="3313811" h="9144">
                <a:moveTo>
                  <a:pt x="0" y="0"/>
                </a:moveTo>
                <a:lnTo>
                  <a:pt x="0" y="9144"/>
                </a:lnTo>
                <a:lnTo>
                  <a:pt x="3313811" y="9144"/>
                </a:lnTo>
                <a:lnTo>
                  <a:pt x="3313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text 1"/>
          <p:cNvSpPr txBox="1"/>
          <p:nvPr/>
        </p:nvSpPr>
        <p:spPr>
          <a:xfrm>
            <a:off x="3394583" y="7517834"/>
            <a:ext cx="187326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 on parle de </a:t>
            </a:r>
            <a:r>
              <a:rPr sz="1300" b="1" i="1" spc="10" dirty="0">
                <a:solidFill>
                  <a:srgbClr val="FFFFFF"/>
                </a:solidFill>
                <a:latin typeface="Arial"/>
                <a:cs typeface="Arial"/>
              </a:rPr>
              <a:t>lacet inverse</a:t>
            </a: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3431413" y="7683373"/>
            <a:ext cx="1800098" cy="10668"/>
          </a:xfrm>
          <a:custGeom>
            <a:avLst/>
            <a:gdLst/>
            <a:ahLst/>
            <a:cxnLst/>
            <a:rect l="l" t="t" r="r" b="b"/>
            <a:pathLst>
              <a:path w="1800098" h="10668">
                <a:moveTo>
                  <a:pt x="0" y="0"/>
                </a:moveTo>
                <a:lnTo>
                  <a:pt x="0" y="10668"/>
                </a:lnTo>
                <a:lnTo>
                  <a:pt x="1800098" y="10668"/>
                </a:lnTo>
                <a:lnTo>
                  <a:pt x="180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text 1"/>
          <p:cNvSpPr txBox="1"/>
          <p:nvPr/>
        </p:nvSpPr>
        <p:spPr>
          <a:xfrm>
            <a:off x="899464" y="8147401"/>
            <a:ext cx="5796117" cy="3911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9" i="1" spc="10" dirty="0">
                <a:latin typeface="Arial"/>
                <a:cs typeface="Arial"/>
              </a:rPr>
              <a:t>Cet effet peut être annulé avec un braquage dissymétrique des ailerons ou en utilisant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les spoilers comme gouverne de gauchissement.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8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6800088"/>
            <a:ext cx="943355" cy="829056"/>
          </a:xfrm>
          <a:prstGeom prst="rect">
            <a:avLst/>
          </a:prstGeom>
        </p:spPr>
      </p:pic>
      <p:sp>
        <p:nvSpPr>
          <p:cNvPr id="263" name="object 263"/>
          <p:cNvSpPr/>
          <p:nvPr/>
        </p:nvSpPr>
        <p:spPr>
          <a:xfrm>
            <a:off x="1339596" y="1638300"/>
            <a:ext cx="4910328" cy="1947672"/>
          </a:xfrm>
          <a:custGeom>
            <a:avLst/>
            <a:gdLst/>
            <a:ahLst/>
            <a:cxnLst/>
            <a:rect l="l" t="t" r="r" b="b"/>
            <a:pathLst>
              <a:path w="4910328" h="1947672">
                <a:moveTo>
                  <a:pt x="0" y="0"/>
                </a:moveTo>
                <a:lnTo>
                  <a:pt x="0" y="1947672"/>
                </a:lnTo>
                <a:lnTo>
                  <a:pt x="4910328" y="1947672"/>
                </a:lnTo>
                <a:lnTo>
                  <a:pt x="4910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96" y="1638300"/>
            <a:ext cx="4910328" cy="194767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99464" y="954888"/>
            <a:ext cx="5792654" cy="4001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 avion est stable en roulis si sous l’effet d’une perturbation (une rafale de vent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latérale par exemple), cela génère un moment de roulis dans le sens opposé.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9464" y="1471492"/>
            <a:ext cx="374316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La stabilité en roulis</a:t>
            </a:r>
            <a:r>
              <a:rPr sz="1300" spc="10" dirty="0">
                <a:latin typeface="Cambria"/>
                <a:cs typeface="Cambria"/>
              </a:rPr>
              <a:t> dépend des facteurs suivants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28064" y="1789781"/>
            <a:ext cx="1917156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La flèche de la voilure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4926812"/>
            <a:ext cx="5793310" cy="6089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 cas de vent latéral venant de la droite, l’aile droite verra une composante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perpendiculaire au bord d’attaque plus important que l’aile gauche et portera plus,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d’où un mouvement de roulis vers la gauche.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28064" y="5973796"/>
            <a:ext cx="196135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Le dièdre de la voilure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8292407"/>
            <a:ext cx="461222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 vent venant de la droite aura tendance à soulever l’aile droite.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8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52" y="2093976"/>
            <a:ext cx="2994660" cy="2404872"/>
          </a:xfrm>
          <a:prstGeom prst="rect">
            <a:avLst/>
          </a:prstGeom>
        </p:spPr>
      </p:pic>
      <p:pic>
        <p:nvPicPr>
          <p:cNvPr id="8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52" y="6591300"/>
            <a:ext cx="5039868" cy="138226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725"/>
            <a:ext cx="3551138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La position de l’aile par rapport au fuselage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9464" y="2859856"/>
            <a:ext cx="5797615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 l’effet masque du fuselage qui génère une surpression du côté du vent. Le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roulis engendré dépend de la position de l’aile.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3690848"/>
            <a:ext cx="5792818" cy="6089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Si la stabilité en roulis est trop importante, l’avion réagira trop lentement aux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commandes. En général on associe la forme, la position et le dièdre de la manière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suivante :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428244" y="5051171"/>
            <a:ext cx="2227199" cy="45720"/>
          </a:xfrm>
          <a:custGeom>
            <a:avLst/>
            <a:gdLst/>
            <a:ahLst/>
            <a:cxnLst/>
            <a:rect l="l" t="t" r="r" b="b"/>
            <a:pathLst>
              <a:path w="2227199" h="45720">
                <a:moveTo>
                  <a:pt x="0" y="0"/>
                </a:moveTo>
                <a:lnTo>
                  <a:pt x="0" y="45720"/>
                </a:lnTo>
                <a:lnTo>
                  <a:pt x="2227199" y="45720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28244" y="5096891"/>
            <a:ext cx="85344" cy="310896"/>
          </a:xfrm>
          <a:custGeom>
            <a:avLst/>
            <a:gdLst/>
            <a:ahLst/>
            <a:cxnLst/>
            <a:rect l="l" t="t" r="r" b="b"/>
            <a:pathLst>
              <a:path w="85344" h="310896">
                <a:moveTo>
                  <a:pt x="0" y="0"/>
                </a:moveTo>
                <a:lnTo>
                  <a:pt x="0" y="310896"/>
                </a:lnTo>
                <a:lnTo>
                  <a:pt x="85344" y="310896"/>
                </a:lnTo>
                <a:lnTo>
                  <a:pt x="85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570099" y="5096891"/>
            <a:ext cx="85344" cy="310896"/>
          </a:xfrm>
          <a:custGeom>
            <a:avLst/>
            <a:gdLst/>
            <a:ahLst/>
            <a:cxnLst/>
            <a:rect l="l" t="t" r="r" b="b"/>
            <a:pathLst>
              <a:path w="85344" h="310896">
                <a:moveTo>
                  <a:pt x="0" y="0"/>
                </a:moveTo>
                <a:lnTo>
                  <a:pt x="0" y="310896"/>
                </a:lnTo>
                <a:lnTo>
                  <a:pt x="85344" y="310896"/>
                </a:lnTo>
                <a:lnTo>
                  <a:pt x="85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28244" y="5407787"/>
            <a:ext cx="2227199" cy="106680"/>
          </a:xfrm>
          <a:custGeom>
            <a:avLst/>
            <a:gdLst/>
            <a:ahLst/>
            <a:cxnLst/>
            <a:rect l="l" t="t" r="r" b="b"/>
            <a:pathLst>
              <a:path w="2227199" h="106680">
                <a:moveTo>
                  <a:pt x="0" y="0"/>
                </a:moveTo>
                <a:lnTo>
                  <a:pt x="0" y="106680"/>
                </a:lnTo>
                <a:lnTo>
                  <a:pt x="2227199" y="106680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7" y="5096891"/>
            <a:ext cx="2056511" cy="310896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1125016" y="5095944"/>
            <a:ext cx="86826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Type d’aile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2667635" y="5051171"/>
            <a:ext cx="2228723" cy="45720"/>
          </a:xfrm>
          <a:custGeom>
            <a:avLst/>
            <a:gdLst/>
            <a:ahLst/>
            <a:cxnLst/>
            <a:rect l="l" t="t" r="r" b="b"/>
            <a:pathLst>
              <a:path w="2228723" h="45720">
                <a:moveTo>
                  <a:pt x="0" y="0"/>
                </a:moveTo>
                <a:lnTo>
                  <a:pt x="0" y="45720"/>
                </a:lnTo>
                <a:lnTo>
                  <a:pt x="2228723" y="45720"/>
                </a:lnTo>
                <a:lnTo>
                  <a:pt x="22287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667635" y="5096891"/>
            <a:ext cx="85344" cy="310896"/>
          </a:xfrm>
          <a:custGeom>
            <a:avLst/>
            <a:gdLst/>
            <a:ahLst/>
            <a:cxnLst/>
            <a:rect l="l" t="t" r="r" b="b"/>
            <a:pathLst>
              <a:path w="85344" h="310896">
                <a:moveTo>
                  <a:pt x="0" y="0"/>
                </a:moveTo>
                <a:lnTo>
                  <a:pt x="0" y="310896"/>
                </a:lnTo>
                <a:lnTo>
                  <a:pt x="85344" y="310896"/>
                </a:lnTo>
                <a:lnTo>
                  <a:pt x="85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811014" y="5096891"/>
            <a:ext cx="85344" cy="310896"/>
          </a:xfrm>
          <a:custGeom>
            <a:avLst/>
            <a:gdLst/>
            <a:ahLst/>
            <a:cxnLst/>
            <a:rect l="l" t="t" r="r" b="b"/>
            <a:pathLst>
              <a:path w="85344" h="310896">
                <a:moveTo>
                  <a:pt x="0" y="0"/>
                </a:moveTo>
                <a:lnTo>
                  <a:pt x="0" y="310896"/>
                </a:lnTo>
                <a:lnTo>
                  <a:pt x="85344" y="310896"/>
                </a:lnTo>
                <a:lnTo>
                  <a:pt x="85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667635" y="5407787"/>
            <a:ext cx="2228723" cy="106680"/>
          </a:xfrm>
          <a:custGeom>
            <a:avLst/>
            <a:gdLst/>
            <a:ahLst/>
            <a:cxnLst/>
            <a:rect l="l" t="t" r="r" b="b"/>
            <a:pathLst>
              <a:path w="2228723" h="106680">
                <a:moveTo>
                  <a:pt x="0" y="0"/>
                </a:moveTo>
                <a:lnTo>
                  <a:pt x="0" y="106680"/>
                </a:lnTo>
                <a:lnTo>
                  <a:pt x="2228723" y="106680"/>
                </a:lnTo>
                <a:lnTo>
                  <a:pt x="22287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79" y="5096891"/>
            <a:ext cx="2058035" cy="310896"/>
          </a:xfrm>
          <a:prstGeom prst="rect">
            <a:avLst/>
          </a:prstGeom>
        </p:spPr>
      </p:pic>
      <p:sp>
        <p:nvSpPr>
          <p:cNvPr id="8" name="text 1"/>
          <p:cNvSpPr txBox="1"/>
          <p:nvPr/>
        </p:nvSpPr>
        <p:spPr>
          <a:xfrm>
            <a:off x="3466465" y="5095944"/>
            <a:ext cx="66562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Position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4908550" y="5051171"/>
            <a:ext cx="2226817" cy="45720"/>
          </a:xfrm>
          <a:custGeom>
            <a:avLst/>
            <a:gdLst/>
            <a:ahLst/>
            <a:cxnLst/>
            <a:rect l="l" t="t" r="r" b="b"/>
            <a:pathLst>
              <a:path w="2226817" h="45720">
                <a:moveTo>
                  <a:pt x="0" y="0"/>
                </a:moveTo>
                <a:lnTo>
                  <a:pt x="0" y="45720"/>
                </a:lnTo>
                <a:lnTo>
                  <a:pt x="2226817" y="45720"/>
                </a:lnTo>
                <a:lnTo>
                  <a:pt x="2226817" y="0"/>
                </a:lnTo>
                <a:lnTo>
                  <a:pt x="0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908550" y="5096891"/>
            <a:ext cx="85344" cy="310896"/>
          </a:xfrm>
          <a:custGeom>
            <a:avLst/>
            <a:gdLst/>
            <a:ahLst/>
            <a:cxnLst/>
            <a:rect l="l" t="t" r="r" b="b"/>
            <a:pathLst>
              <a:path w="85344" h="310896">
                <a:moveTo>
                  <a:pt x="0" y="0"/>
                </a:moveTo>
                <a:lnTo>
                  <a:pt x="0" y="310896"/>
                </a:lnTo>
                <a:lnTo>
                  <a:pt x="85344" y="310896"/>
                </a:lnTo>
                <a:lnTo>
                  <a:pt x="85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050024" y="5096891"/>
            <a:ext cx="85343" cy="310896"/>
          </a:xfrm>
          <a:custGeom>
            <a:avLst/>
            <a:gdLst/>
            <a:ahLst/>
            <a:cxnLst/>
            <a:rect l="l" t="t" r="r" b="b"/>
            <a:pathLst>
              <a:path w="85343" h="310896">
                <a:moveTo>
                  <a:pt x="0" y="0"/>
                </a:moveTo>
                <a:lnTo>
                  <a:pt x="0" y="310896"/>
                </a:lnTo>
                <a:lnTo>
                  <a:pt x="85343" y="310896"/>
                </a:lnTo>
                <a:lnTo>
                  <a:pt x="85343" y="0"/>
                </a:lnTo>
                <a:lnTo>
                  <a:pt x="0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908550" y="5407787"/>
            <a:ext cx="2226817" cy="106680"/>
          </a:xfrm>
          <a:custGeom>
            <a:avLst/>
            <a:gdLst/>
            <a:ahLst/>
            <a:cxnLst/>
            <a:rect l="l" t="t" r="r" b="b"/>
            <a:pathLst>
              <a:path w="2226817" h="106680">
                <a:moveTo>
                  <a:pt x="0" y="0"/>
                </a:moveTo>
                <a:lnTo>
                  <a:pt x="0" y="106680"/>
                </a:lnTo>
                <a:lnTo>
                  <a:pt x="2226817" y="106680"/>
                </a:lnTo>
                <a:lnTo>
                  <a:pt x="2226817" y="0"/>
                </a:lnTo>
                <a:lnTo>
                  <a:pt x="0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94" y="5096891"/>
            <a:ext cx="2056130" cy="310896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5763514" y="5095944"/>
            <a:ext cx="55462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Dièdre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416051" y="5038979"/>
            <a:ext cx="12192" cy="57912"/>
          </a:xfrm>
          <a:custGeom>
            <a:avLst/>
            <a:gdLst/>
            <a:ahLst/>
            <a:cxnLst/>
            <a:rect l="l" t="t" r="r" b="b"/>
            <a:pathLst>
              <a:path w="12192" h="57912">
                <a:moveTo>
                  <a:pt x="0" y="0"/>
                </a:moveTo>
                <a:lnTo>
                  <a:pt x="0" y="57912"/>
                </a:lnTo>
                <a:lnTo>
                  <a:pt x="12192" y="579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16051" y="503897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28244" y="5038979"/>
            <a:ext cx="2227199" cy="12192"/>
          </a:xfrm>
          <a:custGeom>
            <a:avLst/>
            <a:gdLst/>
            <a:ahLst/>
            <a:cxnLst/>
            <a:rect l="l" t="t" r="r" b="b"/>
            <a:pathLst>
              <a:path w="2227199" h="12192">
                <a:moveTo>
                  <a:pt x="0" y="0"/>
                </a:moveTo>
                <a:lnTo>
                  <a:pt x="0" y="12192"/>
                </a:lnTo>
                <a:lnTo>
                  <a:pt x="2227199" y="12192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28244" y="5051171"/>
            <a:ext cx="2227199" cy="45720"/>
          </a:xfrm>
          <a:custGeom>
            <a:avLst/>
            <a:gdLst/>
            <a:ahLst/>
            <a:cxnLst/>
            <a:rect l="l" t="t" r="r" b="b"/>
            <a:pathLst>
              <a:path w="2227199" h="45720">
                <a:moveTo>
                  <a:pt x="0" y="0"/>
                </a:moveTo>
                <a:lnTo>
                  <a:pt x="0" y="45720"/>
                </a:lnTo>
                <a:lnTo>
                  <a:pt x="2227199" y="45720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655443" y="5051171"/>
            <a:ext cx="12192" cy="45720"/>
          </a:xfrm>
          <a:custGeom>
            <a:avLst/>
            <a:gdLst/>
            <a:ahLst/>
            <a:cxnLst/>
            <a:rect l="l" t="t" r="r" b="b"/>
            <a:pathLst>
              <a:path w="12192" h="45720">
                <a:moveTo>
                  <a:pt x="0" y="0"/>
                </a:moveTo>
                <a:lnTo>
                  <a:pt x="0" y="45720"/>
                </a:lnTo>
                <a:lnTo>
                  <a:pt x="12192" y="457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655443" y="503897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667635" y="5038979"/>
            <a:ext cx="2227199" cy="12192"/>
          </a:xfrm>
          <a:custGeom>
            <a:avLst/>
            <a:gdLst/>
            <a:ahLst/>
            <a:cxnLst/>
            <a:rect l="l" t="t" r="r" b="b"/>
            <a:pathLst>
              <a:path w="2227199" h="12192">
                <a:moveTo>
                  <a:pt x="0" y="0"/>
                </a:moveTo>
                <a:lnTo>
                  <a:pt x="0" y="12192"/>
                </a:lnTo>
                <a:lnTo>
                  <a:pt x="2227199" y="12192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667635" y="5051171"/>
            <a:ext cx="2227199" cy="45720"/>
          </a:xfrm>
          <a:custGeom>
            <a:avLst/>
            <a:gdLst/>
            <a:ahLst/>
            <a:cxnLst/>
            <a:rect l="l" t="t" r="r" b="b"/>
            <a:pathLst>
              <a:path w="2227199" h="45720">
                <a:moveTo>
                  <a:pt x="0" y="0"/>
                </a:moveTo>
                <a:lnTo>
                  <a:pt x="0" y="45720"/>
                </a:lnTo>
                <a:lnTo>
                  <a:pt x="2227199" y="45720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894834" y="5051171"/>
            <a:ext cx="12192" cy="45720"/>
          </a:xfrm>
          <a:custGeom>
            <a:avLst/>
            <a:gdLst/>
            <a:ahLst/>
            <a:cxnLst/>
            <a:rect l="l" t="t" r="r" b="b"/>
            <a:pathLst>
              <a:path w="12192" h="45720">
                <a:moveTo>
                  <a:pt x="0" y="0"/>
                </a:moveTo>
                <a:lnTo>
                  <a:pt x="0" y="45720"/>
                </a:lnTo>
                <a:lnTo>
                  <a:pt x="12192" y="457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894834" y="503897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907026" y="5038979"/>
            <a:ext cx="2228342" cy="12192"/>
          </a:xfrm>
          <a:custGeom>
            <a:avLst/>
            <a:gdLst/>
            <a:ahLst/>
            <a:cxnLst/>
            <a:rect l="l" t="t" r="r" b="b"/>
            <a:pathLst>
              <a:path w="2228342" h="12192">
                <a:moveTo>
                  <a:pt x="0" y="0"/>
                </a:moveTo>
                <a:lnTo>
                  <a:pt x="0" y="12192"/>
                </a:lnTo>
                <a:lnTo>
                  <a:pt x="2228342" y="12192"/>
                </a:lnTo>
                <a:lnTo>
                  <a:pt x="222834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907026" y="5051171"/>
            <a:ext cx="2228342" cy="45720"/>
          </a:xfrm>
          <a:custGeom>
            <a:avLst/>
            <a:gdLst/>
            <a:ahLst/>
            <a:cxnLst/>
            <a:rect l="l" t="t" r="r" b="b"/>
            <a:pathLst>
              <a:path w="2228342" h="45720">
                <a:moveTo>
                  <a:pt x="0" y="0"/>
                </a:moveTo>
                <a:lnTo>
                  <a:pt x="0" y="45720"/>
                </a:lnTo>
                <a:lnTo>
                  <a:pt x="2228342" y="45720"/>
                </a:lnTo>
                <a:lnTo>
                  <a:pt x="2228342" y="0"/>
                </a:lnTo>
                <a:lnTo>
                  <a:pt x="0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135368" y="5038979"/>
            <a:ext cx="12191" cy="57912"/>
          </a:xfrm>
          <a:custGeom>
            <a:avLst/>
            <a:gdLst/>
            <a:ahLst/>
            <a:cxnLst/>
            <a:rect l="l" t="t" r="r" b="b"/>
            <a:pathLst>
              <a:path w="12191" h="57912">
                <a:moveTo>
                  <a:pt x="0" y="0"/>
                </a:moveTo>
                <a:lnTo>
                  <a:pt x="0" y="57912"/>
                </a:lnTo>
                <a:lnTo>
                  <a:pt x="12192" y="579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135368" y="503897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22148" y="5468747"/>
            <a:ext cx="2239391" cy="45720"/>
          </a:xfrm>
          <a:custGeom>
            <a:avLst/>
            <a:gdLst/>
            <a:ahLst/>
            <a:cxnLst/>
            <a:rect l="l" t="t" r="r" b="b"/>
            <a:pathLst>
              <a:path w="2239391" h="45720">
                <a:moveTo>
                  <a:pt x="0" y="0"/>
                </a:moveTo>
                <a:lnTo>
                  <a:pt x="0" y="45720"/>
                </a:lnTo>
                <a:lnTo>
                  <a:pt x="2239391" y="45720"/>
                </a:lnTo>
                <a:lnTo>
                  <a:pt x="2239391" y="0"/>
                </a:lnTo>
                <a:lnTo>
                  <a:pt x="0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16051" y="5096891"/>
            <a:ext cx="12192" cy="417576"/>
          </a:xfrm>
          <a:custGeom>
            <a:avLst/>
            <a:gdLst/>
            <a:ahLst/>
            <a:cxnLst/>
            <a:rect l="l" t="t" r="r" b="b"/>
            <a:pathLst>
              <a:path w="12192" h="417576">
                <a:moveTo>
                  <a:pt x="0" y="0"/>
                </a:moveTo>
                <a:lnTo>
                  <a:pt x="0" y="417576"/>
                </a:lnTo>
                <a:lnTo>
                  <a:pt x="12192" y="4175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661539" y="5468747"/>
            <a:ext cx="2239391" cy="45720"/>
          </a:xfrm>
          <a:custGeom>
            <a:avLst/>
            <a:gdLst/>
            <a:ahLst/>
            <a:cxnLst/>
            <a:rect l="l" t="t" r="r" b="b"/>
            <a:pathLst>
              <a:path w="2239391" h="45720">
                <a:moveTo>
                  <a:pt x="0" y="0"/>
                </a:moveTo>
                <a:lnTo>
                  <a:pt x="0" y="45720"/>
                </a:lnTo>
                <a:lnTo>
                  <a:pt x="2239391" y="45720"/>
                </a:lnTo>
                <a:lnTo>
                  <a:pt x="2239391" y="0"/>
                </a:lnTo>
                <a:lnTo>
                  <a:pt x="0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655443" y="5096891"/>
            <a:ext cx="12192" cy="417576"/>
          </a:xfrm>
          <a:custGeom>
            <a:avLst/>
            <a:gdLst/>
            <a:ahLst/>
            <a:cxnLst/>
            <a:rect l="l" t="t" r="r" b="b"/>
            <a:pathLst>
              <a:path w="12192" h="417576">
                <a:moveTo>
                  <a:pt x="0" y="0"/>
                </a:moveTo>
                <a:lnTo>
                  <a:pt x="0" y="417576"/>
                </a:lnTo>
                <a:lnTo>
                  <a:pt x="12192" y="4175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900930" y="5468747"/>
            <a:ext cx="2240534" cy="45720"/>
          </a:xfrm>
          <a:custGeom>
            <a:avLst/>
            <a:gdLst/>
            <a:ahLst/>
            <a:cxnLst/>
            <a:rect l="l" t="t" r="r" b="b"/>
            <a:pathLst>
              <a:path w="2240534" h="45720">
                <a:moveTo>
                  <a:pt x="0" y="0"/>
                </a:moveTo>
                <a:lnTo>
                  <a:pt x="0" y="45720"/>
                </a:lnTo>
                <a:lnTo>
                  <a:pt x="2240534" y="45720"/>
                </a:lnTo>
                <a:lnTo>
                  <a:pt x="2240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894834" y="5096891"/>
            <a:ext cx="12192" cy="417576"/>
          </a:xfrm>
          <a:custGeom>
            <a:avLst/>
            <a:gdLst/>
            <a:ahLst/>
            <a:cxnLst/>
            <a:rect l="l" t="t" r="r" b="b"/>
            <a:pathLst>
              <a:path w="12192" h="417576">
                <a:moveTo>
                  <a:pt x="0" y="0"/>
                </a:moveTo>
                <a:lnTo>
                  <a:pt x="0" y="417576"/>
                </a:lnTo>
                <a:lnTo>
                  <a:pt x="12192" y="4175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135368" y="5096891"/>
            <a:ext cx="12191" cy="417576"/>
          </a:xfrm>
          <a:custGeom>
            <a:avLst/>
            <a:gdLst/>
            <a:ahLst/>
            <a:cxnLst/>
            <a:rect l="l" t="t" r="r" b="b"/>
            <a:pathLst>
              <a:path w="12191" h="417576">
                <a:moveTo>
                  <a:pt x="0" y="0"/>
                </a:moveTo>
                <a:lnTo>
                  <a:pt x="0" y="417576"/>
                </a:lnTo>
                <a:lnTo>
                  <a:pt x="12192" y="4175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28244" y="5552821"/>
            <a:ext cx="2227199" cy="45720"/>
          </a:xfrm>
          <a:custGeom>
            <a:avLst/>
            <a:gdLst/>
            <a:ahLst/>
            <a:cxnLst/>
            <a:rect l="l" t="t" r="r" b="b"/>
            <a:pathLst>
              <a:path w="2227199" h="45720">
                <a:moveTo>
                  <a:pt x="0" y="0"/>
                </a:moveTo>
                <a:lnTo>
                  <a:pt x="0" y="45720"/>
                </a:lnTo>
                <a:lnTo>
                  <a:pt x="2227199" y="45720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28244" y="5598541"/>
            <a:ext cx="85344" cy="310896"/>
          </a:xfrm>
          <a:custGeom>
            <a:avLst/>
            <a:gdLst/>
            <a:ahLst/>
            <a:cxnLst/>
            <a:rect l="l" t="t" r="r" b="b"/>
            <a:pathLst>
              <a:path w="85344" h="310896">
                <a:moveTo>
                  <a:pt x="0" y="0"/>
                </a:moveTo>
                <a:lnTo>
                  <a:pt x="0" y="310896"/>
                </a:lnTo>
                <a:lnTo>
                  <a:pt x="85344" y="310896"/>
                </a:lnTo>
                <a:lnTo>
                  <a:pt x="85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570099" y="5598541"/>
            <a:ext cx="85344" cy="310896"/>
          </a:xfrm>
          <a:custGeom>
            <a:avLst/>
            <a:gdLst/>
            <a:ahLst/>
            <a:cxnLst/>
            <a:rect l="l" t="t" r="r" b="b"/>
            <a:pathLst>
              <a:path w="85344" h="310896">
                <a:moveTo>
                  <a:pt x="0" y="0"/>
                </a:moveTo>
                <a:lnTo>
                  <a:pt x="0" y="310896"/>
                </a:lnTo>
                <a:lnTo>
                  <a:pt x="85344" y="310896"/>
                </a:lnTo>
                <a:lnTo>
                  <a:pt x="85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28244" y="5909437"/>
            <a:ext cx="2227199" cy="105156"/>
          </a:xfrm>
          <a:custGeom>
            <a:avLst/>
            <a:gdLst/>
            <a:ahLst/>
            <a:cxnLst/>
            <a:rect l="l" t="t" r="r" b="b"/>
            <a:pathLst>
              <a:path w="2227199" h="105156">
                <a:moveTo>
                  <a:pt x="0" y="0"/>
                </a:moveTo>
                <a:lnTo>
                  <a:pt x="0" y="105156"/>
                </a:lnTo>
                <a:lnTo>
                  <a:pt x="2227199" y="105156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8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7" y="5598541"/>
            <a:ext cx="2056511" cy="310896"/>
          </a:xfrm>
          <a:prstGeom prst="rect">
            <a:avLst/>
          </a:prstGeom>
        </p:spPr>
      </p:pic>
      <p:sp>
        <p:nvSpPr>
          <p:cNvPr id="10" name="text 1"/>
          <p:cNvSpPr txBox="1"/>
          <p:nvPr/>
        </p:nvSpPr>
        <p:spPr>
          <a:xfrm>
            <a:off x="1316990" y="5597594"/>
            <a:ext cx="48426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Droite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2667635" y="5552821"/>
            <a:ext cx="2228723" cy="45720"/>
          </a:xfrm>
          <a:custGeom>
            <a:avLst/>
            <a:gdLst/>
            <a:ahLst/>
            <a:cxnLst/>
            <a:rect l="l" t="t" r="r" b="b"/>
            <a:pathLst>
              <a:path w="2228723" h="45720">
                <a:moveTo>
                  <a:pt x="0" y="0"/>
                </a:moveTo>
                <a:lnTo>
                  <a:pt x="0" y="45720"/>
                </a:lnTo>
                <a:lnTo>
                  <a:pt x="2228723" y="45720"/>
                </a:lnTo>
                <a:lnTo>
                  <a:pt x="2228723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667635" y="5598541"/>
            <a:ext cx="85344" cy="310896"/>
          </a:xfrm>
          <a:custGeom>
            <a:avLst/>
            <a:gdLst/>
            <a:ahLst/>
            <a:cxnLst/>
            <a:rect l="l" t="t" r="r" b="b"/>
            <a:pathLst>
              <a:path w="85344" h="310896">
                <a:moveTo>
                  <a:pt x="0" y="0"/>
                </a:moveTo>
                <a:lnTo>
                  <a:pt x="0" y="310896"/>
                </a:lnTo>
                <a:lnTo>
                  <a:pt x="85344" y="310896"/>
                </a:lnTo>
                <a:lnTo>
                  <a:pt x="85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811014" y="5598541"/>
            <a:ext cx="85344" cy="310896"/>
          </a:xfrm>
          <a:custGeom>
            <a:avLst/>
            <a:gdLst/>
            <a:ahLst/>
            <a:cxnLst/>
            <a:rect l="l" t="t" r="r" b="b"/>
            <a:pathLst>
              <a:path w="85344" h="310896">
                <a:moveTo>
                  <a:pt x="0" y="0"/>
                </a:moveTo>
                <a:lnTo>
                  <a:pt x="0" y="310896"/>
                </a:lnTo>
                <a:lnTo>
                  <a:pt x="85344" y="310896"/>
                </a:lnTo>
                <a:lnTo>
                  <a:pt x="85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667635" y="5909437"/>
            <a:ext cx="2228723" cy="105156"/>
          </a:xfrm>
          <a:custGeom>
            <a:avLst/>
            <a:gdLst/>
            <a:ahLst/>
            <a:cxnLst/>
            <a:rect l="l" t="t" r="r" b="b"/>
            <a:pathLst>
              <a:path w="2228723" h="105156">
                <a:moveTo>
                  <a:pt x="0" y="0"/>
                </a:moveTo>
                <a:lnTo>
                  <a:pt x="0" y="105156"/>
                </a:lnTo>
                <a:lnTo>
                  <a:pt x="2228723" y="105156"/>
                </a:lnTo>
                <a:lnTo>
                  <a:pt x="2228723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9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79" y="5598541"/>
            <a:ext cx="2058035" cy="310896"/>
          </a:xfrm>
          <a:prstGeom prst="rect">
            <a:avLst/>
          </a:prstGeom>
        </p:spPr>
      </p:pic>
      <p:sp>
        <p:nvSpPr>
          <p:cNvPr id="11" name="text 1"/>
          <p:cNvSpPr txBox="1"/>
          <p:nvPr/>
        </p:nvSpPr>
        <p:spPr>
          <a:xfrm>
            <a:off x="3570096" y="5597594"/>
            <a:ext cx="45835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Haute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4908550" y="5552821"/>
            <a:ext cx="2226817" cy="45720"/>
          </a:xfrm>
          <a:custGeom>
            <a:avLst/>
            <a:gdLst/>
            <a:ahLst/>
            <a:cxnLst/>
            <a:rect l="l" t="t" r="r" b="b"/>
            <a:pathLst>
              <a:path w="2226817" h="45720">
                <a:moveTo>
                  <a:pt x="0" y="0"/>
                </a:moveTo>
                <a:lnTo>
                  <a:pt x="0" y="45720"/>
                </a:lnTo>
                <a:lnTo>
                  <a:pt x="2226817" y="45720"/>
                </a:lnTo>
                <a:lnTo>
                  <a:pt x="2226817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908550" y="5598541"/>
            <a:ext cx="85344" cy="310896"/>
          </a:xfrm>
          <a:custGeom>
            <a:avLst/>
            <a:gdLst/>
            <a:ahLst/>
            <a:cxnLst/>
            <a:rect l="l" t="t" r="r" b="b"/>
            <a:pathLst>
              <a:path w="85344" h="310896">
                <a:moveTo>
                  <a:pt x="0" y="0"/>
                </a:moveTo>
                <a:lnTo>
                  <a:pt x="0" y="310896"/>
                </a:lnTo>
                <a:lnTo>
                  <a:pt x="85344" y="310896"/>
                </a:lnTo>
                <a:lnTo>
                  <a:pt x="85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050024" y="5598541"/>
            <a:ext cx="85343" cy="310896"/>
          </a:xfrm>
          <a:custGeom>
            <a:avLst/>
            <a:gdLst/>
            <a:ahLst/>
            <a:cxnLst/>
            <a:rect l="l" t="t" r="r" b="b"/>
            <a:pathLst>
              <a:path w="85343" h="310896">
                <a:moveTo>
                  <a:pt x="0" y="0"/>
                </a:moveTo>
                <a:lnTo>
                  <a:pt x="0" y="310896"/>
                </a:lnTo>
                <a:lnTo>
                  <a:pt x="85343" y="310896"/>
                </a:lnTo>
                <a:lnTo>
                  <a:pt x="85343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908550" y="5909437"/>
            <a:ext cx="2226817" cy="105156"/>
          </a:xfrm>
          <a:custGeom>
            <a:avLst/>
            <a:gdLst/>
            <a:ahLst/>
            <a:cxnLst/>
            <a:rect l="l" t="t" r="r" b="b"/>
            <a:pathLst>
              <a:path w="2226817" h="105156">
                <a:moveTo>
                  <a:pt x="0" y="0"/>
                </a:moveTo>
                <a:lnTo>
                  <a:pt x="0" y="105156"/>
                </a:lnTo>
                <a:lnTo>
                  <a:pt x="2226817" y="105156"/>
                </a:lnTo>
                <a:lnTo>
                  <a:pt x="2226817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0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94" y="5598541"/>
            <a:ext cx="2056130" cy="310896"/>
          </a:xfrm>
          <a:prstGeom prst="rect">
            <a:avLst/>
          </a:prstGeom>
        </p:spPr>
      </p:pic>
      <p:sp>
        <p:nvSpPr>
          <p:cNvPr id="12" name="text 1"/>
          <p:cNvSpPr txBox="1"/>
          <p:nvPr/>
        </p:nvSpPr>
        <p:spPr>
          <a:xfrm>
            <a:off x="5608066" y="5597594"/>
            <a:ext cx="86552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Environ nul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416051" y="5514416"/>
            <a:ext cx="12192" cy="84124"/>
          </a:xfrm>
          <a:custGeom>
            <a:avLst/>
            <a:gdLst/>
            <a:ahLst/>
            <a:cxnLst/>
            <a:rect l="l" t="t" r="r" b="b"/>
            <a:pathLst>
              <a:path w="12192" h="84124">
                <a:moveTo>
                  <a:pt x="0" y="0"/>
                </a:moveTo>
                <a:lnTo>
                  <a:pt x="0" y="84125"/>
                </a:lnTo>
                <a:lnTo>
                  <a:pt x="12192" y="8412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28244" y="5514416"/>
            <a:ext cx="2227199" cy="38404"/>
          </a:xfrm>
          <a:custGeom>
            <a:avLst/>
            <a:gdLst/>
            <a:ahLst/>
            <a:cxnLst/>
            <a:rect l="l" t="t" r="r" b="b"/>
            <a:pathLst>
              <a:path w="2227199" h="38404">
                <a:moveTo>
                  <a:pt x="0" y="0"/>
                </a:moveTo>
                <a:lnTo>
                  <a:pt x="0" y="38405"/>
                </a:lnTo>
                <a:lnTo>
                  <a:pt x="2227199" y="38405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28244" y="5552821"/>
            <a:ext cx="2227199" cy="45720"/>
          </a:xfrm>
          <a:custGeom>
            <a:avLst/>
            <a:gdLst/>
            <a:ahLst/>
            <a:cxnLst/>
            <a:rect l="l" t="t" r="r" b="b"/>
            <a:pathLst>
              <a:path w="2227199" h="45720">
                <a:moveTo>
                  <a:pt x="0" y="0"/>
                </a:moveTo>
                <a:lnTo>
                  <a:pt x="0" y="45720"/>
                </a:lnTo>
                <a:lnTo>
                  <a:pt x="2227199" y="45720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667635" y="5552821"/>
            <a:ext cx="25908" cy="45720"/>
          </a:xfrm>
          <a:custGeom>
            <a:avLst/>
            <a:gdLst/>
            <a:ahLst/>
            <a:cxnLst/>
            <a:rect l="l" t="t" r="r" b="b"/>
            <a:pathLst>
              <a:path w="25908" h="45720">
                <a:moveTo>
                  <a:pt x="0" y="0"/>
                </a:moveTo>
                <a:lnTo>
                  <a:pt x="0" y="45720"/>
                </a:lnTo>
                <a:lnTo>
                  <a:pt x="25908" y="45720"/>
                </a:lnTo>
                <a:lnTo>
                  <a:pt x="25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655443" y="5552821"/>
            <a:ext cx="12192" cy="45720"/>
          </a:xfrm>
          <a:custGeom>
            <a:avLst/>
            <a:gdLst/>
            <a:ahLst/>
            <a:cxnLst/>
            <a:rect l="l" t="t" r="r" b="b"/>
            <a:pathLst>
              <a:path w="12192" h="45720">
                <a:moveTo>
                  <a:pt x="0" y="0"/>
                </a:moveTo>
                <a:lnTo>
                  <a:pt x="0" y="45720"/>
                </a:lnTo>
                <a:lnTo>
                  <a:pt x="12192" y="457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655443" y="5514416"/>
            <a:ext cx="38100" cy="38404"/>
          </a:xfrm>
          <a:custGeom>
            <a:avLst/>
            <a:gdLst/>
            <a:ahLst/>
            <a:cxnLst/>
            <a:rect l="l" t="t" r="r" b="b"/>
            <a:pathLst>
              <a:path w="38100" h="38404">
                <a:moveTo>
                  <a:pt x="0" y="0"/>
                </a:moveTo>
                <a:lnTo>
                  <a:pt x="0" y="38405"/>
                </a:lnTo>
                <a:lnTo>
                  <a:pt x="38100" y="38405"/>
                </a:lnTo>
                <a:lnTo>
                  <a:pt x="3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693543" y="5514416"/>
            <a:ext cx="2201291" cy="38404"/>
          </a:xfrm>
          <a:custGeom>
            <a:avLst/>
            <a:gdLst/>
            <a:ahLst/>
            <a:cxnLst/>
            <a:rect l="l" t="t" r="r" b="b"/>
            <a:pathLst>
              <a:path w="2201291" h="38404">
                <a:moveTo>
                  <a:pt x="0" y="0"/>
                </a:moveTo>
                <a:lnTo>
                  <a:pt x="0" y="38405"/>
                </a:lnTo>
                <a:lnTo>
                  <a:pt x="2201291" y="38405"/>
                </a:lnTo>
                <a:lnTo>
                  <a:pt x="22012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693543" y="5552821"/>
            <a:ext cx="2201291" cy="45720"/>
          </a:xfrm>
          <a:custGeom>
            <a:avLst/>
            <a:gdLst/>
            <a:ahLst/>
            <a:cxnLst/>
            <a:rect l="l" t="t" r="r" b="b"/>
            <a:pathLst>
              <a:path w="2201291" h="45720">
                <a:moveTo>
                  <a:pt x="0" y="0"/>
                </a:moveTo>
                <a:lnTo>
                  <a:pt x="0" y="45720"/>
                </a:lnTo>
                <a:lnTo>
                  <a:pt x="2201291" y="45720"/>
                </a:lnTo>
                <a:lnTo>
                  <a:pt x="2201291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907026" y="5552821"/>
            <a:ext cx="25908" cy="45720"/>
          </a:xfrm>
          <a:custGeom>
            <a:avLst/>
            <a:gdLst/>
            <a:ahLst/>
            <a:cxnLst/>
            <a:rect l="l" t="t" r="r" b="b"/>
            <a:pathLst>
              <a:path w="25908" h="45720">
                <a:moveTo>
                  <a:pt x="0" y="0"/>
                </a:moveTo>
                <a:lnTo>
                  <a:pt x="0" y="45720"/>
                </a:lnTo>
                <a:lnTo>
                  <a:pt x="25908" y="45720"/>
                </a:lnTo>
                <a:lnTo>
                  <a:pt x="25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894834" y="5552821"/>
            <a:ext cx="12192" cy="45720"/>
          </a:xfrm>
          <a:custGeom>
            <a:avLst/>
            <a:gdLst/>
            <a:ahLst/>
            <a:cxnLst/>
            <a:rect l="l" t="t" r="r" b="b"/>
            <a:pathLst>
              <a:path w="12192" h="45720">
                <a:moveTo>
                  <a:pt x="0" y="0"/>
                </a:moveTo>
                <a:lnTo>
                  <a:pt x="0" y="45720"/>
                </a:lnTo>
                <a:lnTo>
                  <a:pt x="12192" y="457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894834" y="5514416"/>
            <a:ext cx="38100" cy="38404"/>
          </a:xfrm>
          <a:custGeom>
            <a:avLst/>
            <a:gdLst/>
            <a:ahLst/>
            <a:cxnLst/>
            <a:rect l="l" t="t" r="r" b="b"/>
            <a:pathLst>
              <a:path w="38100" h="38404">
                <a:moveTo>
                  <a:pt x="0" y="0"/>
                </a:moveTo>
                <a:lnTo>
                  <a:pt x="0" y="38405"/>
                </a:lnTo>
                <a:lnTo>
                  <a:pt x="38100" y="38405"/>
                </a:lnTo>
                <a:lnTo>
                  <a:pt x="3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932934" y="5514416"/>
            <a:ext cx="2202434" cy="38404"/>
          </a:xfrm>
          <a:custGeom>
            <a:avLst/>
            <a:gdLst/>
            <a:ahLst/>
            <a:cxnLst/>
            <a:rect l="l" t="t" r="r" b="b"/>
            <a:pathLst>
              <a:path w="2202434" h="38404">
                <a:moveTo>
                  <a:pt x="0" y="0"/>
                </a:moveTo>
                <a:lnTo>
                  <a:pt x="0" y="38405"/>
                </a:lnTo>
                <a:lnTo>
                  <a:pt x="2202434" y="38405"/>
                </a:lnTo>
                <a:lnTo>
                  <a:pt x="22024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932934" y="5552821"/>
            <a:ext cx="2202434" cy="45720"/>
          </a:xfrm>
          <a:custGeom>
            <a:avLst/>
            <a:gdLst/>
            <a:ahLst/>
            <a:cxnLst/>
            <a:rect l="l" t="t" r="r" b="b"/>
            <a:pathLst>
              <a:path w="2202434" h="45720">
                <a:moveTo>
                  <a:pt x="0" y="0"/>
                </a:moveTo>
                <a:lnTo>
                  <a:pt x="0" y="45720"/>
                </a:lnTo>
                <a:lnTo>
                  <a:pt x="2202434" y="45720"/>
                </a:lnTo>
                <a:lnTo>
                  <a:pt x="2202434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135368" y="5514416"/>
            <a:ext cx="12191" cy="84124"/>
          </a:xfrm>
          <a:custGeom>
            <a:avLst/>
            <a:gdLst/>
            <a:ahLst/>
            <a:cxnLst/>
            <a:rect l="l" t="t" r="r" b="b"/>
            <a:pathLst>
              <a:path w="12191" h="84124">
                <a:moveTo>
                  <a:pt x="0" y="0"/>
                </a:moveTo>
                <a:lnTo>
                  <a:pt x="0" y="84125"/>
                </a:lnTo>
                <a:lnTo>
                  <a:pt x="12192" y="8412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22148" y="5968873"/>
            <a:ext cx="2239391" cy="45720"/>
          </a:xfrm>
          <a:custGeom>
            <a:avLst/>
            <a:gdLst/>
            <a:ahLst/>
            <a:cxnLst/>
            <a:rect l="l" t="t" r="r" b="b"/>
            <a:pathLst>
              <a:path w="2239391" h="45720">
                <a:moveTo>
                  <a:pt x="0" y="0"/>
                </a:moveTo>
                <a:lnTo>
                  <a:pt x="0" y="45720"/>
                </a:lnTo>
                <a:lnTo>
                  <a:pt x="2239391" y="45720"/>
                </a:lnTo>
                <a:lnTo>
                  <a:pt x="2239391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16051" y="5598541"/>
            <a:ext cx="12192" cy="416052"/>
          </a:xfrm>
          <a:custGeom>
            <a:avLst/>
            <a:gdLst/>
            <a:ahLst/>
            <a:cxnLst/>
            <a:rect l="l" t="t" r="r" b="b"/>
            <a:pathLst>
              <a:path w="12192" h="416052">
                <a:moveTo>
                  <a:pt x="0" y="0"/>
                </a:moveTo>
                <a:lnTo>
                  <a:pt x="0" y="416052"/>
                </a:lnTo>
                <a:lnTo>
                  <a:pt x="12192" y="41605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661539" y="5968873"/>
            <a:ext cx="2239391" cy="45720"/>
          </a:xfrm>
          <a:custGeom>
            <a:avLst/>
            <a:gdLst/>
            <a:ahLst/>
            <a:cxnLst/>
            <a:rect l="l" t="t" r="r" b="b"/>
            <a:pathLst>
              <a:path w="2239391" h="45720">
                <a:moveTo>
                  <a:pt x="0" y="0"/>
                </a:moveTo>
                <a:lnTo>
                  <a:pt x="0" y="45720"/>
                </a:lnTo>
                <a:lnTo>
                  <a:pt x="2239391" y="45720"/>
                </a:lnTo>
                <a:lnTo>
                  <a:pt x="2239391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655443" y="5598541"/>
            <a:ext cx="12192" cy="416052"/>
          </a:xfrm>
          <a:custGeom>
            <a:avLst/>
            <a:gdLst/>
            <a:ahLst/>
            <a:cxnLst/>
            <a:rect l="l" t="t" r="r" b="b"/>
            <a:pathLst>
              <a:path w="12192" h="416052">
                <a:moveTo>
                  <a:pt x="0" y="0"/>
                </a:moveTo>
                <a:lnTo>
                  <a:pt x="0" y="416052"/>
                </a:lnTo>
                <a:lnTo>
                  <a:pt x="12192" y="41605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900930" y="5968873"/>
            <a:ext cx="2240534" cy="45720"/>
          </a:xfrm>
          <a:custGeom>
            <a:avLst/>
            <a:gdLst/>
            <a:ahLst/>
            <a:cxnLst/>
            <a:rect l="l" t="t" r="r" b="b"/>
            <a:pathLst>
              <a:path w="2240534" h="45720">
                <a:moveTo>
                  <a:pt x="0" y="0"/>
                </a:moveTo>
                <a:lnTo>
                  <a:pt x="0" y="45720"/>
                </a:lnTo>
                <a:lnTo>
                  <a:pt x="2240534" y="45720"/>
                </a:lnTo>
                <a:lnTo>
                  <a:pt x="2240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894834" y="5598541"/>
            <a:ext cx="12192" cy="416052"/>
          </a:xfrm>
          <a:custGeom>
            <a:avLst/>
            <a:gdLst/>
            <a:ahLst/>
            <a:cxnLst/>
            <a:rect l="l" t="t" r="r" b="b"/>
            <a:pathLst>
              <a:path w="12192" h="416052">
                <a:moveTo>
                  <a:pt x="0" y="0"/>
                </a:moveTo>
                <a:lnTo>
                  <a:pt x="0" y="416052"/>
                </a:lnTo>
                <a:lnTo>
                  <a:pt x="12192" y="41605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135368" y="5598541"/>
            <a:ext cx="12191" cy="416052"/>
          </a:xfrm>
          <a:custGeom>
            <a:avLst/>
            <a:gdLst/>
            <a:ahLst/>
            <a:cxnLst/>
            <a:rect l="l" t="t" r="r" b="b"/>
            <a:pathLst>
              <a:path w="12191" h="416052">
                <a:moveTo>
                  <a:pt x="0" y="0"/>
                </a:moveTo>
                <a:lnTo>
                  <a:pt x="0" y="416052"/>
                </a:lnTo>
                <a:lnTo>
                  <a:pt x="12192" y="41605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28244" y="6026785"/>
            <a:ext cx="2227199" cy="45720"/>
          </a:xfrm>
          <a:custGeom>
            <a:avLst/>
            <a:gdLst/>
            <a:ahLst/>
            <a:cxnLst/>
            <a:rect l="l" t="t" r="r" b="b"/>
            <a:pathLst>
              <a:path w="2227199" h="45720">
                <a:moveTo>
                  <a:pt x="0" y="0"/>
                </a:moveTo>
                <a:lnTo>
                  <a:pt x="0" y="45720"/>
                </a:lnTo>
                <a:lnTo>
                  <a:pt x="2227199" y="45720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28244" y="6072505"/>
            <a:ext cx="85344" cy="310896"/>
          </a:xfrm>
          <a:custGeom>
            <a:avLst/>
            <a:gdLst/>
            <a:ahLst/>
            <a:cxnLst/>
            <a:rect l="l" t="t" r="r" b="b"/>
            <a:pathLst>
              <a:path w="85344" h="310896">
                <a:moveTo>
                  <a:pt x="0" y="0"/>
                </a:moveTo>
                <a:lnTo>
                  <a:pt x="0" y="310896"/>
                </a:lnTo>
                <a:lnTo>
                  <a:pt x="85344" y="310896"/>
                </a:lnTo>
                <a:lnTo>
                  <a:pt x="85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570099" y="6072505"/>
            <a:ext cx="85344" cy="310896"/>
          </a:xfrm>
          <a:custGeom>
            <a:avLst/>
            <a:gdLst/>
            <a:ahLst/>
            <a:cxnLst/>
            <a:rect l="l" t="t" r="r" b="b"/>
            <a:pathLst>
              <a:path w="85344" h="310896">
                <a:moveTo>
                  <a:pt x="0" y="0"/>
                </a:moveTo>
                <a:lnTo>
                  <a:pt x="0" y="310896"/>
                </a:lnTo>
                <a:lnTo>
                  <a:pt x="85344" y="310896"/>
                </a:lnTo>
                <a:lnTo>
                  <a:pt x="85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28244" y="6383401"/>
            <a:ext cx="2227199" cy="106680"/>
          </a:xfrm>
          <a:custGeom>
            <a:avLst/>
            <a:gdLst/>
            <a:ahLst/>
            <a:cxnLst/>
            <a:rect l="l" t="t" r="r" b="b"/>
            <a:pathLst>
              <a:path w="2227199" h="106680">
                <a:moveTo>
                  <a:pt x="0" y="0"/>
                </a:moveTo>
                <a:lnTo>
                  <a:pt x="0" y="106680"/>
                </a:lnTo>
                <a:lnTo>
                  <a:pt x="2227199" y="106680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1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7" y="6072505"/>
            <a:ext cx="2056511" cy="310896"/>
          </a:xfrm>
          <a:prstGeom prst="rect">
            <a:avLst/>
          </a:prstGeom>
        </p:spPr>
      </p:pic>
      <p:sp>
        <p:nvSpPr>
          <p:cNvPr id="13" name="text 1"/>
          <p:cNvSpPr txBox="1"/>
          <p:nvPr/>
        </p:nvSpPr>
        <p:spPr>
          <a:xfrm>
            <a:off x="1316990" y="6071558"/>
            <a:ext cx="48426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Droite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2667635" y="6026785"/>
            <a:ext cx="2228723" cy="45720"/>
          </a:xfrm>
          <a:custGeom>
            <a:avLst/>
            <a:gdLst/>
            <a:ahLst/>
            <a:cxnLst/>
            <a:rect l="l" t="t" r="r" b="b"/>
            <a:pathLst>
              <a:path w="2228723" h="45720">
                <a:moveTo>
                  <a:pt x="0" y="0"/>
                </a:moveTo>
                <a:lnTo>
                  <a:pt x="0" y="45720"/>
                </a:lnTo>
                <a:lnTo>
                  <a:pt x="2228723" y="45720"/>
                </a:lnTo>
                <a:lnTo>
                  <a:pt x="2228723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667635" y="6072505"/>
            <a:ext cx="85344" cy="310896"/>
          </a:xfrm>
          <a:custGeom>
            <a:avLst/>
            <a:gdLst/>
            <a:ahLst/>
            <a:cxnLst/>
            <a:rect l="l" t="t" r="r" b="b"/>
            <a:pathLst>
              <a:path w="85344" h="310896">
                <a:moveTo>
                  <a:pt x="0" y="0"/>
                </a:moveTo>
                <a:lnTo>
                  <a:pt x="0" y="310896"/>
                </a:lnTo>
                <a:lnTo>
                  <a:pt x="85344" y="310896"/>
                </a:lnTo>
                <a:lnTo>
                  <a:pt x="85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811014" y="6072505"/>
            <a:ext cx="85344" cy="310896"/>
          </a:xfrm>
          <a:custGeom>
            <a:avLst/>
            <a:gdLst/>
            <a:ahLst/>
            <a:cxnLst/>
            <a:rect l="l" t="t" r="r" b="b"/>
            <a:pathLst>
              <a:path w="85344" h="310896">
                <a:moveTo>
                  <a:pt x="0" y="0"/>
                </a:moveTo>
                <a:lnTo>
                  <a:pt x="0" y="310896"/>
                </a:lnTo>
                <a:lnTo>
                  <a:pt x="85344" y="310896"/>
                </a:lnTo>
                <a:lnTo>
                  <a:pt x="85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667635" y="6383401"/>
            <a:ext cx="2228723" cy="106680"/>
          </a:xfrm>
          <a:custGeom>
            <a:avLst/>
            <a:gdLst/>
            <a:ahLst/>
            <a:cxnLst/>
            <a:rect l="l" t="t" r="r" b="b"/>
            <a:pathLst>
              <a:path w="2228723" h="106680">
                <a:moveTo>
                  <a:pt x="0" y="0"/>
                </a:moveTo>
                <a:lnTo>
                  <a:pt x="0" y="106680"/>
                </a:lnTo>
                <a:lnTo>
                  <a:pt x="2228723" y="106680"/>
                </a:lnTo>
                <a:lnTo>
                  <a:pt x="2228723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2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79" y="6072505"/>
            <a:ext cx="2058035" cy="310896"/>
          </a:xfrm>
          <a:prstGeom prst="rect">
            <a:avLst/>
          </a:prstGeom>
        </p:spPr>
      </p:pic>
      <p:sp>
        <p:nvSpPr>
          <p:cNvPr id="14" name="text 1"/>
          <p:cNvSpPr txBox="1"/>
          <p:nvPr/>
        </p:nvSpPr>
        <p:spPr>
          <a:xfrm>
            <a:off x="3579240" y="6071558"/>
            <a:ext cx="44007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Basse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4908550" y="6026785"/>
            <a:ext cx="2226817" cy="45720"/>
          </a:xfrm>
          <a:custGeom>
            <a:avLst/>
            <a:gdLst/>
            <a:ahLst/>
            <a:cxnLst/>
            <a:rect l="l" t="t" r="r" b="b"/>
            <a:pathLst>
              <a:path w="2226817" h="45720">
                <a:moveTo>
                  <a:pt x="0" y="0"/>
                </a:moveTo>
                <a:lnTo>
                  <a:pt x="0" y="45720"/>
                </a:lnTo>
                <a:lnTo>
                  <a:pt x="2226817" y="45720"/>
                </a:lnTo>
                <a:lnTo>
                  <a:pt x="2226817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908550" y="6072505"/>
            <a:ext cx="85344" cy="310896"/>
          </a:xfrm>
          <a:custGeom>
            <a:avLst/>
            <a:gdLst/>
            <a:ahLst/>
            <a:cxnLst/>
            <a:rect l="l" t="t" r="r" b="b"/>
            <a:pathLst>
              <a:path w="85344" h="310896">
                <a:moveTo>
                  <a:pt x="0" y="0"/>
                </a:moveTo>
                <a:lnTo>
                  <a:pt x="0" y="310896"/>
                </a:lnTo>
                <a:lnTo>
                  <a:pt x="85344" y="310896"/>
                </a:lnTo>
                <a:lnTo>
                  <a:pt x="85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050024" y="6072505"/>
            <a:ext cx="85343" cy="310896"/>
          </a:xfrm>
          <a:custGeom>
            <a:avLst/>
            <a:gdLst/>
            <a:ahLst/>
            <a:cxnLst/>
            <a:rect l="l" t="t" r="r" b="b"/>
            <a:pathLst>
              <a:path w="85343" h="310896">
                <a:moveTo>
                  <a:pt x="0" y="0"/>
                </a:moveTo>
                <a:lnTo>
                  <a:pt x="0" y="310896"/>
                </a:lnTo>
                <a:lnTo>
                  <a:pt x="85343" y="310896"/>
                </a:lnTo>
                <a:lnTo>
                  <a:pt x="85343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908550" y="6383401"/>
            <a:ext cx="2226817" cy="106680"/>
          </a:xfrm>
          <a:custGeom>
            <a:avLst/>
            <a:gdLst/>
            <a:ahLst/>
            <a:cxnLst/>
            <a:rect l="l" t="t" r="r" b="b"/>
            <a:pathLst>
              <a:path w="2226817" h="106680">
                <a:moveTo>
                  <a:pt x="0" y="0"/>
                </a:moveTo>
                <a:lnTo>
                  <a:pt x="0" y="106680"/>
                </a:lnTo>
                <a:lnTo>
                  <a:pt x="2226817" y="106680"/>
                </a:lnTo>
                <a:lnTo>
                  <a:pt x="2226817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3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94" y="6072505"/>
            <a:ext cx="2056130" cy="310896"/>
          </a:xfrm>
          <a:prstGeom prst="rect">
            <a:avLst/>
          </a:prstGeom>
        </p:spPr>
      </p:pic>
      <p:sp>
        <p:nvSpPr>
          <p:cNvPr id="15" name="text 1"/>
          <p:cNvSpPr txBox="1"/>
          <p:nvPr/>
        </p:nvSpPr>
        <p:spPr>
          <a:xfrm>
            <a:off x="5797042" y="6071558"/>
            <a:ext cx="48604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Positif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416051" y="6014593"/>
            <a:ext cx="12192" cy="57912"/>
          </a:xfrm>
          <a:custGeom>
            <a:avLst/>
            <a:gdLst/>
            <a:ahLst/>
            <a:cxnLst/>
            <a:rect l="l" t="t" r="r" b="b"/>
            <a:pathLst>
              <a:path w="12192" h="57912">
                <a:moveTo>
                  <a:pt x="0" y="0"/>
                </a:moveTo>
                <a:lnTo>
                  <a:pt x="0" y="57912"/>
                </a:lnTo>
                <a:lnTo>
                  <a:pt x="12192" y="579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28244" y="6014593"/>
            <a:ext cx="2227199" cy="12192"/>
          </a:xfrm>
          <a:custGeom>
            <a:avLst/>
            <a:gdLst/>
            <a:ahLst/>
            <a:cxnLst/>
            <a:rect l="l" t="t" r="r" b="b"/>
            <a:pathLst>
              <a:path w="2227199" h="12192">
                <a:moveTo>
                  <a:pt x="0" y="0"/>
                </a:moveTo>
                <a:lnTo>
                  <a:pt x="0" y="12192"/>
                </a:lnTo>
                <a:lnTo>
                  <a:pt x="2227199" y="12192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28244" y="6026785"/>
            <a:ext cx="2227199" cy="45720"/>
          </a:xfrm>
          <a:custGeom>
            <a:avLst/>
            <a:gdLst/>
            <a:ahLst/>
            <a:cxnLst/>
            <a:rect l="l" t="t" r="r" b="b"/>
            <a:pathLst>
              <a:path w="2227199" h="45720">
                <a:moveTo>
                  <a:pt x="0" y="0"/>
                </a:moveTo>
                <a:lnTo>
                  <a:pt x="0" y="45720"/>
                </a:lnTo>
                <a:lnTo>
                  <a:pt x="2227199" y="45720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655443" y="6014593"/>
            <a:ext cx="12192" cy="57912"/>
          </a:xfrm>
          <a:custGeom>
            <a:avLst/>
            <a:gdLst/>
            <a:ahLst/>
            <a:cxnLst/>
            <a:rect l="l" t="t" r="r" b="b"/>
            <a:pathLst>
              <a:path w="12192" h="57912">
                <a:moveTo>
                  <a:pt x="0" y="0"/>
                </a:moveTo>
                <a:lnTo>
                  <a:pt x="0" y="57912"/>
                </a:lnTo>
                <a:lnTo>
                  <a:pt x="12192" y="579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667635" y="6014593"/>
            <a:ext cx="2227199" cy="12192"/>
          </a:xfrm>
          <a:custGeom>
            <a:avLst/>
            <a:gdLst/>
            <a:ahLst/>
            <a:cxnLst/>
            <a:rect l="l" t="t" r="r" b="b"/>
            <a:pathLst>
              <a:path w="2227199" h="12192">
                <a:moveTo>
                  <a:pt x="0" y="0"/>
                </a:moveTo>
                <a:lnTo>
                  <a:pt x="0" y="12192"/>
                </a:lnTo>
                <a:lnTo>
                  <a:pt x="2227199" y="12192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667635" y="6026785"/>
            <a:ext cx="2227199" cy="45720"/>
          </a:xfrm>
          <a:custGeom>
            <a:avLst/>
            <a:gdLst/>
            <a:ahLst/>
            <a:cxnLst/>
            <a:rect l="l" t="t" r="r" b="b"/>
            <a:pathLst>
              <a:path w="2227199" h="45720">
                <a:moveTo>
                  <a:pt x="0" y="0"/>
                </a:moveTo>
                <a:lnTo>
                  <a:pt x="0" y="45720"/>
                </a:lnTo>
                <a:lnTo>
                  <a:pt x="2227199" y="45720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894834" y="6014593"/>
            <a:ext cx="12192" cy="57912"/>
          </a:xfrm>
          <a:custGeom>
            <a:avLst/>
            <a:gdLst/>
            <a:ahLst/>
            <a:cxnLst/>
            <a:rect l="l" t="t" r="r" b="b"/>
            <a:pathLst>
              <a:path w="12192" h="57912">
                <a:moveTo>
                  <a:pt x="0" y="0"/>
                </a:moveTo>
                <a:lnTo>
                  <a:pt x="0" y="57912"/>
                </a:lnTo>
                <a:lnTo>
                  <a:pt x="12192" y="579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907026" y="6014593"/>
            <a:ext cx="2228342" cy="12192"/>
          </a:xfrm>
          <a:custGeom>
            <a:avLst/>
            <a:gdLst/>
            <a:ahLst/>
            <a:cxnLst/>
            <a:rect l="l" t="t" r="r" b="b"/>
            <a:pathLst>
              <a:path w="2228342" h="12192">
                <a:moveTo>
                  <a:pt x="0" y="0"/>
                </a:moveTo>
                <a:lnTo>
                  <a:pt x="0" y="12192"/>
                </a:lnTo>
                <a:lnTo>
                  <a:pt x="2228342" y="12192"/>
                </a:lnTo>
                <a:lnTo>
                  <a:pt x="222834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907026" y="6026785"/>
            <a:ext cx="2228342" cy="45720"/>
          </a:xfrm>
          <a:custGeom>
            <a:avLst/>
            <a:gdLst/>
            <a:ahLst/>
            <a:cxnLst/>
            <a:rect l="l" t="t" r="r" b="b"/>
            <a:pathLst>
              <a:path w="2228342" h="45720">
                <a:moveTo>
                  <a:pt x="0" y="0"/>
                </a:moveTo>
                <a:lnTo>
                  <a:pt x="0" y="45720"/>
                </a:lnTo>
                <a:lnTo>
                  <a:pt x="2228342" y="45720"/>
                </a:lnTo>
                <a:lnTo>
                  <a:pt x="2228342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135368" y="6014593"/>
            <a:ext cx="12191" cy="57912"/>
          </a:xfrm>
          <a:custGeom>
            <a:avLst/>
            <a:gdLst/>
            <a:ahLst/>
            <a:cxnLst/>
            <a:rect l="l" t="t" r="r" b="b"/>
            <a:pathLst>
              <a:path w="12191" h="57912">
                <a:moveTo>
                  <a:pt x="0" y="0"/>
                </a:moveTo>
                <a:lnTo>
                  <a:pt x="0" y="57912"/>
                </a:lnTo>
                <a:lnTo>
                  <a:pt x="12192" y="579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22148" y="6444360"/>
            <a:ext cx="2239391" cy="45720"/>
          </a:xfrm>
          <a:custGeom>
            <a:avLst/>
            <a:gdLst/>
            <a:ahLst/>
            <a:cxnLst/>
            <a:rect l="l" t="t" r="r" b="b"/>
            <a:pathLst>
              <a:path w="2239391" h="45720">
                <a:moveTo>
                  <a:pt x="0" y="0"/>
                </a:moveTo>
                <a:lnTo>
                  <a:pt x="0" y="45721"/>
                </a:lnTo>
                <a:lnTo>
                  <a:pt x="2239391" y="45721"/>
                </a:lnTo>
                <a:lnTo>
                  <a:pt x="2239391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16051" y="6072505"/>
            <a:ext cx="12192" cy="417576"/>
          </a:xfrm>
          <a:custGeom>
            <a:avLst/>
            <a:gdLst/>
            <a:ahLst/>
            <a:cxnLst/>
            <a:rect l="l" t="t" r="r" b="b"/>
            <a:pathLst>
              <a:path w="12192" h="417576">
                <a:moveTo>
                  <a:pt x="0" y="0"/>
                </a:moveTo>
                <a:lnTo>
                  <a:pt x="0" y="417576"/>
                </a:lnTo>
                <a:lnTo>
                  <a:pt x="12192" y="4175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661539" y="6444360"/>
            <a:ext cx="2239391" cy="45720"/>
          </a:xfrm>
          <a:custGeom>
            <a:avLst/>
            <a:gdLst/>
            <a:ahLst/>
            <a:cxnLst/>
            <a:rect l="l" t="t" r="r" b="b"/>
            <a:pathLst>
              <a:path w="2239391" h="45720">
                <a:moveTo>
                  <a:pt x="0" y="0"/>
                </a:moveTo>
                <a:lnTo>
                  <a:pt x="0" y="45721"/>
                </a:lnTo>
                <a:lnTo>
                  <a:pt x="2239391" y="45721"/>
                </a:lnTo>
                <a:lnTo>
                  <a:pt x="2239391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655443" y="6072505"/>
            <a:ext cx="12192" cy="417576"/>
          </a:xfrm>
          <a:custGeom>
            <a:avLst/>
            <a:gdLst/>
            <a:ahLst/>
            <a:cxnLst/>
            <a:rect l="l" t="t" r="r" b="b"/>
            <a:pathLst>
              <a:path w="12192" h="417576">
                <a:moveTo>
                  <a:pt x="0" y="0"/>
                </a:moveTo>
                <a:lnTo>
                  <a:pt x="0" y="417576"/>
                </a:lnTo>
                <a:lnTo>
                  <a:pt x="12192" y="4175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900930" y="6444360"/>
            <a:ext cx="2240534" cy="45720"/>
          </a:xfrm>
          <a:custGeom>
            <a:avLst/>
            <a:gdLst/>
            <a:ahLst/>
            <a:cxnLst/>
            <a:rect l="l" t="t" r="r" b="b"/>
            <a:pathLst>
              <a:path w="2240534" h="45720">
                <a:moveTo>
                  <a:pt x="0" y="0"/>
                </a:moveTo>
                <a:lnTo>
                  <a:pt x="0" y="45721"/>
                </a:lnTo>
                <a:lnTo>
                  <a:pt x="2240534" y="45721"/>
                </a:lnTo>
                <a:lnTo>
                  <a:pt x="2240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4894834" y="6072505"/>
            <a:ext cx="12192" cy="417576"/>
          </a:xfrm>
          <a:custGeom>
            <a:avLst/>
            <a:gdLst/>
            <a:ahLst/>
            <a:cxnLst/>
            <a:rect l="l" t="t" r="r" b="b"/>
            <a:pathLst>
              <a:path w="12192" h="417576">
                <a:moveTo>
                  <a:pt x="0" y="0"/>
                </a:moveTo>
                <a:lnTo>
                  <a:pt x="0" y="417576"/>
                </a:lnTo>
                <a:lnTo>
                  <a:pt x="12192" y="4175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135368" y="6072505"/>
            <a:ext cx="12191" cy="417576"/>
          </a:xfrm>
          <a:custGeom>
            <a:avLst/>
            <a:gdLst/>
            <a:ahLst/>
            <a:cxnLst/>
            <a:rect l="l" t="t" r="r" b="b"/>
            <a:pathLst>
              <a:path w="12191" h="417576">
                <a:moveTo>
                  <a:pt x="0" y="0"/>
                </a:moveTo>
                <a:lnTo>
                  <a:pt x="0" y="417576"/>
                </a:lnTo>
                <a:lnTo>
                  <a:pt x="12192" y="4175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428244" y="6502273"/>
            <a:ext cx="2227199" cy="45720"/>
          </a:xfrm>
          <a:custGeom>
            <a:avLst/>
            <a:gdLst/>
            <a:ahLst/>
            <a:cxnLst/>
            <a:rect l="l" t="t" r="r" b="b"/>
            <a:pathLst>
              <a:path w="2227199" h="45720">
                <a:moveTo>
                  <a:pt x="0" y="0"/>
                </a:moveTo>
                <a:lnTo>
                  <a:pt x="0" y="45720"/>
                </a:lnTo>
                <a:lnTo>
                  <a:pt x="2227199" y="45720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28244" y="6547993"/>
            <a:ext cx="85344" cy="310896"/>
          </a:xfrm>
          <a:custGeom>
            <a:avLst/>
            <a:gdLst/>
            <a:ahLst/>
            <a:cxnLst/>
            <a:rect l="l" t="t" r="r" b="b"/>
            <a:pathLst>
              <a:path w="85344" h="310896">
                <a:moveTo>
                  <a:pt x="0" y="0"/>
                </a:moveTo>
                <a:lnTo>
                  <a:pt x="0" y="310896"/>
                </a:lnTo>
                <a:lnTo>
                  <a:pt x="85344" y="310896"/>
                </a:lnTo>
                <a:lnTo>
                  <a:pt x="85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570099" y="6547993"/>
            <a:ext cx="85344" cy="310896"/>
          </a:xfrm>
          <a:custGeom>
            <a:avLst/>
            <a:gdLst/>
            <a:ahLst/>
            <a:cxnLst/>
            <a:rect l="l" t="t" r="r" b="b"/>
            <a:pathLst>
              <a:path w="85344" h="310896">
                <a:moveTo>
                  <a:pt x="0" y="0"/>
                </a:moveTo>
                <a:lnTo>
                  <a:pt x="0" y="310896"/>
                </a:lnTo>
                <a:lnTo>
                  <a:pt x="85344" y="310896"/>
                </a:lnTo>
                <a:lnTo>
                  <a:pt x="85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428244" y="6858889"/>
            <a:ext cx="2227199" cy="105156"/>
          </a:xfrm>
          <a:custGeom>
            <a:avLst/>
            <a:gdLst/>
            <a:ahLst/>
            <a:cxnLst/>
            <a:rect l="l" t="t" r="r" b="b"/>
            <a:pathLst>
              <a:path w="2227199" h="105156">
                <a:moveTo>
                  <a:pt x="0" y="0"/>
                </a:moveTo>
                <a:lnTo>
                  <a:pt x="0" y="105156"/>
                </a:lnTo>
                <a:lnTo>
                  <a:pt x="2227199" y="105156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4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7" y="6547993"/>
            <a:ext cx="2056511" cy="310896"/>
          </a:xfrm>
          <a:prstGeom prst="rect">
            <a:avLst/>
          </a:prstGeom>
        </p:spPr>
      </p:pic>
      <p:sp>
        <p:nvSpPr>
          <p:cNvPr id="16" name="text 1"/>
          <p:cNvSpPr txBox="1"/>
          <p:nvPr/>
        </p:nvSpPr>
        <p:spPr>
          <a:xfrm>
            <a:off x="1219504" y="6547046"/>
            <a:ext cx="67928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 flèche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2667635" y="6502273"/>
            <a:ext cx="2228723" cy="45720"/>
          </a:xfrm>
          <a:custGeom>
            <a:avLst/>
            <a:gdLst/>
            <a:ahLst/>
            <a:cxnLst/>
            <a:rect l="l" t="t" r="r" b="b"/>
            <a:pathLst>
              <a:path w="2228723" h="45720">
                <a:moveTo>
                  <a:pt x="0" y="0"/>
                </a:moveTo>
                <a:lnTo>
                  <a:pt x="0" y="45720"/>
                </a:lnTo>
                <a:lnTo>
                  <a:pt x="2228723" y="45720"/>
                </a:lnTo>
                <a:lnTo>
                  <a:pt x="2228723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667635" y="6547993"/>
            <a:ext cx="85344" cy="310896"/>
          </a:xfrm>
          <a:custGeom>
            <a:avLst/>
            <a:gdLst/>
            <a:ahLst/>
            <a:cxnLst/>
            <a:rect l="l" t="t" r="r" b="b"/>
            <a:pathLst>
              <a:path w="85344" h="310896">
                <a:moveTo>
                  <a:pt x="0" y="0"/>
                </a:moveTo>
                <a:lnTo>
                  <a:pt x="0" y="310896"/>
                </a:lnTo>
                <a:lnTo>
                  <a:pt x="85344" y="310896"/>
                </a:lnTo>
                <a:lnTo>
                  <a:pt x="85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811014" y="6547993"/>
            <a:ext cx="85344" cy="310896"/>
          </a:xfrm>
          <a:custGeom>
            <a:avLst/>
            <a:gdLst/>
            <a:ahLst/>
            <a:cxnLst/>
            <a:rect l="l" t="t" r="r" b="b"/>
            <a:pathLst>
              <a:path w="85344" h="310896">
                <a:moveTo>
                  <a:pt x="0" y="0"/>
                </a:moveTo>
                <a:lnTo>
                  <a:pt x="0" y="310896"/>
                </a:lnTo>
                <a:lnTo>
                  <a:pt x="85344" y="310896"/>
                </a:lnTo>
                <a:lnTo>
                  <a:pt x="85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667635" y="6858889"/>
            <a:ext cx="2228723" cy="105156"/>
          </a:xfrm>
          <a:custGeom>
            <a:avLst/>
            <a:gdLst/>
            <a:ahLst/>
            <a:cxnLst/>
            <a:rect l="l" t="t" r="r" b="b"/>
            <a:pathLst>
              <a:path w="2228723" h="105156">
                <a:moveTo>
                  <a:pt x="0" y="0"/>
                </a:moveTo>
                <a:lnTo>
                  <a:pt x="0" y="105156"/>
                </a:lnTo>
                <a:lnTo>
                  <a:pt x="2228723" y="105156"/>
                </a:lnTo>
                <a:lnTo>
                  <a:pt x="2228723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5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79" y="6547993"/>
            <a:ext cx="2058035" cy="310896"/>
          </a:xfrm>
          <a:prstGeom prst="rect">
            <a:avLst/>
          </a:prstGeom>
        </p:spPr>
      </p:pic>
      <p:sp>
        <p:nvSpPr>
          <p:cNvPr id="17" name="text 1"/>
          <p:cNvSpPr txBox="1"/>
          <p:nvPr/>
        </p:nvSpPr>
        <p:spPr>
          <a:xfrm>
            <a:off x="3579240" y="6547046"/>
            <a:ext cx="44007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Basse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4908550" y="6502273"/>
            <a:ext cx="2226817" cy="45720"/>
          </a:xfrm>
          <a:custGeom>
            <a:avLst/>
            <a:gdLst/>
            <a:ahLst/>
            <a:cxnLst/>
            <a:rect l="l" t="t" r="r" b="b"/>
            <a:pathLst>
              <a:path w="2226817" h="45720">
                <a:moveTo>
                  <a:pt x="0" y="0"/>
                </a:moveTo>
                <a:lnTo>
                  <a:pt x="0" y="45720"/>
                </a:lnTo>
                <a:lnTo>
                  <a:pt x="2226817" y="45720"/>
                </a:lnTo>
                <a:lnTo>
                  <a:pt x="2226817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908550" y="6547993"/>
            <a:ext cx="85344" cy="310896"/>
          </a:xfrm>
          <a:custGeom>
            <a:avLst/>
            <a:gdLst/>
            <a:ahLst/>
            <a:cxnLst/>
            <a:rect l="l" t="t" r="r" b="b"/>
            <a:pathLst>
              <a:path w="85344" h="310896">
                <a:moveTo>
                  <a:pt x="0" y="0"/>
                </a:moveTo>
                <a:lnTo>
                  <a:pt x="0" y="310896"/>
                </a:lnTo>
                <a:lnTo>
                  <a:pt x="85344" y="310896"/>
                </a:lnTo>
                <a:lnTo>
                  <a:pt x="85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7050024" y="6547993"/>
            <a:ext cx="85343" cy="310896"/>
          </a:xfrm>
          <a:custGeom>
            <a:avLst/>
            <a:gdLst/>
            <a:ahLst/>
            <a:cxnLst/>
            <a:rect l="l" t="t" r="r" b="b"/>
            <a:pathLst>
              <a:path w="85343" h="310896">
                <a:moveTo>
                  <a:pt x="0" y="0"/>
                </a:moveTo>
                <a:lnTo>
                  <a:pt x="0" y="310896"/>
                </a:lnTo>
                <a:lnTo>
                  <a:pt x="85343" y="310896"/>
                </a:lnTo>
                <a:lnTo>
                  <a:pt x="85343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4908550" y="6858889"/>
            <a:ext cx="2226817" cy="105156"/>
          </a:xfrm>
          <a:custGeom>
            <a:avLst/>
            <a:gdLst/>
            <a:ahLst/>
            <a:cxnLst/>
            <a:rect l="l" t="t" r="r" b="b"/>
            <a:pathLst>
              <a:path w="2226817" h="105156">
                <a:moveTo>
                  <a:pt x="0" y="0"/>
                </a:moveTo>
                <a:lnTo>
                  <a:pt x="0" y="105156"/>
                </a:lnTo>
                <a:lnTo>
                  <a:pt x="2226817" y="105156"/>
                </a:lnTo>
                <a:lnTo>
                  <a:pt x="2226817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6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94" y="6547993"/>
            <a:ext cx="2056130" cy="310896"/>
          </a:xfrm>
          <a:prstGeom prst="rect">
            <a:avLst/>
          </a:prstGeom>
        </p:spPr>
      </p:pic>
      <p:sp>
        <p:nvSpPr>
          <p:cNvPr id="18" name="text 1"/>
          <p:cNvSpPr txBox="1"/>
          <p:nvPr/>
        </p:nvSpPr>
        <p:spPr>
          <a:xfrm>
            <a:off x="5380990" y="6547046"/>
            <a:ext cx="131814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Faiblement positif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416051" y="6490081"/>
            <a:ext cx="12192" cy="57912"/>
          </a:xfrm>
          <a:custGeom>
            <a:avLst/>
            <a:gdLst/>
            <a:ahLst/>
            <a:cxnLst/>
            <a:rect l="l" t="t" r="r" b="b"/>
            <a:pathLst>
              <a:path w="12192" h="57912">
                <a:moveTo>
                  <a:pt x="0" y="0"/>
                </a:moveTo>
                <a:lnTo>
                  <a:pt x="0" y="57912"/>
                </a:lnTo>
                <a:lnTo>
                  <a:pt x="12192" y="579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28244" y="6490081"/>
            <a:ext cx="2227199" cy="12192"/>
          </a:xfrm>
          <a:custGeom>
            <a:avLst/>
            <a:gdLst/>
            <a:ahLst/>
            <a:cxnLst/>
            <a:rect l="l" t="t" r="r" b="b"/>
            <a:pathLst>
              <a:path w="2227199" h="12192">
                <a:moveTo>
                  <a:pt x="0" y="0"/>
                </a:moveTo>
                <a:lnTo>
                  <a:pt x="0" y="12192"/>
                </a:lnTo>
                <a:lnTo>
                  <a:pt x="2227199" y="12192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28244" y="6502273"/>
            <a:ext cx="2227199" cy="45720"/>
          </a:xfrm>
          <a:custGeom>
            <a:avLst/>
            <a:gdLst/>
            <a:ahLst/>
            <a:cxnLst/>
            <a:rect l="l" t="t" r="r" b="b"/>
            <a:pathLst>
              <a:path w="2227199" h="45720">
                <a:moveTo>
                  <a:pt x="0" y="0"/>
                </a:moveTo>
                <a:lnTo>
                  <a:pt x="0" y="45720"/>
                </a:lnTo>
                <a:lnTo>
                  <a:pt x="2227199" y="45720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655443" y="6490081"/>
            <a:ext cx="12192" cy="57912"/>
          </a:xfrm>
          <a:custGeom>
            <a:avLst/>
            <a:gdLst/>
            <a:ahLst/>
            <a:cxnLst/>
            <a:rect l="l" t="t" r="r" b="b"/>
            <a:pathLst>
              <a:path w="12192" h="57912">
                <a:moveTo>
                  <a:pt x="0" y="0"/>
                </a:moveTo>
                <a:lnTo>
                  <a:pt x="0" y="57912"/>
                </a:lnTo>
                <a:lnTo>
                  <a:pt x="12192" y="579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667635" y="6490081"/>
            <a:ext cx="2227199" cy="12192"/>
          </a:xfrm>
          <a:custGeom>
            <a:avLst/>
            <a:gdLst/>
            <a:ahLst/>
            <a:cxnLst/>
            <a:rect l="l" t="t" r="r" b="b"/>
            <a:pathLst>
              <a:path w="2227199" h="12192">
                <a:moveTo>
                  <a:pt x="0" y="0"/>
                </a:moveTo>
                <a:lnTo>
                  <a:pt x="0" y="12192"/>
                </a:lnTo>
                <a:lnTo>
                  <a:pt x="2227199" y="12192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667635" y="6502273"/>
            <a:ext cx="2227199" cy="45720"/>
          </a:xfrm>
          <a:custGeom>
            <a:avLst/>
            <a:gdLst/>
            <a:ahLst/>
            <a:cxnLst/>
            <a:rect l="l" t="t" r="r" b="b"/>
            <a:pathLst>
              <a:path w="2227199" h="45720">
                <a:moveTo>
                  <a:pt x="0" y="0"/>
                </a:moveTo>
                <a:lnTo>
                  <a:pt x="0" y="45720"/>
                </a:lnTo>
                <a:lnTo>
                  <a:pt x="2227199" y="45720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894834" y="6490081"/>
            <a:ext cx="12192" cy="57912"/>
          </a:xfrm>
          <a:custGeom>
            <a:avLst/>
            <a:gdLst/>
            <a:ahLst/>
            <a:cxnLst/>
            <a:rect l="l" t="t" r="r" b="b"/>
            <a:pathLst>
              <a:path w="12192" h="57912">
                <a:moveTo>
                  <a:pt x="0" y="0"/>
                </a:moveTo>
                <a:lnTo>
                  <a:pt x="0" y="57912"/>
                </a:lnTo>
                <a:lnTo>
                  <a:pt x="12192" y="579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907026" y="6490081"/>
            <a:ext cx="2228342" cy="12192"/>
          </a:xfrm>
          <a:custGeom>
            <a:avLst/>
            <a:gdLst/>
            <a:ahLst/>
            <a:cxnLst/>
            <a:rect l="l" t="t" r="r" b="b"/>
            <a:pathLst>
              <a:path w="2228342" h="12192">
                <a:moveTo>
                  <a:pt x="0" y="0"/>
                </a:moveTo>
                <a:lnTo>
                  <a:pt x="0" y="12192"/>
                </a:lnTo>
                <a:lnTo>
                  <a:pt x="2228342" y="12192"/>
                </a:lnTo>
                <a:lnTo>
                  <a:pt x="222834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907026" y="6502273"/>
            <a:ext cx="2228342" cy="45720"/>
          </a:xfrm>
          <a:custGeom>
            <a:avLst/>
            <a:gdLst/>
            <a:ahLst/>
            <a:cxnLst/>
            <a:rect l="l" t="t" r="r" b="b"/>
            <a:pathLst>
              <a:path w="2228342" h="45720">
                <a:moveTo>
                  <a:pt x="0" y="0"/>
                </a:moveTo>
                <a:lnTo>
                  <a:pt x="0" y="45720"/>
                </a:lnTo>
                <a:lnTo>
                  <a:pt x="2228342" y="45720"/>
                </a:lnTo>
                <a:lnTo>
                  <a:pt x="2228342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7135368" y="6490081"/>
            <a:ext cx="12191" cy="57912"/>
          </a:xfrm>
          <a:custGeom>
            <a:avLst/>
            <a:gdLst/>
            <a:ahLst/>
            <a:cxnLst/>
            <a:rect l="l" t="t" r="r" b="b"/>
            <a:pathLst>
              <a:path w="12191" h="57912">
                <a:moveTo>
                  <a:pt x="0" y="0"/>
                </a:moveTo>
                <a:lnTo>
                  <a:pt x="0" y="57912"/>
                </a:lnTo>
                <a:lnTo>
                  <a:pt x="12192" y="579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22148" y="6918325"/>
            <a:ext cx="2239391" cy="45720"/>
          </a:xfrm>
          <a:custGeom>
            <a:avLst/>
            <a:gdLst/>
            <a:ahLst/>
            <a:cxnLst/>
            <a:rect l="l" t="t" r="r" b="b"/>
            <a:pathLst>
              <a:path w="2239391" h="45720">
                <a:moveTo>
                  <a:pt x="0" y="0"/>
                </a:moveTo>
                <a:lnTo>
                  <a:pt x="0" y="45720"/>
                </a:lnTo>
                <a:lnTo>
                  <a:pt x="2239391" y="45720"/>
                </a:lnTo>
                <a:lnTo>
                  <a:pt x="2239391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416051" y="6547993"/>
            <a:ext cx="12192" cy="416052"/>
          </a:xfrm>
          <a:custGeom>
            <a:avLst/>
            <a:gdLst/>
            <a:ahLst/>
            <a:cxnLst/>
            <a:rect l="l" t="t" r="r" b="b"/>
            <a:pathLst>
              <a:path w="12192" h="416052">
                <a:moveTo>
                  <a:pt x="0" y="0"/>
                </a:moveTo>
                <a:lnTo>
                  <a:pt x="0" y="416052"/>
                </a:lnTo>
                <a:lnTo>
                  <a:pt x="12192" y="41605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661539" y="6918325"/>
            <a:ext cx="2239391" cy="45720"/>
          </a:xfrm>
          <a:custGeom>
            <a:avLst/>
            <a:gdLst/>
            <a:ahLst/>
            <a:cxnLst/>
            <a:rect l="l" t="t" r="r" b="b"/>
            <a:pathLst>
              <a:path w="2239391" h="45720">
                <a:moveTo>
                  <a:pt x="0" y="0"/>
                </a:moveTo>
                <a:lnTo>
                  <a:pt x="0" y="45720"/>
                </a:lnTo>
                <a:lnTo>
                  <a:pt x="2239391" y="45720"/>
                </a:lnTo>
                <a:lnTo>
                  <a:pt x="2239391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655443" y="6547993"/>
            <a:ext cx="12192" cy="416052"/>
          </a:xfrm>
          <a:custGeom>
            <a:avLst/>
            <a:gdLst/>
            <a:ahLst/>
            <a:cxnLst/>
            <a:rect l="l" t="t" r="r" b="b"/>
            <a:pathLst>
              <a:path w="12192" h="416052">
                <a:moveTo>
                  <a:pt x="0" y="0"/>
                </a:moveTo>
                <a:lnTo>
                  <a:pt x="0" y="416052"/>
                </a:lnTo>
                <a:lnTo>
                  <a:pt x="12192" y="41605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4900930" y="6918325"/>
            <a:ext cx="2240534" cy="45720"/>
          </a:xfrm>
          <a:custGeom>
            <a:avLst/>
            <a:gdLst/>
            <a:ahLst/>
            <a:cxnLst/>
            <a:rect l="l" t="t" r="r" b="b"/>
            <a:pathLst>
              <a:path w="2240534" h="45720">
                <a:moveTo>
                  <a:pt x="0" y="0"/>
                </a:moveTo>
                <a:lnTo>
                  <a:pt x="0" y="45720"/>
                </a:lnTo>
                <a:lnTo>
                  <a:pt x="2240534" y="45720"/>
                </a:lnTo>
                <a:lnTo>
                  <a:pt x="2240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4894834" y="6547993"/>
            <a:ext cx="12192" cy="416052"/>
          </a:xfrm>
          <a:custGeom>
            <a:avLst/>
            <a:gdLst/>
            <a:ahLst/>
            <a:cxnLst/>
            <a:rect l="l" t="t" r="r" b="b"/>
            <a:pathLst>
              <a:path w="12192" h="416052">
                <a:moveTo>
                  <a:pt x="0" y="0"/>
                </a:moveTo>
                <a:lnTo>
                  <a:pt x="0" y="416052"/>
                </a:lnTo>
                <a:lnTo>
                  <a:pt x="12192" y="41605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135368" y="6547993"/>
            <a:ext cx="12191" cy="416052"/>
          </a:xfrm>
          <a:custGeom>
            <a:avLst/>
            <a:gdLst/>
            <a:ahLst/>
            <a:cxnLst/>
            <a:rect l="l" t="t" r="r" b="b"/>
            <a:pathLst>
              <a:path w="12191" h="416052">
                <a:moveTo>
                  <a:pt x="0" y="0"/>
                </a:moveTo>
                <a:lnTo>
                  <a:pt x="0" y="416052"/>
                </a:lnTo>
                <a:lnTo>
                  <a:pt x="12192" y="41605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428244" y="6977761"/>
            <a:ext cx="2227199" cy="45720"/>
          </a:xfrm>
          <a:custGeom>
            <a:avLst/>
            <a:gdLst/>
            <a:ahLst/>
            <a:cxnLst/>
            <a:rect l="l" t="t" r="r" b="b"/>
            <a:pathLst>
              <a:path w="2227199" h="45720">
                <a:moveTo>
                  <a:pt x="0" y="0"/>
                </a:moveTo>
                <a:lnTo>
                  <a:pt x="0" y="45720"/>
                </a:lnTo>
                <a:lnTo>
                  <a:pt x="2227199" y="45720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428244" y="7023481"/>
            <a:ext cx="85344" cy="310896"/>
          </a:xfrm>
          <a:custGeom>
            <a:avLst/>
            <a:gdLst/>
            <a:ahLst/>
            <a:cxnLst/>
            <a:rect l="l" t="t" r="r" b="b"/>
            <a:pathLst>
              <a:path w="85344" h="310896">
                <a:moveTo>
                  <a:pt x="0" y="0"/>
                </a:moveTo>
                <a:lnTo>
                  <a:pt x="0" y="310896"/>
                </a:lnTo>
                <a:lnTo>
                  <a:pt x="85344" y="310896"/>
                </a:lnTo>
                <a:lnTo>
                  <a:pt x="85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570099" y="7023481"/>
            <a:ext cx="85344" cy="310896"/>
          </a:xfrm>
          <a:custGeom>
            <a:avLst/>
            <a:gdLst/>
            <a:ahLst/>
            <a:cxnLst/>
            <a:rect l="l" t="t" r="r" b="b"/>
            <a:pathLst>
              <a:path w="85344" h="310896">
                <a:moveTo>
                  <a:pt x="0" y="0"/>
                </a:moveTo>
                <a:lnTo>
                  <a:pt x="0" y="310896"/>
                </a:lnTo>
                <a:lnTo>
                  <a:pt x="85344" y="310896"/>
                </a:lnTo>
                <a:lnTo>
                  <a:pt x="85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428244" y="7334377"/>
            <a:ext cx="2227199" cy="105156"/>
          </a:xfrm>
          <a:custGeom>
            <a:avLst/>
            <a:gdLst/>
            <a:ahLst/>
            <a:cxnLst/>
            <a:rect l="l" t="t" r="r" b="b"/>
            <a:pathLst>
              <a:path w="2227199" h="105156">
                <a:moveTo>
                  <a:pt x="0" y="0"/>
                </a:moveTo>
                <a:lnTo>
                  <a:pt x="0" y="105156"/>
                </a:lnTo>
                <a:lnTo>
                  <a:pt x="2227199" y="105156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7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7" y="7023481"/>
            <a:ext cx="2056511" cy="310896"/>
          </a:xfrm>
          <a:prstGeom prst="rect">
            <a:avLst/>
          </a:prstGeom>
        </p:spPr>
      </p:pic>
      <p:sp>
        <p:nvSpPr>
          <p:cNvPr id="19" name="text 1"/>
          <p:cNvSpPr txBox="1"/>
          <p:nvPr/>
        </p:nvSpPr>
        <p:spPr>
          <a:xfrm>
            <a:off x="1219504" y="7022534"/>
            <a:ext cx="67928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 flèche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2667635" y="6977761"/>
            <a:ext cx="2228723" cy="45720"/>
          </a:xfrm>
          <a:custGeom>
            <a:avLst/>
            <a:gdLst/>
            <a:ahLst/>
            <a:cxnLst/>
            <a:rect l="l" t="t" r="r" b="b"/>
            <a:pathLst>
              <a:path w="2228723" h="45720">
                <a:moveTo>
                  <a:pt x="0" y="0"/>
                </a:moveTo>
                <a:lnTo>
                  <a:pt x="0" y="45720"/>
                </a:lnTo>
                <a:lnTo>
                  <a:pt x="2228723" y="45720"/>
                </a:lnTo>
                <a:lnTo>
                  <a:pt x="2228723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667635" y="7023481"/>
            <a:ext cx="85344" cy="310896"/>
          </a:xfrm>
          <a:custGeom>
            <a:avLst/>
            <a:gdLst/>
            <a:ahLst/>
            <a:cxnLst/>
            <a:rect l="l" t="t" r="r" b="b"/>
            <a:pathLst>
              <a:path w="85344" h="310896">
                <a:moveTo>
                  <a:pt x="0" y="0"/>
                </a:moveTo>
                <a:lnTo>
                  <a:pt x="0" y="310896"/>
                </a:lnTo>
                <a:lnTo>
                  <a:pt x="85344" y="310896"/>
                </a:lnTo>
                <a:lnTo>
                  <a:pt x="85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4811014" y="7023481"/>
            <a:ext cx="85344" cy="310896"/>
          </a:xfrm>
          <a:custGeom>
            <a:avLst/>
            <a:gdLst/>
            <a:ahLst/>
            <a:cxnLst/>
            <a:rect l="l" t="t" r="r" b="b"/>
            <a:pathLst>
              <a:path w="85344" h="310896">
                <a:moveTo>
                  <a:pt x="0" y="0"/>
                </a:moveTo>
                <a:lnTo>
                  <a:pt x="0" y="310896"/>
                </a:lnTo>
                <a:lnTo>
                  <a:pt x="85344" y="310896"/>
                </a:lnTo>
                <a:lnTo>
                  <a:pt x="85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667635" y="7334377"/>
            <a:ext cx="2228723" cy="105156"/>
          </a:xfrm>
          <a:custGeom>
            <a:avLst/>
            <a:gdLst/>
            <a:ahLst/>
            <a:cxnLst/>
            <a:rect l="l" t="t" r="r" b="b"/>
            <a:pathLst>
              <a:path w="2228723" h="105156">
                <a:moveTo>
                  <a:pt x="0" y="0"/>
                </a:moveTo>
                <a:lnTo>
                  <a:pt x="0" y="105156"/>
                </a:lnTo>
                <a:lnTo>
                  <a:pt x="2228723" y="105156"/>
                </a:lnTo>
                <a:lnTo>
                  <a:pt x="2228723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8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79" y="7023481"/>
            <a:ext cx="2058035" cy="310896"/>
          </a:xfrm>
          <a:prstGeom prst="rect">
            <a:avLst/>
          </a:prstGeom>
        </p:spPr>
      </p:pic>
      <p:sp>
        <p:nvSpPr>
          <p:cNvPr id="20" name="text 1"/>
          <p:cNvSpPr txBox="1"/>
          <p:nvPr/>
        </p:nvSpPr>
        <p:spPr>
          <a:xfrm>
            <a:off x="3570096" y="7022534"/>
            <a:ext cx="45835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Haute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4908550" y="6977761"/>
            <a:ext cx="2226817" cy="45720"/>
          </a:xfrm>
          <a:custGeom>
            <a:avLst/>
            <a:gdLst/>
            <a:ahLst/>
            <a:cxnLst/>
            <a:rect l="l" t="t" r="r" b="b"/>
            <a:pathLst>
              <a:path w="2226817" h="45720">
                <a:moveTo>
                  <a:pt x="0" y="0"/>
                </a:moveTo>
                <a:lnTo>
                  <a:pt x="0" y="45720"/>
                </a:lnTo>
                <a:lnTo>
                  <a:pt x="2226817" y="45720"/>
                </a:lnTo>
                <a:lnTo>
                  <a:pt x="2226817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908550" y="7023481"/>
            <a:ext cx="85344" cy="310896"/>
          </a:xfrm>
          <a:custGeom>
            <a:avLst/>
            <a:gdLst/>
            <a:ahLst/>
            <a:cxnLst/>
            <a:rect l="l" t="t" r="r" b="b"/>
            <a:pathLst>
              <a:path w="85344" h="310896">
                <a:moveTo>
                  <a:pt x="0" y="0"/>
                </a:moveTo>
                <a:lnTo>
                  <a:pt x="0" y="310896"/>
                </a:lnTo>
                <a:lnTo>
                  <a:pt x="85344" y="310896"/>
                </a:lnTo>
                <a:lnTo>
                  <a:pt x="85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7050024" y="7023481"/>
            <a:ext cx="85343" cy="310896"/>
          </a:xfrm>
          <a:custGeom>
            <a:avLst/>
            <a:gdLst/>
            <a:ahLst/>
            <a:cxnLst/>
            <a:rect l="l" t="t" r="r" b="b"/>
            <a:pathLst>
              <a:path w="85343" h="310896">
                <a:moveTo>
                  <a:pt x="0" y="0"/>
                </a:moveTo>
                <a:lnTo>
                  <a:pt x="0" y="310896"/>
                </a:lnTo>
                <a:lnTo>
                  <a:pt x="85343" y="310896"/>
                </a:lnTo>
                <a:lnTo>
                  <a:pt x="85343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908550" y="7334377"/>
            <a:ext cx="2226817" cy="105156"/>
          </a:xfrm>
          <a:custGeom>
            <a:avLst/>
            <a:gdLst/>
            <a:ahLst/>
            <a:cxnLst/>
            <a:rect l="l" t="t" r="r" b="b"/>
            <a:pathLst>
              <a:path w="2226817" h="105156">
                <a:moveTo>
                  <a:pt x="0" y="0"/>
                </a:moveTo>
                <a:lnTo>
                  <a:pt x="0" y="105156"/>
                </a:lnTo>
                <a:lnTo>
                  <a:pt x="2226817" y="105156"/>
                </a:lnTo>
                <a:lnTo>
                  <a:pt x="2226817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9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94" y="7023481"/>
            <a:ext cx="2056130" cy="310896"/>
          </a:xfrm>
          <a:prstGeom prst="rect">
            <a:avLst/>
          </a:prstGeom>
        </p:spPr>
      </p:pic>
      <p:sp>
        <p:nvSpPr>
          <p:cNvPr id="21" name="text 1"/>
          <p:cNvSpPr txBox="1"/>
          <p:nvPr/>
        </p:nvSpPr>
        <p:spPr>
          <a:xfrm>
            <a:off x="5387086" y="7022534"/>
            <a:ext cx="130595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Fortement négatif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416051" y="6964045"/>
            <a:ext cx="12192" cy="57912"/>
          </a:xfrm>
          <a:custGeom>
            <a:avLst/>
            <a:gdLst/>
            <a:ahLst/>
            <a:cxnLst/>
            <a:rect l="l" t="t" r="r" b="b"/>
            <a:pathLst>
              <a:path w="12192" h="57912">
                <a:moveTo>
                  <a:pt x="0" y="0"/>
                </a:moveTo>
                <a:lnTo>
                  <a:pt x="0" y="57912"/>
                </a:lnTo>
                <a:lnTo>
                  <a:pt x="12192" y="579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428244" y="6964045"/>
            <a:ext cx="2227199" cy="12192"/>
          </a:xfrm>
          <a:custGeom>
            <a:avLst/>
            <a:gdLst/>
            <a:ahLst/>
            <a:cxnLst/>
            <a:rect l="l" t="t" r="r" b="b"/>
            <a:pathLst>
              <a:path w="2227199" h="12192">
                <a:moveTo>
                  <a:pt x="0" y="0"/>
                </a:moveTo>
                <a:lnTo>
                  <a:pt x="0" y="12192"/>
                </a:lnTo>
                <a:lnTo>
                  <a:pt x="2227199" y="12192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28244" y="6976237"/>
            <a:ext cx="2227199" cy="45720"/>
          </a:xfrm>
          <a:custGeom>
            <a:avLst/>
            <a:gdLst/>
            <a:ahLst/>
            <a:cxnLst/>
            <a:rect l="l" t="t" r="r" b="b"/>
            <a:pathLst>
              <a:path w="2227199" h="45720">
                <a:moveTo>
                  <a:pt x="0" y="0"/>
                </a:moveTo>
                <a:lnTo>
                  <a:pt x="0" y="45720"/>
                </a:lnTo>
                <a:lnTo>
                  <a:pt x="2227199" y="45720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655443" y="6964045"/>
            <a:ext cx="12192" cy="57912"/>
          </a:xfrm>
          <a:custGeom>
            <a:avLst/>
            <a:gdLst/>
            <a:ahLst/>
            <a:cxnLst/>
            <a:rect l="l" t="t" r="r" b="b"/>
            <a:pathLst>
              <a:path w="12192" h="57912">
                <a:moveTo>
                  <a:pt x="0" y="0"/>
                </a:moveTo>
                <a:lnTo>
                  <a:pt x="0" y="57912"/>
                </a:lnTo>
                <a:lnTo>
                  <a:pt x="12192" y="579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667635" y="6964045"/>
            <a:ext cx="2227199" cy="12192"/>
          </a:xfrm>
          <a:custGeom>
            <a:avLst/>
            <a:gdLst/>
            <a:ahLst/>
            <a:cxnLst/>
            <a:rect l="l" t="t" r="r" b="b"/>
            <a:pathLst>
              <a:path w="2227199" h="12192">
                <a:moveTo>
                  <a:pt x="0" y="0"/>
                </a:moveTo>
                <a:lnTo>
                  <a:pt x="0" y="12192"/>
                </a:lnTo>
                <a:lnTo>
                  <a:pt x="2227199" y="12192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667635" y="6976237"/>
            <a:ext cx="2227199" cy="45720"/>
          </a:xfrm>
          <a:custGeom>
            <a:avLst/>
            <a:gdLst/>
            <a:ahLst/>
            <a:cxnLst/>
            <a:rect l="l" t="t" r="r" b="b"/>
            <a:pathLst>
              <a:path w="2227199" h="45720">
                <a:moveTo>
                  <a:pt x="0" y="0"/>
                </a:moveTo>
                <a:lnTo>
                  <a:pt x="0" y="45720"/>
                </a:lnTo>
                <a:lnTo>
                  <a:pt x="2227199" y="45720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4894834" y="6964045"/>
            <a:ext cx="12192" cy="57912"/>
          </a:xfrm>
          <a:custGeom>
            <a:avLst/>
            <a:gdLst/>
            <a:ahLst/>
            <a:cxnLst/>
            <a:rect l="l" t="t" r="r" b="b"/>
            <a:pathLst>
              <a:path w="12192" h="57912">
                <a:moveTo>
                  <a:pt x="0" y="0"/>
                </a:moveTo>
                <a:lnTo>
                  <a:pt x="0" y="57912"/>
                </a:lnTo>
                <a:lnTo>
                  <a:pt x="12192" y="579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907026" y="6964045"/>
            <a:ext cx="2228342" cy="12192"/>
          </a:xfrm>
          <a:custGeom>
            <a:avLst/>
            <a:gdLst/>
            <a:ahLst/>
            <a:cxnLst/>
            <a:rect l="l" t="t" r="r" b="b"/>
            <a:pathLst>
              <a:path w="2228342" h="12192">
                <a:moveTo>
                  <a:pt x="0" y="0"/>
                </a:moveTo>
                <a:lnTo>
                  <a:pt x="0" y="12192"/>
                </a:lnTo>
                <a:lnTo>
                  <a:pt x="2228342" y="12192"/>
                </a:lnTo>
                <a:lnTo>
                  <a:pt x="222834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907026" y="6976237"/>
            <a:ext cx="2228342" cy="45720"/>
          </a:xfrm>
          <a:custGeom>
            <a:avLst/>
            <a:gdLst/>
            <a:ahLst/>
            <a:cxnLst/>
            <a:rect l="l" t="t" r="r" b="b"/>
            <a:pathLst>
              <a:path w="2228342" h="45720">
                <a:moveTo>
                  <a:pt x="0" y="0"/>
                </a:moveTo>
                <a:lnTo>
                  <a:pt x="0" y="45720"/>
                </a:lnTo>
                <a:lnTo>
                  <a:pt x="2228342" y="45720"/>
                </a:lnTo>
                <a:lnTo>
                  <a:pt x="2228342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7135368" y="6964045"/>
            <a:ext cx="12191" cy="57912"/>
          </a:xfrm>
          <a:custGeom>
            <a:avLst/>
            <a:gdLst/>
            <a:ahLst/>
            <a:cxnLst/>
            <a:rect l="l" t="t" r="r" b="b"/>
            <a:pathLst>
              <a:path w="12191" h="57912">
                <a:moveTo>
                  <a:pt x="0" y="0"/>
                </a:moveTo>
                <a:lnTo>
                  <a:pt x="0" y="57912"/>
                </a:lnTo>
                <a:lnTo>
                  <a:pt x="12192" y="579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22148" y="7393813"/>
            <a:ext cx="2239391" cy="45720"/>
          </a:xfrm>
          <a:custGeom>
            <a:avLst/>
            <a:gdLst/>
            <a:ahLst/>
            <a:cxnLst/>
            <a:rect l="l" t="t" r="r" b="b"/>
            <a:pathLst>
              <a:path w="2239391" h="45720">
                <a:moveTo>
                  <a:pt x="0" y="0"/>
                </a:moveTo>
                <a:lnTo>
                  <a:pt x="0" y="45720"/>
                </a:lnTo>
                <a:lnTo>
                  <a:pt x="2239391" y="45720"/>
                </a:lnTo>
                <a:lnTo>
                  <a:pt x="2239391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16051" y="7021957"/>
            <a:ext cx="12192" cy="417576"/>
          </a:xfrm>
          <a:custGeom>
            <a:avLst/>
            <a:gdLst/>
            <a:ahLst/>
            <a:cxnLst/>
            <a:rect l="l" t="t" r="r" b="b"/>
            <a:pathLst>
              <a:path w="12192" h="417576">
                <a:moveTo>
                  <a:pt x="0" y="0"/>
                </a:moveTo>
                <a:lnTo>
                  <a:pt x="0" y="417576"/>
                </a:lnTo>
                <a:lnTo>
                  <a:pt x="12192" y="4175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16051" y="743953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16051" y="743953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28244" y="7439533"/>
            <a:ext cx="2227199" cy="12192"/>
          </a:xfrm>
          <a:custGeom>
            <a:avLst/>
            <a:gdLst/>
            <a:ahLst/>
            <a:cxnLst/>
            <a:rect l="l" t="t" r="r" b="b"/>
            <a:pathLst>
              <a:path w="2227199" h="12192">
                <a:moveTo>
                  <a:pt x="0" y="0"/>
                </a:moveTo>
                <a:lnTo>
                  <a:pt x="0" y="12192"/>
                </a:lnTo>
                <a:lnTo>
                  <a:pt x="2227199" y="12192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661539" y="7393813"/>
            <a:ext cx="2239391" cy="45720"/>
          </a:xfrm>
          <a:custGeom>
            <a:avLst/>
            <a:gdLst/>
            <a:ahLst/>
            <a:cxnLst/>
            <a:rect l="l" t="t" r="r" b="b"/>
            <a:pathLst>
              <a:path w="2239391" h="45720">
                <a:moveTo>
                  <a:pt x="0" y="0"/>
                </a:moveTo>
                <a:lnTo>
                  <a:pt x="0" y="45720"/>
                </a:lnTo>
                <a:lnTo>
                  <a:pt x="2239391" y="45720"/>
                </a:lnTo>
                <a:lnTo>
                  <a:pt x="2239391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655443" y="7021957"/>
            <a:ext cx="12192" cy="417576"/>
          </a:xfrm>
          <a:custGeom>
            <a:avLst/>
            <a:gdLst/>
            <a:ahLst/>
            <a:cxnLst/>
            <a:rect l="l" t="t" r="r" b="b"/>
            <a:pathLst>
              <a:path w="12192" h="417576">
                <a:moveTo>
                  <a:pt x="0" y="0"/>
                </a:moveTo>
                <a:lnTo>
                  <a:pt x="0" y="417576"/>
                </a:lnTo>
                <a:lnTo>
                  <a:pt x="12192" y="4175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655443" y="743953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2667635" y="7439533"/>
            <a:ext cx="2227199" cy="12192"/>
          </a:xfrm>
          <a:custGeom>
            <a:avLst/>
            <a:gdLst/>
            <a:ahLst/>
            <a:cxnLst/>
            <a:rect l="l" t="t" r="r" b="b"/>
            <a:pathLst>
              <a:path w="2227199" h="12192">
                <a:moveTo>
                  <a:pt x="0" y="0"/>
                </a:moveTo>
                <a:lnTo>
                  <a:pt x="0" y="12192"/>
                </a:lnTo>
                <a:lnTo>
                  <a:pt x="2227199" y="12192"/>
                </a:lnTo>
                <a:lnTo>
                  <a:pt x="222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900930" y="7393813"/>
            <a:ext cx="2240534" cy="45720"/>
          </a:xfrm>
          <a:custGeom>
            <a:avLst/>
            <a:gdLst/>
            <a:ahLst/>
            <a:cxnLst/>
            <a:rect l="l" t="t" r="r" b="b"/>
            <a:pathLst>
              <a:path w="2240534" h="45720">
                <a:moveTo>
                  <a:pt x="0" y="0"/>
                </a:moveTo>
                <a:lnTo>
                  <a:pt x="0" y="45720"/>
                </a:lnTo>
                <a:lnTo>
                  <a:pt x="2240534" y="45720"/>
                </a:lnTo>
                <a:lnTo>
                  <a:pt x="2240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894834" y="7021957"/>
            <a:ext cx="12192" cy="417576"/>
          </a:xfrm>
          <a:custGeom>
            <a:avLst/>
            <a:gdLst/>
            <a:ahLst/>
            <a:cxnLst/>
            <a:rect l="l" t="t" r="r" b="b"/>
            <a:pathLst>
              <a:path w="12192" h="417576">
                <a:moveTo>
                  <a:pt x="0" y="0"/>
                </a:moveTo>
                <a:lnTo>
                  <a:pt x="0" y="417576"/>
                </a:lnTo>
                <a:lnTo>
                  <a:pt x="12192" y="4175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4894834" y="743953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4907026" y="7439533"/>
            <a:ext cx="2228342" cy="12192"/>
          </a:xfrm>
          <a:custGeom>
            <a:avLst/>
            <a:gdLst/>
            <a:ahLst/>
            <a:cxnLst/>
            <a:rect l="l" t="t" r="r" b="b"/>
            <a:pathLst>
              <a:path w="2228342" h="12192">
                <a:moveTo>
                  <a:pt x="0" y="0"/>
                </a:moveTo>
                <a:lnTo>
                  <a:pt x="0" y="12192"/>
                </a:lnTo>
                <a:lnTo>
                  <a:pt x="2228342" y="12192"/>
                </a:lnTo>
                <a:lnTo>
                  <a:pt x="222834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7135368" y="7021957"/>
            <a:ext cx="12191" cy="417576"/>
          </a:xfrm>
          <a:custGeom>
            <a:avLst/>
            <a:gdLst/>
            <a:ahLst/>
            <a:cxnLst/>
            <a:rect l="l" t="t" r="r" b="b"/>
            <a:pathLst>
              <a:path w="12191" h="417576">
                <a:moveTo>
                  <a:pt x="0" y="0"/>
                </a:moveTo>
                <a:lnTo>
                  <a:pt x="0" y="417576"/>
                </a:lnTo>
                <a:lnTo>
                  <a:pt x="12192" y="4175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135368" y="743953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7135368" y="743953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0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" y="1424940"/>
            <a:ext cx="6435852" cy="112166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37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52490"/>
            <a:ext cx="2888168" cy="209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Cambria"/>
                <a:cs typeface="Cambria"/>
              </a:rPr>
              <a:t>C.</a:t>
            </a:r>
            <a:r>
              <a:rPr sz="1400" spc="10" dirty="0">
                <a:latin typeface="Arial"/>
                <a:cs typeface="Arial"/>
              </a:rPr>
              <a:t>  </a:t>
            </a:r>
            <a:r>
              <a:rPr sz="1400" b="1" spc="10" dirty="0">
                <a:latin typeface="Arial"/>
                <a:cs typeface="Arial"/>
              </a:rPr>
              <a:t>L’axe de Lacet   </a:t>
            </a:r>
            <a:r>
              <a:rPr sz="1400" spc="10" dirty="0">
                <a:latin typeface="Cambria"/>
                <a:cs typeface="Cambria"/>
              </a:rPr>
              <a:t>(Symétrie  du  vol)  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1356614" y="1131061"/>
            <a:ext cx="1138733" cy="13717"/>
          </a:xfrm>
          <a:custGeom>
            <a:avLst/>
            <a:gdLst/>
            <a:ahLst/>
            <a:cxnLst/>
            <a:rect l="l" t="t" r="r" b="b"/>
            <a:pathLst>
              <a:path w="1138733" h="13717">
                <a:moveTo>
                  <a:pt x="0" y="0"/>
                </a:moveTo>
                <a:lnTo>
                  <a:pt x="0" y="13717"/>
                </a:lnTo>
                <a:lnTo>
                  <a:pt x="1138733" y="13717"/>
                </a:lnTo>
                <a:lnTo>
                  <a:pt x="11387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177359"/>
            <a:ext cx="302231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                            </a:t>
            </a:r>
            <a:r>
              <a:rPr sz="1300" i="1" spc="10" dirty="0">
                <a:latin typeface="Arial"/>
                <a:cs typeface="Arial"/>
              </a:rPr>
              <a:t>Manœuvre des palonniers (pédales).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1489780"/>
            <a:ext cx="5793848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Wingdings"/>
                <a:cs typeface="Wingdings"/>
              </a:rPr>
              <a:t></a:t>
            </a:r>
            <a:r>
              <a:rPr sz="1270" spc="10" dirty="0">
                <a:latin typeface="Arial"/>
                <a:cs typeface="Arial"/>
              </a:rPr>
              <a:t> </a:t>
            </a:r>
            <a:r>
              <a:rPr sz="1270" spc="10" dirty="0">
                <a:latin typeface="Cambria"/>
                <a:cs typeface="Cambria"/>
              </a:rPr>
              <a:t>En appuyant sur le palonnier côté gauche, la gouverne de direction part vers la</a:t>
            </a:r>
            <a:endParaRPr sz="12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gauche.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2009464"/>
            <a:ext cx="5792140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En appuyant le palonnier côté droite, la gouverne de direction part vers la</a:t>
            </a:r>
            <a:endParaRPr sz="13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droite.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356614" y="4391856"/>
            <a:ext cx="534059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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Cette action crée alors des forces aérodynamiques permettant de faire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6335268" y="4558919"/>
            <a:ext cx="326136" cy="9144"/>
          </a:xfrm>
          <a:custGeom>
            <a:avLst/>
            <a:gdLst/>
            <a:ahLst/>
            <a:cxnLst/>
            <a:rect l="l" t="t" r="r" b="b"/>
            <a:pathLst>
              <a:path w="326136" h="9144">
                <a:moveTo>
                  <a:pt x="0" y="0"/>
                </a:moveTo>
                <a:lnTo>
                  <a:pt x="0" y="9144"/>
                </a:lnTo>
                <a:lnTo>
                  <a:pt x="326136" y="9144"/>
                </a:lnTo>
                <a:lnTo>
                  <a:pt x="326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1585214" y="4599120"/>
            <a:ext cx="282881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tourner l'avion autour de l'axe de Lacet.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1585214" y="4766183"/>
            <a:ext cx="2792603" cy="9144"/>
          </a:xfrm>
          <a:custGeom>
            <a:avLst/>
            <a:gdLst/>
            <a:ahLst/>
            <a:cxnLst/>
            <a:rect l="l" t="t" r="r" b="b"/>
            <a:pathLst>
              <a:path w="2792603" h="9144">
                <a:moveTo>
                  <a:pt x="0" y="0"/>
                </a:moveTo>
                <a:lnTo>
                  <a:pt x="0" y="9144"/>
                </a:lnTo>
                <a:lnTo>
                  <a:pt x="2792603" y="9144"/>
                </a:lnTo>
                <a:lnTo>
                  <a:pt x="27926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899464" y="5220912"/>
            <a:ext cx="5792953" cy="10283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On ne peut pas sur un avion effectuer un virage à plat comme sur une automobile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(du  moins  pas  sur  une  durée  et  dans  un  espace  raisonnable).  Les  forces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aérodynamiques  latérales  sont  trop  faibles  sur  un  avion  moderne,  15%  de  la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portance au plus). Il faut donc mettre du manche à droite ou à gauche et ainsi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incliner la portance, créant une force latérale suffisante.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6678110"/>
            <a:ext cx="379040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Lors du virage, il est nécessaire de « mettre du pied »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3362578" y="6845173"/>
            <a:ext cx="1291082" cy="9143"/>
          </a:xfrm>
          <a:custGeom>
            <a:avLst/>
            <a:gdLst/>
            <a:ahLst/>
            <a:cxnLst/>
            <a:rect l="l" t="t" r="r" b="b"/>
            <a:pathLst>
              <a:path w="1291082" h="9143">
                <a:moveTo>
                  <a:pt x="0" y="0"/>
                </a:moveTo>
                <a:lnTo>
                  <a:pt x="0" y="9144"/>
                </a:lnTo>
                <a:lnTo>
                  <a:pt x="1291083" y="9144"/>
                </a:lnTo>
                <a:lnTo>
                  <a:pt x="129108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899464" y="6886898"/>
            <a:ext cx="3789986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du côté où l’on tourne afin de compenser le Lacet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inverse.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899464" y="7405058"/>
            <a:ext cx="51469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Donc :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128064" y="7716335"/>
            <a:ext cx="353894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Virage à droite</a:t>
            </a:r>
            <a:r>
              <a:rPr sz="1300" spc="10" dirty="0">
                <a:latin typeface="Cambria"/>
                <a:cs typeface="Cambria"/>
              </a:rPr>
              <a:t> =  Manche +  Palonnier à droite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2644775" y="7883398"/>
            <a:ext cx="553212" cy="9144"/>
          </a:xfrm>
          <a:custGeom>
            <a:avLst/>
            <a:gdLst/>
            <a:ahLst/>
            <a:cxnLst/>
            <a:rect l="l" t="t" r="r" b="b"/>
            <a:pathLst>
              <a:path w="553212" h="9144">
                <a:moveTo>
                  <a:pt x="0" y="0"/>
                </a:moveTo>
                <a:lnTo>
                  <a:pt x="0" y="9144"/>
                </a:lnTo>
                <a:lnTo>
                  <a:pt x="553212" y="9144"/>
                </a:lnTo>
                <a:lnTo>
                  <a:pt x="5532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362578" y="7883398"/>
            <a:ext cx="1268272" cy="9144"/>
          </a:xfrm>
          <a:custGeom>
            <a:avLst/>
            <a:gdLst/>
            <a:ahLst/>
            <a:cxnLst/>
            <a:rect l="l" t="t" r="r" b="b"/>
            <a:pathLst>
              <a:path w="1268272" h="9144">
                <a:moveTo>
                  <a:pt x="0" y="0"/>
                </a:moveTo>
                <a:lnTo>
                  <a:pt x="0" y="9144"/>
                </a:lnTo>
                <a:lnTo>
                  <a:pt x="1268273" y="9144"/>
                </a:lnTo>
                <a:lnTo>
                  <a:pt x="126827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text 1"/>
          <p:cNvSpPr txBox="1"/>
          <p:nvPr/>
        </p:nvSpPr>
        <p:spPr>
          <a:xfrm>
            <a:off x="1128064" y="8027231"/>
            <a:ext cx="356139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Virage  à  gauche</a:t>
            </a:r>
            <a:r>
              <a:rPr sz="1300" spc="10" dirty="0">
                <a:latin typeface="Cambria"/>
                <a:cs typeface="Cambria"/>
              </a:rPr>
              <a:t>  =   Manche  +  Palonnier  à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35" name="object 435"/>
          <p:cNvSpPr/>
          <p:nvPr/>
        </p:nvSpPr>
        <p:spPr>
          <a:xfrm>
            <a:off x="2955671" y="8194294"/>
            <a:ext cx="551992" cy="9144"/>
          </a:xfrm>
          <a:custGeom>
            <a:avLst/>
            <a:gdLst/>
            <a:ahLst/>
            <a:cxnLst/>
            <a:rect l="l" t="t" r="r" b="b"/>
            <a:pathLst>
              <a:path w="551992" h="9144">
                <a:moveTo>
                  <a:pt x="0" y="0"/>
                </a:moveTo>
                <a:lnTo>
                  <a:pt x="0" y="9144"/>
                </a:lnTo>
                <a:lnTo>
                  <a:pt x="551992" y="9144"/>
                </a:lnTo>
                <a:lnTo>
                  <a:pt x="5519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792601" y="8194294"/>
            <a:ext cx="861060" cy="9144"/>
          </a:xfrm>
          <a:custGeom>
            <a:avLst/>
            <a:gdLst/>
            <a:ahLst/>
            <a:cxnLst/>
            <a:rect l="l" t="t" r="r" b="b"/>
            <a:pathLst>
              <a:path w="861060" h="9144">
                <a:moveTo>
                  <a:pt x="0" y="0"/>
                </a:moveTo>
                <a:lnTo>
                  <a:pt x="0" y="9144"/>
                </a:lnTo>
                <a:lnTo>
                  <a:pt x="861060" y="9144"/>
                </a:lnTo>
                <a:lnTo>
                  <a:pt x="8610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 1"/>
          <p:cNvSpPr txBox="1"/>
          <p:nvPr/>
        </p:nvSpPr>
        <p:spPr>
          <a:xfrm>
            <a:off x="1356614" y="8234495"/>
            <a:ext cx="53455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gauche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1356614" y="8401558"/>
            <a:ext cx="498348" cy="9144"/>
          </a:xfrm>
          <a:custGeom>
            <a:avLst/>
            <a:gdLst/>
            <a:ahLst/>
            <a:cxnLst/>
            <a:rect l="l" t="t" r="r" b="b"/>
            <a:pathLst>
              <a:path w="498348" h="9144">
                <a:moveTo>
                  <a:pt x="0" y="0"/>
                </a:moveTo>
                <a:lnTo>
                  <a:pt x="0" y="9144"/>
                </a:lnTo>
                <a:lnTo>
                  <a:pt x="498348" y="9144"/>
                </a:lnTo>
                <a:lnTo>
                  <a:pt x="4983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ext 1"/>
          <p:cNvSpPr txBox="1"/>
          <p:nvPr/>
        </p:nvSpPr>
        <p:spPr>
          <a:xfrm>
            <a:off x="899464" y="8857844"/>
            <a:ext cx="3787427" cy="8177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 parallèle, il faut mettre un peu plus d’incidence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pour compenser l’inclinaison de la portance et un peu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plus  de  poussée  pour  compenser  l’augmentation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résultante de la trainée.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1043939" y="2552700"/>
            <a:ext cx="5760720" cy="1670304"/>
          </a:xfrm>
          <a:custGeom>
            <a:avLst/>
            <a:gdLst/>
            <a:ahLst/>
            <a:cxnLst/>
            <a:rect l="l" t="t" r="r" b="b"/>
            <a:pathLst>
              <a:path w="5760720" h="1670304">
                <a:moveTo>
                  <a:pt x="0" y="0"/>
                </a:moveTo>
                <a:lnTo>
                  <a:pt x="0" y="1670304"/>
                </a:lnTo>
                <a:lnTo>
                  <a:pt x="5760721" y="1670304"/>
                </a:lnTo>
                <a:lnTo>
                  <a:pt x="5760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39" y="2552700"/>
            <a:ext cx="5760720" cy="1670304"/>
          </a:xfrm>
          <a:prstGeom prst="rect">
            <a:avLst/>
          </a:prstGeom>
        </p:spPr>
      </p:pic>
      <p:pic>
        <p:nvPicPr>
          <p:cNvPr id="10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72" y="6585204"/>
            <a:ext cx="2686812" cy="301752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38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99464" y="954888"/>
            <a:ext cx="5791170" cy="4001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Quand l’avion vire à gauche, l’aile droite parcours un plus grand chemin et va plus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vite. Elle porte donc davantage et ceci incline l’avion vers la gauche.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9464" y="1783943"/>
            <a:ext cx="5796947" cy="6089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 cas de vent latéral en particulier, l’axe de l’avion n’est plus aligné avec la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trajectoire. L’angle ainsi formé s’appelle </a:t>
            </a:r>
            <a:r>
              <a:rPr sz="1300" b="1" spc="10" dirty="0">
                <a:latin typeface="Arial"/>
                <a:cs typeface="Arial"/>
              </a:rPr>
              <a:t>l’angle de dérapage</a:t>
            </a:r>
            <a:r>
              <a:rPr sz="1300" spc="10" dirty="0">
                <a:latin typeface="Cambria"/>
                <a:cs typeface="Cambria"/>
              </a:rPr>
              <a:t> ou dérapage tout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court. La trainée augmente fortement avec le dérapage.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6548570"/>
            <a:ext cx="5795947" cy="8193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 stabilité  en  lacet  est  assurée  par  la  présence  de  la  dérive,  ou  empennage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vertical à l’arrière de l’appareil : </a:t>
            </a:r>
            <a:r>
              <a:rPr sz="1300" b="1" spc="10" dirty="0">
                <a:latin typeface="Arial"/>
                <a:cs typeface="Arial"/>
              </a:rPr>
              <a:t>c’est l’effet girouette</a:t>
            </a:r>
            <a:r>
              <a:rPr sz="1300" spc="10" dirty="0">
                <a:latin typeface="Cambria"/>
                <a:cs typeface="Cambria"/>
              </a:rPr>
              <a:t>. Le vent venant de la gauche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sur la figure ci-dessus génère un effort latéral vers la droite qui remet l’axe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l’avion dans la direction du vent.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10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764" y="2842260"/>
            <a:ext cx="2694432" cy="32659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46383"/>
            <a:ext cx="154573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I.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585214" y="963532"/>
            <a:ext cx="2566161" cy="2651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60" spc="10" dirty="0">
                <a:latin typeface="Arial"/>
                <a:cs typeface="Arial"/>
              </a:rPr>
              <a:t>Comment vole un avion ?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2062607" y="1914976"/>
            <a:ext cx="347194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Ses principales surfaces portantes sont </a:t>
            </a:r>
            <a:r>
              <a:rPr sz="1300" b="1" spc="10" dirty="0">
                <a:latin typeface="Arial"/>
                <a:cs typeface="Arial"/>
              </a:rPr>
              <a:t>les Ailes</a:t>
            </a:r>
            <a:r>
              <a:rPr sz="1300" spc="10" dirty="0">
                <a:latin typeface="Cambria"/>
                <a:cs typeface="Cambria"/>
              </a:rPr>
              <a:t>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28064" y="2233040"/>
            <a:ext cx="286988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A.  Les Caractéristiques d’une Aile :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56614" y="2403601"/>
            <a:ext cx="2602103" cy="13716"/>
          </a:xfrm>
          <a:custGeom>
            <a:avLst/>
            <a:gdLst/>
            <a:ahLst/>
            <a:cxnLst/>
            <a:rect l="l" t="t" r="r" b="b"/>
            <a:pathLst>
              <a:path w="2602103" h="13716">
                <a:moveTo>
                  <a:pt x="0" y="0"/>
                </a:moveTo>
                <a:lnTo>
                  <a:pt x="0" y="13717"/>
                </a:lnTo>
                <a:lnTo>
                  <a:pt x="2602103" y="13717"/>
                </a:lnTo>
                <a:lnTo>
                  <a:pt x="26021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1128064" y="4166237"/>
            <a:ext cx="299985" cy="1828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Wingdings"/>
                <a:cs typeface="Wingdings"/>
              </a:rPr>
              <a:t></a:t>
            </a:r>
            <a:endParaRPr sz="2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latin typeface="Wingdings"/>
                <a:cs typeface="Wingdings"/>
              </a:rPr>
              <a:t></a:t>
            </a:r>
            <a:endParaRPr sz="2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latin typeface="Wingdings"/>
                <a:cs typeface="Wingdings"/>
              </a:rPr>
              <a:t></a:t>
            </a:r>
            <a:endParaRPr sz="2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latin typeface="Wingdings"/>
                <a:cs typeface="Wingdings"/>
              </a:rPr>
              <a:t></a:t>
            </a:r>
            <a:endParaRPr sz="2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latin typeface="Wingdings"/>
                <a:cs typeface="Wingdings"/>
              </a:rPr>
              <a:t></a:t>
            </a:r>
            <a:endParaRPr sz="2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latin typeface="Wingdings"/>
                <a:cs typeface="Wingdings"/>
              </a:rPr>
              <a:t>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356614" y="4262316"/>
            <a:ext cx="225426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Profil :</a:t>
            </a:r>
            <a:r>
              <a:rPr sz="1300" spc="10" dirty="0">
                <a:latin typeface="Cambria"/>
                <a:cs typeface="Cambria"/>
              </a:rPr>
              <a:t> Coupe verticale de l’aile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356614" y="4565592"/>
            <a:ext cx="468390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Corde de profil :</a:t>
            </a:r>
            <a:r>
              <a:rPr sz="1300" spc="10" dirty="0">
                <a:latin typeface="Cambria"/>
                <a:cs typeface="Cambria"/>
              </a:rPr>
              <a:t> Ligne joignant le bord d’attaque au bord de fuite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356614" y="4868868"/>
            <a:ext cx="373902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Profondeur :</a:t>
            </a:r>
            <a:r>
              <a:rPr sz="1300" spc="10" dirty="0">
                <a:latin typeface="Cambria"/>
                <a:cs typeface="Cambria"/>
              </a:rPr>
              <a:t> Longueur de la corde de profil, notée </a:t>
            </a:r>
            <a:r>
              <a:rPr sz="1300" b="1" spc="10" dirty="0">
                <a:latin typeface="Arial"/>
                <a:cs typeface="Arial"/>
              </a:rPr>
              <a:t>c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356614" y="5172144"/>
            <a:ext cx="431204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Epaisseur :</a:t>
            </a:r>
            <a:r>
              <a:rPr sz="1300" spc="10" dirty="0">
                <a:latin typeface="Cambria"/>
                <a:cs typeface="Cambria"/>
              </a:rPr>
              <a:t> Distance maximum entre l’Extrados et l’Intrados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356614" y="5475674"/>
            <a:ext cx="471438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Envergure :</a:t>
            </a:r>
            <a:r>
              <a:rPr sz="1300" spc="10" dirty="0">
                <a:latin typeface="Cambria"/>
                <a:cs typeface="Cambria"/>
              </a:rPr>
              <a:t> Distance entre les extrémités des deux ailes, notée </a:t>
            </a:r>
            <a:r>
              <a:rPr sz="1300" b="1" spc="10" dirty="0">
                <a:latin typeface="Arial"/>
                <a:cs typeface="Arial"/>
              </a:rPr>
              <a:t>2b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356614" y="5778950"/>
            <a:ext cx="5337140" cy="40327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Surface alaire :</a:t>
            </a:r>
            <a:r>
              <a:rPr sz="1300" spc="10" dirty="0">
                <a:latin typeface="Cambria"/>
                <a:cs typeface="Cambria"/>
              </a:rPr>
              <a:t> Surface totale de la voilure, y compris celle qui traverse le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fuselage, notée </a:t>
            </a:r>
            <a:r>
              <a:rPr sz="1300" b="1" spc="10" dirty="0">
                <a:latin typeface="Arial"/>
                <a:cs typeface="Arial"/>
              </a:rPr>
              <a:t>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128064" y="6194935"/>
            <a:ext cx="299985" cy="3115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Wingdings"/>
                <a:cs typeface="Wingdings"/>
              </a:rPr>
              <a:t></a:t>
            </a:r>
            <a:endParaRPr sz="2200">
              <a:latin typeface="Arial"/>
              <a:cs typeface="Arial"/>
            </a:endParaRPr>
          </a:p>
        </p:txBody>
      </p:sp>
      <p:sp>
        <p:nvSpPr>
          <p:cNvPr id="55" name="text 1"/>
          <p:cNvSpPr txBox="1"/>
          <p:nvPr/>
        </p:nvSpPr>
        <p:spPr>
          <a:xfrm>
            <a:off x="1356614" y="6291014"/>
            <a:ext cx="534100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Allongement :</a:t>
            </a:r>
            <a:r>
              <a:rPr sz="1300" spc="10" dirty="0">
                <a:latin typeface="Cambria"/>
                <a:cs typeface="Cambria"/>
              </a:rPr>
              <a:t> Grandeur sans unité qui traduit l’effilement de l’aile, notée </a:t>
            </a:r>
            <a:r>
              <a:rPr sz="1300" b="1" spc="10" dirty="0">
                <a:latin typeface="Arial"/>
                <a:cs typeface="Arial"/>
              </a:rPr>
              <a:t>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81176" y="6602857"/>
            <a:ext cx="5798565" cy="358140"/>
          </a:xfrm>
          <a:custGeom>
            <a:avLst/>
            <a:gdLst/>
            <a:ahLst/>
            <a:cxnLst/>
            <a:rect l="l" t="t" r="r" b="b"/>
            <a:pathLst>
              <a:path w="5798565" h="358140">
                <a:moveTo>
                  <a:pt x="0" y="0"/>
                </a:moveTo>
                <a:lnTo>
                  <a:pt x="0" y="358140"/>
                </a:lnTo>
                <a:lnTo>
                  <a:pt x="5798566" y="358140"/>
                </a:lnTo>
                <a:lnTo>
                  <a:pt x="5798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text 1"/>
          <p:cNvSpPr txBox="1"/>
          <p:nvPr/>
        </p:nvSpPr>
        <p:spPr>
          <a:xfrm>
            <a:off x="899464" y="6602284"/>
            <a:ext cx="4731857" cy="2376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10" spc="10" dirty="0">
                <a:solidFill>
                  <a:srgbClr val="FFFFFF"/>
                </a:solidFill>
                <a:latin typeface="Cambria"/>
                <a:cs typeface="Cambria"/>
              </a:rPr>
              <a:t>                                          (2b)² =     2b       =           Envergure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1176" y="6960997"/>
            <a:ext cx="5798565" cy="256032"/>
          </a:xfrm>
          <a:custGeom>
            <a:avLst/>
            <a:gdLst/>
            <a:ahLst/>
            <a:cxnLst/>
            <a:rect l="l" t="t" r="r" b="b"/>
            <a:pathLst>
              <a:path w="5798565" h="256032">
                <a:moveTo>
                  <a:pt x="0" y="0"/>
                </a:moveTo>
                <a:lnTo>
                  <a:pt x="0" y="256032"/>
                </a:lnTo>
                <a:lnTo>
                  <a:pt x="5798566" y="256032"/>
                </a:lnTo>
                <a:lnTo>
                  <a:pt x="5798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text 1"/>
          <p:cNvSpPr txBox="1"/>
          <p:nvPr/>
        </p:nvSpPr>
        <p:spPr>
          <a:xfrm>
            <a:off x="899464" y="6960424"/>
            <a:ext cx="4961981" cy="2376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40" spc="10" dirty="0">
                <a:solidFill>
                  <a:srgbClr val="FFFFFF"/>
                </a:solidFill>
                <a:latin typeface="Cambria"/>
                <a:cs typeface="Cambria"/>
              </a:rPr>
              <a:t>                                            2s     =   C</a:t>
            </a:r>
            <a:r>
              <a:rPr sz="1140" spc="10" dirty="0">
                <a:solidFill>
                  <a:srgbClr val="FFFFFF"/>
                </a:solidFill>
                <a:latin typeface="Cambria"/>
                <a:cs typeface="Cambria"/>
              </a:rPr>
              <a:t>moy</a:t>
            </a:r>
            <a:r>
              <a:rPr sz="1540" spc="10" dirty="0">
                <a:solidFill>
                  <a:srgbClr val="FFFFFF"/>
                </a:solidFill>
                <a:latin typeface="Cambria"/>
                <a:cs typeface="Cambria"/>
              </a:rPr>
              <a:t>    =     Corde Moyenne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58" name="text 1"/>
          <p:cNvSpPr txBox="1"/>
          <p:nvPr/>
        </p:nvSpPr>
        <p:spPr>
          <a:xfrm>
            <a:off x="899464" y="7940363"/>
            <a:ext cx="115782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</a:t>
            </a:r>
            <a:r>
              <a:rPr sz="1300" spc="10" dirty="0">
                <a:latin typeface="Cambria"/>
                <a:cs typeface="Cambria"/>
              </a:rPr>
              <a:t> vaut environ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9" name="text 1"/>
          <p:cNvSpPr txBox="1"/>
          <p:nvPr/>
        </p:nvSpPr>
        <p:spPr>
          <a:xfrm>
            <a:off x="1128064" y="8260177"/>
            <a:ext cx="96048" cy="6062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60" name="text 1"/>
          <p:cNvSpPr txBox="1"/>
          <p:nvPr/>
        </p:nvSpPr>
        <p:spPr>
          <a:xfrm>
            <a:off x="1356614" y="8252783"/>
            <a:ext cx="50184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5 pour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1" name="text 1"/>
          <p:cNvSpPr txBox="1"/>
          <p:nvPr/>
        </p:nvSpPr>
        <p:spPr>
          <a:xfrm>
            <a:off x="1859113" y="8252783"/>
            <a:ext cx="141368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 avion de combat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2" name="text 1"/>
          <p:cNvSpPr txBox="1"/>
          <p:nvPr/>
        </p:nvSpPr>
        <p:spPr>
          <a:xfrm>
            <a:off x="1356614" y="8461572"/>
            <a:ext cx="2193306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10 pour un avion de transport 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25 pour un planeur.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6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88" y="2490215"/>
            <a:ext cx="5457444" cy="1524000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1008888" y="2452115"/>
            <a:ext cx="5533644" cy="1600200"/>
          </a:xfrm>
          <a:custGeom>
            <a:avLst/>
            <a:gdLst/>
            <a:ahLst/>
            <a:cxnLst/>
            <a:rect l="l" t="t" r="r" b="b"/>
            <a:pathLst>
              <a:path w="5533644" h="1600200">
                <a:moveTo>
                  <a:pt x="19050" y="19050"/>
                </a:moveTo>
                <a:lnTo>
                  <a:pt x="19050" y="1581150"/>
                </a:lnTo>
                <a:lnTo>
                  <a:pt x="5514594" y="1581150"/>
                </a:lnTo>
                <a:lnTo>
                  <a:pt x="5514594" y="19050"/>
                </a:lnTo>
                <a:lnTo>
                  <a:pt x="19050" y="1905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text 1"/>
          <p:cNvSpPr txBox="1"/>
          <p:nvPr/>
        </p:nvSpPr>
        <p:spPr>
          <a:xfrm>
            <a:off x="836980" y="1466468"/>
            <a:ext cx="612577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i="1" spc="10" dirty="0">
                <a:latin typeface="Arial"/>
                <a:cs typeface="Arial"/>
              </a:rPr>
              <a:t>Le vol d’un avion est le résultat de l’interaction entre ses surfaces portantes et l’air.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09344" y="2633472"/>
            <a:ext cx="972312" cy="239268"/>
          </a:xfrm>
          <a:custGeom>
            <a:avLst/>
            <a:gdLst/>
            <a:ahLst/>
            <a:cxnLst/>
            <a:rect l="l" t="t" r="r" b="b"/>
            <a:pathLst>
              <a:path w="972312" h="239268">
                <a:moveTo>
                  <a:pt x="0" y="0"/>
                </a:moveTo>
                <a:lnTo>
                  <a:pt x="0" y="239268"/>
                </a:lnTo>
                <a:lnTo>
                  <a:pt x="972312" y="239268"/>
                </a:lnTo>
                <a:lnTo>
                  <a:pt x="9723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3248" y="2627376"/>
            <a:ext cx="984504" cy="251459"/>
          </a:xfrm>
          <a:custGeom>
            <a:avLst/>
            <a:gdLst/>
            <a:ahLst/>
            <a:cxnLst/>
            <a:rect l="l" t="t" r="r" b="b"/>
            <a:pathLst>
              <a:path w="984504" h="251459">
                <a:moveTo>
                  <a:pt x="6096" y="6096"/>
                </a:moveTo>
                <a:lnTo>
                  <a:pt x="6096" y="245364"/>
                </a:lnTo>
                <a:lnTo>
                  <a:pt x="978408" y="245364"/>
                </a:lnTo>
                <a:lnTo>
                  <a:pt x="978408" y="6096"/>
                </a:lnTo>
                <a:lnTo>
                  <a:pt x="6096" y="609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81656" y="2519172"/>
            <a:ext cx="970788" cy="239268"/>
          </a:xfrm>
          <a:custGeom>
            <a:avLst/>
            <a:gdLst/>
            <a:ahLst/>
            <a:cxnLst/>
            <a:rect l="l" t="t" r="r" b="b"/>
            <a:pathLst>
              <a:path w="970788" h="239268">
                <a:moveTo>
                  <a:pt x="0" y="0"/>
                </a:moveTo>
                <a:lnTo>
                  <a:pt x="0" y="239268"/>
                </a:lnTo>
                <a:lnTo>
                  <a:pt x="970788" y="239268"/>
                </a:lnTo>
                <a:lnTo>
                  <a:pt x="9707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75560" y="2513076"/>
            <a:ext cx="982980" cy="251459"/>
          </a:xfrm>
          <a:custGeom>
            <a:avLst/>
            <a:gdLst/>
            <a:ahLst/>
            <a:cxnLst/>
            <a:rect l="l" t="t" r="r" b="b"/>
            <a:pathLst>
              <a:path w="982980" h="251459">
                <a:moveTo>
                  <a:pt x="6096" y="6096"/>
                </a:moveTo>
                <a:lnTo>
                  <a:pt x="6096" y="245364"/>
                </a:lnTo>
                <a:lnTo>
                  <a:pt x="976884" y="245364"/>
                </a:lnTo>
                <a:lnTo>
                  <a:pt x="976884" y="6096"/>
                </a:lnTo>
                <a:lnTo>
                  <a:pt x="6096" y="609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19600" y="2729484"/>
            <a:ext cx="972312" cy="237743"/>
          </a:xfrm>
          <a:custGeom>
            <a:avLst/>
            <a:gdLst/>
            <a:ahLst/>
            <a:cxnLst/>
            <a:rect l="l" t="t" r="r" b="b"/>
            <a:pathLst>
              <a:path w="972312" h="237743">
                <a:moveTo>
                  <a:pt x="0" y="0"/>
                </a:moveTo>
                <a:lnTo>
                  <a:pt x="0" y="237743"/>
                </a:lnTo>
                <a:lnTo>
                  <a:pt x="972312" y="237743"/>
                </a:lnTo>
                <a:lnTo>
                  <a:pt x="9723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13504" y="2723388"/>
            <a:ext cx="984504" cy="249935"/>
          </a:xfrm>
          <a:custGeom>
            <a:avLst/>
            <a:gdLst/>
            <a:ahLst/>
            <a:cxnLst/>
            <a:rect l="l" t="t" r="r" b="b"/>
            <a:pathLst>
              <a:path w="984504" h="249935">
                <a:moveTo>
                  <a:pt x="6096" y="6096"/>
                </a:moveTo>
                <a:lnTo>
                  <a:pt x="6096" y="243839"/>
                </a:lnTo>
                <a:lnTo>
                  <a:pt x="978408" y="243839"/>
                </a:lnTo>
                <a:lnTo>
                  <a:pt x="978408" y="6096"/>
                </a:lnTo>
                <a:lnTo>
                  <a:pt x="6096" y="609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95500" y="3683508"/>
            <a:ext cx="967740" cy="320040"/>
          </a:xfrm>
          <a:custGeom>
            <a:avLst/>
            <a:gdLst/>
            <a:ahLst/>
            <a:cxnLst/>
            <a:rect l="l" t="t" r="r" b="b"/>
            <a:pathLst>
              <a:path w="967740" h="320040">
                <a:moveTo>
                  <a:pt x="0" y="0"/>
                </a:moveTo>
                <a:lnTo>
                  <a:pt x="0" y="320040"/>
                </a:lnTo>
                <a:lnTo>
                  <a:pt x="967740" y="320040"/>
                </a:lnTo>
                <a:lnTo>
                  <a:pt x="967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89404" y="3677412"/>
            <a:ext cx="979932" cy="332232"/>
          </a:xfrm>
          <a:custGeom>
            <a:avLst/>
            <a:gdLst/>
            <a:ahLst/>
            <a:cxnLst/>
            <a:rect l="l" t="t" r="r" b="b"/>
            <a:pathLst>
              <a:path w="979932" h="332232">
                <a:moveTo>
                  <a:pt x="6096" y="6096"/>
                </a:moveTo>
                <a:lnTo>
                  <a:pt x="6096" y="326136"/>
                </a:lnTo>
                <a:lnTo>
                  <a:pt x="973836" y="326136"/>
                </a:lnTo>
                <a:lnTo>
                  <a:pt x="973836" y="6096"/>
                </a:lnTo>
                <a:lnTo>
                  <a:pt x="6096" y="609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90572" y="2729484"/>
            <a:ext cx="970787" cy="347472"/>
          </a:xfrm>
          <a:custGeom>
            <a:avLst/>
            <a:gdLst/>
            <a:ahLst/>
            <a:cxnLst/>
            <a:rect l="l" t="t" r="r" b="b"/>
            <a:pathLst>
              <a:path w="970787" h="347472">
                <a:moveTo>
                  <a:pt x="0" y="0"/>
                </a:moveTo>
                <a:lnTo>
                  <a:pt x="0" y="347472"/>
                </a:lnTo>
                <a:lnTo>
                  <a:pt x="970787" y="347472"/>
                </a:lnTo>
                <a:lnTo>
                  <a:pt x="9707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84476" y="2723388"/>
            <a:ext cx="982980" cy="359663"/>
          </a:xfrm>
          <a:custGeom>
            <a:avLst/>
            <a:gdLst/>
            <a:ahLst/>
            <a:cxnLst/>
            <a:rect l="l" t="t" r="r" b="b"/>
            <a:pathLst>
              <a:path w="982980" h="359663">
                <a:moveTo>
                  <a:pt x="6096" y="6096"/>
                </a:moveTo>
                <a:lnTo>
                  <a:pt x="6096" y="353568"/>
                </a:lnTo>
                <a:lnTo>
                  <a:pt x="976883" y="353568"/>
                </a:lnTo>
                <a:lnTo>
                  <a:pt x="976883" y="6096"/>
                </a:lnTo>
                <a:lnTo>
                  <a:pt x="6096" y="609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69592" y="2728722"/>
            <a:ext cx="985265" cy="608456"/>
          </a:xfrm>
          <a:custGeom>
            <a:avLst/>
            <a:gdLst/>
            <a:ahLst/>
            <a:cxnLst/>
            <a:rect l="l" t="t" r="r" b="b"/>
            <a:pathLst>
              <a:path w="985265" h="608456">
                <a:moveTo>
                  <a:pt x="0" y="390398"/>
                </a:moveTo>
                <a:lnTo>
                  <a:pt x="889635" y="0"/>
                </a:lnTo>
                <a:lnTo>
                  <a:pt x="985266" y="218059"/>
                </a:lnTo>
                <a:lnTo>
                  <a:pt x="95631" y="6084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63242" y="2722372"/>
            <a:ext cx="997965" cy="621156"/>
          </a:xfrm>
          <a:custGeom>
            <a:avLst/>
            <a:gdLst/>
            <a:ahLst/>
            <a:cxnLst/>
            <a:rect l="l" t="t" r="r" b="b"/>
            <a:pathLst>
              <a:path w="997965" h="621156">
                <a:moveTo>
                  <a:pt x="6350" y="396748"/>
                </a:moveTo>
                <a:lnTo>
                  <a:pt x="895985" y="6350"/>
                </a:lnTo>
                <a:lnTo>
                  <a:pt x="991616" y="224409"/>
                </a:lnTo>
                <a:lnTo>
                  <a:pt x="101981" y="6148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47744" y="2872739"/>
            <a:ext cx="972312" cy="280416"/>
          </a:xfrm>
          <a:custGeom>
            <a:avLst/>
            <a:gdLst/>
            <a:ahLst/>
            <a:cxnLst/>
            <a:rect l="l" t="t" r="r" b="b"/>
            <a:pathLst>
              <a:path w="972312" h="280416">
                <a:moveTo>
                  <a:pt x="0" y="0"/>
                </a:moveTo>
                <a:lnTo>
                  <a:pt x="0" y="280417"/>
                </a:lnTo>
                <a:lnTo>
                  <a:pt x="972312" y="280417"/>
                </a:lnTo>
                <a:lnTo>
                  <a:pt x="9723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41648" y="2866644"/>
            <a:ext cx="984504" cy="292607"/>
          </a:xfrm>
          <a:custGeom>
            <a:avLst/>
            <a:gdLst/>
            <a:ahLst/>
            <a:cxnLst/>
            <a:rect l="l" t="t" r="r" b="b"/>
            <a:pathLst>
              <a:path w="984504" h="292607">
                <a:moveTo>
                  <a:pt x="6096" y="6095"/>
                </a:moveTo>
                <a:lnTo>
                  <a:pt x="6096" y="286512"/>
                </a:lnTo>
                <a:lnTo>
                  <a:pt x="978408" y="286512"/>
                </a:lnTo>
                <a:lnTo>
                  <a:pt x="978408" y="6095"/>
                </a:lnTo>
                <a:lnTo>
                  <a:pt x="6096" y="609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15616" y="3150615"/>
            <a:ext cx="424688" cy="278384"/>
          </a:xfrm>
          <a:custGeom>
            <a:avLst/>
            <a:gdLst/>
            <a:ahLst/>
            <a:cxnLst/>
            <a:rect l="l" t="t" r="r" b="b"/>
            <a:pathLst>
              <a:path w="424688" h="278384">
                <a:moveTo>
                  <a:pt x="0" y="62738"/>
                </a:moveTo>
                <a:lnTo>
                  <a:pt x="390017" y="0"/>
                </a:lnTo>
                <a:lnTo>
                  <a:pt x="424688" y="215774"/>
                </a:lnTo>
                <a:lnTo>
                  <a:pt x="34671" y="278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09266" y="3144265"/>
            <a:ext cx="437388" cy="291084"/>
          </a:xfrm>
          <a:custGeom>
            <a:avLst/>
            <a:gdLst/>
            <a:ahLst/>
            <a:cxnLst/>
            <a:rect l="l" t="t" r="r" b="b"/>
            <a:pathLst>
              <a:path w="437388" h="291084">
                <a:moveTo>
                  <a:pt x="6350" y="69088"/>
                </a:moveTo>
                <a:lnTo>
                  <a:pt x="396367" y="6350"/>
                </a:lnTo>
                <a:lnTo>
                  <a:pt x="431038" y="222124"/>
                </a:lnTo>
                <a:lnTo>
                  <a:pt x="41021" y="2847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12720" y="3514344"/>
            <a:ext cx="295656" cy="117347"/>
          </a:xfrm>
          <a:custGeom>
            <a:avLst/>
            <a:gdLst/>
            <a:ahLst/>
            <a:cxnLst/>
            <a:rect l="l" t="t" r="r" b="b"/>
            <a:pathLst>
              <a:path w="295656" h="117347">
                <a:moveTo>
                  <a:pt x="0" y="0"/>
                </a:moveTo>
                <a:lnTo>
                  <a:pt x="0" y="117347"/>
                </a:lnTo>
                <a:lnTo>
                  <a:pt x="295656" y="117347"/>
                </a:lnTo>
                <a:lnTo>
                  <a:pt x="2956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06624" y="3508248"/>
            <a:ext cx="307847" cy="129539"/>
          </a:xfrm>
          <a:custGeom>
            <a:avLst/>
            <a:gdLst/>
            <a:ahLst/>
            <a:cxnLst/>
            <a:rect l="l" t="t" r="r" b="b"/>
            <a:pathLst>
              <a:path w="307847" h="129539">
                <a:moveTo>
                  <a:pt x="6096" y="6096"/>
                </a:moveTo>
                <a:lnTo>
                  <a:pt x="6096" y="123443"/>
                </a:lnTo>
                <a:lnTo>
                  <a:pt x="301752" y="123443"/>
                </a:lnTo>
                <a:lnTo>
                  <a:pt x="301752" y="6096"/>
                </a:lnTo>
                <a:lnTo>
                  <a:pt x="6096" y="609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01212" y="3180587"/>
            <a:ext cx="551688" cy="181356"/>
          </a:xfrm>
          <a:custGeom>
            <a:avLst/>
            <a:gdLst/>
            <a:ahLst/>
            <a:cxnLst/>
            <a:rect l="l" t="t" r="r" b="b"/>
            <a:pathLst>
              <a:path w="551688" h="181356">
                <a:moveTo>
                  <a:pt x="0" y="0"/>
                </a:moveTo>
                <a:lnTo>
                  <a:pt x="0" y="181357"/>
                </a:lnTo>
                <a:lnTo>
                  <a:pt x="551688" y="181357"/>
                </a:lnTo>
                <a:lnTo>
                  <a:pt x="5516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95115" y="3174491"/>
            <a:ext cx="563880" cy="193548"/>
          </a:xfrm>
          <a:custGeom>
            <a:avLst/>
            <a:gdLst/>
            <a:ahLst/>
            <a:cxnLst/>
            <a:rect l="l" t="t" r="r" b="b"/>
            <a:pathLst>
              <a:path w="563880" h="193548">
                <a:moveTo>
                  <a:pt x="6097" y="6096"/>
                </a:moveTo>
                <a:lnTo>
                  <a:pt x="6097" y="187453"/>
                </a:lnTo>
                <a:lnTo>
                  <a:pt x="557785" y="187453"/>
                </a:lnTo>
                <a:lnTo>
                  <a:pt x="557785" y="6096"/>
                </a:lnTo>
                <a:lnTo>
                  <a:pt x="6097" y="609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92" y="7548372"/>
            <a:ext cx="2342388" cy="2104644"/>
          </a:xfrm>
          <a:prstGeom prst="rect">
            <a:avLst/>
          </a:prstGeom>
        </p:spPr>
      </p:pic>
      <p:pic>
        <p:nvPicPr>
          <p:cNvPr id="6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92" y="7548372"/>
            <a:ext cx="2342388" cy="2104644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4736592" y="7510272"/>
            <a:ext cx="2418588" cy="2180844"/>
          </a:xfrm>
          <a:custGeom>
            <a:avLst/>
            <a:gdLst/>
            <a:ahLst/>
            <a:cxnLst/>
            <a:rect l="l" t="t" r="r" b="b"/>
            <a:pathLst>
              <a:path w="2418588" h="2180844">
                <a:moveTo>
                  <a:pt x="19050" y="19050"/>
                </a:moveTo>
                <a:lnTo>
                  <a:pt x="19050" y="2161794"/>
                </a:lnTo>
                <a:lnTo>
                  <a:pt x="2399538" y="2161794"/>
                </a:lnTo>
                <a:lnTo>
                  <a:pt x="2399538" y="19050"/>
                </a:lnTo>
                <a:lnTo>
                  <a:pt x="19050" y="1905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78608" y="2968752"/>
            <a:ext cx="479171" cy="310895"/>
          </a:xfrm>
          <a:custGeom>
            <a:avLst/>
            <a:gdLst/>
            <a:ahLst/>
            <a:cxnLst/>
            <a:rect l="l" t="t" r="r" b="b"/>
            <a:pathLst>
              <a:path w="479171" h="310895">
                <a:moveTo>
                  <a:pt x="3048" y="3048"/>
                </a:moveTo>
                <a:lnTo>
                  <a:pt x="476123" y="30784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text 1"/>
          <p:cNvSpPr txBox="1"/>
          <p:nvPr/>
        </p:nvSpPr>
        <p:spPr>
          <a:xfrm>
            <a:off x="2164715" y="2766371"/>
            <a:ext cx="525399" cy="1400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Epaisseur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459224" y="3511296"/>
            <a:ext cx="511556" cy="332486"/>
          </a:xfrm>
          <a:custGeom>
            <a:avLst/>
            <a:gdLst/>
            <a:ahLst/>
            <a:cxnLst/>
            <a:rect l="l" t="t" r="r" b="b"/>
            <a:pathLst>
              <a:path w="511556" h="332486">
                <a:moveTo>
                  <a:pt x="3048" y="3048"/>
                </a:moveTo>
                <a:lnTo>
                  <a:pt x="508508" y="32943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text 1"/>
          <p:cNvSpPr txBox="1"/>
          <p:nvPr/>
        </p:nvSpPr>
        <p:spPr>
          <a:xfrm>
            <a:off x="5063998" y="3815264"/>
            <a:ext cx="342519" cy="1400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Corde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36675" y="6521196"/>
            <a:ext cx="871727" cy="725424"/>
          </a:xfrm>
          <a:custGeom>
            <a:avLst/>
            <a:gdLst/>
            <a:ahLst/>
            <a:cxnLst/>
            <a:rect l="l" t="t" r="r" b="b"/>
            <a:pathLst>
              <a:path w="871727" h="725424">
                <a:moveTo>
                  <a:pt x="0" y="0"/>
                </a:moveTo>
                <a:lnTo>
                  <a:pt x="0" y="725424"/>
                </a:lnTo>
                <a:lnTo>
                  <a:pt x="871728" y="725424"/>
                </a:lnTo>
                <a:lnTo>
                  <a:pt x="8717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44724" y="6918960"/>
            <a:ext cx="438912" cy="44196"/>
          </a:xfrm>
          <a:custGeom>
            <a:avLst/>
            <a:gdLst/>
            <a:ahLst/>
            <a:cxnLst/>
            <a:rect l="l" t="t" r="r" b="b"/>
            <a:pathLst>
              <a:path w="438912" h="44196">
                <a:moveTo>
                  <a:pt x="0" y="0"/>
                </a:moveTo>
                <a:lnTo>
                  <a:pt x="0" y="44196"/>
                </a:lnTo>
                <a:lnTo>
                  <a:pt x="438912" y="44196"/>
                </a:lnTo>
                <a:lnTo>
                  <a:pt x="4389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67100" y="6918960"/>
            <a:ext cx="583692" cy="44196"/>
          </a:xfrm>
          <a:custGeom>
            <a:avLst/>
            <a:gdLst/>
            <a:ahLst/>
            <a:cxnLst/>
            <a:rect l="l" t="t" r="r" b="b"/>
            <a:pathLst>
              <a:path w="583692" h="44196">
                <a:moveTo>
                  <a:pt x="0" y="0"/>
                </a:moveTo>
                <a:lnTo>
                  <a:pt x="0" y="44196"/>
                </a:lnTo>
                <a:lnTo>
                  <a:pt x="583692" y="44196"/>
                </a:lnTo>
                <a:lnTo>
                  <a:pt x="5836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05300" y="6914388"/>
            <a:ext cx="1665732" cy="45720"/>
          </a:xfrm>
          <a:custGeom>
            <a:avLst/>
            <a:gdLst/>
            <a:ahLst/>
            <a:cxnLst/>
            <a:rect l="l" t="t" r="r" b="b"/>
            <a:pathLst>
              <a:path w="1665732" h="45720">
                <a:moveTo>
                  <a:pt x="0" y="0"/>
                </a:moveTo>
                <a:lnTo>
                  <a:pt x="0" y="45720"/>
                </a:lnTo>
                <a:lnTo>
                  <a:pt x="1665732" y="45720"/>
                </a:lnTo>
                <a:lnTo>
                  <a:pt x="16657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text 1"/>
          <p:cNvSpPr txBox="1"/>
          <p:nvPr/>
        </p:nvSpPr>
        <p:spPr>
          <a:xfrm>
            <a:off x="2266823" y="6811072"/>
            <a:ext cx="328056" cy="2376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A =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774692" y="7734300"/>
            <a:ext cx="102108" cy="152400"/>
          </a:xfrm>
          <a:custGeom>
            <a:avLst/>
            <a:gdLst/>
            <a:ahLst/>
            <a:cxnLst/>
            <a:rect l="l" t="t" r="r" b="b"/>
            <a:pathLst>
              <a:path w="102108" h="152400">
                <a:moveTo>
                  <a:pt x="0" y="0"/>
                </a:moveTo>
                <a:lnTo>
                  <a:pt x="0" y="152400"/>
                </a:lnTo>
                <a:lnTo>
                  <a:pt x="102108" y="152400"/>
                </a:lnTo>
                <a:lnTo>
                  <a:pt x="1021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62700" y="8807196"/>
            <a:ext cx="102108" cy="152400"/>
          </a:xfrm>
          <a:custGeom>
            <a:avLst/>
            <a:gdLst/>
            <a:ahLst/>
            <a:cxnLst/>
            <a:rect l="l" t="t" r="r" b="b"/>
            <a:pathLst>
              <a:path w="102108" h="152400">
                <a:moveTo>
                  <a:pt x="0" y="0"/>
                </a:moveTo>
                <a:lnTo>
                  <a:pt x="0" y="152400"/>
                </a:lnTo>
                <a:lnTo>
                  <a:pt x="102108" y="152400"/>
                </a:lnTo>
                <a:lnTo>
                  <a:pt x="1021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17207" y="9502140"/>
            <a:ext cx="100584" cy="152400"/>
          </a:xfrm>
          <a:custGeom>
            <a:avLst/>
            <a:gdLst/>
            <a:ahLst/>
            <a:cxnLst/>
            <a:rect l="l" t="t" r="r" b="b"/>
            <a:pathLst>
              <a:path w="100584" h="152400">
                <a:moveTo>
                  <a:pt x="0" y="0"/>
                </a:moveTo>
                <a:lnTo>
                  <a:pt x="0" y="152400"/>
                </a:lnTo>
                <a:lnTo>
                  <a:pt x="100584" y="152400"/>
                </a:lnTo>
                <a:lnTo>
                  <a:pt x="1005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71644" y="7546848"/>
            <a:ext cx="564896" cy="444246"/>
          </a:xfrm>
          <a:custGeom>
            <a:avLst/>
            <a:gdLst/>
            <a:ahLst/>
            <a:cxnLst/>
            <a:rect l="l" t="t" r="r" b="b"/>
            <a:pathLst>
              <a:path w="564896" h="444246">
                <a:moveTo>
                  <a:pt x="3048" y="441198"/>
                </a:moveTo>
                <a:lnTo>
                  <a:pt x="561848" y="304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61760" y="9090660"/>
            <a:ext cx="564895" cy="495046"/>
          </a:xfrm>
          <a:custGeom>
            <a:avLst/>
            <a:gdLst/>
            <a:ahLst/>
            <a:cxnLst/>
            <a:rect l="l" t="t" r="r" b="b"/>
            <a:pathLst>
              <a:path w="564895" h="495046">
                <a:moveTo>
                  <a:pt x="3048" y="491998"/>
                </a:moveTo>
                <a:lnTo>
                  <a:pt x="561847" y="304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95900" y="7587996"/>
            <a:ext cx="1606550" cy="1568450"/>
          </a:xfrm>
          <a:custGeom>
            <a:avLst/>
            <a:gdLst/>
            <a:ahLst/>
            <a:cxnLst/>
            <a:rect l="l" t="t" r="r" b="b"/>
            <a:pathLst>
              <a:path w="1606550" h="1568450">
                <a:moveTo>
                  <a:pt x="49911" y="39751"/>
                </a:moveTo>
                <a:lnTo>
                  <a:pt x="1565529" y="1519555"/>
                </a:lnTo>
                <a:lnTo>
                  <a:pt x="1556639" y="1528572"/>
                </a:lnTo>
                <a:lnTo>
                  <a:pt x="41021" y="48895"/>
                </a:lnTo>
                <a:close/>
                <a:moveTo>
                  <a:pt x="27940" y="80518"/>
                </a:moveTo>
                <a:lnTo>
                  <a:pt x="0" y="0"/>
                </a:lnTo>
                <a:lnTo>
                  <a:pt x="81153" y="25908"/>
                </a:lnTo>
                <a:close/>
                <a:moveTo>
                  <a:pt x="1578610" y="1487932"/>
                </a:moveTo>
                <a:lnTo>
                  <a:pt x="1606550" y="1568450"/>
                </a:lnTo>
                <a:lnTo>
                  <a:pt x="1525397" y="15424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 1"/>
          <p:cNvSpPr txBox="1"/>
          <p:nvPr/>
        </p:nvSpPr>
        <p:spPr>
          <a:xfrm>
            <a:off x="6396228" y="8403139"/>
            <a:ext cx="158114" cy="1400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2b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571744" y="8162544"/>
            <a:ext cx="44196" cy="272796"/>
          </a:xfrm>
          <a:custGeom>
            <a:avLst/>
            <a:gdLst/>
            <a:ahLst/>
            <a:cxnLst/>
            <a:rect l="l" t="t" r="r" b="b"/>
            <a:pathLst>
              <a:path w="44196" h="272796">
                <a:moveTo>
                  <a:pt x="3048" y="3048"/>
                </a:moveTo>
                <a:lnTo>
                  <a:pt x="41148" y="26974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" y="2488692"/>
            <a:ext cx="5457444" cy="151485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40" name="object 440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39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46383"/>
            <a:ext cx="249010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V.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585214" y="963532"/>
            <a:ext cx="3979290" cy="2651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70" spc="10" dirty="0">
                <a:latin typeface="Arial"/>
                <a:cs typeface="Arial"/>
              </a:rPr>
              <a:t>Les Gouvernes secondaires (Becs/Volets)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356614" y="4401000"/>
            <a:ext cx="5337796" cy="6105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Ils  permettent  de  voler  à  basse  vitesse  lors  du  décollage  et  de</a:t>
            </a:r>
            <a:endParaRPr sz="13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l’atterrissage en augmentant le coefficient de portance Cz et également le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coefficient de trainée Cx. Cela retarde alors le décrochage en incidence.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356614" y="5338260"/>
            <a:ext cx="533835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La diminution de vitesse est compensée par une augmentation de la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41" name="object 441"/>
          <p:cNvSpPr/>
          <p:nvPr/>
        </p:nvSpPr>
        <p:spPr>
          <a:xfrm>
            <a:off x="1585214" y="5505323"/>
            <a:ext cx="5076190" cy="9144"/>
          </a:xfrm>
          <a:custGeom>
            <a:avLst/>
            <a:gdLst/>
            <a:ahLst/>
            <a:cxnLst/>
            <a:rect l="l" t="t" r="r" b="b"/>
            <a:pathLst>
              <a:path w="5076190" h="9144">
                <a:moveTo>
                  <a:pt x="0" y="0"/>
                </a:moveTo>
                <a:lnTo>
                  <a:pt x="0" y="9144"/>
                </a:lnTo>
                <a:lnTo>
                  <a:pt x="5076190" y="9144"/>
                </a:lnTo>
                <a:lnTo>
                  <a:pt x="50761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1585214" y="5547302"/>
            <a:ext cx="510680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surface alaire et/ou une augmentation du Cz (volet) ou un retard au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42" name="object 442"/>
          <p:cNvSpPr/>
          <p:nvPr/>
        </p:nvSpPr>
        <p:spPr>
          <a:xfrm>
            <a:off x="1585214" y="5714365"/>
            <a:ext cx="5076190" cy="9144"/>
          </a:xfrm>
          <a:custGeom>
            <a:avLst/>
            <a:gdLst/>
            <a:ahLst/>
            <a:cxnLst/>
            <a:rect l="l" t="t" r="r" b="b"/>
            <a:pathLst>
              <a:path w="5076190" h="9144">
                <a:moveTo>
                  <a:pt x="0" y="0"/>
                </a:moveTo>
                <a:lnTo>
                  <a:pt x="0" y="9144"/>
                </a:lnTo>
                <a:lnTo>
                  <a:pt x="5076190" y="9144"/>
                </a:lnTo>
                <a:lnTo>
                  <a:pt x="50761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1585214" y="5756090"/>
            <a:ext cx="132132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décrochage (becs)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1585214" y="5923153"/>
            <a:ext cx="1284986" cy="9144"/>
          </a:xfrm>
          <a:custGeom>
            <a:avLst/>
            <a:gdLst/>
            <a:ahLst/>
            <a:cxnLst/>
            <a:rect l="l" t="t" r="r" b="b"/>
            <a:pathLst>
              <a:path w="1284986" h="9144">
                <a:moveTo>
                  <a:pt x="0" y="0"/>
                </a:moveTo>
                <a:lnTo>
                  <a:pt x="0" y="9144"/>
                </a:lnTo>
                <a:lnTo>
                  <a:pt x="1284986" y="9144"/>
                </a:lnTo>
                <a:lnTo>
                  <a:pt x="128498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12" y="6042660"/>
            <a:ext cx="4332732" cy="2057400"/>
          </a:xfrm>
          <a:prstGeom prst="rect">
            <a:avLst/>
          </a:prstGeom>
        </p:spPr>
      </p:pic>
      <p:pic>
        <p:nvPicPr>
          <p:cNvPr id="105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8116824"/>
            <a:ext cx="2749296" cy="1697736"/>
          </a:xfrm>
          <a:prstGeom prst="rect">
            <a:avLst/>
          </a:prstGeom>
        </p:spPr>
      </p:pic>
      <p:pic>
        <p:nvPicPr>
          <p:cNvPr id="10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12" y="8095488"/>
            <a:ext cx="2481072" cy="1720596"/>
          </a:xfrm>
          <a:prstGeom prst="rect">
            <a:avLst/>
          </a:prstGeom>
        </p:spPr>
      </p:pic>
      <p:pic>
        <p:nvPicPr>
          <p:cNvPr id="10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8" y="1455420"/>
            <a:ext cx="4730496" cy="3151632"/>
          </a:xfrm>
          <a:prstGeom prst="rect">
            <a:avLst/>
          </a:prstGeom>
        </p:spPr>
      </p:pic>
      <p:pic>
        <p:nvPicPr>
          <p:cNvPr id="108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1650492"/>
            <a:ext cx="4142232" cy="256336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5" name="object 445"/>
          <p:cNvSpPr/>
          <p:nvPr/>
        </p:nvSpPr>
        <p:spPr>
          <a:xfrm>
            <a:off x="1219200" y="3057144"/>
            <a:ext cx="5020056" cy="914400"/>
          </a:xfrm>
          <a:custGeom>
            <a:avLst/>
            <a:gdLst/>
            <a:ahLst/>
            <a:cxnLst/>
            <a:rect l="l" t="t" r="r" b="b"/>
            <a:pathLst>
              <a:path w="5020056" h="914400">
                <a:moveTo>
                  <a:pt x="0" y="0"/>
                </a:moveTo>
                <a:lnTo>
                  <a:pt x="0" y="914400"/>
                </a:lnTo>
                <a:lnTo>
                  <a:pt x="5020056" y="914400"/>
                </a:lnTo>
                <a:lnTo>
                  <a:pt x="502005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213104" y="3051048"/>
            <a:ext cx="5032248" cy="926591"/>
          </a:xfrm>
          <a:custGeom>
            <a:avLst/>
            <a:gdLst/>
            <a:ahLst/>
            <a:cxnLst/>
            <a:rect l="l" t="t" r="r" b="b"/>
            <a:pathLst>
              <a:path w="5032248" h="926591">
                <a:moveTo>
                  <a:pt x="6096" y="6096"/>
                </a:moveTo>
                <a:lnTo>
                  <a:pt x="6096" y="920496"/>
                </a:lnTo>
                <a:lnTo>
                  <a:pt x="5026152" y="920496"/>
                </a:lnTo>
                <a:lnTo>
                  <a:pt x="5026152" y="6096"/>
                </a:lnTo>
                <a:lnTo>
                  <a:pt x="6096" y="609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1128064" y="946383"/>
            <a:ext cx="308446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VI.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585214" y="963532"/>
            <a:ext cx="2221737" cy="2651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Le Facteur de charge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57020" y="1612773"/>
            <a:ext cx="5508827" cy="4232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69" i="1" spc="10" dirty="0">
                <a:latin typeface="Arial"/>
                <a:cs typeface="Arial"/>
              </a:rPr>
              <a:t>Le facteur de charge = grandeur qui traduit l’effort appliqué à la structure</a:t>
            </a:r>
            <a:endParaRPr sz="700">
              <a:latin typeface="Arial"/>
              <a:cs typeface="Arial"/>
            </a:endParaRPr>
          </a:p>
          <a:p>
            <a:pPr marL="2286584">
              <a:lnSpc>
                <a:spcPct val="100000"/>
              </a:lnSpc>
            </a:pPr>
            <a:r>
              <a:rPr sz="1400" i="1" spc="10" dirty="0">
                <a:latin typeface="Arial"/>
                <a:cs typeface="Arial"/>
              </a:rPr>
              <a:t>de l’aéronef.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28064" y="2484951"/>
            <a:ext cx="5563757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99" spc="10" dirty="0">
                <a:latin typeface="Cambria"/>
                <a:cs typeface="Cambria"/>
              </a:rPr>
              <a:t>Il correspond donc au rapport entre la charge totale supportée par la structure</a:t>
            </a:r>
            <a:endParaRPr sz="900">
              <a:latin typeface="Cambria"/>
              <a:cs typeface="Cambria"/>
            </a:endParaRPr>
          </a:p>
          <a:p>
            <a:pPr marL="1210386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d’un appareil et le poids réel de cet appareil.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28064" y="3312864"/>
            <a:ext cx="351151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9" spc="10" dirty="0">
                <a:solidFill>
                  <a:srgbClr val="FFFFFF"/>
                </a:solidFill>
                <a:latin typeface="Cambria"/>
                <a:cs typeface="Cambria"/>
              </a:rPr>
              <a:t>            Facteur de charge (vertical) =    Poids apparent 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946650" y="3312864"/>
            <a:ext cx="16422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= 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396230" y="3312864"/>
            <a:ext cx="66714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Portance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47" name="object 447"/>
          <p:cNvSpPr/>
          <p:nvPr/>
        </p:nvSpPr>
        <p:spPr>
          <a:xfrm>
            <a:off x="3498469" y="3479927"/>
            <a:ext cx="1068324" cy="9143"/>
          </a:xfrm>
          <a:custGeom>
            <a:avLst/>
            <a:gdLst/>
            <a:ahLst/>
            <a:cxnLst/>
            <a:rect l="l" t="t" r="r" b="b"/>
            <a:pathLst>
              <a:path w="1068324" h="9143">
                <a:moveTo>
                  <a:pt x="0" y="0"/>
                </a:moveTo>
                <a:lnTo>
                  <a:pt x="0" y="9144"/>
                </a:lnTo>
                <a:lnTo>
                  <a:pt x="1068324" y="9144"/>
                </a:lnTo>
                <a:lnTo>
                  <a:pt x="106832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396230" y="3479927"/>
            <a:ext cx="630936" cy="9143"/>
          </a:xfrm>
          <a:custGeom>
            <a:avLst/>
            <a:gdLst/>
            <a:ahLst/>
            <a:cxnLst/>
            <a:rect l="l" t="t" r="r" b="b"/>
            <a:pathLst>
              <a:path w="630936" h="9143">
                <a:moveTo>
                  <a:pt x="0" y="0"/>
                </a:moveTo>
                <a:lnTo>
                  <a:pt x="0" y="9144"/>
                </a:lnTo>
                <a:lnTo>
                  <a:pt x="630936" y="9144"/>
                </a:lnTo>
                <a:lnTo>
                  <a:pt x="6309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1128064" y="3623760"/>
            <a:ext cx="473109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9" spc="10" dirty="0">
                <a:solidFill>
                  <a:srgbClr val="FFFFFF"/>
                </a:solidFill>
                <a:latin typeface="Cambria"/>
                <a:cs typeface="Cambria"/>
              </a:rPr>
              <a:t>                                                                                                                 Poids réel (gravité)                Poids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128064" y="4244028"/>
            <a:ext cx="414283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nombre obtenu est sans unité mais il s’exprime en « </a:t>
            </a:r>
            <a:r>
              <a:rPr sz="1300" b="1" spc="10" dirty="0">
                <a:latin typeface="Arial"/>
                <a:cs typeface="Arial"/>
              </a:rPr>
              <a:t>G</a:t>
            </a:r>
            <a:r>
              <a:rPr sz="1300" spc="10" dirty="0">
                <a:latin typeface="Cambria"/>
                <a:cs typeface="Cambria"/>
              </a:rPr>
              <a:t> »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128064" y="4556448"/>
            <a:ext cx="5563871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 avion subit un facteur de charge positif quand la portance est orientée dans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sens habituel, vers le dessus de l’avion, et négatif dans le sens contraire.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128064" y="5387282"/>
            <a:ext cx="20491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489015" y="5387282"/>
            <a:ext cx="44110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pilote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2086154" y="5387282"/>
            <a:ext cx="17315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128064" y="5387282"/>
            <a:ext cx="1544366" cy="401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86944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subissent   le   même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2827806" y="5387282"/>
            <a:ext cx="73078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passagers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2727075" y="5596070"/>
            <a:ext cx="53640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facteur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128064" y="5596070"/>
            <a:ext cx="2430036" cy="6090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22978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charge   que   l’avion   lors   d’une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évolution :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10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6321425"/>
            <a:ext cx="254635" cy="254635"/>
          </a:xfrm>
          <a:prstGeom prst="rect">
            <a:avLst/>
          </a:prstGeom>
        </p:spPr>
      </p:pic>
      <p:sp>
        <p:nvSpPr>
          <p:cNvPr id="21" name="text 1"/>
          <p:cNvSpPr txBox="1"/>
          <p:nvPr/>
        </p:nvSpPr>
        <p:spPr>
          <a:xfrm>
            <a:off x="1128064" y="6420554"/>
            <a:ext cx="2429589" cy="3865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092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facteur de charge supérieur à 1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= sensation de tassement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11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6998335"/>
            <a:ext cx="254635" cy="254635"/>
          </a:xfrm>
          <a:prstGeom prst="rect">
            <a:avLst/>
          </a:prstGeom>
        </p:spPr>
      </p:pic>
      <p:sp>
        <p:nvSpPr>
          <p:cNvPr id="22" name="text 1"/>
          <p:cNvSpPr txBox="1"/>
          <p:nvPr/>
        </p:nvSpPr>
        <p:spPr>
          <a:xfrm>
            <a:off x="1128064" y="7097210"/>
            <a:ext cx="2469099" cy="5798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092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facteur de charge proche de 0 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= sensation d’apesanteur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           (Ex : Avion Zéro G)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1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7870190"/>
            <a:ext cx="254635" cy="254000"/>
          </a:xfrm>
          <a:prstGeom prst="rect">
            <a:avLst/>
          </a:prstGeom>
        </p:spPr>
      </p:pic>
      <p:sp>
        <p:nvSpPr>
          <p:cNvPr id="23" name="text 1"/>
          <p:cNvSpPr txBox="1"/>
          <p:nvPr/>
        </p:nvSpPr>
        <p:spPr>
          <a:xfrm>
            <a:off x="1348994" y="7969319"/>
            <a:ext cx="447206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facteur de charge négatif = sensation d’être projeté vers le haut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899464" y="8473764"/>
            <a:ext cx="579510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La plupart des avions légers peuvent supporter des facteurs de charge de + 4 à – 2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899464" y="8783135"/>
            <a:ext cx="525839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Les avions de voltige sont certifiés pour des facteurs de charge de + 6 à – 4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899464" y="9094032"/>
            <a:ext cx="579815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spc="10" dirty="0">
                <a:latin typeface="Cambria"/>
                <a:cs typeface="Cambria"/>
              </a:rPr>
              <a:t>          Ces valeurs sont des limites, qui figurent dans le manuel de vol de chaque avion.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1082344" y="9261094"/>
            <a:ext cx="5579110" cy="9144"/>
          </a:xfrm>
          <a:custGeom>
            <a:avLst/>
            <a:gdLst/>
            <a:ahLst/>
            <a:cxnLst/>
            <a:rect l="l" t="t" r="r" b="b"/>
            <a:pathLst>
              <a:path w="5579110" h="9144">
                <a:moveTo>
                  <a:pt x="0" y="0"/>
                </a:moveTo>
                <a:lnTo>
                  <a:pt x="0" y="9144"/>
                </a:lnTo>
                <a:lnTo>
                  <a:pt x="5579110" y="9144"/>
                </a:lnTo>
                <a:lnTo>
                  <a:pt x="55791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1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788" y="5082540"/>
            <a:ext cx="3546348" cy="271729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50" name="object 450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41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2164715" y="960726"/>
            <a:ext cx="326620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Facteur de charge et vitesse de décrochage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9464" y="1264228"/>
            <a:ext cx="5794140" cy="3849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Dans tous les cas, l’avion doit voler au-dessus de la vitesse de décrochage, qui est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une </a:t>
            </a:r>
            <a:r>
              <a:rPr sz="1300" b="1" spc="10" dirty="0">
                <a:latin typeface="Arial"/>
                <a:cs typeface="Arial"/>
              </a:rPr>
              <a:t>vitesse minimale</a:t>
            </a:r>
            <a:r>
              <a:rPr sz="1300" spc="10" dirty="0">
                <a:latin typeface="Cambria"/>
                <a:cs typeface="Cambria"/>
              </a:rPr>
              <a:t>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1751908"/>
            <a:ext cx="541714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vitesse de décrochage évolue selon la racine carrée du facteur de charge :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783459" y="2073246"/>
            <a:ext cx="2029667" cy="1977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Vdécrochage = Vpalier .</a:t>
            </a:r>
            <a:r>
              <a:rPr sz="1300" spc="10" dirty="0">
                <a:latin typeface="Cambria Math"/>
                <a:cs typeface="Cambria Math"/>
              </a:rPr>
              <a:t>√�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4670425" y="2083561"/>
            <a:ext cx="106680" cy="10669"/>
          </a:xfrm>
          <a:custGeom>
            <a:avLst/>
            <a:gdLst/>
            <a:ahLst/>
            <a:cxnLst/>
            <a:rect l="l" t="t" r="r" b="b"/>
            <a:pathLst>
              <a:path w="106680" h="10669">
                <a:moveTo>
                  <a:pt x="0" y="0"/>
                </a:moveTo>
                <a:lnTo>
                  <a:pt x="0" y="10669"/>
                </a:lnTo>
                <a:lnTo>
                  <a:pt x="106680" y="10669"/>
                </a:lnTo>
                <a:lnTo>
                  <a:pt x="1066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2746883" y="2678274"/>
            <a:ext cx="2103388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Facteur de charge en palier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2980251"/>
            <a:ext cx="422969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portance est égale au poids : le facteur de charge est de 1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886966" y="3609818"/>
            <a:ext cx="3821317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b="1" spc="10" dirty="0">
                <a:latin typeface="Arial"/>
                <a:cs typeface="Arial"/>
              </a:rPr>
              <a:t>Facteur de charge en montée / descente rectiligne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3913321"/>
            <a:ext cx="513343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portance est inférieure au poids : le facteur de charge est inférieur à 1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2734691" y="4540982"/>
            <a:ext cx="212777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Facteur de charge en virage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899464" y="4846008"/>
            <a:ext cx="5797573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portance doit augmenter pour équilibrer le poids et donc maintenir le vol en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palier, c’est-à-dire à altitude constante.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99464" y="6962648"/>
            <a:ext cx="4493217" cy="199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 Le facteur de charge en virage augmente avec l’inclinaison : </a:t>
            </a:r>
            <a:r>
              <a:rPr sz="1400" b="1" spc="10" dirty="0">
                <a:latin typeface="Arial"/>
                <a:cs typeface="Arial"/>
              </a:rPr>
              <a:t>n=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5516626" y="6920371"/>
            <a:ext cx="103470" cy="1266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70" spc="10" dirty="0">
                <a:latin typeface="Cambria Math"/>
                <a:cs typeface="Cambria Math"/>
              </a:rPr>
              <a:t>�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5393182" y="7115443"/>
            <a:ext cx="351628" cy="1266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9" spc="10" dirty="0">
                <a:latin typeface="Cambria Math"/>
                <a:cs typeface="Cambria Math"/>
              </a:rPr>
              <a:t>��� �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5393182" y="7067677"/>
            <a:ext cx="324612" cy="12192"/>
          </a:xfrm>
          <a:custGeom>
            <a:avLst/>
            <a:gdLst/>
            <a:ahLst/>
            <a:cxnLst/>
            <a:rect l="l" t="t" r="r" b="b"/>
            <a:pathLst>
              <a:path w="324612" h="12192">
                <a:moveTo>
                  <a:pt x="0" y="0"/>
                </a:moveTo>
                <a:lnTo>
                  <a:pt x="0" y="12192"/>
                </a:lnTo>
                <a:lnTo>
                  <a:pt x="324612" y="12192"/>
                </a:lnTo>
                <a:lnTo>
                  <a:pt x="324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ext 1"/>
          <p:cNvSpPr txBox="1"/>
          <p:nvPr/>
        </p:nvSpPr>
        <p:spPr>
          <a:xfrm>
            <a:off x="1348994" y="8944453"/>
            <a:ext cx="4228227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9" i="1" spc="10" dirty="0">
                <a:latin typeface="Arial"/>
                <a:cs typeface="Arial"/>
              </a:rPr>
              <a:t>Ex : Lors d’un virage à 60°, le facteur de charge est égal à 2 G.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899464" y="9256873"/>
            <a:ext cx="5793473" cy="3910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9" i="1" spc="10" dirty="0">
                <a:latin typeface="Arial"/>
                <a:cs typeface="Arial"/>
              </a:rPr>
              <a:t>Cela signifie que l’appareil doit supporter deux fois le poids de l’avion, et les occupants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ont la sensation de peser 2 fois leur poids.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1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32" y="5364480"/>
            <a:ext cx="2476500" cy="1418844"/>
          </a:xfrm>
          <a:prstGeom prst="rect">
            <a:avLst/>
          </a:prstGeom>
        </p:spPr>
      </p:pic>
      <p:pic>
        <p:nvPicPr>
          <p:cNvPr id="11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4" y="7220712"/>
            <a:ext cx="5497068" cy="171602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53" name="object 453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42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4" name="object 454"/>
          <p:cNvSpPr/>
          <p:nvPr/>
        </p:nvSpPr>
        <p:spPr>
          <a:xfrm>
            <a:off x="409956" y="7391781"/>
            <a:ext cx="6781800" cy="2683027"/>
          </a:xfrm>
          <a:custGeom>
            <a:avLst/>
            <a:gdLst/>
            <a:ahLst/>
            <a:cxnLst/>
            <a:rect l="l" t="t" r="r" b="b"/>
            <a:pathLst>
              <a:path w="6781800" h="2683027">
                <a:moveTo>
                  <a:pt x="0" y="432689"/>
                </a:moveTo>
                <a:cubicBezTo>
                  <a:pt x="1123950" y="0"/>
                  <a:pt x="2247900" y="865505"/>
                  <a:pt x="3371850" y="432689"/>
                </a:cubicBezTo>
                <a:cubicBezTo>
                  <a:pt x="4495800" y="0"/>
                  <a:pt x="5619750" y="865505"/>
                  <a:pt x="6743700" y="432689"/>
                </a:cubicBezTo>
                <a:lnTo>
                  <a:pt x="6781800" y="2250275"/>
                </a:lnTo>
                <a:cubicBezTo>
                  <a:pt x="5657850" y="2683027"/>
                  <a:pt x="4533900" y="1817497"/>
                  <a:pt x="3409950" y="2250275"/>
                </a:cubicBezTo>
                <a:cubicBezTo>
                  <a:pt x="2286000" y="2683027"/>
                  <a:pt x="1162050" y="1817497"/>
                  <a:pt x="38112" y="2250275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03860" y="7385685"/>
            <a:ext cx="6793992" cy="2695219"/>
          </a:xfrm>
          <a:custGeom>
            <a:avLst/>
            <a:gdLst/>
            <a:ahLst/>
            <a:cxnLst/>
            <a:rect l="l" t="t" r="r" b="b"/>
            <a:pathLst>
              <a:path w="6793992" h="2695219">
                <a:moveTo>
                  <a:pt x="6096" y="438785"/>
                </a:moveTo>
                <a:cubicBezTo>
                  <a:pt x="1130046" y="6096"/>
                  <a:pt x="2253996" y="871601"/>
                  <a:pt x="3377946" y="438785"/>
                </a:cubicBezTo>
                <a:cubicBezTo>
                  <a:pt x="4501896" y="6096"/>
                  <a:pt x="5625846" y="871601"/>
                  <a:pt x="6749796" y="438785"/>
                </a:cubicBezTo>
                <a:lnTo>
                  <a:pt x="6787896" y="2256371"/>
                </a:lnTo>
                <a:cubicBezTo>
                  <a:pt x="5663946" y="2689123"/>
                  <a:pt x="4539996" y="1823593"/>
                  <a:pt x="3416046" y="2256371"/>
                </a:cubicBezTo>
                <a:cubicBezTo>
                  <a:pt x="2292096" y="2689123"/>
                  <a:pt x="1168146" y="1823593"/>
                  <a:pt x="44208" y="2256371"/>
                </a:cubicBez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1128064" y="946383"/>
            <a:ext cx="3303725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60" spc="10" dirty="0">
                <a:latin typeface="Arial"/>
                <a:cs typeface="Arial"/>
              </a:rPr>
              <a:t>VII.   Le décollage et l’atterrissage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28064" y="1612772"/>
            <a:ext cx="1277046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A.  Le décollage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56" name="object 456"/>
          <p:cNvSpPr/>
          <p:nvPr/>
        </p:nvSpPr>
        <p:spPr>
          <a:xfrm>
            <a:off x="1356614" y="1783334"/>
            <a:ext cx="1009192" cy="13716"/>
          </a:xfrm>
          <a:custGeom>
            <a:avLst/>
            <a:gdLst/>
            <a:ahLst/>
            <a:cxnLst/>
            <a:rect l="l" t="t" r="r" b="b"/>
            <a:pathLst>
              <a:path w="1009192" h="13716">
                <a:moveTo>
                  <a:pt x="0" y="0"/>
                </a:moveTo>
                <a:lnTo>
                  <a:pt x="0" y="13716"/>
                </a:lnTo>
                <a:lnTo>
                  <a:pt x="1009192" y="13716"/>
                </a:lnTo>
                <a:lnTo>
                  <a:pt x="1009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2774315" y="2140528"/>
            <a:ext cx="227712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décollage se fait en 4 étapes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57" name="object 457"/>
          <p:cNvSpPr/>
          <p:nvPr/>
        </p:nvSpPr>
        <p:spPr>
          <a:xfrm>
            <a:off x="4347337" y="2307590"/>
            <a:ext cx="588568" cy="9143"/>
          </a:xfrm>
          <a:custGeom>
            <a:avLst/>
            <a:gdLst/>
            <a:ahLst/>
            <a:cxnLst/>
            <a:rect l="l" t="t" r="r" b="b"/>
            <a:pathLst>
              <a:path w="588568" h="9143">
                <a:moveTo>
                  <a:pt x="0" y="0"/>
                </a:moveTo>
                <a:lnTo>
                  <a:pt x="0" y="9144"/>
                </a:lnTo>
                <a:lnTo>
                  <a:pt x="588568" y="9144"/>
                </a:lnTo>
                <a:lnTo>
                  <a:pt x="5885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1128064" y="4797240"/>
            <a:ext cx="5567893" cy="10268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1.</a:t>
            </a:r>
            <a:r>
              <a:rPr sz="1270" spc="10" dirty="0">
                <a:latin typeface="Arial"/>
                <a:cs typeface="Arial"/>
              </a:rPr>
              <a:t> </a:t>
            </a:r>
            <a:r>
              <a:rPr sz="1270" spc="10" dirty="0">
                <a:latin typeface="Cambria"/>
                <a:cs typeface="Cambria"/>
              </a:rPr>
              <a:t>Pendant la phase de roulement, l’avion accélère sur la piste afin d’atteindre</a:t>
            </a:r>
            <a:endParaRPr sz="12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une  vitesse,  lui  permettant  d’assurer  sa  sustentation  par  une  portance</a:t>
            </a:r>
            <a:endParaRPr sz="13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suffisante.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10" spc="10" dirty="0">
                <a:latin typeface="Cambria"/>
                <a:cs typeface="Cambria"/>
              </a:rPr>
              <a:t>2.</a:t>
            </a:r>
            <a:r>
              <a:rPr sz="1210" spc="10" dirty="0">
                <a:latin typeface="Arial"/>
                <a:cs typeface="Arial"/>
              </a:rPr>
              <a:t> </a:t>
            </a:r>
            <a:r>
              <a:rPr sz="1210" spc="10" dirty="0">
                <a:latin typeface="Cambria"/>
                <a:cs typeface="Cambria"/>
              </a:rPr>
              <a:t>Lorsque la vitesse de décollage est atteinte, le pilote effectue la rotation pour</a:t>
            </a:r>
            <a:endParaRPr sz="12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placer l’avion à l’assiette de montée.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798574" y="5942018"/>
            <a:ext cx="422822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Cela augmente la portance par augmentation de  l’incidence.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58" name="object 458"/>
          <p:cNvSpPr/>
          <p:nvPr/>
        </p:nvSpPr>
        <p:spPr>
          <a:xfrm>
            <a:off x="1798574" y="6109081"/>
            <a:ext cx="4191889" cy="9144"/>
          </a:xfrm>
          <a:custGeom>
            <a:avLst/>
            <a:gdLst/>
            <a:ahLst/>
            <a:cxnLst/>
            <a:rect l="l" t="t" r="r" b="b"/>
            <a:pathLst>
              <a:path w="4191889" h="9144">
                <a:moveTo>
                  <a:pt x="0" y="0"/>
                </a:moveTo>
                <a:lnTo>
                  <a:pt x="0" y="9144"/>
                </a:lnTo>
                <a:lnTo>
                  <a:pt x="4191889" y="9144"/>
                </a:lnTo>
                <a:lnTo>
                  <a:pt x="41918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1128064" y="6252914"/>
            <a:ext cx="5564459" cy="401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spc="10" dirty="0">
                <a:latin typeface="Cambria"/>
                <a:cs typeface="Cambria"/>
              </a:rPr>
              <a:t>3.</a:t>
            </a:r>
            <a:r>
              <a:rPr sz="1210" spc="10" dirty="0">
                <a:latin typeface="Arial"/>
                <a:cs typeface="Arial"/>
              </a:rPr>
              <a:t> </a:t>
            </a:r>
            <a:r>
              <a:rPr sz="1210" spc="10" dirty="0">
                <a:latin typeface="Cambria"/>
                <a:cs typeface="Cambria"/>
              </a:rPr>
              <a:t>L’avion quitte le sol et continue à accélérer vers sa vitesse de montée tout en</a:t>
            </a:r>
            <a:endParaRPr sz="12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prenant de l’altitude.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28064" y="6880802"/>
            <a:ext cx="5569598" cy="4017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4.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Le décollage se termine au </a:t>
            </a:r>
            <a:r>
              <a:rPr sz="1300" b="1" spc="10" dirty="0">
                <a:latin typeface="Arial"/>
                <a:cs typeface="Arial"/>
              </a:rPr>
              <a:t>passage de la hauteur de 15 m </a:t>
            </a:r>
            <a:r>
              <a:rPr sz="1300" spc="10" dirty="0">
                <a:latin typeface="Cambria"/>
                <a:cs typeface="Cambria"/>
              </a:rPr>
              <a:t>(50 Ft) par</a:t>
            </a:r>
            <a:endParaRPr sz="13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rapport au sol pour les avions à hélice.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7822789"/>
            <a:ext cx="877407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solidFill>
                  <a:srgbClr val="FFFFFF"/>
                </a:solidFill>
                <a:latin typeface="Arial"/>
                <a:cs typeface="Arial"/>
              </a:rPr>
              <a:t>A SAVOIR : </a:t>
            </a:r>
            <a:endParaRPr sz="1300">
              <a:latin typeface="Arial"/>
              <a:cs typeface="Arial"/>
            </a:endParaRPr>
          </a:p>
        </p:txBody>
      </p:sp>
      <p:sp>
        <p:nvSpPr>
          <p:cNvPr id="459" name="object 459"/>
          <p:cNvSpPr/>
          <p:nvPr/>
        </p:nvSpPr>
        <p:spPr>
          <a:xfrm>
            <a:off x="899464" y="7980934"/>
            <a:ext cx="803148" cy="12191"/>
          </a:xfrm>
          <a:custGeom>
            <a:avLst/>
            <a:gdLst/>
            <a:ahLst/>
            <a:cxnLst/>
            <a:rect l="l" t="t" r="r" b="b"/>
            <a:pathLst>
              <a:path w="803148" h="12191">
                <a:moveTo>
                  <a:pt x="0" y="0"/>
                </a:moveTo>
                <a:lnTo>
                  <a:pt x="0" y="12192"/>
                </a:lnTo>
                <a:lnTo>
                  <a:pt x="803148" y="12192"/>
                </a:lnTo>
                <a:lnTo>
                  <a:pt x="8031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899464" y="8127815"/>
            <a:ext cx="5795089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Le décollage d’un avion se fait toujours face au vent pour décoller sur une distance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plus courte.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899464" y="8645975"/>
            <a:ext cx="547658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L’utilisation des volets permet de diminuer la vitesse nécessaire au décollage.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99464" y="8965789"/>
            <a:ext cx="5795380" cy="392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40" b="1" spc="10" dirty="0">
                <a:solidFill>
                  <a:srgbClr val="FFFFFF"/>
                </a:solidFill>
                <a:latin typeface="Arial"/>
                <a:cs typeface="Arial"/>
              </a:rPr>
              <a:t>La longueur de roulage, nécessaire au décollage, augmente avec l’altitude et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solidFill>
                  <a:srgbClr val="FFFFFF"/>
                </a:solidFill>
                <a:latin typeface="Arial"/>
                <a:cs typeface="Arial"/>
              </a:rPr>
              <a:t>la température</a:t>
            </a: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11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0" y="2452115"/>
            <a:ext cx="3323844" cy="211988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0" name="object 460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43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1" name="object 461"/>
          <p:cNvSpPr/>
          <p:nvPr/>
        </p:nvSpPr>
        <p:spPr>
          <a:xfrm>
            <a:off x="281940" y="7295769"/>
            <a:ext cx="6781800" cy="2683027"/>
          </a:xfrm>
          <a:custGeom>
            <a:avLst/>
            <a:gdLst/>
            <a:ahLst/>
            <a:cxnLst/>
            <a:rect l="l" t="t" r="r" b="b"/>
            <a:pathLst>
              <a:path w="6781800" h="2683027">
                <a:moveTo>
                  <a:pt x="0" y="432689"/>
                </a:moveTo>
                <a:cubicBezTo>
                  <a:pt x="1123950" y="0"/>
                  <a:pt x="2247900" y="865505"/>
                  <a:pt x="3371850" y="432689"/>
                </a:cubicBezTo>
                <a:cubicBezTo>
                  <a:pt x="4495800" y="0"/>
                  <a:pt x="5619750" y="865505"/>
                  <a:pt x="6743700" y="432689"/>
                </a:cubicBezTo>
                <a:lnTo>
                  <a:pt x="6781800" y="2250275"/>
                </a:lnTo>
                <a:cubicBezTo>
                  <a:pt x="5657850" y="2683027"/>
                  <a:pt x="4533900" y="1817497"/>
                  <a:pt x="3409950" y="2250275"/>
                </a:cubicBezTo>
                <a:cubicBezTo>
                  <a:pt x="2286000" y="2683027"/>
                  <a:pt x="1162050" y="1817497"/>
                  <a:pt x="38112" y="2250275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75844" y="7289673"/>
            <a:ext cx="6793992" cy="2695219"/>
          </a:xfrm>
          <a:custGeom>
            <a:avLst/>
            <a:gdLst/>
            <a:ahLst/>
            <a:cxnLst/>
            <a:rect l="l" t="t" r="r" b="b"/>
            <a:pathLst>
              <a:path w="6793992" h="2695219">
                <a:moveTo>
                  <a:pt x="6096" y="438785"/>
                </a:moveTo>
                <a:cubicBezTo>
                  <a:pt x="1130046" y="6096"/>
                  <a:pt x="2253996" y="871601"/>
                  <a:pt x="3377946" y="438785"/>
                </a:cubicBezTo>
                <a:cubicBezTo>
                  <a:pt x="4501896" y="6096"/>
                  <a:pt x="5625846" y="871601"/>
                  <a:pt x="6749796" y="438785"/>
                </a:cubicBezTo>
                <a:lnTo>
                  <a:pt x="6787896" y="2256371"/>
                </a:lnTo>
                <a:cubicBezTo>
                  <a:pt x="5663946" y="2689123"/>
                  <a:pt x="4539996" y="1823593"/>
                  <a:pt x="3416046" y="2256371"/>
                </a:cubicBezTo>
                <a:cubicBezTo>
                  <a:pt x="2292096" y="2689123"/>
                  <a:pt x="1168146" y="1823593"/>
                  <a:pt x="44208" y="2256371"/>
                </a:cubicBez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1128064" y="960500"/>
            <a:ext cx="139287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B.  L’atterrissage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3" name="object 463"/>
          <p:cNvSpPr/>
          <p:nvPr/>
        </p:nvSpPr>
        <p:spPr>
          <a:xfrm>
            <a:off x="1356614" y="1131061"/>
            <a:ext cx="1125016" cy="13717"/>
          </a:xfrm>
          <a:custGeom>
            <a:avLst/>
            <a:gdLst/>
            <a:ahLst/>
            <a:cxnLst/>
            <a:rect l="l" t="t" r="r" b="b"/>
            <a:pathLst>
              <a:path w="1125016" h="13717">
                <a:moveTo>
                  <a:pt x="0" y="0"/>
                </a:moveTo>
                <a:lnTo>
                  <a:pt x="0" y="13717"/>
                </a:lnTo>
                <a:lnTo>
                  <a:pt x="1125016" y="13717"/>
                </a:lnTo>
                <a:lnTo>
                  <a:pt x="11250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2725547" y="1488256"/>
            <a:ext cx="237313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L’atterrissage se fait en 5 étapes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64" name="object 464"/>
          <p:cNvSpPr/>
          <p:nvPr/>
        </p:nvSpPr>
        <p:spPr>
          <a:xfrm>
            <a:off x="4393057" y="1655319"/>
            <a:ext cx="588569" cy="9143"/>
          </a:xfrm>
          <a:custGeom>
            <a:avLst/>
            <a:gdLst/>
            <a:ahLst/>
            <a:cxnLst/>
            <a:rect l="l" t="t" r="r" b="b"/>
            <a:pathLst>
              <a:path w="588569" h="9143">
                <a:moveTo>
                  <a:pt x="0" y="0"/>
                </a:moveTo>
                <a:lnTo>
                  <a:pt x="0" y="9143"/>
                </a:lnTo>
                <a:lnTo>
                  <a:pt x="588569" y="9143"/>
                </a:lnTo>
                <a:lnTo>
                  <a:pt x="58856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1356614" y="1800676"/>
            <a:ext cx="534100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1.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L’avion descend sur une pente finale stabilisée à la vitesse d’atterrissage.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356614" y="5233104"/>
            <a:ext cx="5338493" cy="38676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2.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Près du sol, le pilote « arrondit », c'est-à-dire qu’il cabre l’avion pour</a:t>
            </a:r>
            <a:endParaRPr sz="13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réduire la pente de descente afin de venir tangenter (toucher) le sol.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356614" y="5814002"/>
            <a:ext cx="5334738" cy="3865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3.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En même temps, il réduit complètement la puissance des moteurs. La</a:t>
            </a:r>
            <a:endParaRPr sz="13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vitesse décroit, ce qui réduit doucement la portance.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356614" y="6396170"/>
            <a:ext cx="5337536" cy="3865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spc="10" dirty="0">
                <a:latin typeface="Cambria"/>
                <a:cs typeface="Cambria"/>
              </a:rPr>
              <a:t>4.</a:t>
            </a:r>
            <a:r>
              <a:rPr sz="1210" spc="10" dirty="0">
                <a:latin typeface="Arial"/>
                <a:cs typeface="Arial"/>
              </a:rPr>
              <a:t> </a:t>
            </a:r>
            <a:r>
              <a:rPr sz="1210" spc="10" dirty="0">
                <a:latin typeface="Cambria"/>
                <a:cs typeface="Cambria"/>
              </a:rPr>
              <a:t>Le pilote relève le nez de l’avion pour que le train d’atterrissage principal</a:t>
            </a:r>
            <a:endParaRPr sz="12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prenne contact avec le sol en premier.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356614" y="6976814"/>
            <a:ext cx="5337510" cy="3849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5.</a:t>
            </a:r>
            <a:r>
              <a:rPr sz="1270" spc="10" dirty="0">
                <a:latin typeface="Arial"/>
                <a:cs typeface="Arial"/>
              </a:rPr>
              <a:t> </a:t>
            </a:r>
            <a:r>
              <a:rPr sz="1270" spc="10" dirty="0">
                <a:latin typeface="Cambria"/>
                <a:cs typeface="Cambria"/>
              </a:rPr>
              <a:t>Enfin arrive la phase de décélération qui permet de réduire la vitesse sur</a:t>
            </a:r>
            <a:endParaRPr sz="12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piste avant de se diriger vers le parking.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7766401"/>
            <a:ext cx="840831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solidFill>
                  <a:srgbClr val="FFFFFF"/>
                </a:solidFill>
                <a:latin typeface="Arial"/>
                <a:cs typeface="Arial"/>
              </a:rPr>
              <a:t>A SAVOIR 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5" name="object 465"/>
          <p:cNvSpPr/>
          <p:nvPr/>
        </p:nvSpPr>
        <p:spPr>
          <a:xfrm>
            <a:off x="899464" y="7924546"/>
            <a:ext cx="804671" cy="12192"/>
          </a:xfrm>
          <a:custGeom>
            <a:avLst/>
            <a:gdLst/>
            <a:ahLst/>
            <a:cxnLst/>
            <a:rect l="l" t="t" r="r" b="b"/>
            <a:pathLst>
              <a:path w="804671" h="12192">
                <a:moveTo>
                  <a:pt x="0" y="0"/>
                </a:moveTo>
                <a:lnTo>
                  <a:pt x="0" y="12192"/>
                </a:lnTo>
                <a:lnTo>
                  <a:pt x="804672" y="12192"/>
                </a:lnTo>
                <a:lnTo>
                  <a:pt x="8046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899464" y="8071460"/>
            <a:ext cx="5790512" cy="4001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L’atterrissage d’un avion se fait face au vent pour atterrir sur une plus courte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distance.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899464" y="8588064"/>
            <a:ext cx="575547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L’utilisation des pleins volets et des becs permet de réduire la vitesse d’approche.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99464" y="8898960"/>
            <a:ext cx="488654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La distance d’atterrissage augmente avec l’altitude et la température.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11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4" y="2084832"/>
            <a:ext cx="7284719" cy="3226308"/>
          </a:xfrm>
          <a:prstGeom prst="rect">
            <a:avLst/>
          </a:prstGeom>
        </p:spPr>
      </p:pic>
      <p:pic>
        <p:nvPicPr>
          <p:cNvPr id="11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6" y="2279904"/>
            <a:ext cx="6696456" cy="263804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44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1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212" y="7214616"/>
            <a:ext cx="2875788" cy="2343912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46383"/>
            <a:ext cx="1805380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60" spc="10" dirty="0">
                <a:latin typeface="Arial"/>
                <a:cs typeface="Arial"/>
              </a:rPr>
              <a:t>VIII.  L’aérostation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28064" y="1612772"/>
            <a:ext cx="2249358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A.  La poussée d’Archimède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7" name="object 467"/>
          <p:cNvSpPr/>
          <p:nvPr/>
        </p:nvSpPr>
        <p:spPr>
          <a:xfrm>
            <a:off x="1356614" y="1783334"/>
            <a:ext cx="1981454" cy="13716"/>
          </a:xfrm>
          <a:custGeom>
            <a:avLst/>
            <a:gdLst/>
            <a:ahLst/>
            <a:cxnLst/>
            <a:rect l="l" t="t" r="r" b="b"/>
            <a:pathLst>
              <a:path w="1981454" h="13716">
                <a:moveTo>
                  <a:pt x="0" y="0"/>
                </a:moveTo>
                <a:lnTo>
                  <a:pt x="0" y="13716"/>
                </a:lnTo>
                <a:lnTo>
                  <a:pt x="1981454" y="13716"/>
                </a:lnTo>
                <a:lnTo>
                  <a:pt x="19814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1099108" y="2166209"/>
            <a:ext cx="5398862" cy="3911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9" i="1" spc="10" dirty="0">
                <a:latin typeface="Arial"/>
                <a:cs typeface="Arial"/>
              </a:rPr>
              <a:t>« Tout corps plongé dans un fluide (c’est-à-dire un liquide ou un gaz) subit une</a:t>
            </a:r>
            <a:endParaRPr sz="1100">
              <a:latin typeface="Arial"/>
              <a:cs typeface="Arial"/>
            </a:endParaRPr>
          </a:p>
          <a:p>
            <a:pPr marL="109727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poussée verticale, dirigée de bas en haut, égale au poids du fluide déplacé ».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743835" y="3014508"/>
            <a:ext cx="161547" cy="1784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743835" y="3012984"/>
            <a:ext cx="122005" cy="1784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Cambria Math"/>
                <a:cs typeface="Cambria Math"/>
              </a:rPr>
              <a:t>⃗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765171" y="3012984"/>
            <a:ext cx="321775" cy="1800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spc="10" dirty="0">
                <a:latin typeface="Cambria Math"/>
                <a:cs typeface="Cambria Math"/>
              </a:rPr>
              <a:t>⃗   =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071495" y="3014508"/>
            <a:ext cx="387701" cy="1784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49" spc="10" dirty="0">
                <a:latin typeface="Cambria Math"/>
                <a:cs typeface="Cambria Math"/>
              </a:rPr>
              <a:t>  −  �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420490" y="3091448"/>
            <a:ext cx="425013" cy="1266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49" spc="10" dirty="0">
                <a:latin typeface="Cambria Math"/>
                <a:cs typeface="Cambria Math"/>
              </a:rPr>
              <a:t>������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826128" y="2991992"/>
            <a:ext cx="1031733" cy="2010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59" spc="10" dirty="0">
                <a:latin typeface="Cambria Math"/>
                <a:cs typeface="Cambria Math"/>
              </a:rPr>
              <a:t>  .  ������  .  �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696333" y="3011460"/>
            <a:ext cx="91472" cy="1784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Cambria Math"/>
                <a:cs typeface="Cambria Math"/>
              </a:rPr>
              <a:t>⃗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716145" y="3011460"/>
            <a:ext cx="91472" cy="1784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Cambria Math"/>
                <a:cs typeface="Cambria Math"/>
              </a:rPr>
              <a:t>⃗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899464" y="4271460"/>
            <a:ext cx="40275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Cette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379085" y="4271460"/>
            <a:ext cx="21298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loi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668438" y="4271460"/>
            <a:ext cx="11653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861834" y="4271460"/>
            <a:ext cx="25347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été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2192170" y="4271460"/>
            <a:ext cx="62100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énoncée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899464" y="4271460"/>
            <a:ext cx="2266925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990081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Archimède</a:t>
            </a:r>
            <a:r>
              <a:rPr sz="1300" spc="10" dirty="0">
                <a:latin typeface="Cambria"/>
                <a:cs typeface="Cambria"/>
              </a:rPr>
              <a:t> (287 – 212 av. J.C.)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3242760" y="4271460"/>
            <a:ext cx="16113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3480266" y="4271460"/>
            <a:ext cx="49937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savant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4056009" y="4271460"/>
            <a:ext cx="33905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grec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899464" y="4789652"/>
            <a:ext cx="204917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1223875" y="4789652"/>
            <a:ext cx="586276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légende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1929152" y="4789652"/>
            <a:ext cx="229605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2277757" y="4789652"/>
            <a:ext cx="342845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qu’il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2739438" y="4789652"/>
            <a:ext cx="208373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3066976" y="4789652"/>
            <a:ext cx="298240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prit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899464" y="4789652"/>
            <a:ext cx="3497087" cy="6089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584752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brutalement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conscience dans son bain, s’élançant alors dans la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rue en criant </a:t>
            </a:r>
            <a:r>
              <a:rPr sz="1300" i="1" spc="10" dirty="0">
                <a:latin typeface="Arial"/>
                <a:cs typeface="Arial"/>
              </a:rPr>
              <a:t>« Eurêka ! Eurêka ! »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899464" y="6449510"/>
            <a:ext cx="5797745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Si le corps est moins dense que le fluide, la poussée d’Archimède est supérieure au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poids. Le corps monte.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11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64" y="3557015"/>
            <a:ext cx="2054352" cy="263194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8" name="object 468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45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500"/>
            <a:ext cx="2124389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B.  Les ballons à air chaud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9" name="object 469"/>
          <p:cNvSpPr/>
          <p:nvPr/>
        </p:nvSpPr>
        <p:spPr>
          <a:xfrm>
            <a:off x="1356614" y="1131061"/>
            <a:ext cx="1856486" cy="13717"/>
          </a:xfrm>
          <a:custGeom>
            <a:avLst/>
            <a:gdLst/>
            <a:ahLst/>
            <a:cxnLst/>
            <a:rect l="l" t="t" r="r" b="b"/>
            <a:pathLst>
              <a:path w="1856486" h="13717">
                <a:moveTo>
                  <a:pt x="0" y="0"/>
                </a:moveTo>
                <a:lnTo>
                  <a:pt x="0" y="13717"/>
                </a:lnTo>
                <a:lnTo>
                  <a:pt x="1856486" y="13717"/>
                </a:lnTo>
                <a:lnTo>
                  <a:pt x="185648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489780"/>
            <a:ext cx="5798149" cy="6090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L'air chaud est moins dense que l'air froid. Si la différence de température entre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l'intérieur et l'extérieur de l'enveloppe est suffisante, la poussée d'Archimède est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supérieure au poids total du ballon et il s'élève.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2216728"/>
            <a:ext cx="328291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température est contrôlée par des brûleurs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28064" y="2844164"/>
            <a:ext cx="1627566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C.  Les ballons à gaz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0" name="object 470"/>
          <p:cNvSpPr/>
          <p:nvPr/>
        </p:nvSpPr>
        <p:spPr>
          <a:xfrm>
            <a:off x="1356614" y="3014725"/>
            <a:ext cx="1359662" cy="13716"/>
          </a:xfrm>
          <a:custGeom>
            <a:avLst/>
            <a:gdLst/>
            <a:ahLst/>
            <a:cxnLst/>
            <a:rect l="l" t="t" r="r" b="b"/>
            <a:pathLst>
              <a:path w="1359662" h="13716">
                <a:moveTo>
                  <a:pt x="0" y="0"/>
                </a:moveTo>
                <a:lnTo>
                  <a:pt x="0" y="13716"/>
                </a:lnTo>
                <a:lnTo>
                  <a:pt x="1359662" y="13716"/>
                </a:lnTo>
                <a:lnTo>
                  <a:pt x="135966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899464" y="3372300"/>
            <a:ext cx="579815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dihydrogène et surtout l’hélium (non inflammable) sont moins denses que l’air.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28064" y="4001260"/>
            <a:ext cx="2316413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D.  Contrôle de la trajectoire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1" name="object 471"/>
          <p:cNvSpPr/>
          <p:nvPr/>
        </p:nvSpPr>
        <p:spPr>
          <a:xfrm>
            <a:off x="1356614" y="4171823"/>
            <a:ext cx="2048510" cy="13716"/>
          </a:xfrm>
          <a:custGeom>
            <a:avLst/>
            <a:gdLst/>
            <a:ahLst/>
            <a:cxnLst/>
            <a:rect l="l" t="t" r="r" b="b"/>
            <a:pathLst>
              <a:path w="2048510" h="13716">
                <a:moveTo>
                  <a:pt x="0" y="0"/>
                </a:moveTo>
                <a:lnTo>
                  <a:pt x="0" y="13716"/>
                </a:lnTo>
                <a:lnTo>
                  <a:pt x="2048510" y="13716"/>
                </a:lnTo>
                <a:lnTo>
                  <a:pt x="20485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899464" y="4530540"/>
            <a:ext cx="5798148" cy="6090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contrôle du mouvement vertical se fait avec les brûleurs, le lest et la soupape.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masse volumique de l’air diminuant avec l’altitude, il existe un plafond pour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lequel la poussée d’Archimède est égale au poids total du ballon.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5259012"/>
            <a:ext cx="5795230" cy="4004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 mouvement  horizontal  se  fait  au  gré  des  vents.  La  différence  de  vent  à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différentes altitudes permet un certain contrôle de la trajectoire.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12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92" y="6240780"/>
            <a:ext cx="4875276" cy="260299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2" name="object 472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46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46383"/>
            <a:ext cx="300826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90" spc="10" dirty="0">
                <a:latin typeface="Arial"/>
                <a:cs typeface="Arial"/>
              </a:rPr>
              <a:t>IX.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585214" y="963532"/>
            <a:ext cx="1381758" cy="2651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Le vol spatial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1605604"/>
            <a:ext cx="519896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 ce qui concerne le vol spatial, il existe des contraintes liées à l’espace :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28064" y="1916500"/>
            <a:ext cx="5569550" cy="61053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1)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Le  vide </a:t>
            </a:r>
            <a:r>
              <a:rPr sz="1300" spc="10" dirty="0">
                <a:latin typeface="Cambria"/>
                <a:cs typeface="Cambria"/>
              </a:rPr>
              <a:t>:  pression  nulle  à  l’extérieur  d’une  enceinte  pressurisée </a:t>
            </a:r>
            <a:r>
              <a:rPr sz="1300" spc="10" dirty="0">
                <a:latin typeface="Wingdings"/>
                <a:cs typeface="Wingdings"/>
              </a:rPr>
              <a:t></a:t>
            </a:r>
            <a:endParaRPr sz="13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Conception des structures. 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2)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L’absence d’air et donc d’oxygène</a:t>
            </a:r>
            <a:r>
              <a:rPr sz="1300" spc="10" dirty="0">
                <a:latin typeface="Cambria"/>
                <a:cs typeface="Cambria"/>
              </a:rPr>
              <a:t> </a:t>
            </a:r>
            <a:r>
              <a:rPr sz="1300" spc="10" dirty="0">
                <a:latin typeface="Wingdings"/>
                <a:cs typeface="Wingdings"/>
              </a:rPr>
              <a:t></a:t>
            </a:r>
            <a:r>
              <a:rPr sz="1300" spc="10" dirty="0">
                <a:latin typeface="Cambria"/>
                <a:cs typeface="Cambria"/>
              </a:rPr>
              <a:t> Mode de propulsion spécifique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28064" y="2859404"/>
            <a:ext cx="226917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A.  Gravitation et pesanteur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3" name="object 473"/>
          <p:cNvSpPr/>
          <p:nvPr/>
        </p:nvSpPr>
        <p:spPr>
          <a:xfrm>
            <a:off x="1356614" y="3029965"/>
            <a:ext cx="2001266" cy="13716"/>
          </a:xfrm>
          <a:custGeom>
            <a:avLst/>
            <a:gdLst/>
            <a:ahLst/>
            <a:cxnLst/>
            <a:rect l="l" t="t" r="r" b="b"/>
            <a:pathLst>
              <a:path w="2001266" h="13716">
                <a:moveTo>
                  <a:pt x="0" y="0"/>
                </a:moveTo>
                <a:lnTo>
                  <a:pt x="0" y="13717"/>
                </a:lnTo>
                <a:lnTo>
                  <a:pt x="2001266" y="13717"/>
                </a:lnTo>
                <a:lnTo>
                  <a:pt x="2001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957376" y="3079311"/>
            <a:ext cx="5679264" cy="3868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9" spc="10" dirty="0">
                <a:latin typeface="Cambria"/>
                <a:cs typeface="Cambria"/>
              </a:rPr>
              <a:t>Newton démontra que deux corps de masse m</a:t>
            </a:r>
            <a:r>
              <a:rPr sz="699" spc="10" dirty="0">
                <a:latin typeface="Cambria"/>
                <a:cs typeface="Cambria"/>
              </a:rPr>
              <a:t>1</a:t>
            </a:r>
            <a:r>
              <a:rPr sz="1149" spc="10" dirty="0">
                <a:latin typeface="Cambria"/>
                <a:cs typeface="Cambria"/>
              </a:rPr>
              <a:t> et m</a:t>
            </a:r>
            <a:r>
              <a:rPr sz="699" spc="10" dirty="0">
                <a:latin typeface="Cambria"/>
                <a:cs typeface="Cambria"/>
              </a:rPr>
              <a:t>2</a:t>
            </a:r>
            <a:r>
              <a:rPr sz="1149" spc="10" dirty="0">
                <a:latin typeface="Cambria"/>
                <a:cs typeface="Cambria"/>
              </a:rPr>
              <a:t> situés à une distance d l'un</a:t>
            </a:r>
            <a:endParaRPr sz="1100">
              <a:latin typeface="Cambria"/>
              <a:cs typeface="Cambria"/>
            </a:endParaRPr>
          </a:p>
          <a:p>
            <a:pPr marL="821385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l'autre sont soumis à une </a:t>
            </a:r>
            <a:r>
              <a:rPr sz="1300" b="1" spc="10" dirty="0">
                <a:latin typeface="Arial"/>
                <a:cs typeface="Arial"/>
              </a:rPr>
              <a:t>force F, dite de gravitation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946650" y="4864296"/>
            <a:ext cx="140654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 est une constante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5251392"/>
            <a:ext cx="5791500" cy="5803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C'est ce qui fait que tout corps à la surface de la Terre ayant une certaine masse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sera attiré vers le centre de la Terre par une force qu’on nomme poids, avec la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relation :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509137" y="5839684"/>
            <a:ext cx="578754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P = m.g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128064" y="6344128"/>
            <a:ext cx="96048" cy="5787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356614" y="6336734"/>
            <a:ext cx="12864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486154" y="6336734"/>
            <a:ext cx="12790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=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614170" y="6336734"/>
            <a:ext cx="42316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poids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2037335" y="6336734"/>
            <a:ext cx="62824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(en New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2631059" y="6336734"/>
            <a:ext cx="33510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ton)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1356614" y="6530282"/>
            <a:ext cx="5341001" cy="5815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 = masse (en kg)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 = intensité de la pesanteur exprimée en mètre par seconde par seconde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(m/s²).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899464" y="7305998"/>
            <a:ext cx="5630509" cy="3865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L'accélération de la pesanteur à la surface de la terre est de 9.81 m/s  et décroît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avec l'altitude h.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5720842" y="7321478"/>
            <a:ext cx="83750" cy="1268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50" spc="10" dirty="0">
                <a:latin typeface="Cambria"/>
                <a:cs typeface="Cambria"/>
              </a:rPr>
              <a:t>2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2216531" y="7887023"/>
            <a:ext cx="316409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g</a:t>
            </a:r>
            <a:r>
              <a:rPr sz="1300" spc="10" dirty="0">
                <a:latin typeface="Cambria"/>
                <a:cs typeface="Cambria"/>
              </a:rPr>
              <a:t> a une valeur six fois plus faible sur le Lune.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1128064" y="8395588"/>
            <a:ext cx="3740464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B.  Trajectoire de lancement et mise en orbite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1356614" y="8566150"/>
            <a:ext cx="3472561" cy="13716"/>
          </a:xfrm>
          <a:custGeom>
            <a:avLst/>
            <a:gdLst/>
            <a:ahLst/>
            <a:cxnLst/>
            <a:rect l="l" t="t" r="r" b="b"/>
            <a:pathLst>
              <a:path w="3472561" h="13716">
                <a:moveTo>
                  <a:pt x="0" y="0"/>
                </a:moveTo>
                <a:lnTo>
                  <a:pt x="0" y="13716"/>
                </a:lnTo>
                <a:lnTo>
                  <a:pt x="3472561" y="13716"/>
                </a:lnTo>
                <a:lnTo>
                  <a:pt x="347256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text 1"/>
          <p:cNvSpPr txBox="1"/>
          <p:nvPr/>
        </p:nvSpPr>
        <p:spPr>
          <a:xfrm>
            <a:off x="1009192" y="8926391"/>
            <a:ext cx="5574240" cy="3865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59" spc="10" dirty="0">
                <a:latin typeface="Cambria"/>
                <a:cs typeface="Cambria"/>
              </a:rPr>
              <a:t>Pour lancer un projectile depuis la Terre, il est indispensable de lui donner une</a:t>
            </a:r>
            <a:endParaRPr sz="700">
              <a:latin typeface="Cambria"/>
              <a:cs typeface="Cambria"/>
            </a:endParaRPr>
          </a:p>
          <a:p>
            <a:pPr marL="2245182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vitesse initiale.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899464" y="9506985"/>
            <a:ext cx="505265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Plus on augmente cette vitesse initiale et plus le mobile ira haut et loin. 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12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" y="3659124"/>
            <a:ext cx="2979420" cy="1203960"/>
          </a:xfrm>
          <a:prstGeom prst="rect">
            <a:avLst/>
          </a:prstGeom>
        </p:spPr>
      </p:pic>
      <p:pic>
        <p:nvPicPr>
          <p:cNvPr id="12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04" y="4024884"/>
            <a:ext cx="1485900" cy="82905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5" name="object 475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47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99464" y="954856"/>
            <a:ext cx="5797043" cy="11607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Dans le cas de trajectoire au départ du sol, il faudrait une vitesse extrêmement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élevée (plus de 7 km/s !) pour pouvoir mettre un satellite en orbite autour de la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Terre. 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solution consiste à utiliser un lanceur qui fournit l’énergie nécessaire, et amène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satellite au point d'injection, à vitesse et à altitude prévues. Le satellite est alors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mis en orbite basse circulaire autour de la Terre.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9464" y="5807906"/>
            <a:ext cx="5792323" cy="3865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propres moteurs du satellite (de faible puissance) permettent d'augmenter sa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vitesse et de se positionner sur une orbite elliptique, ou orbite de transfert.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6388550"/>
            <a:ext cx="5793288" cy="3865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Dès que l'apogée  est atteinte, une nouvelle augmentation de vitesse permet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stabiliser le satellite sur l'orbite définitive.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118995" y="6404030"/>
            <a:ext cx="83750" cy="1268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50" spc="10" dirty="0">
                <a:latin typeface="Cambria"/>
                <a:cs typeface="Cambria"/>
              </a:rPr>
              <a:t>2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476" name="object 476"/>
          <p:cNvSpPr/>
          <p:nvPr/>
        </p:nvSpPr>
        <p:spPr>
          <a:xfrm>
            <a:off x="899464" y="9355582"/>
            <a:ext cx="1829054" cy="7620"/>
          </a:xfrm>
          <a:custGeom>
            <a:avLst/>
            <a:gdLst/>
            <a:ahLst/>
            <a:cxnLst/>
            <a:rect l="l" t="t" r="r" b="b"/>
            <a:pathLst>
              <a:path w="1829054" h="7620">
                <a:moveTo>
                  <a:pt x="0" y="0"/>
                </a:moveTo>
                <a:lnTo>
                  <a:pt x="0" y="7620"/>
                </a:lnTo>
                <a:lnTo>
                  <a:pt x="1829054" y="7620"/>
                </a:lnTo>
                <a:lnTo>
                  <a:pt x="18290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899464" y="9443450"/>
            <a:ext cx="63697" cy="964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89" spc="10" dirty="0">
                <a:latin typeface="Cambria"/>
                <a:cs typeface="Cambria"/>
              </a:rPr>
              <a:t>2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945184" y="9433459"/>
            <a:ext cx="5735914" cy="1482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Cambria"/>
                <a:cs typeface="Cambria"/>
              </a:rPr>
              <a:t> Point extrême de l’orbite elliptique d’un astre ou d’un corps céleste artificiel par rapport au centre de la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9464" y="9582811"/>
            <a:ext cx="358536" cy="1482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Cambria"/>
                <a:cs typeface="Cambria"/>
              </a:rPr>
              <a:t>Terre.</a:t>
            </a:r>
            <a:endParaRPr sz="1000">
              <a:latin typeface="Cambria"/>
              <a:cs typeface="Cambria"/>
            </a:endParaRPr>
          </a:p>
        </p:txBody>
      </p:sp>
      <p:pic>
        <p:nvPicPr>
          <p:cNvPr id="12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429256"/>
            <a:ext cx="4888992" cy="3066288"/>
          </a:xfrm>
          <a:prstGeom prst="rect">
            <a:avLst/>
          </a:prstGeom>
        </p:spPr>
      </p:pic>
      <p:pic>
        <p:nvPicPr>
          <p:cNvPr id="12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6761988"/>
            <a:ext cx="2165604" cy="259994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48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500"/>
            <a:ext cx="192627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C.  Vol orbital et spatial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8" name="object 478"/>
          <p:cNvSpPr/>
          <p:nvPr/>
        </p:nvSpPr>
        <p:spPr>
          <a:xfrm>
            <a:off x="1356614" y="1131061"/>
            <a:ext cx="1658366" cy="13717"/>
          </a:xfrm>
          <a:custGeom>
            <a:avLst/>
            <a:gdLst/>
            <a:ahLst/>
            <a:cxnLst/>
            <a:rect l="l" t="t" r="r" b="b"/>
            <a:pathLst>
              <a:path w="1658366" h="13717">
                <a:moveTo>
                  <a:pt x="0" y="0"/>
                </a:moveTo>
                <a:lnTo>
                  <a:pt x="0" y="13717"/>
                </a:lnTo>
                <a:lnTo>
                  <a:pt x="1658366" y="13717"/>
                </a:lnTo>
                <a:lnTo>
                  <a:pt x="16583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489780"/>
            <a:ext cx="316861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L'orbite d'un satellite dépend de sa mission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1884269"/>
            <a:ext cx="96048" cy="1901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28064" y="1876876"/>
            <a:ext cx="218232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 satellite de communication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315334" y="1876876"/>
            <a:ext cx="95282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doit survoler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28064" y="1876876"/>
            <a:ext cx="5566512" cy="5800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143715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 permanence la même région, il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sera donc immobile par rapport à la Terre et décrira une orbite circulaire, dans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plan équatorial situé à environ 36000 km d'altitude.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2791079" y="2651068"/>
            <a:ext cx="224359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C'est </a:t>
            </a:r>
            <a:r>
              <a:rPr sz="1300" b="1" spc="10" dirty="0">
                <a:latin typeface="Arial"/>
                <a:cs typeface="Arial"/>
              </a:rPr>
              <a:t>l'orbite géostationnaire</a:t>
            </a:r>
            <a:r>
              <a:rPr sz="1300" spc="10" dirty="0">
                <a:latin typeface="Cambria"/>
                <a:cs typeface="Cambria"/>
              </a:rPr>
              <a:t>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5545552"/>
            <a:ext cx="96048" cy="1901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128064" y="5538158"/>
            <a:ext cx="541475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 satellite d'observation (SPOT par exemple) doit survoler un site terrestre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128064" y="5731706"/>
            <a:ext cx="5562389" cy="3865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donné au cours d'orbites successives, dans les mêmes conditions d'éclairage.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Ces orbites passent donc par les pôles à une altitude d'environ 820 km.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2801747" y="6312350"/>
            <a:ext cx="222226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C'est </a:t>
            </a:r>
            <a:r>
              <a:rPr sz="1300" b="1" spc="10" dirty="0">
                <a:latin typeface="Arial"/>
                <a:cs typeface="Arial"/>
              </a:rPr>
              <a:t>l'orbite héliosynchrone</a:t>
            </a:r>
            <a:r>
              <a:rPr sz="1300" spc="10" dirty="0">
                <a:latin typeface="Cambria"/>
                <a:cs typeface="Cambria"/>
              </a:rPr>
              <a:t>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128064" y="6699446"/>
            <a:ext cx="5566776" cy="3865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existe des vitesses « remarquables » au point d’injection qui déterminent la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nature de la trajectoire.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128064" y="7280090"/>
            <a:ext cx="5568564" cy="7739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vitesse minimale pour une trajectoire circulaire est de 7,75 km/s. Entre 7,75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et 11,2 km/s, la trajectoire est elliptique. Au-delà de 11,2 km/s (</a:t>
            </a:r>
            <a:r>
              <a:rPr sz="1300" b="1" spc="10" dirty="0">
                <a:latin typeface="Arial"/>
                <a:cs typeface="Arial"/>
              </a:rPr>
              <a:t>vitesse de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libération</a:t>
            </a:r>
            <a:r>
              <a:rPr sz="1300" spc="10" dirty="0">
                <a:latin typeface="Cambria"/>
                <a:cs typeface="Cambria"/>
              </a:rPr>
              <a:t>),  le  satellite  quitte  l’attraction  terrestre  et  devient  une  sonde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spatiale.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12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3037332"/>
            <a:ext cx="2971800" cy="2296668"/>
          </a:xfrm>
          <a:prstGeom prst="rect">
            <a:avLst/>
          </a:prstGeom>
        </p:spPr>
      </p:pic>
      <p:pic>
        <p:nvPicPr>
          <p:cNvPr id="12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7909589"/>
            <a:ext cx="3723157" cy="19872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58012" y="4197096"/>
            <a:ext cx="6190488" cy="1650492"/>
          </a:xfrm>
          <a:custGeom>
            <a:avLst/>
            <a:gdLst/>
            <a:ahLst/>
            <a:cxnLst/>
            <a:rect l="l" t="t" r="r" b="b"/>
            <a:pathLst>
              <a:path w="6190488" h="1650492">
                <a:moveTo>
                  <a:pt x="0" y="275082"/>
                </a:moveTo>
                <a:cubicBezTo>
                  <a:pt x="0" y="123190"/>
                  <a:pt x="123164" y="0"/>
                  <a:pt x="275082" y="0"/>
                </a:cubicBezTo>
                <a:lnTo>
                  <a:pt x="5915406" y="0"/>
                </a:lnTo>
                <a:cubicBezTo>
                  <a:pt x="6067298" y="0"/>
                  <a:pt x="6190488" y="123190"/>
                  <a:pt x="6190488" y="275082"/>
                </a:cubicBezTo>
                <a:lnTo>
                  <a:pt x="6190488" y="1375410"/>
                </a:lnTo>
                <a:cubicBezTo>
                  <a:pt x="6190488" y="1527302"/>
                  <a:pt x="6067298" y="1650492"/>
                  <a:pt x="5915406" y="1650492"/>
                </a:cubicBezTo>
                <a:lnTo>
                  <a:pt x="275082" y="1650492"/>
                </a:lnTo>
                <a:cubicBezTo>
                  <a:pt x="123164" y="1650492"/>
                  <a:pt x="0" y="1527302"/>
                  <a:pt x="0" y="1375410"/>
                </a:cubicBez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51915" y="4191000"/>
            <a:ext cx="6202680" cy="1662684"/>
          </a:xfrm>
          <a:custGeom>
            <a:avLst/>
            <a:gdLst/>
            <a:ahLst/>
            <a:cxnLst/>
            <a:rect l="l" t="t" r="r" b="b"/>
            <a:pathLst>
              <a:path w="6202680" h="1662684">
                <a:moveTo>
                  <a:pt x="6097" y="281178"/>
                </a:moveTo>
                <a:cubicBezTo>
                  <a:pt x="6097" y="129286"/>
                  <a:pt x="129261" y="6096"/>
                  <a:pt x="281179" y="6096"/>
                </a:cubicBezTo>
                <a:lnTo>
                  <a:pt x="5921503" y="6096"/>
                </a:lnTo>
                <a:cubicBezTo>
                  <a:pt x="6073395" y="6096"/>
                  <a:pt x="6196585" y="129286"/>
                  <a:pt x="6196585" y="281178"/>
                </a:cubicBezTo>
                <a:lnTo>
                  <a:pt x="6196585" y="1381506"/>
                </a:lnTo>
                <a:cubicBezTo>
                  <a:pt x="6196585" y="1533398"/>
                  <a:pt x="6073395" y="1656588"/>
                  <a:pt x="5921503" y="1656588"/>
                </a:cubicBezTo>
                <a:lnTo>
                  <a:pt x="281179" y="1656588"/>
                </a:lnTo>
                <a:cubicBezTo>
                  <a:pt x="129261" y="1656588"/>
                  <a:pt x="6097" y="1533398"/>
                  <a:pt x="6097" y="1381506"/>
                </a:cubicBez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1128064" y="960500"/>
            <a:ext cx="3319459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B.  L’écoulement de l’air autour du profil</a:t>
            </a:r>
            <a:endParaRPr sz="13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356614" y="1131061"/>
            <a:ext cx="3051683" cy="13717"/>
          </a:xfrm>
          <a:custGeom>
            <a:avLst/>
            <a:gdLst/>
            <a:ahLst/>
            <a:cxnLst/>
            <a:rect l="l" t="t" r="r" b="b"/>
            <a:pathLst>
              <a:path w="3051683" h="13717">
                <a:moveTo>
                  <a:pt x="0" y="0"/>
                </a:moveTo>
                <a:lnTo>
                  <a:pt x="0" y="13717"/>
                </a:lnTo>
                <a:lnTo>
                  <a:pt x="3051683" y="13717"/>
                </a:lnTo>
                <a:lnTo>
                  <a:pt x="305168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489780"/>
            <a:ext cx="5796257" cy="6105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952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Pour étudier le vol d’un avion dans l’air, il est équivalent de considérer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l’avion immobile et l’air qui se déplace. On s’intéresse alors à la trajectoire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minces filets d’air, appelés lignes de courant. La vitesse de l’avion est remplacée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2141273"/>
            <a:ext cx="3718235" cy="1952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 le vent relatif, qui souffle dans le sens opposé : </a:t>
            </a:r>
            <a:r>
              <a:rPr sz="1300" spc="10" dirty="0">
                <a:latin typeface="Cambria Math"/>
                <a:cs typeface="Cambria Math"/>
              </a:rPr>
              <a:t>⃗ ⃗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469257" y="2141273"/>
            <a:ext cx="996169" cy="19523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9" spc="10" dirty="0">
                <a:latin typeface="Cambria Math"/>
                <a:cs typeface="Cambria Math"/>
              </a:rPr>
              <a:t>����� =  − ⃗ ⃗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501261" y="2141273"/>
            <a:ext cx="146919" cy="1647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9" spc="10" dirty="0">
                <a:latin typeface="Cambria Math"/>
                <a:cs typeface="Cambria Math"/>
              </a:rPr>
              <a:t>⃗ ⃗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595749" y="2141273"/>
            <a:ext cx="84435" cy="1647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 Math"/>
                <a:cs typeface="Cambria Math"/>
              </a:rPr>
              <a:t>⃗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626229" y="2141273"/>
            <a:ext cx="84435" cy="1647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 Math"/>
                <a:cs typeface="Cambria Math"/>
              </a:rPr>
              <a:t>⃗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656709" y="2141273"/>
            <a:ext cx="84435" cy="1647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 Math"/>
                <a:cs typeface="Cambria Math"/>
              </a:rPr>
              <a:t>⃗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4688713" y="2141273"/>
            <a:ext cx="84435" cy="1647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 Math"/>
                <a:cs typeface="Cambria Math"/>
              </a:rPr>
              <a:t>⃗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719193" y="2141273"/>
            <a:ext cx="84435" cy="1647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 Math"/>
                <a:cs typeface="Cambria Math"/>
              </a:rPr>
              <a:t>⃗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749673" y="2141273"/>
            <a:ext cx="84435" cy="1647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 Math"/>
                <a:cs typeface="Cambria Math"/>
              </a:rPr>
              <a:t>⃗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781677" y="2141273"/>
            <a:ext cx="84435" cy="1647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 Math"/>
                <a:cs typeface="Cambria Math"/>
              </a:rPr>
              <a:t>⃗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4812538" y="2141273"/>
            <a:ext cx="84435" cy="1647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 Math"/>
                <a:cs typeface="Cambria Math"/>
              </a:rPr>
              <a:t>⃗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5320030" y="2143576"/>
            <a:ext cx="62904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9" spc="10" dirty="0">
                <a:latin typeface="Cambria Math"/>
                <a:cs typeface="Cambria Math"/>
              </a:rPr>
              <a:t>������</a:t>
            </a:r>
            <a:r>
              <a:rPr sz="1149" spc="10" dirty="0">
                <a:latin typeface="Cambria"/>
                <a:cs typeface="Cambria"/>
              </a:rPr>
              <a:t>. 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5350510" y="2141273"/>
            <a:ext cx="145395" cy="1647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9" spc="10" dirty="0">
                <a:latin typeface="Cambria Math"/>
                <a:cs typeface="Cambria Math"/>
              </a:rPr>
              <a:t>⃗ ⃗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5441950" y="2141273"/>
            <a:ext cx="84435" cy="1647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 Math"/>
                <a:cs typeface="Cambria Math"/>
              </a:rPr>
              <a:t>⃗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5472430" y="2141273"/>
            <a:ext cx="84435" cy="1647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 Math"/>
                <a:cs typeface="Cambria Math"/>
              </a:rPr>
              <a:t>⃗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5502910" y="2141273"/>
            <a:ext cx="84435" cy="1647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 Math"/>
                <a:cs typeface="Cambria Math"/>
              </a:rPr>
              <a:t>⃗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5533390" y="2141273"/>
            <a:ext cx="84435" cy="1647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 Math"/>
                <a:cs typeface="Cambria Math"/>
              </a:rPr>
              <a:t>⃗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5563870" y="2141273"/>
            <a:ext cx="84435" cy="1647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 Math"/>
                <a:cs typeface="Cambria Math"/>
              </a:rPr>
              <a:t>⃗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5594350" y="2141273"/>
            <a:ext cx="84435" cy="1647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 Math"/>
                <a:cs typeface="Cambria Math"/>
              </a:rPr>
              <a:t>⃗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5624830" y="2141273"/>
            <a:ext cx="84435" cy="1647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 Math"/>
                <a:cs typeface="Cambria Math"/>
              </a:rPr>
              <a:t>⃗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5655310" y="2141273"/>
            <a:ext cx="84435" cy="1647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 Math"/>
                <a:cs typeface="Cambria Math"/>
              </a:rPr>
              <a:t>⃗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5685790" y="2141273"/>
            <a:ext cx="84435" cy="1647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 Math"/>
                <a:cs typeface="Cambria Math"/>
              </a:rPr>
              <a:t>⃗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5716270" y="2141273"/>
            <a:ext cx="84435" cy="1647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 Math"/>
                <a:cs typeface="Cambria Math"/>
              </a:rPr>
              <a:t>⃗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5746750" y="2141273"/>
            <a:ext cx="84435" cy="1647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 Math"/>
                <a:cs typeface="Cambria Math"/>
              </a:rPr>
              <a:t>⃗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32" name="text 1"/>
          <p:cNvSpPr txBox="1"/>
          <p:nvPr/>
        </p:nvSpPr>
        <p:spPr>
          <a:xfrm>
            <a:off x="899464" y="2455996"/>
            <a:ext cx="3003809" cy="10284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Commençons par </a:t>
            </a:r>
            <a:r>
              <a:rPr sz="1300" b="1" spc="10" dirty="0">
                <a:latin typeface="Arial"/>
                <a:cs typeface="Arial"/>
              </a:rPr>
              <a:t>l’effet Venturi</a:t>
            </a:r>
            <a:r>
              <a:rPr sz="1300" spc="10" dirty="0">
                <a:latin typeface="Cambria"/>
                <a:cs typeface="Cambria"/>
              </a:rPr>
              <a:t>. Lorsque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section se rétrécit, la vitesse des filets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d’air  augmente  et  ils  ont  tendance  à  se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rapprocher  les  uns  des  autres.  Cet  effet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s’inverse   lorsque   la   section   augmente.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3" name="text 1"/>
          <p:cNvSpPr txBox="1"/>
          <p:nvPr/>
        </p:nvSpPr>
        <p:spPr>
          <a:xfrm>
            <a:off x="899464" y="3500317"/>
            <a:ext cx="38366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Vous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" name="text 1"/>
          <p:cNvSpPr txBox="1"/>
          <p:nvPr/>
        </p:nvSpPr>
        <p:spPr>
          <a:xfrm>
            <a:off x="1368716" y="3500317"/>
            <a:ext cx="54479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pouvez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5" name="text 1"/>
          <p:cNvSpPr txBox="1"/>
          <p:nvPr/>
        </p:nvSpPr>
        <p:spPr>
          <a:xfrm>
            <a:off x="1999268" y="3500317"/>
            <a:ext cx="55813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vérifier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6" name="text 1"/>
          <p:cNvSpPr txBox="1"/>
          <p:nvPr/>
        </p:nvSpPr>
        <p:spPr>
          <a:xfrm>
            <a:off x="2641835" y="3500317"/>
            <a:ext cx="31437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cela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7" name="text 1"/>
          <p:cNvSpPr txBox="1"/>
          <p:nvPr/>
        </p:nvSpPr>
        <p:spPr>
          <a:xfrm>
            <a:off x="3040642" y="3500317"/>
            <a:ext cx="20837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8" name="text 1"/>
          <p:cNvSpPr txBox="1"/>
          <p:nvPr/>
        </p:nvSpPr>
        <p:spPr>
          <a:xfrm>
            <a:off x="899464" y="3500317"/>
            <a:ext cx="3001005" cy="6120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433657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pinçant</a:t>
            </a:r>
            <a:endParaRPr sz="1300" dirty="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l’extrémité du tuyau d’arrosage de votre</a:t>
            </a:r>
            <a:endParaRPr sz="1300" dirty="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jardin.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39" name="text 1"/>
          <p:cNvSpPr txBox="1"/>
          <p:nvPr/>
        </p:nvSpPr>
        <p:spPr>
          <a:xfrm>
            <a:off x="2585339" y="4234658"/>
            <a:ext cx="2426477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Il est utilisé en aéronautique pour 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text 1"/>
          <p:cNvSpPr txBox="1"/>
          <p:nvPr/>
        </p:nvSpPr>
        <p:spPr>
          <a:xfrm>
            <a:off x="1128064" y="4544030"/>
            <a:ext cx="96048" cy="1901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" name="text 1"/>
          <p:cNvSpPr txBox="1"/>
          <p:nvPr/>
        </p:nvSpPr>
        <p:spPr>
          <a:xfrm>
            <a:off x="1356614" y="4544030"/>
            <a:ext cx="2007199" cy="183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Le mélange air/essence dans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text 1"/>
          <p:cNvSpPr txBox="1"/>
          <p:nvPr/>
        </p:nvSpPr>
        <p:spPr>
          <a:xfrm>
            <a:off x="3363812" y="4544030"/>
            <a:ext cx="1159221" cy="183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les carburateurs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text 1"/>
          <p:cNvSpPr txBox="1"/>
          <p:nvPr/>
        </p:nvSpPr>
        <p:spPr>
          <a:xfrm>
            <a:off x="1128064" y="4854926"/>
            <a:ext cx="96048" cy="1901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44" name="text 1"/>
          <p:cNvSpPr txBox="1"/>
          <p:nvPr/>
        </p:nvSpPr>
        <p:spPr>
          <a:xfrm>
            <a:off x="1356614" y="4854926"/>
            <a:ext cx="4941714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9" i="1" spc="10" dirty="0">
                <a:latin typeface="Arial"/>
                <a:cs typeface="Arial"/>
              </a:rPr>
              <a:t>Expliquer les dépressions sur l’extrados et les surpressions sur l’intrados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text 1"/>
          <p:cNvSpPr txBox="1"/>
          <p:nvPr/>
        </p:nvSpPr>
        <p:spPr>
          <a:xfrm>
            <a:off x="1128064" y="5165822"/>
            <a:ext cx="96048" cy="1901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" name="text 1"/>
          <p:cNvSpPr txBox="1"/>
          <p:nvPr/>
        </p:nvSpPr>
        <p:spPr>
          <a:xfrm>
            <a:off x="1356614" y="5165822"/>
            <a:ext cx="69589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Expliquer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" name="text 1"/>
          <p:cNvSpPr txBox="1"/>
          <p:nvPr/>
        </p:nvSpPr>
        <p:spPr>
          <a:xfrm>
            <a:off x="2053082" y="5165822"/>
            <a:ext cx="2211293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9" i="1" spc="10" dirty="0">
                <a:latin typeface="Arial"/>
                <a:cs typeface="Arial"/>
              </a:rPr>
              <a:t>les effets de Foehn en montagne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text 1"/>
          <p:cNvSpPr txBox="1"/>
          <p:nvPr/>
        </p:nvSpPr>
        <p:spPr>
          <a:xfrm>
            <a:off x="1128064" y="5476972"/>
            <a:ext cx="96048" cy="1901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49" name="text 1"/>
          <p:cNvSpPr txBox="1"/>
          <p:nvPr/>
        </p:nvSpPr>
        <p:spPr>
          <a:xfrm>
            <a:off x="1356614" y="5476972"/>
            <a:ext cx="366711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Pour</a:t>
            </a:r>
            <a:endParaRPr sz="1300">
              <a:latin typeface="Arial"/>
              <a:cs typeface="Arial"/>
            </a:endParaRPr>
          </a:p>
        </p:txBody>
      </p:sp>
      <p:sp>
        <p:nvSpPr>
          <p:cNvPr id="50" name="text 1"/>
          <p:cNvSpPr txBox="1"/>
          <p:nvPr/>
        </p:nvSpPr>
        <p:spPr>
          <a:xfrm>
            <a:off x="1723325" y="5476972"/>
            <a:ext cx="113404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«</a:t>
            </a:r>
            <a:endParaRPr sz="1300">
              <a:latin typeface="Arial"/>
              <a:cs typeface="Arial"/>
            </a:endParaRPr>
          </a:p>
        </p:txBody>
      </p:sp>
      <p:sp>
        <p:nvSpPr>
          <p:cNvPr id="51" name="text 1"/>
          <p:cNvSpPr txBox="1"/>
          <p:nvPr/>
        </p:nvSpPr>
        <p:spPr>
          <a:xfrm>
            <a:off x="1838198" y="5476972"/>
            <a:ext cx="42135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coller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52" name="text 1"/>
          <p:cNvSpPr txBox="1"/>
          <p:nvPr/>
        </p:nvSpPr>
        <p:spPr>
          <a:xfrm>
            <a:off x="2259553" y="5476972"/>
            <a:ext cx="438308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au sol</a:t>
            </a:r>
            <a:endParaRPr sz="1300">
              <a:latin typeface="Arial"/>
              <a:cs typeface="Arial"/>
            </a:endParaRPr>
          </a:p>
        </p:txBody>
      </p:sp>
      <p:sp>
        <p:nvSpPr>
          <p:cNvPr id="53" name="text 1"/>
          <p:cNvSpPr txBox="1"/>
          <p:nvPr/>
        </p:nvSpPr>
        <p:spPr>
          <a:xfrm>
            <a:off x="2699639" y="5476972"/>
            <a:ext cx="33050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» 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text 1"/>
          <p:cNvSpPr txBox="1"/>
          <p:nvPr/>
        </p:nvSpPr>
        <p:spPr>
          <a:xfrm>
            <a:off x="3030139" y="5476972"/>
            <a:ext cx="638123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formules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59" name="text 1"/>
          <p:cNvSpPr txBox="1"/>
          <p:nvPr/>
        </p:nvSpPr>
        <p:spPr>
          <a:xfrm>
            <a:off x="3668263" y="5476972"/>
            <a:ext cx="123114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60" name="text 1"/>
          <p:cNvSpPr txBox="1"/>
          <p:nvPr/>
        </p:nvSpPr>
        <p:spPr>
          <a:xfrm>
            <a:off x="899464" y="6092894"/>
            <a:ext cx="490370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Préalablement  à  cela, </a:t>
            </a:r>
            <a:r>
              <a:rPr sz="1300" b="1" spc="10" dirty="0">
                <a:latin typeface="Arial"/>
                <a:cs typeface="Arial"/>
              </a:rPr>
              <a:t>Daniel  Bernoulli</a:t>
            </a:r>
            <a:r>
              <a:rPr sz="1300" spc="10" dirty="0">
                <a:latin typeface="Cambria"/>
                <a:cs typeface="Cambria"/>
              </a:rPr>
              <a:t>,  grand  physicien  du  18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1" name="text 1"/>
          <p:cNvSpPr txBox="1"/>
          <p:nvPr/>
        </p:nvSpPr>
        <p:spPr>
          <a:xfrm>
            <a:off x="5769610" y="6108374"/>
            <a:ext cx="219870" cy="1268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50" spc="10" dirty="0">
                <a:latin typeface="Cambria"/>
                <a:cs typeface="Cambria"/>
              </a:rPr>
              <a:t>ème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62" name="text 1"/>
          <p:cNvSpPr txBox="1"/>
          <p:nvPr/>
        </p:nvSpPr>
        <p:spPr>
          <a:xfrm>
            <a:off x="5966206" y="6092894"/>
            <a:ext cx="73042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  siècle,  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3" name="text 1"/>
          <p:cNvSpPr txBox="1"/>
          <p:nvPr/>
        </p:nvSpPr>
        <p:spPr>
          <a:xfrm>
            <a:off x="899464" y="6301682"/>
            <a:ext cx="5794882" cy="6090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démontré que dans un fluide en écoulement, plus la vitesse du fluide est élevée et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plus la pression y est faible et inversement. En résumé : c’est comme sur le grand-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huit, la hauteur jouant le même rôle que la pression !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4" name="text 1"/>
          <p:cNvSpPr txBox="1"/>
          <p:nvPr/>
        </p:nvSpPr>
        <p:spPr>
          <a:xfrm>
            <a:off x="899464" y="8900484"/>
            <a:ext cx="5797195" cy="608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Dans le cas d’un profil d’aile, la présence de l’</a:t>
            </a:r>
            <a:r>
              <a:rPr sz="1300" b="1" spc="10" dirty="0">
                <a:latin typeface="Arial"/>
                <a:cs typeface="Arial"/>
              </a:rPr>
              <a:t>extrados</a:t>
            </a:r>
            <a:r>
              <a:rPr sz="1300" spc="10" dirty="0">
                <a:latin typeface="Cambria"/>
                <a:cs typeface="Cambria"/>
              </a:rPr>
              <a:t> engendre un surplus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vitesse  qui  crée  une </a:t>
            </a:r>
            <a:r>
              <a:rPr sz="1300" b="1" spc="10" dirty="0">
                <a:latin typeface="Arial"/>
                <a:cs typeface="Arial"/>
              </a:rPr>
              <a:t>dépression</a:t>
            </a:r>
            <a:r>
              <a:rPr sz="1300" spc="10" dirty="0">
                <a:latin typeface="Cambria"/>
                <a:cs typeface="Cambria"/>
              </a:rPr>
              <a:t>.  Côté </a:t>
            </a:r>
            <a:r>
              <a:rPr sz="1300" b="1" spc="10" dirty="0">
                <a:latin typeface="Arial"/>
                <a:cs typeface="Arial"/>
              </a:rPr>
              <a:t>intrados</a:t>
            </a:r>
            <a:r>
              <a:rPr sz="1300" spc="10" dirty="0">
                <a:latin typeface="Cambria"/>
                <a:cs typeface="Cambria"/>
              </a:rPr>
              <a:t>,  c’est  l’inverse  :  il  y  a  une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diminution de la vitesse et apparition d’une </a:t>
            </a:r>
            <a:r>
              <a:rPr sz="1300" b="1" spc="10" dirty="0">
                <a:latin typeface="Arial"/>
                <a:cs typeface="Arial"/>
              </a:rPr>
              <a:t>surpression</a:t>
            </a:r>
            <a:r>
              <a:rPr sz="1300" spc="10" dirty="0">
                <a:latin typeface="Cambria"/>
                <a:cs typeface="Cambria"/>
              </a:rPr>
              <a:t>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2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20" y="7028688"/>
            <a:ext cx="3887724" cy="1746504"/>
          </a:xfrm>
          <a:prstGeom prst="rect">
            <a:avLst/>
          </a:prstGeom>
        </p:spPr>
      </p:pic>
      <p:pic>
        <p:nvPicPr>
          <p:cNvPr id="2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212" y="2452116"/>
            <a:ext cx="3066288" cy="1664207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49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500"/>
            <a:ext cx="199485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D.  Lanceurs et satellites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0" name="object 480"/>
          <p:cNvSpPr/>
          <p:nvPr/>
        </p:nvSpPr>
        <p:spPr>
          <a:xfrm>
            <a:off x="1356614" y="1131061"/>
            <a:ext cx="1726945" cy="13717"/>
          </a:xfrm>
          <a:custGeom>
            <a:avLst/>
            <a:gdLst/>
            <a:ahLst/>
            <a:cxnLst/>
            <a:rect l="l" t="t" r="r" b="b"/>
            <a:pathLst>
              <a:path w="1726945" h="13717">
                <a:moveTo>
                  <a:pt x="0" y="0"/>
                </a:moveTo>
                <a:lnTo>
                  <a:pt x="0" y="13717"/>
                </a:lnTo>
                <a:lnTo>
                  <a:pt x="1726945" y="13717"/>
                </a:lnTo>
                <a:lnTo>
                  <a:pt x="172694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2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12" y="1324356"/>
            <a:ext cx="2807207" cy="4450080"/>
          </a:xfrm>
          <a:prstGeom prst="rect">
            <a:avLst/>
          </a:prstGeom>
        </p:spPr>
      </p:pic>
      <p:pic>
        <p:nvPicPr>
          <p:cNvPr id="12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6077712"/>
            <a:ext cx="5588508" cy="359054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2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954024"/>
            <a:ext cx="6216396" cy="397154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2" name="object 482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51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46383"/>
            <a:ext cx="241390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X.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585214" y="963504"/>
            <a:ext cx="2686557" cy="2652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60" spc="10" dirty="0">
                <a:latin typeface="Arial"/>
                <a:cs typeface="Arial"/>
              </a:rPr>
              <a:t>Quelques notions d’anglais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3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68" y="1459992"/>
            <a:ext cx="3733800" cy="2657856"/>
          </a:xfrm>
          <a:prstGeom prst="rect">
            <a:avLst/>
          </a:prstGeom>
        </p:spPr>
      </p:pic>
      <p:pic>
        <p:nvPicPr>
          <p:cNvPr id="13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07" y="4117848"/>
            <a:ext cx="4828032" cy="3009900"/>
          </a:xfrm>
          <a:prstGeom prst="rect">
            <a:avLst/>
          </a:prstGeom>
        </p:spPr>
      </p:pic>
      <p:pic>
        <p:nvPicPr>
          <p:cNvPr id="13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08" y="7040880"/>
            <a:ext cx="5742432" cy="214274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3" name="object 483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52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3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50976"/>
            <a:ext cx="4543044" cy="2793492"/>
          </a:xfrm>
          <a:prstGeom prst="rect">
            <a:avLst/>
          </a:prstGeom>
        </p:spPr>
      </p:pic>
      <p:pic>
        <p:nvPicPr>
          <p:cNvPr id="13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88" y="3444240"/>
            <a:ext cx="3304032" cy="2580131"/>
          </a:xfrm>
          <a:prstGeom prst="rect">
            <a:avLst/>
          </a:prstGeom>
        </p:spPr>
      </p:pic>
      <p:pic>
        <p:nvPicPr>
          <p:cNvPr id="13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" y="6080760"/>
            <a:ext cx="4808220" cy="337108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4" name="object 484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53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3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5050536"/>
            <a:ext cx="6362700" cy="4497324"/>
          </a:xfrm>
          <a:prstGeom prst="rect">
            <a:avLst/>
          </a:prstGeom>
        </p:spPr>
      </p:pic>
      <p:pic>
        <p:nvPicPr>
          <p:cNvPr id="13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3" y="819912"/>
            <a:ext cx="5766815" cy="409194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5" name="object 485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54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3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832104"/>
            <a:ext cx="6810756" cy="4815840"/>
          </a:xfrm>
          <a:prstGeom prst="rect">
            <a:avLst/>
          </a:prstGeom>
        </p:spPr>
      </p:pic>
      <p:pic>
        <p:nvPicPr>
          <p:cNvPr id="13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" y="5426964"/>
            <a:ext cx="6443472" cy="455371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6" name="object 486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55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426587" y="960726"/>
            <a:ext cx="742076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AIRPORT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4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3" y="1335024"/>
            <a:ext cx="6594347" cy="3633216"/>
          </a:xfrm>
          <a:prstGeom prst="rect">
            <a:avLst/>
          </a:prstGeom>
        </p:spPr>
      </p:pic>
      <p:pic>
        <p:nvPicPr>
          <p:cNvPr id="14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" y="5283708"/>
            <a:ext cx="5884164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80" y="7615428"/>
            <a:ext cx="3561588" cy="1914144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500"/>
            <a:ext cx="2498023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C.  Les forces aérodynamiques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356614" y="1131061"/>
            <a:ext cx="2230247" cy="13717"/>
          </a:xfrm>
          <a:custGeom>
            <a:avLst/>
            <a:gdLst/>
            <a:ahLst/>
            <a:cxnLst/>
            <a:rect l="l" t="t" r="r" b="b"/>
            <a:pathLst>
              <a:path w="2230247" h="13717">
                <a:moveTo>
                  <a:pt x="0" y="0"/>
                </a:moveTo>
                <a:lnTo>
                  <a:pt x="0" y="13717"/>
                </a:lnTo>
                <a:lnTo>
                  <a:pt x="2230247" y="13717"/>
                </a:lnTo>
                <a:lnTo>
                  <a:pt x="22302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3663384"/>
            <a:ext cx="5797592" cy="6090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 somme  des  forces  pressantes  sur  toute  la  surface  du  profil  est  une </a:t>
            </a:r>
            <a:r>
              <a:rPr sz="1300" b="1" spc="10" dirty="0">
                <a:latin typeface="Arial"/>
                <a:cs typeface="Arial"/>
              </a:rPr>
              <a:t>force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aérodynamique</a:t>
            </a:r>
            <a:r>
              <a:rPr sz="1300" spc="10" dirty="0">
                <a:latin typeface="Cambria"/>
                <a:cs typeface="Cambria"/>
              </a:rPr>
              <a:t>, dirigée vers le haut (et légèrement vers l’arrière). C’est cette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force qui maintient l’avion en vol.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4391856"/>
            <a:ext cx="5797991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Cette  force,  la  sustentation  ou  portance,  est  générée  pour  environ  2/3  par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l’extrados de l’aile et pour environ 1/3 par l’intrados.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4911572"/>
            <a:ext cx="5797068" cy="4001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point où s’appliquent les forces aérodynamiques est appelé </a:t>
            </a:r>
            <a:r>
              <a:rPr sz="1300" b="1" spc="10" dirty="0">
                <a:latin typeface="Arial"/>
                <a:cs typeface="Arial"/>
              </a:rPr>
              <a:t>centre de poussée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(CP)</a:t>
            </a:r>
            <a:r>
              <a:rPr sz="1300" spc="10" dirty="0">
                <a:latin typeface="Cambria"/>
                <a:cs typeface="Cambria"/>
              </a:rPr>
              <a:t>. Il avance lorsque l’incidence augmente.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28064" y="5746495"/>
            <a:ext cx="1837877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D.  Portance et trainée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356614" y="5917057"/>
            <a:ext cx="1569974" cy="13715"/>
          </a:xfrm>
          <a:custGeom>
            <a:avLst/>
            <a:gdLst/>
            <a:ahLst/>
            <a:cxnLst/>
            <a:rect l="l" t="t" r="r" b="b"/>
            <a:pathLst>
              <a:path w="1569974" h="13715">
                <a:moveTo>
                  <a:pt x="0" y="0"/>
                </a:moveTo>
                <a:lnTo>
                  <a:pt x="0" y="13716"/>
                </a:lnTo>
                <a:lnTo>
                  <a:pt x="1569974" y="13716"/>
                </a:lnTo>
                <a:lnTo>
                  <a:pt x="156997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899464" y="6275774"/>
            <a:ext cx="5792028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952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force aérodynamique qui s’exerce sur un profil est décomposée en deux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termes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28064" y="6802852"/>
            <a:ext cx="96048" cy="1901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356614" y="6795458"/>
            <a:ext cx="2298461" cy="4017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L’un  parallèle  au  vent  relatif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l’avancement de l’avion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725545" y="6795490"/>
            <a:ext cx="1389754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:  c’est  la </a:t>
            </a:r>
            <a:r>
              <a:rPr sz="1300" b="1" spc="10" dirty="0">
                <a:latin typeface="Arial"/>
                <a:cs typeface="Arial"/>
              </a:rPr>
              <a:t>trainée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5185918" y="6802852"/>
            <a:ext cx="229314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Rx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5380990" y="6795490"/>
            <a:ext cx="69951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5521058" y="6795490"/>
            <a:ext cx="1175187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qui  s’oppose  à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128064" y="7221952"/>
            <a:ext cx="96048" cy="1901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356614" y="7214558"/>
            <a:ext cx="2770901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L’autre perpendiculaire au vent relatif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sustend l’avion.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4140073" y="7214590"/>
            <a:ext cx="1348392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: c’est la </a:t>
            </a:r>
            <a:r>
              <a:rPr sz="1300" b="1" spc="10" dirty="0">
                <a:latin typeface="Arial"/>
                <a:cs typeface="Arial"/>
              </a:rPr>
              <a:t>portance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5502910" y="7221952"/>
            <a:ext cx="22174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Rz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5690362" y="7214558"/>
            <a:ext cx="6995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5772493" y="7214558"/>
            <a:ext cx="26466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qui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6049501" y="7214558"/>
            <a:ext cx="64684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porte ou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2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07" y="1245108"/>
            <a:ext cx="4123944" cy="24353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99464" y="954888"/>
            <a:ext cx="5796871" cy="608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 constructeur d’avion cherche à obtenir la plus grande portance possible (pour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maximiser la charge emportée) et la plus faible trainée possible (celle-ci s’oppose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au mouvement de l’avion et augmente la consommation de carburant).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9464" y="1681804"/>
            <a:ext cx="5791171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Deux relations jumelles permettent de calculer les valeurs de la portance et de la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trainée en newton (N).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81176" y="2511806"/>
            <a:ext cx="5798565" cy="269747"/>
          </a:xfrm>
          <a:custGeom>
            <a:avLst/>
            <a:gdLst/>
            <a:ahLst/>
            <a:cxnLst/>
            <a:rect l="l" t="t" r="r" b="b"/>
            <a:pathLst>
              <a:path w="5798565" h="269747">
                <a:moveTo>
                  <a:pt x="0" y="0"/>
                </a:moveTo>
                <a:lnTo>
                  <a:pt x="0" y="269747"/>
                </a:lnTo>
                <a:lnTo>
                  <a:pt x="5798566" y="269747"/>
                </a:lnTo>
                <a:lnTo>
                  <a:pt x="5798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1527302" y="2517329"/>
            <a:ext cx="1882917" cy="2376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Rz = 1/2 ρ V </a:t>
            </a: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. S . Cz 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649347" y="2538226"/>
            <a:ext cx="108899" cy="1498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769740" y="2526435"/>
            <a:ext cx="271668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219321" y="2517329"/>
            <a:ext cx="1863105" cy="2376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Rx = 1/2 ρ V </a:t>
            </a: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. S . Cx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350510" y="2538226"/>
            <a:ext cx="108899" cy="1498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06" y="2511806"/>
            <a:ext cx="4516628" cy="249935"/>
          </a:xfrm>
          <a:prstGeom prst="rect">
            <a:avLst/>
          </a:prstGeom>
        </p:spPr>
      </p:pic>
      <p:sp>
        <p:nvSpPr>
          <p:cNvPr id="11" name="text 1"/>
          <p:cNvSpPr txBox="1"/>
          <p:nvPr/>
        </p:nvSpPr>
        <p:spPr>
          <a:xfrm>
            <a:off x="899464" y="2882715"/>
            <a:ext cx="45525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Avec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2571623" y="3193993"/>
            <a:ext cx="290806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Georgia"/>
                <a:cs typeface="Georgia"/>
              </a:rPr>
              <a:t>*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ρ</a:t>
            </a:r>
            <a:r>
              <a:rPr sz="1300" spc="10" dirty="0">
                <a:latin typeface="Cambria"/>
                <a:cs typeface="Cambria"/>
              </a:rPr>
              <a:t>=  Masse volumique de l'air (en kg.m 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5320030" y="3209472"/>
            <a:ext cx="83750" cy="1268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50" spc="10" dirty="0">
                <a:latin typeface="Cambria"/>
                <a:cs typeface="Cambria"/>
              </a:rPr>
              <a:t>3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2571623" y="3504888"/>
            <a:ext cx="274194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Georgia"/>
                <a:cs typeface="Georgia"/>
              </a:rPr>
              <a:t>*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S</a:t>
            </a:r>
            <a:r>
              <a:rPr sz="1300" spc="10" dirty="0">
                <a:latin typeface="Cambria"/>
                <a:cs typeface="Cambria"/>
              </a:rPr>
              <a:t> =  Surface alaire de l'avion (en m²) 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2571623" y="3814260"/>
            <a:ext cx="353747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Georgia"/>
                <a:cs typeface="Georgia"/>
              </a:rPr>
              <a:t>*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v</a:t>
            </a:r>
            <a:r>
              <a:rPr sz="1300" spc="10" dirty="0">
                <a:latin typeface="Cambria"/>
                <a:cs typeface="Cambria"/>
              </a:rPr>
              <a:t> =  Vitesse de l'avion par rapport à l’air (en m.s)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803146" y="4126680"/>
            <a:ext cx="6278799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                                            * </a:t>
            </a:r>
            <a:r>
              <a:rPr sz="1300" b="1" spc="10" dirty="0">
                <a:latin typeface="Arial"/>
                <a:cs typeface="Arial"/>
              </a:rPr>
              <a:t>Cz</a:t>
            </a:r>
            <a:r>
              <a:rPr sz="1300" spc="10" dirty="0">
                <a:latin typeface="Cambria"/>
                <a:cs typeface="Cambria"/>
              </a:rPr>
              <a:t> = Coefficient de portance du profil (dépend du profil                                                                           </a:t>
            </a:r>
            <a:endParaRPr sz="1300">
              <a:latin typeface="Cambria"/>
              <a:cs typeface="Cambria"/>
            </a:endParaRPr>
          </a:p>
          <a:p>
            <a:pPr marL="469773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et  de l'incidence, sans unité)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2571623" y="4646364"/>
            <a:ext cx="4162566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Georgia"/>
                <a:cs typeface="Georgia"/>
              </a:rPr>
              <a:t>*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Cx</a:t>
            </a:r>
            <a:r>
              <a:rPr sz="1300" spc="10" dirty="0">
                <a:latin typeface="Cambria"/>
                <a:cs typeface="Cambria"/>
              </a:rPr>
              <a:t> = Coefficient de trainée du profil (dépend du profil et 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l'incidence, sans unité)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2268347" y="5475674"/>
            <a:ext cx="4428725" cy="401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              </a:t>
            </a:r>
            <a:r>
              <a:rPr sz="1300" b="1" spc="10" dirty="0">
                <a:latin typeface="Arial"/>
                <a:cs typeface="Arial"/>
              </a:rPr>
              <a:t>ρ</a:t>
            </a:r>
            <a:r>
              <a:rPr sz="1300" spc="10" dirty="0">
                <a:latin typeface="Cambria"/>
                <a:cs typeface="Cambria"/>
              </a:rPr>
              <a:t>  diminue  avec  l’altitude </a:t>
            </a:r>
            <a:r>
              <a:rPr sz="1300" spc="10" dirty="0">
                <a:latin typeface="Wingdings"/>
                <a:cs typeface="Wingdings"/>
              </a:rPr>
              <a:t></a:t>
            </a:r>
            <a:r>
              <a:rPr sz="1300" spc="10" dirty="0">
                <a:latin typeface="Cambria"/>
                <a:cs typeface="Cambria"/>
              </a:rPr>
              <a:t>  la  portance  en  particulier</a:t>
            </a:r>
            <a:endParaRPr sz="1300">
              <a:latin typeface="Cambria"/>
              <a:cs typeface="Cambria"/>
            </a:endParaRPr>
          </a:p>
          <a:p>
            <a:pPr marL="303276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diminue avec l’altitude.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2554859" y="5995358"/>
            <a:ext cx="4138594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9144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Si on double la vitesse, on multiplie par 4 la portance et la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trainée et inversement.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2538095" y="6513518"/>
            <a:ext cx="385472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notion de trainée induite sera développée plus loin.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449701" y="6680580"/>
            <a:ext cx="1043940" cy="9144"/>
          </a:xfrm>
          <a:custGeom>
            <a:avLst/>
            <a:gdLst/>
            <a:ahLst/>
            <a:cxnLst/>
            <a:rect l="l" t="t" r="r" b="b"/>
            <a:pathLst>
              <a:path w="1043940" h="9144">
                <a:moveTo>
                  <a:pt x="0" y="0"/>
                </a:moveTo>
                <a:lnTo>
                  <a:pt x="0" y="9145"/>
                </a:lnTo>
                <a:lnTo>
                  <a:pt x="1043940" y="9145"/>
                </a:lnTo>
                <a:lnTo>
                  <a:pt x="10439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text 1"/>
          <p:cNvSpPr txBox="1"/>
          <p:nvPr/>
        </p:nvSpPr>
        <p:spPr>
          <a:xfrm>
            <a:off x="899464" y="7133786"/>
            <a:ext cx="234844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Pour un avion de transport civil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99464" y="7300849"/>
            <a:ext cx="2312162" cy="9143"/>
          </a:xfrm>
          <a:custGeom>
            <a:avLst/>
            <a:gdLst/>
            <a:ahLst/>
            <a:cxnLst/>
            <a:rect l="l" t="t" r="r" b="b"/>
            <a:pathLst>
              <a:path w="2312162" h="9143">
                <a:moveTo>
                  <a:pt x="0" y="0"/>
                </a:moveTo>
                <a:lnTo>
                  <a:pt x="0" y="9144"/>
                </a:lnTo>
                <a:lnTo>
                  <a:pt x="2312162" y="9144"/>
                </a:lnTo>
                <a:lnTo>
                  <a:pt x="231216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text 1"/>
          <p:cNvSpPr txBox="1"/>
          <p:nvPr/>
        </p:nvSpPr>
        <p:spPr>
          <a:xfrm>
            <a:off x="1128064" y="7764877"/>
            <a:ext cx="96048" cy="1901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1356614" y="7757483"/>
            <a:ext cx="87826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 croisière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2236343" y="7757483"/>
            <a:ext cx="19775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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2434463" y="7764877"/>
            <a:ext cx="20989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Cz</a:t>
            </a:r>
            <a:endParaRPr sz="1300">
              <a:latin typeface="Arial"/>
              <a:cs typeface="Arial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1356614" y="7757483"/>
            <a:ext cx="1688607" cy="401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51585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≈0,5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                                                </a:t>
            </a:r>
            <a:r>
              <a:rPr sz="1300" spc="10" dirty="0">
                <a:latin typeface="Wingdings"/>
                <a:cs typeface="Wingdings"/>
              </a:rPr>
              <a:t></a:t>
            </a:r>
            <a:r>
              <a:rPr sz="1300" spc="10" dirty="0">
                <a:latin typeface="Cambria"/>
                <a:cs typeface="Cambria"/>
              </a:rPr>
              <a:t> </a:t>
            </a:r>
            <a:r>
              <a:rPr sz="1300" b="1" spc="10" dirty="0">
                <a:latin typeface="Arial"/>
                <a:cs typeface="Arial"/>
              </a:rPr>
              <a:t>Cx</a:t>
            </a:r>
            <a:r>
              <a:rPr sz="1300" spc="10" dirty="0">
                <a:latin typeface="Cambria"/>
                <a:cs typeface="Cambria"/>
              </a:rPr>
              <a:t>≈0,02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1128064" y="8389717"/>
            <a:ext cx="96048" cy="1901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1356614" y="8382323"/>
            <a:ext cx="92961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Au décollage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2288159" y="8382323"/>
            <a:ext cx="19775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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" name="text 1"/>
          <p:cNvSpPr txBox="1"/>
          <p:nvPr/>
        </p:nvSpPr>
        <p:spPr>
          <a:xfrm>
            <a:off x="2486279" y="8389717"/>
            <a:ext cx="209890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Cz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" name="text 1"/>
          <p:cNvSpPr txBox="1"/>
          <p:nvPr/>
        </p:nvSpPr>
        <p:spPr>
          <a:xfrm>
            <a:off x="2660015" y="8382323"/>
            <a:ext cx="25566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≈2 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" name="text 1"/>
          <p:cNvSpPr txBox="1"/>
          <p:nvPr/>
        </p:nvSpPr>
        <p:spPr>
          <a:xfrm>
            <a:off x="899464" y="8693219"/>
            <a:ext cx="214270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                                                                </a:t>
            </a:r>
            <a:r>
              <a:rPr sz="1300" spc="10" dirty="0">
                <a:latin typeface="Wingdings"/>
                <a:cs typeface="Wingdings"/>
              </a:rPr>
              <a:t></a:t>
            </a:r>
            <a:r>
              <a:rPr sz="1300" spc="10" dirty="0">
                <a:latin typeface="Cambria"/>
                <a:cs typeface="Cambria"/>
              </a:rPr>
              <a:t> </a:t>
            </a:r>
            <a:r>
              <a:rPr sz="1300" b="1" spc="10" dirty="0">
                <a:latin typeface="Arial"/>
                <a:cs typeface="Arial"/>
              </a:rPr>
              <a:t>Cx</a:t>
            </a:r>
            <a:r>
              <a:rPr sz="1300" spc="10" dirty="0">
                <a:latin typeface="Cambria"/>
                <a:cs typeface="Cambria"/>
              </a:rPr>
              <a:t>≈0, 2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2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51048"/>
            <a:ext cx="1876044" cy="35859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034796" y="4255008"/>
            <a:ext cx="5861304" cy="1078992"/>
          </a:xfrm>
          <a:custGeom>
            <a:avLst/>
            <a:gdLst/>
            <a:ahLst/>
            <a:cxnLst/>
            <a:rect l="l" t="t" r="r" b="b"/>
            <a:pathLst>
              <a:path w="5861304" h="1078992">
                <a:moveTo>
                  <a:pt x="0" y="0"/>
                </a:moveTo>
                <a:lnTo>
                  <a:pt x="0" y="1078992"/>
                </a:lnTo>
                <a:lnTo>
                  <a:pt x="5861304" y="1078992"/>
                </a:lnTo>
                <a:lnTo>
                  <a:pt x="5861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1128064" y="960500"/>
            <a:ext cx="182721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E.  L’angle d’incidence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356614" y="1131061"/>
            <a:ext cx="1559306" cy="13717"/>
          </a:xfrm>
          <a:custGeom>
            <a:avLst/>
            <a:gdLst/>
            <a:ahLst/>
            <a:cxnLst/>
            <a:rect l="l" t="t" r="r" b="b"/>
            <a:pathLst>
              <a:path w="1559306" h="13717">
                <a:moveTo>
                  <a:pt x="0" y="0"/>
                </a:moveTo>
                <a:lnTo>
                  <a:pt x="0" y="13717"/>
                </a:lnTo>
                <a:lnTo>
                  <a:pt x="1559306" y="13717"/>
                </a:lnTo>
                <a:lnTo>
                  <a:pt x="15593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904036" y="1489780"/>
            <a:ext cx="5788275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19" spc="10" dirty="0">
                <a:latin typeface="Cambria"/>
                <a:cs typeface="Cambria"/>
              </a:rPr>
              <a:t>C’est l’angle</a:t>
            </a:r>
            <a:r>
              <a:rPr sz="819" b="1" spc="10" dirty="0">
                <a:latin typeface="Arial"/>
                <a:cs typeface="Arial"/>
              </a:rPr>
              <a:t> i </a:t>
            </a:r>
            <a:r>
              <a:rPr sz="819" spc="10" dirty="0">
                <a:latin typeface="Cambria"/>
                <a:cs typeface="Cambria"/>
              </a:rPr>
              <a:t>compris entre la corde de profil de l’aile et la trajectoire de l’avion. Il</a:t>
            </a:r>
            <a:endParaRPr sz="800">
              <a:latin typeface="Cambria"/>
              <a:cs typeface="Cambria"/>
            </a:endParaRPr>
          </a:p>
          <a:p>
            <a:pPr marL="212631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varie au cours du vol.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283462" y="3894806"/>
            <a:ext cx="5028580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40" b="1" spc="10" dirty="0">
                <a:latin typeface="Arial"/>
                <a:cs typeface="Arial"/>
              </a:rPr>
              <a:t>La Portance ainsi que la Trainée varient avec l’incidence du profil.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83462" y="4052950"/>
            <a:ext cx="4992370" cy="12192"/>
          </a:xfrm>
          <a:custGeom>
            <a:avLst/>
            <a:gdLst/>
            <a:ahLst/>
            <a:cxnLst/>
            <a:rect l="l" t="t" r="r" b="b"/>
            <a:pathLst>
              <a:path w="4992370" h="12192">
                <a:moveTo>
                  <a:pt x="0" y="0"/>
                </a:moveTo>
                <a:lnTo>
                  <a:pt x="0" y="12193"/>
                </a:lnTo>
                <a:lnTo>
                  <a:pt x="4992370" y="12193"/>
                </a:lnTo>
                <a:lnTo>
                  <a:pt x="4992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1446530" y="4507680"/>
            <a:ext cx="470371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Il existe un point fixe sur le profil, quel que soit l’angle d’incidence.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214751" y="4818576"/>
            <a:ext cx="116574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solidFill>
                  <a:srgbClr val="FFFFFF"/>
                </a:solidFill>
                <a:latin typeface="Arial"/>
                <a:cs typeface="Arial"/>
              </a:rPr>
              <a:t>C’est le foyer F</a:t>
            </a:r>
            <a:r>
              <a:rPr sz="1210" spc="10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5440654"/>
            <a:ext cx="5791501" cy="4001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foyer est le point du profil où s’appliquent les variations de portance due à une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variation d’incidence.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972616" y="8763097"/>
            <a:ext cx="5645552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40" b="1" spc="10" dirty="0">
                <a:latin typeface="Arial"/>
                <a:cs typeface="Arial"/>
              </a:rPr>
              <a:t>F est situé derrière le bord d’attaque, à une distance correspondant à 25%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972616" y="8921242"/>
            <a:ext cx="5614161" cy="12192"/>
          </a:xfrm>
          <a:custGeom>
            <a:avLst/>
            <a:gdLst/>
            <a:ahLst/>
            <a:cxnLst/>
            <a:rect l="l" t="t" r="r" b="b"/>
            <a:pathLst>
              <a:path w="5614161" h="12192">
                <a:moveTo>
                  <a:pt x="0" y="0"/>
                </a:moveTo>
                <a:lnTo>
                  <a:pt x="0" y="12192"/>
                </a:lnTo>
                <a:lnTo>
                  <a:pt x="5614162" y="12192"/>
                </a:lnTo>
                <a:lnTo>
                  <a:pt x="561416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2996819" y="8970361"/>
            <a:ext cx="1601612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de la corde du profil.</a:t>
            </a:r>
            <a:endParaRPr sz="13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996819" y="9128506"/>
            <a:ext cx="1565402" cy="12192"/>
          </a:xfrm>
          <a:custGeom>
            <a:avLst/>
            <a:gdLst/>
            <a:ahLst/>
            <a:cxnLst/>
            <a:rect l="l" t="t" r="r" b="b"/>
            <a:pathLst>
              <a:path w="1565402" h="12192">
                <a:moveTo>
                  <a:pt x="0" y="0"/>
                </a:moveTo>
                <a:lnTo>
                  <a:pt x="0" y="12192"/>
                </a:lnTo>
                <a:lnTo>
                  <a:pt x="1565402" y="12192"/>
                </a:lnTo>
                <a:lnTo>
                  <a:pt x="1565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35352"/>
            <a:ext cx="4457700" cy="1028700"/>
          </a:xfrm>
          <a:prstGeom prst="rect">
            <a:avLst/>
          </a:prstGeom>
        </p:spPr>
      </p:pic>
      <p:sp>
        <p:nvSpPr>
          <p:cNvPr id="72" name="object 72"/>
          <p:cNvSpPr/>
          <p:nvPr/>
        </p:nvSpPr>
        <p:spPr>
          <a:xfrm>
            <a:off x="2939796" y="3295777"/>
            <a:ext cx="895731" cy="85597"/>
          </a:xfrm>
          <a:custGeom>
            <a:avLst/>
            <a:gdLst/>
            <a:ahLst/>
            <a:cxnLst/>
            <a:rect l="l" t="t" r="r" b="b"/>
            <a:pathLst>
              <a:path w="895731" h="85597">
                <a:moveTo>
                  <a:pt x="894969" y="85598"/>
                </a:moveTo>
                <a:lnTo>
                  <a:pt x="63119" y="43688"/>
                </a:lnTo>
                <a:lnTo>
                  <a:pt x="63754" y="30988"/>
                </a:lnTo>
                <a:lnTo>
                  <a:pt x="895731" y="72898"/>
                </a:lnTo>
                <a:close/>
                <a:moveTo>
                  <a:pt x="74168" y="76073"/>
                </a:moveTo>
                <a:lnTo>
                  <a:pt x="0" y="34163"/>
                </a:lnTo>
                <a:lnTo>
                  <a:pt x="779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54" y="3060877"/>
            <a:ext cx="2366807" cy="439141"/>
          </a:xfrm>
          <a:prstGeom prst="rect">
            <a:avLst/>
          </a:prstGeom>
        </p:spPr>
      </p:pic>
      <p:pic>
        <p:nvPicPr>
          <p:cNvPr id="2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763" y="3109976"/>
            <a:ext cx="707390" cy="148208"/>
          </a:xfrm>
          <a:prstGeom prst="rect">
            <a:avLst/>
          </a:prstGeom>
        </p:spPr>
      </p:pic>
      <p:pic>
        <p:nvPicPr>
          <p:cNvPr id="2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08" y="6348984"/>
            <a:ext cx="4937760" cy="19171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056132" y="5391912"/>
            <a:ext cx="5448300" cy="4076700"/>
          </a:xfrm>
          <a:custGeom>
            <a:avLst/>
            <a:gdLst/>
            <a:ahLst/>
            <a:cxnLst/>
            <a:rect l="l" t="t" r="r" b="b"/>
            <a:pathLst>
              <a:path w="5448300" h="4076700">
                <a:moveTo>
                  <a:pt x="0" y="0"/>
                </a:moveTo>
                <a:lnTo>
                  <a:pt x="0" y="4076700"/>
                </a:lnTo>
                <a:lnTo>
                  <a:pt x="5448300" y="4076700"/>
                </a:lnTo>
                <a:lnTo>
                  <a:pt x="5448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2" y="5391912"/>
            <a:ext cx="5448300" cy="4076700"/>
          </a:xfrm>
          <a:prstGeom prst="rect">
            <a:avLst/>
          </a:prstGeom>
        </p:spPr>
      </p:pic>
      <p:sp>
        <p:nvSpPr>
          <p:cNvPr id="75" name="object 75"/>
          <p:cNvSpPr/>
          <p:nvPr/>
        </p:nvSpPr>
        <p:spPr>
          <a:xfrm>
            <a:off x="996696" y="954023"/>
            <a:ext cx="5308092" cy="4434841"/>
          </a:xfrm>
          <a:custGeom>
            <a:avLst/>
            <a:gdLst/>
            <a:ahLst/>
            <a:cxnLst/>
            <a:rect l="l" t="t" r="r" b="b"/>
            <a:pathLst>
              <a:path w="5308092" h="4434841">
                <a:moveTo>
                  <a:pt x="0" y="0"/>
                </a:moveTo>
                <a:lnTo>
                  <a:pt x="0" y="4434841"/>
                </a:lnTo>
                <a:lnTo>
                  <a:pt x="5308092" y="4434841"/>
                </a:lnTo>
                <a:lnTo>
                  <a:pt x="53080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6" y="954023"/>
            <a:ext cx="5308092" cy="44348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223772" y="954023"/>
            <a:ext cx="5355335" cy="4015741"/>
          </a:xfrm>
          <a:custGeom>
            <a:avLst/>
            <a:gdLst/>
            <a:ahLst/>
            <a:cxnLst/>
            <a:rect l="l" t="t" r="r" b="b"/>
            <a:pathLst>
              <a:path w="5355335" h="4015741">
                <a:moveTo>
                  <a:pt x="0" y="0"/>
                </a:moveTo>
                <a:lnTo>
                  <a:pt x="0" y="4015741"/>
                </a:lnTo>
                <a:lnTo>
                  <a:pt x="5355335" y="4015741"/>
                </a:lnTo>
                <a:lnTo>
                  <a:pt x="53553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72" y="954023"/>
            <a:ext cx="5355335" cy="4015741"/>
          </a:xfrm>
          <a:prstGeom prst="rect">
            <a:avLst/>
          </a:prstGeom>
        </p:spPr>
      </p:pic>
      <p:sp>
        <p:nvSpPr>
          <p:cNvPr id="78" name="object 78"/>
          <p:cNvSpPr/>
          <p:nvPr/>
        </p:nvSpPr>
        <p:spPr>
          <a:xfrm>
            <a:off x="973836" y="5248656"/>
            <a:ext cx="5675376" cy="4256532"/>
          </a:xfrm>
          <a:custGeom>
            <a:avLst/>
            <a:gdLst/>
            <a:ahLst/>
            <a:cxnLst/>
            <a:rect l="l" t="t" r="r" b="b"/>
            <a:pathLst>
              <a:path w="5675376" h="4256532">
                <a:moveTo>
                  <a:pt x="0" y="0"/>
                </a:moveTo>
                <a:lnTo>
                  <a:pt x="0" y="4256532"/>
                </a:lnTo>
                <a:lnTo>
                  <a:pt x="5675376" y="4256532"/>
                </a:lnTo>
                <a:lnTo>
                  <a:pt x="56753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6" y="5248656"/>
            <a:ext cx="5675376" cy="42565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5401</Words>
  <Application>Microsoft Office PowerPoint</Application>
  <PresentationFormat>Personnalisé</PresentationFormat>
  <Paragraphs>851</Paragraphs>
  <Slides>46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5" baseType="lpstr">
      <vt:lpstr>Arial</vt:lpstr>
      <vt:lpstr>Bernard MT Condensed</vt:lpstr>
      <vt:lpstr>Calibri</vt:lpstr>
      <vt:lpstr>Cambria</vt:lpstr>
      <vt:lpstr>Cambria Math</vt:lpstr>
      <vt:lpstr>Georgia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JJC</dc:creator>
  <cp:lastModifiedBy>Jean-Jacques Calliet</cp:lastModifiedBy>
  <cp:revision>2</cp:revision>
  <dcterms:created xsi:type="dcterms:W3CDTF">2018-10-27T09:38:43Z</dcterms:created>
  <dcterms:modified xsi:type="dcterms:W3CDTF">2018-10-27T07:52:18Z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2018-10-27T00:00:00Z</vt:filetime>
  </property>
  <property fmtid="{D5CDD505-2E9C-101B-9397-08002B2CF9AE}" pid="3" name="LastSaved">
    <vt:filetime>2018-10-27T00:00:00Z</vt:filetime>
  </property>
</Properties>
</file>