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49" r:id="rId41"/>
    <p:sldId id="350" r:id="rId42"/>
    <p:sldId id="351" r:id="rId43"/>
    <p:sldId id="352" r:id="rId44"/>
    <p:sldId id="353" r:id="rId45"/>
    <p:sldId id="354" r:id="rId46"/>
    <p:sldId id="355" r:id="rId47"/>
    <p:sldId id="356" r:id="rId48"/>
    <p:sldId id="357" r:id="rId49"/>
  </p:sldIdLst>
  <p:sldSz cx="7561263" cy="10691813"/>
  <p:notesSz cx="7561263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310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jpeg"/><Relationship Id="rId4" Type="http://schemas.openxmlformats.org/officeDocument/2006/relationships/image" Target="../media/image43.png"/><Relationship Id="rId9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4.png"/><Relationship Id="rId4" Type="http://schemas.openxmlformats.org/officeDocument/2006/relationships/image" Target="../media/image13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8.jpeg"/><Relationship Id="rId4" Type="http://schemas.openxmlformats.org/officeDocument/2006/relationships/image" Target="../media/image13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2.jpeg"/><Relationship Id="rId4" Type="http://schemas.openxmlformats.org/officeDocument/2006/relationships/image" Target="../media/image14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eg"/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1"/>
          <p:cNvSpPr txBox="1"/>
          <p:nvPr/>
        </p:nvSpPr>
        <p:spPr>
          <a:xfrm>
            <a:off x="2789555" y="9865203"/>
            <a:ext cx="2017665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©CIRAS TOULOUSE - 2018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0564" cy="9436608"/>
          </a:xfrm>
          <a:prstGeom prst="rect">
            <a:avLst/>
          </a:prstGeom>
        </p:spPr>
      </p:pic>
      <p:pic>
        <p:nvPicPr>
          <p:cNvPr id="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251" y="899160"/>
            <a:ext cx="1191768" cy="1191768"/>
          </a:xfrm>
          <a:prstGeom prst="rect">
            <a:avLst/>
          </a:prstGeom>
        </p:spPr>
      </p:pic>
      <p:pic>
        <p:nvPicPr>
          <p:cNvPr id="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08" y="899160"/>
            <a:ext cx="813816" cy="813816"/>
          </a:xfrm>
          <a:prstGeom prst="rect">
            <a:avLst/>
          </a:prstGeom>
        </p:spPr>
      </p:pic>
      <p:sp>
        <p:nvSpPr>
          <p:cNvPr id="15" name="text 1"/>
          <p:cNvSpPr txBox="1"/>
          <p:nvPr/>
        </p:nvSpPr>
        <p:spPr>
          <a:xfrm>
            <a:off x="2536571" y="2800056"/>
            <a:ext cx="2487498" cy="6762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680" spc="10" dirty="0">
                <a:solidFill>
                  <a:srgbClr val="FFFFFF"/>
                </a:solidFill>
                <a:latin typeface="Arial"/>
                <a:cs typeface="Arial"/>
              </a:rPr>
              <a:t>MANUEL</a:t>
            </a:r>
            <a:endParaRPr sz="4600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3254375" y="3659592"/>
            <a:ext cx="1228293" cy="6762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770" spc="10" dirty="0">
                <a:solidFill>
                  <a:srgbClr val="FFFFFF"/>
                </a:solidFill>
                <a:latin typeface="Arial"/>
                <a:cs typeface="Arial"/>
              </a:rPr>
              <a:t>  DU  </a:t>
            </a:r>
            <a:endParaRPr sz="4700">
              <a:latin typeface="Arial"/>
              <a:cs typeface="Arial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934516" y="4517771"/>
            <a:ext cx="5689397" cy="5516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230" spc="10" dirty="0">
                <a:solidFill>
                  <a:srgbClr val="FFFFFF"/>
                </a:solidFill>
                <a:latin typeface="Arial"/>
                <a:cs typeface="Arial"/>
              </a:rPr>
              <a:t>BREVET  D’INITIATION</a:t>
            </a:r>
            <a:endParaRPr sz="4200"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1598930" y="5272238"/>
            <a:ext cx="4360875" cy="6762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4290" spc="10" dirty="0">
                <a:solidFill>
                  <a:srgbClr val="FFFFFF"/>
                </a:solidFill>
                <a:latin typeface="Arial"/>
                <a:cs typeface="Arial"/>
              </a:rPr>
              <a:t>AERONAUTIQUE</a:t>
            </a:r>
            <a:endParaRPr sz="4200">
              <a:latin typeface="Arial"/>
              <a:cs typeface="Arial"/>
            </a:endParaRPr>
          </a:p>
        </p:txBody>
      </p:sp>
      <p:pic>
        <p:nvPicPr>
          <p:cNvPr id="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72" y="8715756"/>
            <a:ext cx="967740" cy="989076"/>
          </a:xfrm>
          <a:prstGeom prst="rect">
            <a:avLst/>
          </a:prstGeom>
        </p:spPr>
      </p:pic>
      <p:pic>
        <p:nvPicPr>
          <p:cNvPr id="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28" y="8778240"/>
            <a:ext cx="1723643" cy="1315212"/>
          </a:xfrm>
          <a:prstGeom prst="rect">
            <a:avLst/>
          </a:prstGeom>
        </p:spPr>
      </p:pic>
      <p:pic>
        <p:nvPicPr>
          <p:cNvPr id="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8973312"/>
            <a:ext cx="1135380" cy="726948"/>
          </a:xfrm>
          <a:prstGeom prst="rect">
            <a:avLst/>
          </a:prstGeom>
        </p:spPr>
      </p:pic>
      <p:pic>
        <p:nvPicPr>
          <p:cNvPr id="8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80" y="8863584"/>
            <a:ext cx="1741932" cy="1024128"/>
          </a:xfrm>
          <a:prstGeom prst="rect">
            <a:avLst/>
          </a:prstGeom>
        </p:spPr>
      </p:pic>
      <p:pic>
        <p:nvPicPr>
          <p:cNvPr id="9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804" y="9055608"/>
            <a:ext cx="1357884" cy="640080"/>
          </a:xfrm>
          <a:prstGeom prst="rect">
            <a:avLst/>
          </a:prstGeom>
        </p:spPr>
      </p:pic>
      <p:pic>
        <p:nvPicPr>
          <p:cNvPr id="10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728" y="8592312"/>
            <a:ext cx="1598676" cy="1597152"/>
          </a:xfrm>
          <a:prstGeom prst="rect">
            <a:avLst/>
          </a:prstGeom>
        </p:spPr>
      </p:pic>
      <p:pic>
        <p:nvPicPr>
          <p:cNvPr id="11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787384"/>
            <a:ext cx="1010412" cy="1008888"/>
          </a:xfrm>
          <a:prstGeom prst="rect">
            <a:avLst/>
          </a:prstGeom>
        </p:spPr>
      </p:pic>
      <p:pic>
        <p:nvPicPr>
          <p:cNvPr id="12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76" y="8676132"/>
            <a:ext cx="1459992" cy="1190244"/>
          </a:xfrm>
          <a:prstGeom prst="rect">
            <a:avLst/>
          </a:prstGeom>
        </p:spPr>
      </p:pic>
      <p:pic>
        <p:nvPicPr>
          <p:cNvPr id="13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8868156"/>
            <a:ext cx="1075944" cy="8061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07" name="object 507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64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7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92" y="3185160"/>
            <a:ext cx="6292596" cy="2302764"/>
          </a:xfrm>
          <a:prstGeom prst="rect">
            <a:avLst/>
          </a:prstGeom>
        </p:spPr>
      </p:pic>
      <p:pic>
        <p:nvPicPr>
          <p:cNvPr id="17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8" y="5308091"/>
            <a:ext cx="6757416" cy="2721864"/>
          </a:xfrm>
          <a:prstGeom prst="rect">
            <a:avLst/>
          </a:prstGeom>
        </p:spPr>
      </p:pic>
      <p:pic>
        <p:nvPicPr>
          <p:cNvPr id="17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48" y="8423148"/>
            <a:ext cx="2871216" cy="922020"/>
          </a:xfrm>
          <a:prstGeom prst="rect">
            <a:avLst/>
          </a:prstGeom>
        </p:spPr>
      </p:pic>
      <p:pic>
        <p:nvPicPr>
          <p:cNvPr id="17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0" y="8420100"/>
            <a:ext cx="1466088" cy="923544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925372" y="958976"/>
            <a:ext cx="189201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1.  La Forme des ailes :</a:t>
            </a:r>
            <a:r>
              <a:rPr sz="1210" spc="10" dirty="0">
                <a:latin typeface="Cambria"/>
                <a:cs typeface="Cambria"/>
              </a:rPr>
              <a:t> 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508" name="object 508"/>
          <p:cNvSpPr/>
          <p:nvPr/>
        </p:nvSpPr>
        <p:spPr>
          <a:xfrm>
            <a:off x="925372" y="1129537"/>
            <a:ext cx="146304" cy="13717"/>
          </a:xfrm>
          <a:custGeom>
            <a:avLst/>
            <a:gdLst/>
            <a:ahLst/>
            <a:cxnLst/>
            <a:rect l="l" t="t" r="r" b="b"/>
            <a:pathLst>
              <a:path w="146304" h="13717">
                <a:moveTo>
                  <a:pt x="0" y="0"/>
                </a:moveTo>
                <a:lnTo>
                  <a:pt x="0" y="13717"/>
                </a:lnTo>
                <a:lnTo>
                  <a:pt x="146304" y="13717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1153972" y="1129537"/>
            <a:ext cx="1598930" cy="13717"/>
          </a:xfrm>
          <a:custGeom>
            <a:avLst/>
            <a:gdLst/>
            <a:ahLst/>
            <a:cxnLst/>
            <a:rect l="l" t="t" r="r" b="b"/>
            <a:pathLst>
              <a:path w="1598930" h="13717">
                <a:moveTo>
                  <a:pt x="0" y="0"/>
                </a:moveTo>
                <a:lnTo>
                  <a:pt x="0" y="13717"/>
                </a:lnTo>
                <a:lnTo>
                  <a:pt x="1598931" y="13717"/>
                </a:lnTo>
                <a:lnTo>
                  <a:pt x="159893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1217980" y="3096992"/>
            <a:ext cx="1368882" cy="178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Cambria"/>
                <a:cs typeface="Cambria"/>
              </a:rPr>
              <a:t>Les Ailes « Droites » 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414395" y="3090896"/>
            <a:ext cx="2676779" cy="18476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spc="10" dirty="0">
                <a:latin typeface="Cambria"/>
                <a:cs typeface="Cambria"/>
              </a:rPr>
              <a:t>                            Les Ailes « Trapézoïdales »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051864" y="5247737"/>
            <a:ext cx="1562430" cy="178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Cambria"/>
                <a:cs typeface="Cambria"/>
              </a:rPr>
              <a:t>             </a:t>
            </a:r>
            <a:r>
              <a:rPr sz="1200" spc="10" dirty="0">
                <a:latin typeface="Cambria"/>
                <a:cs typeface="Cambria"/>
              </a:rPr>
              <a:t>Les Ailes « Delta »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4367149" y="5247737"/>
            <a:ext cx="1687448" cy="178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70" spc="10" dirty="0">
                <a:latin typeface="Cambria"/>
                <a:cs typeface="Cambria"/>
              </a:rPr>
              <a:t>      Les Ailes « En Flèche »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9464" y="7828504"/>
            <a:ext cx="2025726" cy="178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Cambria"/>
                <a:cs typeface="Cambria"/>
              </a:rPr>
              <a:t>              Les Ailes « Elliptiques »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4329049" y="7828504"/>
            <a:ext cx="1847468" cy="178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70" spc="10" dirty="0">
                <a:latin typeface="Cambria"/>
                <a:cs typeface="Cambria"/>
              </a:rPr>
              <a:t>                 Les Ailes « Biplan »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724204" y="8296979"/>
            <a:ext cx="578900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Celle-ci permettra à l’avion d’être plus ou moins stable ou plus ou moins maniable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174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880" y="1094232"/>
            <a:ext cx="3185160" cy="2314956"/>
          </a:xfrm>
          <a:prstGeom prst="rect">
            <a:avLst/>
          </a:prstGeom>
        </p:spPr>
      </p:pic>
      <p:pic>
        <p:nvPicPr>
          <p:cNvPr id="175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">
            <a:off x="3806951" y="1289303"/>
            <a:ext cx="2596896" cy="1726692"/>
          </a:xfrm>
          <a:prstGeom prst="rect">
            <a:avLst/>
          </a:prstGeom>
        </p:spPr>
      </p:pic>
      <p:pic>
        <p:nvPicPr>
          <p:cNvPr id="176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" y="1092708"/>
            <a:ext cx="2900172" cy="2321052"/>
          </a:xfrm>
          <a:prstGeom prst="rect">
            <a:avLst/>
          </a:prstGeom>
        </p:spPr>
      </p:pic>
      <p:pic>
        <p:nvPicPr>
          <p:cNvPr id="177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1287780"/>
            <a:ext cx="2311907" cy="1732788"/>
          </a:xfrm>
          <a:prstGeom prst="rect">
            <a:avLst/>
          </a:prstGeom>
        </p:spPr>
      </p:pic>
      <p:pic>
        <p:nvPicPr>
          <p:cNvPr id="178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464" y="5530596"/>
            <a:ext cx="2891028" cy="2165604"/>
          </a:xfrm>
          <a:prstGeom prst="rect">
            <a:avLst/>
          </a:prstGeom>
        </p:spPr>
      </p:pic>
      <p:sp>
        <p:nvSpPr>
          <p:cNvPr id="510" name="object 510"/>
          <p:cNvSpPr/>
          <p:nvPr/>
        </p:nvSpPr>
        <p:spPr>
          <a:xfrm>
            <a:off x="1498092" y="9446489"/>
            <a:ext cx="3995420" cy="76200"/>
          </a:xfrm>
          <a:custGeom>
            <a:avLst/>
            <a:gdLst/>
            <a:ahLst/>
            <a:cxnLst/>
            <a:rect l="l" t="t" r="r" b="b"/>
            <a:pathLst>
              <a:path w="3995420" h="76200">
                <a:moveTo>
                  <a:pt x="0" y="11201"/>
                </a:moveTo>
                <a:lnTo>
                  <a:pt x="3931920" y="31813"/>
                </a:lnTo>
                <a:lnTo>
                  <a:pt x="3931920" y="44526"/>
                </a:lnTo>
                <a:lnTo>
                  <a:pt x="0" y="23901"/>
                </a:lnTo>
                <a:close/>
                <a:moveTo>
                  <a:pt x="3919474" y="0"/>
                </a:moveTo>
                <a:lnTo>
                  <a:pt x="3995420" y="38506"/>
                </a:lnTo>
                <a:lnTo>
                  <a:pt x="3918966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498092" y="9659112"/>
            <a:ext cx="3995420" cy="76200"/>
          </a:xfrm>
          <a:custGeom>
            <a:avLst/>
            <a:gdLst/>
            <a:ahLst/>
            <a:cxnLst/>
            <a:rect l="l" t="t" r="r" b="b"/>
            <a:pathLst>
              <a:path w="3995420" h="76200">
                <a:moveTo>
                  <a:pt x="399542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3995420" y="44450"/>
                </a:lnTo>
                <a:close/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text 1"/>
          <p:cNvSpPr txBox="1"/>
          <p:nvPr/>
        </p:nvSpPr>
        <p:spPr>
          <a:xfrm>
            <a:off x="537972" y="9355502"/>
            <a:ext cx="887222" cy="178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Cambria"/>
                <a:cs typeface="Cambria"/>
              </a:rPr>
              <a:t>Maniabilité - 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5644642" y="9395125"/>
            <a:ext cx="887222" cy="1786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Cambria"/>
                <a:cs typeface="Cambria"/>
              </a:rPr>
              <a:t>Maniabilité +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665988" y="9622202"/>
            <a:ext cx="722629" cy="178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Cambria"/>
                <a:cs typeface="Cambria"/>
              </a:rPr>
              <a:t>Stabilité + 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5803138" y="9602389"/>
            <a:ext cx="570585" cy="1786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Cambria"/>
                <a:cs typeface="Cambria"/>
              </a:rPr>
              <a:t>Stabilité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6374892" y="9602389"/>
            <a:ext cx="84125" cy="1786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Cambria"/>
                <a:cs typeface="Cambria"/>
              </a:rPr>
              <a:t>-</a:t>
            </a:r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12" name="object 512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65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925372" y="958976"/>
            <a:ext cx="2932363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2.  Les différentes parties d’une aile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13" name="object 513"/>
          <p:cNvSpPr/>
          <p:nvPr/>
        </p:nvSpPr>
        <p:spPr>
          <a:xfrm>
            <a:off x="925372" y="1129537"/>
            <a:ext cx="146304" cy="13717"/>
          </a:xfrm>
          <a:custGeom>
            <a:avLst/>
            <a:gdLst/>
            <a:ahLst/>
            <a:cxnLst/>
            <a:rect l="l" t="t" r="r" b="b"/>
            <a:pathLst>
              <a:path w="146304" h="13717">
                <a:moveTo>
                  <a:pt x="0" y="0"/>
                </a:moveTo>
                <a:lnTo>
                  <a:pt x="0" y="13717"/>
                </a:lnTo>
                <a:lnTo>
                  <a:pt x="146304" y="13717"/>
                </a:lnTo>
                <a:lnTo>
                  <a:pt x="146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1153972" y="1129537"/>
            <a:ext cx="2664587" cy="13717"/>
          </a:xfrm>
          <a:custGeom>
            <a:avLst/>
            <a:gdLst/>
            <a:ahLst/>
            <a:cxnLst/>
            <a:rect l="l" t="t" r="r" b="b"/>
            <a:pathLst>
              <a:path w="2664587" h="13717">
                <a:moveTo>
                  <a:pt x="0" y="0"/>
                </a:moveTo>
                <a:lnTo>
                  <a:pt x="0" y="13717"/>
                </a:lnTo>
                <a:lnTo>
                  <a:pt x="2664588" y="13717"/>
                </a:lnTo>
                <a:lnTo>
                  <a:pt x="266458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899464" y="1262704"/>
            <a:ext cx="5797633" cy="4001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29" spc="10" dirty="0">
                <a:latin typeface="Cambria"/>
                <a:cs typeface="Cambria"/>
              </a:rPr>
              <a:t>Dans les ailes, on peut loger du carburant, y mettre des gouvernes (ailerons),</a:t>
            </a:r>
            <a:r>
              <a:rPr sz="879" spc="10" dirty="0">
                <a:latin typeface="Cambria"/>
                <a:cs typeface="Cambria"/>
              </a:rPr>
              <a:t> </a:t>
            </a:r>
            <a:r>
              <a:rPr sz="1179" spc="10" dirty="0">
                <a:latin typeface="Cambria"/>
                <a:cs typeface="Cambria"/>
              </a:rPr>
              <a:t>des becs</a:t>
            </a:r>
            <a:endParaRPr sz="1100">
              <a:latin typeface="Cambria"/>
              <a:cs typeface="Cambria"/>
            </a:endParaRPr>
          </a:p>
          <a:p>
            <a:pPr marL="444957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et volets, les aérofreins, les moteurs, le train d’atterrissage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3560435"/>
            <a:ext cx="2211288" cy="2090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spc="10" dirty="0">
                <a:latin typeface="Cambria"/>
                <a:cs typeface="Cambria"/>
              </a:rPr>
              <a:t>Les  Parties  Principales  sont  :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515" name="object 515"/>
          <p:cNvSpPr/>
          <p:nvPr/>
        </p:nvSpPr>
        <p:spPr>
          <a:xfrm>
            <a:off x="899464" y="3740531"/>
            <a:ext cx="2175001" cy="10668"/>
          </a:xfrm>
          <a:custGeom>
            <a:avLst/>
            <a:gdLst/>
            <a:ahLst/>
            <a:cxnLst/>
            <a:rect l="l" t="t" r="r" b="b"/>
            <a:pathLst>
              <a:path w="2175001" h="10668">
                <a:moveTo>
                  <a:pt x="0" y="0"/>
                </a:moveTo>
                <a:lnTo>
                  <a:pt x="0" y="10668"/>
                </a:lnTo>
                <a:lnTo>
                  <a:pt x="2175002" y="10668"/>
                </a:lnTo>
                <a:lnTo>
                  <a:pt x="217500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1128064" y="4011455"/>
            <a:ext cx="183181" cy="1127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0" spc="10" dirty="0">
                <a:latin typeface="Wingdings"/>
                <a:cs typeface="Wingdings"/>
              </a:rPr>
              <a:t>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356614" y="4012154"/>
            <a:ext cx="1066815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L’Emplanture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2425319" y="4012154"/>
            <a:ext cx="81564" cy="1838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: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2507615" y="4004760"/>
            <a:ext cx="199814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Partie qui assure la jonction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356614" y="4004760"/>
            <a:ext cx="4722636" cy="3864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150743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avec le fuselage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Le Karman : </a:t>
            </a:r>
            <a:r>
              <a:rPr sz="1300" spc="10" dirty="0">
                <a:latin typeface="Cambria"/>
                <a:cs typeface="Cambria"/>
              </a:rPr>
              <a:t>Partie améliorant l’écoulement de l’air à l’emplanture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128064" y="4205003"/>
            <a:ext cx="183181" cy="1127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0" spc="10" dirty="0">
                <a:latin typeface="Wingdings"/>
                <a:cs typeface="Wingdings"/>
              </a:rPr>
              <a:t>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128064" y="4398551"/>
            <a:ext cx="183181" cy="1127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0" spc="10" dirty="0">
                <a:latin typeface="Wingdings"/>
                <a:cs typeface="Wingdings"/>
              </a:rPr>
              <a:t>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356614" y="4399250"/>
            <a:ext cx="861968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Le Saumon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2219579" y="4391856"/>
            <a:ext cx="7810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2300351" y="4391888"/>
            <a:ext cx="1868284" cy="1929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Partie se trouvant en bout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4168635" y="4391888"/>
            <a:ext cx="416747" cy="1929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d’aile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1128064" y="4592100"/>
            <a:ext cx="183181" cy="1127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0" spc="10" dirty="0">
                <a:latin typeface="Wingdings"/>
                <a:cs typeface="Wingdings"/>
              </a:rPr>
              <a:t>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1356614" y="4585404"/>
            <a:ext cx="276628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L’Extrados </a:t>
            </a:r>
            <a:r>
              <a:rPr sz="1300" spc="10" dirty="0">
                <a:latin typeface="Cambria"/>
                <a:cs typeface="Cambria"/>
              </a:rPr>
              <a:t>: Partie supérieure de l’aile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1128064" y="4785647"/>
            <a:ext cx="183181" cy="1127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0" spc="10" dirty="0">
                <a:latin typeface="Wingdings"/>
                <a:cs typeface="Wingdings"/>
              </a:rPr>
              <a:t>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1356614" y="4778952"/>
            <a:ext cx="89538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L’Intrados </a:t>
            </a:r>
            <a:r>
              <a:rPr sz="1300" spc="10" dirty="0">
                <a:latin typeface="Cambria"/>
                <a:cs typeface="Cambria"/>
              </a:rPr>
              <a:t>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2248535" y="4778984"/>
            <a:ext cx="1776606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Partie inférieure de l’aile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1128064" y="4979195"/>
            <a:ext cx="183181" cy="1127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0" spc="10" dirty="0">
                <a:latin typeface="Wingdings"/>
                <a:cs typeface="Wingdings"/>
              </a:rPr>
              <a:t>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1356614" y="4979894"/>
            <a:ext cx="1399032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Le Bord d’Attaque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2757551" y="4972532"/>
            <a:ext cx="78839" cy="1929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2838036" y="4972532"/>
            <a:ext cx="1466514" cy="1929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Partie avant de l’aile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1128064" y="5172743"/>
            <a:ext cx="183181" cy="1127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00" spc="10" dirty="0">
                <a:latin typeface="Wingdings"/>
                <a:cs typeface="Wingdings"/>
              </a:rPr>
              <a:t></a:t>
            </a:r>
            <a:endParaRPr sz="800">
              <a:latin typeface="Wingdings"/>
              <a:cs typeface="Wingdings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1356614" y="5166048"/>
            <a:ext cx="292312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Le Bord de Fuite </a:t>
            </a:r>
            <a:r>
              <a:rPr sz="1300" spc="10" dirty="0">
                <a:latin typeface="Cambria"/>
                <a:cs typeface="Cambria"/>
              </a:rPr>
              <a:t>: Partie arrière de l’aile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3614293" y="5676391"/>
            <a:ext cx="82866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Le Dièdre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16" name="object 516"/>
          <p:cNvSpPr/>
          <p:nvPr/>
        </p:nvSpPr>
        <p:spPr>
          <a:xfrm>
            <a:off x="3614293" y="5846953"/>
            <a:ext cx="789432" cy="13716"/>
          </a:xfrm>
          <a:custGeom>
            <a:avLst/>
            <a:gdLst/>
            <a:ahLst/>
            <a:cxnLst/>
            <a:rect l="l" t="t" r="r" b="b"/>
            <a:pathLst>
              <a:path w="789432" h="13716">
                <a:moveTo>
                  <a:pt x="0" y="0"/>
                </a:moveTo>
                <a:lnTo>
                  <a:pt x="0" y="13716"/>
                </a:lnTo>
                <a:lnTo>
                  <a:pt x="789432" y="13716"/>
                </a:lnTo>
                <a:lnTo>
                  <a:pt x="78943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text 1"/>
          <p:cNvSpPr txBox="1"/>
          <p:nvPr/>
        </p:nvSpPr>
        <p:spPr>
          <a:xfrm>
            <a:off x="5176774" y="6452332"/>
            <a:ext cx="525415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Positif</a:t>
            </a:r>
            <a:endParaRPr sz="1300">
              <a:latin typeface="Arial"/>
              <a:cs typeface="Arial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4420489" y="6757358"/>
            <a:ext cx="2034890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9" spc="10" dirty="0">
                <a:latin typeface="Cambria"/>
                <a:cs typeface="Cambria"/>
              </a:rPr>
              <a:t>Le saumon est plus haut que</a:t>
            </a:r>
            <a:endParaRPr sz="900">
              <a:latin typeface="Cambria"/>
              <a:cs typeface="Cambria"/>
            </a:endParaRPr>
          </a:p>
          <a:p>
            <a:pPr marL="547496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l’emplanture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17" name="text 1"/>
          <p:cNvSpPr txBox="1"/>
          <p:nvPr/>
        </p:nvSpPr>
        <p:spPr>
          <a:xfrm>
            <a:off x="2262251" y="8642701"/>
            <a:ext cx="575706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Négatif</a:t>
            </a:r>
            <a:endParaRPr sz="1300">
              <a:latin typeface="Arial"/>
              <a:cs typeface="Arial"/>
            </a:endParaRPr>
          </a:p>
        </p:txBody>
      </p:sp>
      <p:sp>
        <p:nvSpPr>
          <p:cNvPr id="518" name="text 1"/>
          <p:cNvSpPr txBox="1"/>
          <p:nvPr/>
        </p:nvSpPr>
        <p:spPr>
          <a:xfrm>
            <a:off x="1100632" y="8946203"/>
            <a:ext cx="289886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saumon est plus bas que l’emplanture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17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2" y="1857756"/>
            <a:ext cx="5614416" cy="1409700"/>
          </a:xfrm>
          <a:prstGeom prst="rect">
            <a:avLst/>
          </a:prstGeom>
        </p:spPr>
      </p:pic>
      <p:pic>
        <p:nvPicPr>
          <p:cNvPr id="180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868" y="7516368"/>
            <a:ext cx="3096768" cy="2071116"/>
          </a:xfrm>
          <a:prstGeom prst="rect">
            <a:avLst/>
          </a:prstGeom>
        </p:spPr>
      </p:pic>
      <p:pic>
        <p:nvPicPr>
          <p:cNvPr id="181" name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" y="6024372"/>
            <a:ext cx="3509772" cy="19690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17" name="object 517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66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60500"/>
            <a:ext cx="1357818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B.  L’empennage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18" name="object 518"/>
          <p:cNvSpPr/>
          <p:nvPr/>
        </p:nvSpPr>
        <p:spPr>
          <a:xfrm>
            <a:off x="1356614" y="1131061"/>
            <a:ext cx="1089964" cy="13717"/>
          </a:xfrm>
          <a:custGeom>
            <a:avLst/>
            <a:gdLst/>
            <a:ahLst/>
            <a:cxnLst/>
            <a:rect l="l" t="t" r="r" b="b"/>
            <a:pathLst>
              <a:path w="1089964" h="13717">
                <a:moveTo>
                  <a:pt x="0" y="0"/>
                </a:moveTo>
                <a:lnTo>
                  <a:pt x="0" y="13717"/>
                </a:lnTo>
                <a:lnTo>
                  <a:pt x="1089964" y="13717"/>
                </a:lnTo>
                <a:lnTo>
                  <a:pt x="108996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899464" y="1416628"/>
            <a:ext cx="5791995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Sa fonction principale est de supporter deux des trois ensembles de gouvernes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l’avion.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356614" y="2288130"/>
            <a:ext cx="1552209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Empennage Vertical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9464" y="2574899"/>
            <a:ext cx="2441887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se trouve à l’arrière du fuselage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9464" y="2765399"/>
            <a:ext cx="173150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159684" y="2765399"/>
            <a:ext cx="186647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433895" y="2765399"/>
            <a:ext cx="661988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compose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2183446" y="2765399"/>
            <a:ext cx="347289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d’un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2617475" y="2765399"/>
            <a:ext cx="344491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plan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3048542" y="2765399"/>
            <a:ext cx="293632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fixe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899464" y="2955868"/>
            <a:ext cx="2157636" cy="3849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(dérive)   et   de   la   gouverne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direction (mobile).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3133471" y="2955868"/>
            <a:ext cx="20820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1356614" y="3803366"/>
            <a:ext cx="1768617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Empennage Horizontal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899464" y="4105377"/>
            <a:ext cx="2582613" cy="5754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 se  trouve  aussi  à  l’arrière  du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fuselage  et  est  généralement  posé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sur l’empennage vertical.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2390267" y="5135568"/>
            <a:ext cx="281509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Les principaux types d’empennages :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519" name="object 519"/>
          <p:cNvSpPr/>
          <p:nvPr/>
        </p:nvSpPr>
        <p:spPr>
          <a:xfrm>
            <a:off x="2390267" y="5301107"/>
            <a:ext cx="2778887" cy="12192"/>
          </a:xfrm>
          <a:custGeom>
            <a:avLst/>
            <a:gdLst/>
            <a:ahLst/>
            <a:cxnLst/>
            <a:rect l="l" t="t" r="r" b="b"/>
            <a:pathLst>
              <a:path w="2778887" h="12192">
                <a:moveTo>
                  <a:pt x="0" y="0"/>
                </a:moveTo>
                <a:lnTo>
                  <a:pt x="0" y="12192"/>
                </a:lnTo>
                <a:lnTo>
                  <a:pt x="2778887" y="12192"/>
                </a:lnTo>
                <a:lnTo>
                  <a:pt x="27788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text 1"/>
          <p:cNvSpPr txBox="1"/>
          <p:nvPr/>
        </p:nvSpPr>
        <p:spPr>
          <a:xfrm>
            <a:off x="5160010" y="5756090"/>
            <a:ext cx="124423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plus répandu :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5323078" y="6074380"/>
            <a:ext cx="918098" cy="1838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Empennage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5284978" y="6385276"/>
            <a:ext cx="994298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« Classique »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1842770" y="8247985"/>
            <a:ext cx="4360052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59" b="1" spc="10" dirty="0">
                <a:latin typeface="Arial"/>
                <a:cs typeface="Arial"/>
              </a:rPr>
              <a:t>Em                                                                                        Empennage</a:t>
            </a:r>
            <a:endParaRPr sz="700">
              <a:latin typeface="Cambria"/>
              <a:cs typeface="Cambria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5216398" y="8558881"/>
            <a:ext cx="1129934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« Cruciforme »</a:t>
            </a:r>
            <a:endParaRPr sz="900">
              <a:latin typeface="Cambria"/>
              <a:cs typeface="Cambria"/>
            </a:endParaRPr>
          </a:p>
        </p:txBody>
      </p:sp>
      <p:pic>
        <p:nvPicPr>
          <p:cNvPr id="18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2100072"/>
            <a:ext cx="3273552" cy="2540508"/>
          </a:xfrm>
          <a:prstGeom prst="rect">
            <a:avLst/>
          </a:prstGeom>
        </p:spPr>
      </p:pic>
      <p:pic>
        <p:nvPicPr>
          <p:cNvPr id="18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20" y="5358384"/>
            <a:ext cx="2869692" cy="2118360"/>
          </a:xfrm>
          <a:prstGeom prst="rect">
            <a:avLst/>
          </a:prstGeom>
        </p:spPr>
      </p:pic>
      <p:pic>
        <p:nvPicPr>
          <p:cNvPr id="184" name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312" y="7615428"/>
            <a:ext cx="2886456" cy="21457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20" name="object 520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67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821557" y="1925418"/>
            <a:ext cx="2837195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19" b="1" spc="10" dirty="0">
                <a:latin typeface="Arial"/>
                <a:cs typeface="Arial"/>
              </a:rPr>
              <a:t>                                    Empennage « en T »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32636" y="4277330"/>
            <a:ext cx="5330281" cy="1838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29" b="1" spc="10" dirty="0">
                <a:latin typeface="Arial"/>
                <a:cs typeface="Arial"/>
              </a:rPr>
              <a:t>                                                                                                             Empennages en V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303274" y="4588226"/>
            <a:ext cx="4980574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29" b="1" spc="10" dirty="0">
                <a:latin typeface="Arial"/>
                <a:cs typeface="Arial"/>
              </a:rPr>
              <a:t>                                                                                                                   (Papillon)</a:t>
            </a:r>
            <a:endParaRPr sz="7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708657" y="6385534"/>
            <a:ext cx="4169552" cy="1929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On trouve des empennages horizontaux à l’avant de l’avion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2280539" y="6696398"/>
            <a:ext cx="306350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On parle alors de configuration </a:t>
            </a:r>
            <a:r>
              <a:rPr sz="1300" b="1" spc="10" dirty="0">
                <a:latin typeface="Arial"/>
                <a:cs typeface="Arial"/>
              </a:rPr>
              <a:t>« canard »</a:t>
            </a:r>
            <a:r>
              <a:rPr sz="1000" spc="10" dirty="0">
                <a:latin typeface="Cambria"/>
                <a:cs typeface="Cambria"/>
              </a:rPr>
              <a:t> 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185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28" y="966216"/>
            <a:ext cx="3011424" cy="2257044"/>
          </a:xfrm>
          <a:prstGeom prst="rect">
            <a:avLst/>
          </a:prstGeom>
        </p:spPr>
      </p:pic>
      <p:pic>
        <p:nvPicPr>
          <p:cNvPr id="18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28" y="3425951"/>
            <a:ext cx="3011424" cy="2327148"/>
          </a:xfrm>
          <a:prstGeom prst="rect">
            <a:avLst/>
          </a:prstGeom>
        </p:spPr>
      </p:pic>
      <p:pic>
        <p:nvPicPr>
          <p:cNvPr id="187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556" y="7036308"/>
            <a:ext cx="3970020" cy="26456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21" name="object 521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68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8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08" y="4326636"/>
            <a:ext cx="3861816" cy="2634996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46383"/>
            <a:ext cx="271870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spc="10" dirty="0">
                <a:latin typeface="Arial"/>
                <a:cs typeface="Arial"/>
              </a:rPr>
              <a:t>III.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585214" y="963504"/>
            <a:ext cx="2343656" cy="2652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spc="10" dirty="0">
                <a:latin typeface="Arial"/>
                <a:cs typeface="Arial"/>
              </a:rPr>
              <a:t>Le train d’atterrissage 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1526388"/>
            <a:ext cx="5791099" cy="4001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permet à l’avion de quitter et de retrouver le sol « en douceur ». Il est « fixe » ou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« rentrant ». Celui- ci peut être constitué de roues, de flotteurs, de skis ou de patins. 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9464" y="2353887"/>
            <a:ext cx="106790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se compose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28064" y="2673701"/>
            <a:ext cx="100620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356614" y="2666308"/>
            <a:ext cx="3421192" cy="61053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d’un  train  principal  :  sous  les  ailes  pour  les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avions légers et sous le fuselage pour un gros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porteur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128064" y="3509234"/>
            <a:ext cx="100620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356614" y="3501840"/>
            <a:ext cx="244781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d’un train auxiliaire qui peut être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800098" y="3919417"/>
            <a:ext cx="278309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Une roulette de nez (</a:t>
            </a:r>
            <a:r>
              <a:rPr sz="1300" b="1" spc="10" dirty="0">
                <a:latin typeface="Arial"/>
                <a:cs typeface="Arial"/>
              </a:rPr>
              <a:t>train tricycle</a:t>
            </a:r>
            <a:r>
              <a:rPr sz="1300" spc="10" dirty="0">
                <a:latin typeface="Cambria"/>
                <a:cs typeface="Cambria"/>
              </a:rPr>
              <a:t>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800098" y="4126680"/>
            <a:ext cx="192159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Wingdings"/>
                <a:cs typeface="Wingdings"/>
              </a:rPr>
              <a:t> </a:t>
            </a:r>
            <a:r>
              <a:rPr sz="1300" spc="10" dirty="0">
                <a:latin typeface="Cambria"/>
                <a:cs typeface="Cambria"/>
              </a:rPr>
              <a:t>Une roulette de queue (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3687445" y="4134074"/>
            <a:ext cx="1151649" cy="1838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train classique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4803013" y="4126680"/>
            <a:ext cx="9908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899464" y="6800030"/>
            <a:ext cx="5796738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Dans les deux cas, la roulette est commandée par les palonniers et permet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diriger l’avion au sol.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899464" y="7319746"/>
            <a:ext cx="5798185" cy="4001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Certains   avions   n’ont   qu’un   train   principal   situé   sous   le   fuselage   (</a:t>
            </a:r>
            <a:r>
              <a:rPr sz="1300" b="1" spc="10" dirty="0">
                <a:latin typeface="Arial"/>
                <a:cs typeface="Arial"/>
              </a:rPr>
              <a:t>train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monotrace</a:t>
            </a:r>
            <a:r>
              <a:rPr sz="1300" spc="10" dirty="0">
                <a:latin typeface="Cambria"/>
                <a:cs typeface="Cambria"/>
              </a:rPr>
              <a:t>). L’équilibre latéral peut être assuré par des balancines en bout d’ailes.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18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64" y="2106168"/>
            <a:ext cx="2238755" cy="1595628"/>
          </a:xfrm>
          <a:prstGeom prst="rect">
            <a:avLst/>
          </a:prstGeom>
        </p:spPr>
      </p:pic>
      <p:pic>
        <p:nvPicPr>
          <p:cNvPr id="19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008" y="7816596"/>
            <a:ext cx="2610612" cy="1714500"/>
          </a:xfrm>
          <a:prstGeom prst="rect">
            <a:avLst/>
          </a:prstGeom>
        </p:spPr>
      </p:pic>
      <p:pic>
        <p:nvPicPr>
          <p:cNvPr id="19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56" y="7815072"/>
            <a:ext cx="258318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22" name="object 522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69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544066" y="953332"/>
            <a:ext cx="450711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 fonction de la charge que l’avion doit supporter on utilisera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99464" y="2504763"/>
            <a:ext cx="297811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89" spc="10" dirty="0">
                <a:latin typeface="Cambria"/>
                <a:cs typeface="Cambria"/>
              </a:rPr>
              <a:t>                                                                                               Une Roue Simple</a:t>
            </a:r>
            <a:endParaRPr sz="7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5839714" y="5300160"/>
            <a:ext cx="151322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      Un Boggie                                   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9464" y="5609786"/>
            <a:ext cx="332711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99" spc="10" dirty="0">
                <a:latin typeface="Cambria"/>
                <a:cs typeface="Cambria"/>
              </a:rPr>
              <a:t>                                                                                                                                          Un Diabolo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9464" y="6543998"/>
            <a:ext cx="5795163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train possède, en général, des dispositifs amortisseurs pour absorber l’impact à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l’atterrissage.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9464" y="7062158"/>
            <a:ext cx="5792816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Les freins sont disposés sur le train principal et se commandent le plus souvent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avec les palonniers (haut du palonnier).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192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2" y="1208532"/>
            <a:ext cx="2008632" cy="3014472"/>
          </a:xfrm>
          <a:prstGeom prst="rect">
            <a:avLst/>
          </a:prstGeom>
        </p:spPr>
      </p:pic>
      <p:pic>
        <p:nvPicPr>
          <p:cNvPr id="19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" y="4413504"/>
            <a:ext cx="2717292" cy="1810512"/>
          </a:xfrm>
          <a:prstGeom prst="rect">
            <a:avLst/>
          </a:prstGeom>
        </p:spPr>
      </p:pic>
      <p:pic>
        <p:nvPicPr>
          <p:cNvPr id="19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792" y="1440180"/>
            <a:ext cx="2839212" cy="3785616"/>
          </a:xfrm>
          <a:prstGeom prst="rect">
            <a:avLst/>
          </a:prstGeom>
        </p:spPr>
      </p:pic>
      <p:pic>
        <p:nvPicPr>
          <p:cNvPr id="19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" y="7453884"/>
            <a:ext cx="2065020" cy="2322576"/>
          </a:xfrm>
          <a:prstGeom prst="rect">
            <a:avLst/>
          </a:prstGeom>
        </p:spPr>
      </p:pic>
      <p:pic>
        <p:nvPicPr>
          <p:cNvPr id="19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940" y="7891272"/>
            <a:ext cx="2092452" cy="1338072"/>
          </a:xfrm>
          <a:prstGeom prst="rect">
            <a:avLst/>
          </a:prstGeom>
        </p:spPr>
      </p:pic>
      <p:pic>
        <p:nvPicPr>
          <p:cNvPr id="19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7659624"/>
            <a:ext cx="2415540" cy="201320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23" name="object 523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70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46383"/>
            <a:ext cx="308446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IV.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585214" y="963532"/>
            <a:ext cx="2214372" cy="2651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70" spc="10" dirty="0">
                <a:latin typeface="Arial"/>
                <a:cs typeface="Arial"/>
              </a:rPr>
              <a:t>Les commandes de vol</a:t>
            </a:r>
            <a:endParaRPr sz="6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348994" y="1524832"/>
            <a:ext cx="260927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Une gouverne est une surface mobil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923665" y="1524832"/>
            <a:ext cx="86838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 située sur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4804892" y="1524832"/>
            <a:ext cx="27832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5095561" y="1524832"/>
            <a:ext cx="67746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éléments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785367" y="1524832"/>
            <a:ext cx="90854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structure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99464" y="1733620"/>
            <a:ext cx="5792159" cy="4001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(voilure, empennage), qui permet de créer les forces nécessaires pour modifier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l’attitude de l’avion.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128064" y="2542411"/>
            <a:ext cx="249650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A.  La gouverne de profondeur</a:t>
            </a:r>
            <a:endParaRPr sz="1300">
              <a:latin typeface="Arial"/>
              <a:cs typeface="Arial"/>
            </a:endParaRPr>
          </a:p>
        </p:txBody>
      </p:sp>
      <p:sp>
        <p:nvSpPr>
          <p:cNvPr id="524" name="object 524"/>
          <p:cNvSpPr/>
          <p:nvPr/>
        </p:nvSpPr>
        <p:spPr>
          <a:xfrm>
            <a:off x="1356614" y="2712974"/>
            <a:ext cx="2228723" cy="13716"/>
          </a:xfrm>
          <a:custGeom>
            <a:avLst/>
            <a:gdLst/>
            <a:ahLst/>
            <a:cxnLst/>
            <a:rect l="l" t="t" r="r" b="b"/>
            <a:pathLst>
              <a:path w="2228723" h="13716">
                <a:moveTo>
                  <a:pt x="0" y="0"/>
                </a:moveTo>
                <a:lnTo>
                  <a:pt x="0" y="13716"/>
                </a:lnTo>
                <a:lnTo>
                  <a:pt x="2228723" y="13716"/>
                </a:lnTo>
                <a:lnTo>
                  <a:pt x="22287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text 1"/>
          <p:cNvSpPr txBox="1"/>
          <p:nvPr/>
        </p:nvSpPr>
        <p:spPr>
          <a:xfrm>
            <a:off x="899464" y="3071723"/>
            <a:ext cx="3659208" cy="40057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Située sur l’empennage horizontal, elle permet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contrôler la montée ou la descente de l’avion.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899464" y="3852360"/>
            <a:ext cx="313127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C’est </a:t>
            </a:r>
            <a:r>
              <a:rPr sz="1300" b="1" spc="10" dirty="0">
                <a:latin typeface="Arial"/>
                <a:cs typeface="Arial"/>
              </a:rPr>
              <a:t>le tangage</a:t>
            </a:r>
            <a:r>
              <a:rPr sz="1300" spc="10" dirty="0">
                <a:latin typeface="Cambria"/>
                <a:cs typeface="Cambria"/>
              </a:rPr>
              <a:t> (modification de l’assiette).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128064" y="5317997"/>
            <a:ext cx="1242786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B.  Les ailerons</a:t>
            </a:r>
            <a:endParaRPr sz="900">
              <a:latin typeface="Arial"/>
              <a:cs typeface="Arial"/>
            </a:endParaRPr>
          </a:p>
        </p:txBody>
      </p:sp>
      <p:sp>
        <p:nvSpPr>
          <p:cNvPr id="525" name="object 525"/>
          <p:cNvSpPr/>
          <p:nvPr/>
        </p:nvSpPr>
        <p:spPr>
          <a:xfrm>
            <a:off x="1356614" y="5488559"/>
            <a:ext cx="986333" cy="13716"/>
          </a:xfrm>
          <a:custGeom>
            <a:avLst/>
            <a:gdLst/>
            <a:ahLst/>
            <a:cxnLst/>
            <a:rect l="l" t="t" r="r" b="b"/>
            <a:pathLst>
              <a:path w="986333" h="13716">
                <a:moveTo>
                  <a:pt x="0" y="0"/>
                </a:moveTo>
                <a:lnTo>
                  <a:pt x="0" y="13716"/>
                </a:lnTo>
                <a:lnTo>
                  <a:pt x="986333" y="13716"/>
                </a:lnTo>
                <a:lnTo>
                  <a:pt x="98633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text 1"/>
          <p:cNvSpPr txBox="1"/>
          <p:nvPr/>
        </p:nvSpPr>
        <p:spPr>
          <a:xfrm>
            <a:off x="899464" y="6112738"/>
            <a:ext cx="3659374" cy="6089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Situés à l’extrémité de chaque aile, ils permettent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contrôler la mise en virage modifiant légèrement la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géométrie des ailes de l’avion.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899464" y="7101782"/>
            <a:ext cx="284933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C’est </a:t>
            </a:r>
            <a:r>
              <a:rPr sz="1300" b="1" spc="10" dirty="0">
                <a:latin typeface="Arial"/>
                <a:cs typeface="Arial"/>
              </a:rPr>
              <a:t>le roulis</a:t>
            </a:r>
            <a:r>
              <a:rPr sz="1300" spc="10" dirty="0">
                <a:latin typeface="Cambria"/>
                <a:cs typeface="Cambria"/>
              </a:rPr>
              <a:t> (gauchissement de l’aile).</a:t>
            </a:r>
            <a:endParaRPr sz="1000">
              <a:latin typeface="Cambria"/>
              <a:cs typeface="Cambria"/>
            </a:endParaRPr>
          </a:p>
        </p:txBody>
      </p:sp>
      <p:pic>
        <p:nvPicPr>
          <p:cNvPr id="19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056" y="2142744"/>
            <a:ext cx="2343911" cy="2458212"/>
          </a:xfrm>
          <a:prstGeom prst="rect">
            <a:avLst/>
          </a:prstGeom>
        </p:spPr>
      </p:pic>
      <p:pic>
        <p:nvPicPr>
          <p:cNvPr id="19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80" y="5554980"/>
            <a:ext cx="2313432" cy="25786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26" name="object 526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71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0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36" y="5387340"/>
            <a:ext cx="5020056" cy="3493008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60500"/>
            <a:ext cx="2291298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C.  La gouverne de direction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527" name="object 527"/>
          <p:cNvSpPr/>
          <p:nvPr/>
        </p:nvSpPr>
        <p:spPr>
          <a:xfrm>
            <a:off x="1356614" y="1131061"/>
            <a:ext cx="2034794" cy="13717"/>
          </a:xfrm>
          <a:custGeom>
            <a:avLst/>
            <a:gdLst/>
            <a:ahLst/>
            <a:cxnLst/>
            <a:rect l="l" t="t" r="r" b="b"/>
            <a:pathLst>
              <a:path w="2034794" h="13717">
                <a:moveTo>
                  <a:pt x="0" y="0"/>
                </a:moveTo>
                <a:lnTo>
                  <a:pt x="0" y="13717"/>
                </a:lnTo>
                <a:lnTo>
                  <a:pt x="2034794" y="13717"/>
                </a:lnTo>
                <a:lnTo>
                  <a:pt x="203479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899464" y="1636115"/>
            <a:ext cx="3469599" cy="608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Située sur l’empennage vertical, elle permet le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contrôle du virage en agissant sur la gouverne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direction grâce aux palonniers.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2625159"/>
            <a:ext cx="293925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C’est </a:t>
            </a:r>
            <a:r>
              <a:rPr sz="1300" b="1" spc="10" dirty="0">
                <a:latin typeface="Arial"/>
                <a:cs typeface="Arial"/>
              </a:rPr>
              <a:t>le lacet</a:t>
            </a:r>
            <a:r>
              <a:rPr sz="1300" spc="10" dirty="0">
                <a:latin typeface="Cambria"/>
                <a:cs typeface="Cambria"/>
              </a:rPr>
              <a:t> (Manœuvre des palonniers)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041196" y="3916369"/>
            <a:ext cx="5509391" cy="60901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54863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Au sol, les palonniers permettent au pilote de guider l’appareil. Comme nous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l’avons vu précédemment, le haut des palonniers d’actionner les freins lors du</a:t>
            </a:r>
            <a:endParaRPr sz="1300">
              <a:latin typeface="Cambria"/>
              <a:cs typeface="Cambria"/>
            </a:endParaRPr>
          </a:p>
          <a:p>
            <a:pPr marL="2048586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roulage sur la piste.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9464" y="4960082"/>
            <a:ext cx="1095339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Récapitulatif :</a:t>
            </a:r>
            <a:endParaRPr sz="1300">
              <a:latin typeface="Arial"/>
              <a:cs typeface="Arial"/>
            </a:endParaRPr>
          </a:p>
        </p:txBody>
      </p:sp>
      <p:sp>
        <p:nvSpPr>
          <p:cNvPr id="528" name="object 528"/>
          <p:cNvSpPr/>
          <p:nvPr/>
        </p:nvSpPr>
        <p:spPr>
          <a:xfrm>
            <a:off x="899464" y="5118226"/>
            <a:ext cx="1059180" cy="12192"/>
          </a:xfrm>
          <a:custGeom>
            <a:avLst/>
            <a:gdLst/>
            <a:ahLst/>
            <a:cxnLst/>
            <a:rect l="l" t="t" r="r" b="b"/>
            <a:pathLst>
              <a:path w="1059180" h="12192">
                <a:moveTo>
                  <a:pt x="0" y="0"/>
                </a:moveTo>
                <a:lnTo>
                  <a:pt x="0" y="12193"/>
                </a:lnTo>
                <a:lnTo>
                  <a:pt x="1059180" y="12193"/>
                </a:lnTo>
                <a:lnTo>
                  <a:pt x="10591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1"/>
          <p:cNvSpPr txBox="1"/>
          <p:nvPr/>
        </p:nvSpPr>
        <p:spPr>
          <a:xfrm>
            <a:off x="964996" y="9199188"/>
            <a:ext cx="5666021" cy="40014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spc="10" dirty="0">
                <a:latin typeface="Cambria"/>
                <a:cs typeface="Cambria"/>
              </a:rPr>
              <a:t>La transmission des manœuvres des pilotes aux commandes se fait soit de façon</a:t>
            </a:r>
            <a:endParaRPr sz="1200">
              <a:latin typeface="Cambria"/>
              <a:cs typeface="Cambria"/>
            </a:endParaRPr>
          </a:p>
          <a:p>
            <a:pPr marL="23621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mécanique (câbles, poulies, …) soit de façon électrique (Airbus, Rafale,…).</a:t>
            </a:r>
            <a:endParaRPr sz="1000">
              <a:latin typeface="Cambria"/>
              <a:cs typeface="Cambria"/>
            </a:endParaRPr>
          </a:p>
        </p:txBody>
      </p:sp>
      <p:pic>
        <p:nvPicPr>
          <p:cNvPr id="20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556" y="845821"/>
            <a:ext cx="2599944" cy="260146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29" name="object 529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72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46383"/>
            <a:ext cx="249010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V.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585214" y="963504"/>
            <a:ext cx="2634741" cy="26522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spc="10" dirty="0">
                <a:latin typeface="Arial"/>
                <a:cs typeface="Arial"/>
              </a:rPr>
              <a:t>La Structure d’une cellule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28064" y="1620392"/>
            <a:ext cx="5069392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A.  Les Forces et les contraintes s’exerçant sur un avion en vol </a:t>
            </a:r>
            <a:endParaRPr sz="1300">
              <a:latin typeface="Arial"/>
              <a:cs typeface="Arial"/>
            </a:endParaRPr>
          </a:p>
        </p:txBody>
      </p:sp>
      <p:sp>
        <p:nvSpPr>
          <p:cNvPr id="530" name="object 530"/>
          <p:cNvSpPr/>
          <p:nvPr/>
        </p:nvSpPr>
        <p:spPr>
          <a:xfrm>
            <a:off x="1356614" y="1790954"/>
            <a:ext cx="4763389" cy="13716"/>
          </a:xfrm>
          <a:custGeom>
            <a:avLst/>
            <a:gdLst/>
            <a:ahLst/>
            <a:cxnLst/>
            <a:rect l="l" t="t" r="r" b="b"/>
            <a:pathLst>
              <a:path w="4763389" h="13716">
                <a:moveTo>
                  <a:pt x="0" y="0"/>
                </a:moveTo>
                <a:lnTo>
                  <a:pt x="0" y="13716"/>
                </a:lnTo>
                <a:lnTo>
                  <a:pt x="4763389" y="13716"/>
                </a:lnTo>
                <a:lnTo>
                  <a:pt x="476338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899464" y="2149671"/>
            <a:ext cx="365705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Les principales forces agissant sur un aéronef sont :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28064" y="2462092"/>
            <a:ext cx="3450554" cy="8178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le poids de l’appareil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la portance et la traînée sur les ailes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les efforts aérodynamiques sur les gouvernes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la poussée ou la traction des moteurs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9464" y="3709105"/>
            <a:ext cx="428303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Mais rappelons-nous qu’il en existe une multitude d’autres…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99464" y="4018476"/>
            <a:ext cx="566556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Ces forces provoquent des contraintes dans les différentes parties d’un système.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99464" y="4329372"/>
            <a:ext cx="394166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On distingue principalement les contraintes suivantes :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2178431" y="4960082"/>
            <a:ext cx="4517886" cy="6001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9" b="1" i="1" spc="10" dirty="0">
                <a:latin typeface="Arial"/>
                <a:cs typeface="Arial"/>
              </a:rPr>
              <a:t>Exemples</a:t>
            </a:r>
            <a:r>
              <a:rPr sz="1149" i="1" spc="10" dirty="0">
                <a:latin typeface="Arial"/>
                <a:cs typeface="Arial"/>
              </a:rPr>
              <a:t>  :  les  câbles,  les  bielles  des  commandes  de  vol,  les</a:t>
            </a:r>
            <a:endParaRPr sz="11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149" i="1" spc="10" dirty="0">
                <a:latin typeface="Arial"/>
                <a:cs typeface="Arial"/>
              </a:rPr>
              <a:t>éléments de structure, le revêtement de l'aile, les boulons, les pales</a:t>
            </a:r>
            <a:endParaRPr sz="11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de l'hélice, les tubes et les fixations du bâti moteur…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2111375" y="5998180"/>
            <a:ext cx="4581877" cy="5999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i="1" spc="10" dirty="0">
                <a:latin typeface="Arial"/>
                <a:cs typeface="Arial"/>
              </a:rPr>
              <a:t>Exemples</a:t>
            </a:r>
            <a:r>
              <a:rPr sz="1210" i="1" spc="10" dirty="0">
                <a:latin typeface="Arial"/>
                <a:cs typeface="Arial"/>
              </a:rPr>
              <a:t>  :  les  bielles  du  moteur,  les  commandes  de  vol,  les</a:t>
            </a:r>
            <a:endParaRPr sz="1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éléments de structure du fuselage et de l'aile, les tubes du bâti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moteur…</a:t>
            </a:r>
            <a:endParaRPr sz="13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2210435" y="6726652"/>
            <a:ext cx="4485044" cy="60162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9" b="1" i="1" spc="10" dirty="0">
                <a:latin typeface="Arial"/>
                <a:cs typeface="Arial"/>
              </a:rPr>
              <a:t>Exemples</a:t>
            </a:r>
            <a:r>
              <a:rPr sz="1149" i="1" spc="10" dirty="0">
                <a:latin typeface="Arial"/>
                <a:cs typeface="Arial"/>
              </a:rPr>
              <a:t> : le revêtement du fuselage, les fixations, les charnières,</a:t>
            </a:r>
            <a:endParaRPr sz="11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les boulons, les éléments encastrés comme les nervures ou les</a:t>
            </a:r>
            <a:endParaRPr sz="1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pales de l'hélice près du moyeu.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2176907" y="7764877"/>
            <a:ext cx="4173235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 </a:t>
            </a:r>
            <a:r>
              <a:rPr sz="1210" b="1" i="1" spc="10" dirty="0">
                <a:latin typeface="Arial"/>
                <a:cs typeface="Arial"/>
              </a:rPr>
              <a:t>Exemples</a:t>
            </a:r>
            <a:r>
              <a:rPr sz="1210" i="1" spc="10" dirty="0">
                <a:latin typeface="Arial"/>
                <a:cs typeface="Arial"/>
              </a:rPr>
              <a:t> : les longerons, les nervures, les jambes de train    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2176907" y="8074249"/>
            <a:ext cx="4520708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9" i="1" spc="10" dirty="0">
                <a:latin typeface="Arial"/>
                <a:cs typeface="Arial"/>
              </a:rPr>
              <a:t> d'atterrissage, les guignols, le pied de manche, les pales d'hélice…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2227199" y="8697565"/>
            <a:ext cx="4469903" cy="60162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i="1" spc="10" dirty="0">
                <a:latin typeface="Arial"/>
                <a:cs typeface="Arial"/>
              </a:rPr>
              <a:t>Exemples</a:t>
            </a:r>
            <a:r>
              <a:rPr sz="1210" i="1" spc="10" dirty="0">
                <a:latin typeface="Arial"/>
                <a:cs typeface="Arial"/>
              </a:rPr>
              <a:t> : les axes de palonniers, le train d'atterrissage à lame</a:t>
            </a:r>
            <a:endParaRPr sz="1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lors du freinage et les éléments de structure comme le fuselage,</a:t>
            </a:r>
            <a:endParaRPr sz="1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les ailes, les ailerons, l'empennage…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202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88" y="5024627"/>
            <a:ext cx="1205484" cy="423672"/>
          </a:xfrm>
          <a:prstGeom prst="rect">
            <a:avLst/>
          </a:prstGeom>
        </p:spPr>
      </p:pic>
      <p:pic>
        <p:nvPicPr>
          <p:cNvPr id="203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6103620"/>
            <a:ext cx="1229867" cy="414528"/>
          </a:xfrm>
          <a:prstGeom prst="rect">
            <a:avLst/>
          </a:prstGeom>
        </p:spPr>
      </p:pic>
      <p:pic>
        <p:nvPicPr>
          <p:cNvPr id="20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96" y="7536180"/>
            <a:ext cx="1024128" cy="807720"/>
          </a:xfrm>
          <a:prstGeom prst="rect">
            <a:avLst/>
          </a:prstGeom>
        </p:spPr>
      </p:pic>
      <p:pic>
        <p:nvPicPr>
          <p:cNvPr id="205" name="Im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" y="8723376"/>
            <a:ext cx="1109472" cy="769620"/>
          </a:xfrm>
          <a:prstGeom prst="rect">
            <a:avLst/>
          </a:prstGeom>
        </p:spPr>
      </p:pic>
      <p:pic>
        <p:nvPicPr>
          <p:cNvPr id="206" name="Imag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" y="6720840"/>
            <a:ext cx="1245108" cy="62636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31" name="object 531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73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07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75" y="3988308"/>
            <a:ext cx="964692" cy="1331976"/>
          </a:xfrm>
          <a:prstGeom prst="rect">
            <a:avLst/>
          </a:prstGeom>
        </p:spPr>
      </p:pic>
      <p:pic>
        <p:nvPicPr>
          <p:cNvPr id="208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104" y="4067556"/>
            <a:ext cx="890015" cy="1333500"/>
          </a:xfrm>
          <a:prstGeom prst="rect">
            <a:avLst/>
          </a:prstGeom>
        </p:spPr>
      </p:pic>
      <p:pic>
        <p:nvPicPr>
          <p:cNvPr id="209" name="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6" y="6019800"/>
            <a:ext cx="1098803" cy="1466088"/>
          </a:xfrm>
          <a:prstGeom prst="rect">
            <a:avLst/>
          </a:prstGeom>
        </p:spPr>
      </p:pic>
      <p:pic>
        <p:nvPicPr>
          <p:cNvPr id="210" name="Imag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59" y="6051804"/>
            <a:ext cx="952500" cy="1426464"/>
          </a:xfrm>
          <a:prstGeom prst="rect">
            <a:avLst/>
          </a:prstGeom>
        </p:spPr>
      </p:pic>
      <p:pic>
        <p:nvPicPr>
          <p:cNvPr id="211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8189976"/>
            <a:ext cx="1132332" cy="1350264"/>
          </a:xfrm>
          <a:prstGeom prst="rect">
            <a:avLst/>
          </a:prstGeom>
        </p:spPr>
      </p:pic>
      <p:pic>
        <p:nvPicPr>
          <p:cNvPr id="212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12" y="8188452"/>
            <a:ext cx="1007364" cy="1446276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60500"/>
            <a:ext cx="2831047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B.  La Structure et La Construction </a:t>
            </a:r>
            <a:endParaRPr sz="900">
              <a:latin typeface="Arial"/>
              <a:cs typeface="Arial"/>
            </a:endParaRPr>
          </a:p>
        </p:txBody>
      </p:sp>
      <p:sp>
        <p:nvSpPr>
          <p:cNvPr id="532" name="object 532"/>
          <p:cNvSpPr/>
          <p:nvPr/>
        </p:nvSpPr>
        <p:spPr>
          <a:xfrm>
            <a:off x="1356614" y="1131061"/>
            <a:ext cx="2536570" cy="13717"/>
          </a:xfrm>
          <a:custGeom>
            <a:avLst/>
            <a:gdLst/>
            <a:ahLst/>
            <a:cxnLst/>
            <a:rect l="l" t="t" r="r" b="b"/>
            <a:pathLst>
              <a:path w="2536570" h="13717">
                <a:moveTo>
                  <a:pt x="0" y="0"/>
                </a:moveTo>
                <a:lnTo>
                  <a:pt x="0" y="13717"/>
                </a:lnTo>
                <a:lnTo>
                  <a:pt x="2536570" y="13717"/>
                </a:lnTo>
                <a:lnTo>
                  <a:pt x="25365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1128064" y="1491304"/>
            <a:ext cx="107895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1.  Matériaux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440434" y="2024477"/>
            <a:ext cx="630570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a) Bois 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9464" y="2327980"/>
            <a:ext cx="210282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Principalement  utilisé  dans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075699" y="2327980"/>
            <a:ext cx="81884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les  débuts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9464" y="2327980"/>
            <a:ext cx="3276697" cy="6090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068488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l’aviation,  le  bois  reste  encore  utilisé  dans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l’aviation « légère ».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99464" y="3366205"/>
            <a:ext cx="503360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Les variétés de bois sont choisies en fonction de leurs caractéristiques :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079296" y="3684494"/>
            <a:ext cx="1606020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    </a:t>
            </a:r>
            <a:r>
              <a:rPr sz="1300" b="1" spc="10" dirty="0">
                <a:latin typeface="Arial"/>
                <a:cs typeface="Arial"/>
              </a:rPr>
              <a:t>Pièces maîtresses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2688971" y="3677100"/>
            <a:ext cx="7883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2767810" y="3677100"/>
            <a:ext cx="125633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On utilise du bois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4024141" y="3677100"/>
            <a:ext cx="28737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4312177" y="3677100"/>
            <a:ext cx="217195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provenant principalement de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33" name="object 533"/>
          <p:cNvSpPr/>
          <p:nvPr/>
        </p:nvSpPr>
        <p:spPr>
          <a:xfrm>
            <a:off x="1307846" y="3842638"/>
            <a:ext cx="1342898" cy="12192"/>
          </a:xfrm>
          <a:custGeom>
            <a:avLst/>
            <a:gdLst/>
            <a:ahLst/>
            <a:cxnLst/>
            <a:rect l="l" t="t" r="r" b="b"/>
            <a:pathLst>
              <a:path w="1342898" h="12192">
                <a:moveTo>
                  <a:pt x="0" y="0"/>
                </a:moveTo>
                <a:lnTo>
                  <a:pt x="0" y="12193"/>
                </a:lnTo>
                <a:lnTo>
                  <a:pt x="1342898" y="12193"/>
                </a:lnTo>
                <a:lnTo>
                  <a:pt x="134289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text 1"/>
          <p:cNvSpPr txBox="1"/>
          <p:nvPr/>
        </p:nvSpPr>
        <p:spPr>
          <a:xfrm>
            <a:off x="1079296" y="5569936"/>
            <a:ext cx="744545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    </a:t>
            </a:r>
            <a:r>
              <a:rPr sz="1300" b="1" spc="10" dirty="0">
                <a:latin typeface="Arial"/>
                <a:cs typeface="Arial"/>
              </a:rPr>
              <a:t>Pièces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1898731" y="5569936"/>
            <a:ext cx="947720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secondaires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2925191" y="5562542"/>
            <a:ext cx="7883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3078919" y="5562542"/>
            <a:ext cx="23602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3389340" y="5562542"/>
            <a:ext cx="46991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utilise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3934633" y="5562542"/>
            <a:ext cx="21890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du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4228430" y="5562542"/>
            <a:ext cx="32885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bois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4632174" y="5562542"/>
            <a:ext cx="50496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tendre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5212526" y="5562542"/>
            <a:ext cx="17315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5460566" y="5562542"/>
            <a:ext cx="39107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léger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5926527" y="5562542"/>
            <a:ext cx="76716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provenant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34" name="object 534"/>
          <p:cNvSpPr/>
          <p:nvPr/>
        </p:nvSpPr>
        <p:spPr>
          <a:xfrm>
            <a:off x="1307846" y="5728081"/>
            <a:ext cx="1505966" cy="12192"/>
          </a:xfrm>
          <a:custGeom>
            <a:avLst/>
            <a:gdLst/>
            <a:ahLst/>
            <a:cxnLst/>
            <a:rect l="l" t="t" r="r" b="b"/>
            <a:pathLst>
              <a:path w="1505966" h="12192">
                <a:moveTo>
                  <a:pt x="0" y="0"/>
                </a:moveTo>
                <a:lnTo>
                  <a:pt x="0" y="12192"/>
                </a:lnTo>
                <a:lnTo>
                  <a:pt x="1505966" y="12192"/>
                </a:lnTo>
                <a:lnTo>
                  <a:pt x="15059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text 1"/>
          <p:cNvSpPr txBox="1"/>
          <p:nvPr/>
        </p:nvSpPr>
        <p:spPr>
          <a:xfrm>
            <a:off x="1307846" y="5769806"/>
            <a:ext cx="139676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principalement de :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1079296" y="7662769"/>
            <a:ext cx="936459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Arial"/>
                <a:cs typeface="Arial"/>
              </a:rPr>
              <a:t>    </a:t>
            </a:r>
            <a:r>
              <a:rPr sz="1300" b="1" spc="10" dirty="0">
                <a:latin typeface="Arial"/>
                <a:cs typeface="Arial"/>
              </a:rPr>
              <a:t>Patins et</a:t>
            </a:r>
            <a:endParaRPr sz="1300">
              <a:latin typeface="Arial"/>
              <a:cs typeface="Arial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2028100" y="7662769"/>
            <a:ext cx="1357390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fixation de trains</a:t>
            </a:r>
            <a:endParaRPr sz="1300">
              <a:latin typeface="Arial"/>
              <a:cs typeface="Arial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3400678" y="7655375"/>
            <a:ext cx="7883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3491862" y="7655375"/>
            <a:ext cx="320213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On utilise du bois provenant principalement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35" name="object 535"/>
          <p:cNvSpPr/>
          <p:nvPr/>
        </p:nvSpPr>
        <p:spPr>
          <a:xfrm>
            <a:off x="1307846" y="7820914"/>
            <a:ext cx="2092706" cy="12192"/>
          </a:xfrm>
          <a:custGeom>
            <a:avLst/>
            <a:gdLst/>
            <a:ahLst/>
            <a:cxnLst/>
            <a:rect l="l" t="t" r="r" b="b"/>
            <a:pathLst>
              <a:path w="2092706" h="12192">
                <a:moveTo>
                  <a:pt x="0" y="0"/>
                </a:moveTo>
                <a:lnTo>
                  <a:pt x="0" y="12192"/>
                </a:lnTo>
                <a:lnTo>
                  <a:pt x="2092706" y="12192"/>
                </a:lnTo>
                <a:lnTo>
                  <a:pt x="20927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text 1"/>
          <p:cNvSpPr txBox="1"/>
          <p:nvPr/>
        </p:nvSpPr>
        <p:spPr>
          <a:xfrm>
            <a:off x="1307846" y="7862639"/>
            <a:ext cx="27928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:</a:t>
            </a:r>
            <a:endParaRPr sz="1000">
              <a:latin typeface="Cambria"/>
              <a:cs typeface="Cambria"/>
            </a:endParaRPr>
          </a:p>
        </p:txBody>
      </p:sp>
      <p:pic>
        <p:nvPicPr>
          <p:cNvPr id="213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056" y="1278636"/>
            <a:ext cx="2721863" cy="1816608"/>
          </a:xfrm>
          <a:prstGeom prst="rect">
            <a:avLst/>
          </a:prstGeom>
        </p:spPr>
      </p:pic>
      <p:sp>
        <p:nvSpPr>
          <p:cNvPr id="513" name="text 1"/>
          <p:cNvSpPr txBox="1"/>
          <p:nvPr/>
        </p:nvSpPr>
        <p:spPr>
          <a:xfrm>
            <a:off x="1934210" y="4030669"/>
            <a:ext cx="202566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40" b="1" spc="10" dirty="0">
                <a:latin typeface="Arial"/>
                <a:cs typeface="Arial"/>
              </a:rPr>
              <a:t>Spruce</a:t>
            </a:r>
            <a:r>
              <a:rPr sz="1240" spc="10" dirty="0">
                <a:latin typeface="Cambria"/>
                <a:cs typeface="Cambria"/>
              </a:rPr>
              <a:t>    (Canada / Norvège)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514" name="text 1"/>
          <p:cNvSpPr txBox="1"/>
          <p:nvPr/>
        </p:nvSpPr>
        <p:spPr>
          <a:xfrm>
            <a:off x="1934210" y="4531838"/>
            <a:ext cx="1606565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Léger (densité de 0,45)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5" name="text 1"/>
          <p:cNvSpPr txBox="1"/>
          <p:nvPr/>
        </p:nvSpPr>
        <p:spPr>
          <a:xfrm>
            <a:off x="1934210" y="4842734"/>
            <a:ext cx="2051573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Tronc très droit et sans nœud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6" name="text 1"/>
          <p:cNvSpPr txBox="1"/>
          <p:nvPr/>
        </p:nvSpPr>
        <p:spPr>
          <a:xfrm>
            <a:off x="1934210" y="5061839"/>
            <a:ext cx="2130059" cy="15832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Souple  et  bonne  tenue  à  la</a:t>
            </a:r>
            <a:endParaRPr sz="1300">
              <a:latin typeface="Arial"/>
              <a:cs typeface="Arial"/>
            </a:endParaRPr>
          </a:p>
        </p:txBody>
      </p:sp>
      <p:sp>
        <p:nvSpPr>
          <p:cNvPr id="517" name="text 1"/>
          <p:cNvSpPr txBox="1"/>
          <p:nvPr/>
        </p:nvSpPr>
        <p:spPr>
          <a:xfrm>
            <a:off x="1934210" y="5264531"/>
            <a:ext cx="877302" cy="15832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compression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8" name="text 1"/>
          <p:cNvSpPr txBox="1"/>
          <p:nvPr/>
        </p:nvSpPr>
        <p:spPr>
          <a:xfrm>
            <a:off x="5170678" y="4035240"/>
            <a:ext cx="124956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Epicéa</a:t>
            </a:r>
            <a:r>
              <a:rPr sz="1210" spc="10" dirty="0">
                <a:latin typeface="Cambria"/>
                <a:cs typeface="Cambria"/>
              </a:rPr>
              <a:t>    (Europe)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519" name="text 1"/>
          <p:cNvSpPr txBox="1"/>
          <p:nvPr/>
        </p:nvSpPr>
        <p:spPr>
          <a:xfrm>
            <a:off x="5170678" y="4534886"/>
            <a:ext cx="2138059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Tronc long avec peu de nœuds 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0" name="text 1"/>
          <p:cNvSpPr txBox="1"/>
          <p:nvPr/>
        </p:nvSpPr>
        <p:spPr>
          <a:xfrm>
            <a:off x="2096135" y="6070034"/>
            <a:ext cx="2126993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Sapin</a:t>
            </a:r>
            <a:r>
              <a:rPr sz="1300" spc="10" dirty="0">
                <a:latin typeface="Cambria"/>
                <a:cs typeface="Cambria"/>
              </a:rPr>
              <a:t>    (Amérique du nord /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Europe / Asie)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21" name="text 1"/>
          <p:cNvSpPr txBox="1"/>
          <p:nvPr/>
        </p:nvSpPr>
        <p:spPr>
          <a:xfrm>
            <a:off x="2096135" y="6776944"/>
            <a:ext cx="1075578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Densité de 0,50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2" name="text 1"/>
          <p:cNvSpPr txBox="1"/>
          <p:nvPr/>
        </p:nvSpPr>
        <p:spPr>
          <a:xfrm>
            <a:off x="2096135" y="7089364"/>
            <a:ext cx="1842404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Facile à raboter et à coller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3" name="text 1"/>
          <p:cNvSpPr txBox="1"/>
          <p:nvPr/>
        </p:nvSpPr>
        <p:spPr>
          <a:xfrm>
            <a:off x="5243830" y="6167570"/>
            <a:ext cx="2128916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Pin  d’Orégon</a:t>
            </a:r>
            <a:r>
              <a:rPr sz="1300" spc="10" dirty="0">
                <a:latin typeface="Cambria"/>
                <a:cs typeface="Cambria"/>
              </a:rPr>
              <a:t>      ou </a:t>
            </a:r>
            <a:r>
              <a:rPr sz="1300" b="1" spc="10" dirty="0">
                <a:latin typeface="Arial"/>
                <a:cs typeface="Arial"/>
              </a:rPr>
              <a:t>Douglas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(Canada / USA)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24" name="text 1"/>
          <p:cNvSpPr txBox="1"/>
          <p:nvPr/>
        </p:nvSpPr>
        <p:spPr>
          <a:xfrm>
            <a:off x="5243830" y="6876004"/>
            <a:ext cx="1379092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Excellentes qualités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5" name="text 1"/>
          <p:cNvSpPr txBox="1"/>
          <p:nvPr/>
        </p:nvSpPr>
        <p:spPr>
          <a:xfrm>
            <a:off x="5243830" y="7083268"/>
            <a:ext cx="846990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mécaniques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6" name="text 1"/>
          <p:cNvSpPr txBox="1"/>
          <p:nvPr/>
        </p:nvSpPr>
        <p:spPr>
          <a:xfrm>
            <a:off x="2102231" y="8303075"/>
            <a:ext cx="119140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Frêne</a:t>
            </a:r>
            <a:r>
              <a:rPr sz="1300" spc="10" dirty="0">
                <a:latin typeface="Cambria"/>
                <a:cs typeface="Cambria"/>
              </a:rPr>
              <a:t>    (Europe)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27" name="text 1"/>
          <p:cNvSpPr txBox="1"/>
          <p:nvPr/>
        </p:nvSpPr>
        <p:spPr>
          <a:xfrm>
            <a:off x="2102231" y="8802721"/>
            <a:ext cx="1218834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Plus lourd (0,69) </a:t>
            </a:r>
            <a:endParaRPr sz="1300">
              <a:latin typeface="Arial"/>
              <a:cs typeface="Arial"/>
            </a:endParaRPr>
          </a:p>
        </p:txBody>
      </p:sp>
      <p:sp>
        <p:nvSpPr>
          <p:cNvPr id="528" name="text 1"/>
          <p:cNvSpPr txBox="1"/>
          <p:nvPr/>
        </p:nvSpPr>
        <p:spPr>
          <a:xfrm>
            <a:off x="2102231" y="9115141"/>
            <a:ext cx="2128916" cy="3910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Bonne élasticité et possibilité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de réaliser des formes courbes.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9" name="text 1"/>
          <p:cNvSpPr txBox="1"/>
          <p:nvPr/>
        </p:nvSpPr>
        <p:spPr>
          <a:xfrm>
            <a:off x="5173726" y="8299801"/>
            <a:ext cx="466289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Hêtre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30" name="text 1"/>
          <p:cNvSpPr txBox="1"/>
          <p:nvPr/>
        </p:nvSpPr>
        <p:spPr>
          <a:xfrm>
            <a:off x="5173726" y="8292407"/>
            <a:ext cx="2127120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550164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(Amérique du nord /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Europe / Asie)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36" name="text 1"/>
          <p:cNvSpPr txBox="1"/>
          <p:nvPr/>
        </p:nvSpPr>
        <p:spPr>
          <a:xfrm>
            <a:off x="5173726" y="9000841"/>
            <a:ext cx="324740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Bois</a:t>
            </a:r>
            <a:endParaRPr sz="1300">
              <a:latin typeface="Arial"/>
              <a:cs typeface="Arial"/>
            </a:endParaRPr>
          </a:p>
        </p:txBody>
      </p:sp>
      <p:sp>
        <p:nvSpPr>
          <p:cNvPr id="537" name="text 1"/>
          <p:cNvSpPr txBox="1"/>
          <p:nvPr/>
        </p:nvSpPr>
        <p:spPr>
          <a:xfrm>
            <a:off x="5737453" y="9000841"/>
            <a:ext cx="277995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dur</a:t>
            </a:r>
            <a:endParaRPr sz="1300">
              <a:latin typeface="Arial"/>
              <a:cs typeface="Arial"/>
            </a:endParaRPr>
          </a:p>
        </p:txBody>
      </p:sp>
      <p:sp>
        <p:nvSpPr>
          <p:cNvPr id="538" name="text 1"/>
          <p:cNvSpPr txBox="1"/>
          <p:nvPr/>
        </p:nvSpPr>
        <p:spPr>
          <a:xfrm>
            <a:off x="6255259" y="9000841"/>
            <a:ext cx="285896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aux</a:t>
            </a:r>
            <a:endParaRPr sz="1300">
              <a:latin typeface="Arial"/>
              <a:cs typeface="Arial"/>
            </a:endParaRPr>
          </a:p>
        </p:txBody>
      </p:sp>
      <p:sp>
        <p:nvSpPr>
          <p:cNvPr id="539" name="text 1"/>
          <p:cNvSpPr txBox="1"/>
          <p:nvPr/>
        </p:nvSpPr>
        <p:spPr>
          <a:xfrm>
            <a:off x="5173726" y="9000841"/>
            <a:ext cx="2127516" cy="599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606911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bonnes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caractéristiques   mécaniques.</a:t>
            </a:r>
            <a:endParaRPr sz="1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Ne se fissure pas.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7" name="object 487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56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4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" y="1601724"/>
            <a:ext cx="7033259" cy="4680204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2243963" y="955885"/>
            <a:ext cx="3104010" cy="72313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900684">
              <a:lnSpc>
                <a:spcPct val="100000"/>
              </a:lnSpc>
            </a:pPr>
            <a:r>
              <a:rPr sz="2400" spc="10" dirty="0">
                <a:latin typeface="Bernard MT Condensed"/>
                <a:cs typeface="Bernard MT Condensed"/>
              </a:rPr>
              <a:t>Chapitre  2  :</a:t>
            </a:r>
            <a:endParaRPr sz="2400">
              <a:latin typeface="Bernard MT Condensed"/>
              <a:cs typeface="Bernard MT Condensed"/>
            </a:endParaRPr>
          </a:p>
          <a:p>
            <a:pPr marL="0">
              <a:lnSpc>
                <a:spcPct val="100000"/>
              </a:lnSpc>
            </a:pPr>
            <a:r>
              <a:rPr sz="2190" spc="10" dirty="0">
                <a:latin typeface="Bernard MT Condensed"/>
                <a:cs typeface="Bernard MT Condensed"/>
              </a:rPr>
              <a:t>CONNAISSANCE  DES  AERONEFS</a:t>
            </a:r>
            <a:endParaRPr sz="700">
              <a:latin typeface="Bernard MT Condensed"/>
              <a:cs typeface="Bernard MT Condensed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513586" y="6707066"/>
            <a:ext cx="456807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 chapitre est divisé en 3 parties (ainsi qu’une partie anglaise)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2977007" y="7334728"/>
            <a:ext cx="1642760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Partie 1 : Les Cellules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100451" y="7955377"/>
            <a:ext cx="1394348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Partie 2 : Les GMP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2492375" y="8590885"/>
            <a:ext cx="2610881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Partie 3 : Les Instruments de bord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36" name="object 536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74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1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03" y="929640"/>
            <a:ext cx="2503932" cy="154686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440434" y="960725"/>
            <a:ext cx="758205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b) Toiles 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25016" y="1248988"/>
            <a:ext cx="2389851" cy="352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Dans les débuts : Lin et cotons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Aujourd’hui : Dacron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64412" y="2608396"/>
            <a:ext cx="5770927" cy="57548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spc="10" dirty="0">
                <a:latin typeface="Cambria"/>
                <a:cs typeface="Cambria"/>
              </a:rPr>
              <a:t>Si le bois et la toile permettent de construire des avions qui peuvent atteindre des</a:t>
            </a:r>
            <a:endParaRPr sz="1200">
              <a:latin typeface="Cambria"/>
              <a:cs typeface="Cambria"/>
            </a:endParaRPr>
          </a:p>
          <a:p>
            <a:pPr marL="199643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vitesses de 300 Km/h, l’utilisation du métal va rendre les avions plus solides et</a:t>
            </a:r>
            <a:endParaRPr sz="1300">
              <a:latin typeface="Cambria"/>
              <a:cs typeface="Cambria"/>
            </a:endParaRPr>
          </a:p>
          <a:p>
            <a:pPr marL="2516454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plus rapides.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440434" y="3292826"/>
            <a:ext cx="854217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c) Métaux 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9464" y="3593007"/>
            <a:ext cx="5121557" cy="74797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Le matériau utilisé à la base est un alliage d’aluminium et de cuivre appelé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220" b="1" spc="10" dirty="0">
                <a:latin typeface="Arial"/>
                <a:cs typeface="Arial"/>
              </a:rPr>
              <a:t>duralumin</a:t>
            </a:r>
            <a:r>
              <a:rPr sz="1220" spc="10" dirty="0">
                <a:latin typeface="Cambria"/>
                <a:cs typeface="Cambria"/>
              </a:rPr>
              <a:t>. D’autres alliages comme le</a:t>
            </a:r>
            <a:r>
              <a:rPr sz="1220" b="1" spc="10" dirty="0">
                <a:latin typeface="Arial"/>
                <a:cs typeface="Arial"/>
              </a:rPr>
              <a:t> Zicral</a:t>
            </a:r>
            <a:r>
              <a:rPr sz="1220" spc="10" dirty="0">
                <a:latin typeface="Cambria"/>
                <a:cs typeface="Cambria"/>
              </a:rPr>
              <a:t>, le</a:t>
            </a:r>
            <a:r>
              <a:rPr sz="1220" b="1" spc="10" dirty="0">
                <a:latin typeface="Arial"/>
                <a:cs typeface="Arial"/>
              </a:rPr>
              <a:t> Duralinox</a:t>
            </a:r>
            <a:r>
              <a:rPr sz="1220" spc="10" dirty="0">
                <a:latin typeface="Cambria"/>
                <a:cs typeface="Cambria"/>
              </a:rPr>
              <a:t>, des alliages de</a:t>
            </a:r>
            <a:endParaRPr sz="9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Magnésium</a:t>
            </a:r>
            <a:r>
              <a:rPr sz="1300" spc="10" dirty="0">
                <a:latin typeface="Cambria"/>
                <a:cs typeface="Cambria"/>
              </a:rPr>
              <a:t>, de</a:t>
            </a:r>
            <a:r>
              <a:rPr sz="1300" b="1" spc="10" dirty="0">
                <a:latin typeface="Arial"/>
                <a:cs typeface="Arial"/>
              </a:rPr>
              <a:t> Titane</a:t>
            </a:r>
            <a:r>
              <a:rPr sz="1300" spc="10" dirty="0">
                <a:latin typeface="Cambria"/>
                <a:cs typeface="Cambria"/>
              </a:rPr>
              <a:t>, … vont rapidement entrer dans la fabrication des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avions.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356614" y="6051520"/>
            <a:ext cx="4903613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9" i="1" spc="10" dirty="0">
                <a:latin typeface="Arial"/>
                <a:cs typeface="Arial"/>
              </a:rPr>
              <a:t>Le premier avion en métal est un avion allemand, le Junkers J9 en 1918.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37" name="object 537"/>
          <p:cNvSpPr/>
          <p:nvPr/>
        </p:nvSpPr>
        <p:spPr>
          <a:xfrm>
            <a:off x="4919218" y="6211189"/>
            <a:ext cx="684276" cy="9144"/>
          </a:xfrm>
          <a:custGeom>
            <a:avLst/>
            <a:gdLst/>
            <a:ahLst/>
            <a:cxnLst/>
            <a:rect l="l" t="t" r="r" b="b"/>
            <a:pathLst>
              <a:path w="684276" h="9144">
                <a:moveTo>
                  <a:pt x="0" y="0"/>
                </a:moveTo>
                <a:lnTo>
                  <a:pt x="0" y="9144"/>
                </a:lnTo>
                <a:lnTo>
                  <a:pt x="684276" y="9144"/>
                </a:lnTo>
                <a:lnTo>
                  <a:pt x="6842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1440434" y="6624544"/>
            <a:ext cx="1146825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d) Composites 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99464" y="6929570"/>
            <a:ext cx="5792489" cy="8178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Apparus dans les années 60, les matériaux composites (fibres de verre, aramides,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carbone, de bore,…) sont de plus en plus utilisés sur les avions pour leur faible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masse volumique, leur capacité à réaliser des pièces de formes les plus diverses et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leurs excellentes caractéristiques mécaniques.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4251325" y="8805769"/>
            <a:ext cx="2397281" cy="3911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59" i="1" spc="10" dirty="0">
                <a:latin typeface="Arial"/>
                <a:cs typeface="Arial"/>
              </a:rPr>
              <a:t>Exemple des matériaux utilisés sur</a:t>
            </a:r>
            <a:endParaRPr sz="700">
              <a:latin typeface="Arial"/>
              <a:cs typeface="Arial"/>
            </a:endParaRPr>
          </a:p>
          <a:p>
            <a:pPr marL="855345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un Rafale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38" name="object 538"/>
          <p:cNvSpPr/>
          <p:nvPr/>
        </p:nvSpPr>
        <p:spPr>
          <a:xfrm>
            <a:off x="5320030" y="9172702"/>
            <a:ext cx="438912" cy="9144"/>
          </a:xfrm>
          <a:custGeom>
            <a:avLst/>
            <a:gdLst/>
            <a:ahLst/>
            <a:cxnLst/>
            <a:rect l="l" t="t" r="r" b="b"/>
            <a:pathLst>
              <a:path w="438912" h="9144">
                <a:moveTo>
                  <a:pt x="0" y="0"/>
                </a:moveTo>
                <a:lnTo>
                  <a:pt x="0" y="9144"/>
                </a:lnTo>
                <a:lnTo>
                  <a:pt x="438912" y="9144"/>
                </a:lnTo>
                <a:lnTo>
                  <a:pt x="43891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1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4261103"/>
            <a:ext cx="3328416" cy="1709928"/>
          </a:xfrm>
          <a:prstGeom prst="rect">
            <a:avLst/>
          </a:prstGeom>
        </p:spPr>
      </p:pic>
      <p:pic>
        <p:nvPicPr>
          <p:cNvPr id="21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2" y="7795260"/>
            <a:ext cx="3329940" cy="187299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39" name="object 539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75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1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" y="1191769"/>
            <a:ext cx="4180332" cy="2747771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60725"/>
            <a:ext cx="2908010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2.  Eléments de structures principales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2332355" y="4017623"/>
            <a:ext cx="2950702" cy="28433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10" b="1" spc="10" dirty="0">
                <a:latin typeface="Arial"/>
                <a:cs typeface="Arial"/>
              </a:rPr>
              <a:t>Construction du fuselage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28064" y="4597596"/>
            <a:ext cx="85149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a)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Treillis</a:t>
            </a:r>
            <a:r>
              <a:rPr sz="1300" spc="10" dirty="0">
                <a:latin typeface="Cambria"/>
                <a:cs typeface="Cambria"/>
              </a:rPr>
              <a:t>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9464" y="5170620"/>
            <a:ext cx="5792790" cy="4004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s’agit de « longerons » assemblés entre eux par des « traverses » pour donner la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forme souhaitée.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9464" y="5688731"/>
            <a:ext cx="5792553" cy="386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Elles peuvent être collées si elles sont en bois ou alors soudées pour les parties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métalliques.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9464" y="6455606"/>
            <a:ext cx="329129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revêtement est souple (toile ou tôle mince).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5018278" y="7636246"/>
            <a:ext cx="1533002" cy="2090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Le Vickers Wellington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21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4" y="6894576"/>
            <a:ext cx="4247388" cy="239420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40" name="object 540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76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1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52" y="2068068"/>
            <a:ext cx="5388864" cy="3051048"/>
          </a:xfrm>
          <a:prstGeom prst="rect">
            <a:avLst/>
          </a:prstGeom>
        </p:spPr>
      </p:pic>
      <p:pic>
        <p:nvPicPr>
          <p:cNvPr id="22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12" y="4975860"/>
            <a:ext cx="5224272" cy="402336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60725"/>
            <a:ext cx="2189952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b) Caisson semi-monocoque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99464" y="1264259"/>
            <a:ext cx="5790515" cy="40019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s’agit de « cadres » assemblés entre eux par des « lisses » pour donner la forme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souhaitée.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1782388"/>
            <a:ext cx="481567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Les cadres absorbent les efforts de torsion, les lisses ceux de flexion.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290951" y="4723862"/>
            <a:ext cx="1006490" cy="1838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Structure Bois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239135" y="8760049"/>
            <a:ext cx="1118504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Structure Métal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41" name="object 541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77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2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36" y="6272784"/>
            <a:ext cx="4884420" cy="3412236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60725"/>
            <a:ext cx="1799047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c) Caisson monocoque 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99464" y="1837252"/>
            <a:ext cx="288217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peut ne pas y avoir de longerons et pas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2046040"/>
            <a:ext cx="20820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223711" y="2046040"/>
            <a:ext cx="45229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lisses,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791882" y="2046040"/>
            <a:ext cx="16113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2069055" y="2046040"/>
            <a:ext cx="84929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revêtement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034716" y="2046040"/>
            <a:ext cx="24326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est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3394021" y="2046040"/>
            <a:ext cx="38679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alors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99464" y="2254828"/>
            <a:ext cx="256384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directement   vissé   ou   riveté   sur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3550876" y="2254828"/>
            <a:ext cx="229770" cy="4017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9" spc="10" dirty="0">
                <a:latin typeface="Cambria"/>
                <a:cs typeface="Cambria"/>
              </a:rPr>
              <a:t>les</a:t>
            </a:r>
            <a:endParaRPr sz="900">
              <a:latin typeface="Cambria"/>
              <a:cs typeface="Cambria"/>
            </a:endParaRPr>
          </a:p>
          <a:p>
            <a:pPr marL="69622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899464" y="2463615"/>
            <a:ext cx="50035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cadres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576760" y="2463615"/>
            <a:ext cx="17216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1925531" y="2463615"/>
            <a:ext cx="37889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donc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2481358" y="2463615"/>
            <a:ext cx="66939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participe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899464" y="2463615"/>
            <a:ext cx="2830287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427073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à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transmission et l’absorption des efforts.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2428367" y="4235556"/>
            <a:ext cx="2760203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70" b="1" spc="10" dirty="0">
                <a:latin typeface="Arial"/>
                <a:cs typeface="Arial"/>
              </a:rPr>
              <a:t>Construction d’une aile</a:t>
            </a:r>
            <a:endParaRPr sz="1900">
              <a:latin typeface="Arial"/>
              <a:cs typeface="Arial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1128064" y="5275550"/>
            <a:ext cx="2387564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a) Treillis (pour les nervures) </a:t>
            </a:r>
            <a:r>
              <a:rPr sz="1000" b="1" spc="10" dirty="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899464" y="5580830"/>
            <a:ext cx="2879372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Plutôt utilisés pour les avions en bois et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toiles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1128064" y="6368512"/>
            <a:ext cx="873597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b) Caisson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899464" y="9080316"/>
            <a:ext cx="6973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899464" y="9391161"/>
            <a:ext cx="314270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 Le carburant contribue à la rigidité de l’aile.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22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4660391" y="3869436"/>
            <a:ext cx="1687068" cy="3287268"/>
          </a:xfrm>
          <a:prstGeom prst="rect">
            <a:avLst/>
          </a:prstGeom>
        </p:spPr>
      </p:pic>
      <p:pic>
        <p:nvPicPr>
          <p:cNvPr id="223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15" y="1104900"/>
            <a:ext cx="3285744" cy="2462784"/>
          </a:xfrm>
          <a:prstGeom prst="rect">
            <a:avLst/>
          </a:prstGeom>
        </p:spPr>
      </p:pic>
      <p:sp>
        <p:nvSpPr>
          <p:cNvPr id="25" name="text 1"/>
          <p:cNvSpPr txBox="1"/>
          <p:nvPr/>
        </p:nvSpPr>
        <p:spPr>
          <a:xfrm>
            <a:off x="4878070" y="8347304"/>
            <a:ext cx="1966976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Cambria"/>
                <a:cs typeface="Cambria"/>
              </a:rPr>
              <a:t>S</a:t>
            </a:r>
            <a:r>
              <a:rPr sz="1300" spc="10" dirty="0">
                <a:latin typeface="Cambria"/>
                <a:cs typeface="Cambria"/>
              </a:rPr>
              <a:t>ur  les  avions  civils,  l’aile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4878070" y="8556060"/>
            <a:ext cx="618537" cy="4017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assure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fonction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5644247" y="8556060"/>
            <a:ext cx="77012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également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4878070" y="8556060"/>
            <a:ext cx="1967699" cy="6090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805081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</a:t>
            </a:r>
            <a:endParaRPr sz="1300">
              <a:latin typeface="Cambria"/>
              <a:cs typeface="Cambria"/>
            </a:endParaRPr>
          </a:p>
          <a:p>
            <a:pPr marL="699187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  réservoir  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carburant</a:t>
            </a:r>
            <a:endParaRPr sz="13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42" name="object 542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78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510538" y="963532"/>
            <a:ext cx="4601082" cy="2651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670" spc="10" dirty="0">
                <a:latin typeface="Arial"/>
                <a:cs typeface="Arial"/>
              </a:rPr>
              <a:t>Partie 2 : Les Groupes Motopropulseurs (G.M.P.)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28064" y="1601703"/>
            <a:ext cx="154573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I.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585214" y="1618825"/>
            <a:ext cx="811783" cy="26522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spc="10" dirty="0">
                <a:latin typeface="Arial"/>
                <a:cs typeface="Arial"/>
              </a:rPr>
              <a:t>L’Hélice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9464" y="2260923"/>
            <a:ext cx="579717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C’est un dispositif qui permet de transformer l’énergie mécanique, fournie par 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43" name="object 543"/>
          <p:cNvSpPr/>
          <p:nvPr/>
        </p:nvSpPr>
        <p:spPr>
          <a:xfrm>
            <a:off x="3271139" y="2427986"/>
            <a:ext cx="2335403" cy="9144"/>
          </a:xfrm>
          <a:custGeom>
            <a:avLst/>
            <a:gdLst/>
            <a:ahLst/>
            <a:cxnLst/>
            <a:rect l="l" t="t" r="r" b="b"/>
            <a:pathLst>
              <a:path w="2335403" h="9144">
                <a:moveTo>
                  <a:pt x="0" y="0"/>
                </a:moveTo>
                <a:lnTo>
                  <a:pt x="0" y="9144"/>
                </a:lnTo>
                <a:lnTo>
                  <a:pt x="2335403" y="9144"/>
                </a:lnTo>
                <a:lnTo>
                  <a:pt x="233540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899464" y="2469711"/>
            <a:ext cx="528278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moteur, en force tractive ou propulsive utilisé par l’avion pour se déplacer.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44" name="object 544"/>
          <p:cNvSpPr/>
          <p:nvPr/>
        </p:nvSpPr>
        <p:spPr>
          <a:xfrm>
            <a:off x="1490726" y="2636774"/>
            <a:ext cx="2154047" cy="9144"/>
          </a:xfrm>
          <a:custGeom>
            <a:avLst/>
            <a:gdLst/>
            <a:ahLst/>
            <a:cxnLst/>
            <a:rect l="l" t="t" r="r" b="b"/>
            <a:pathLst>
              <a:path w="2154047" h="9144">
                <a:moveTo>
                  <a:pt x="0" y="0"/>
                </a:moveTo>
                <a:lnTo>
                  <a:pt x="0" y="9144"/>
                </a:lnTo>
                <a:lnTo>
                  <a:pt x="2154047" y="9144"/>
                </a:lnTo>
                <a:lnTo>
                  <a:pt x="21540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1"/>
          <p:cNvSpPr txBox="1"/>
          <p:nvPr/>
        </p:nvSpPr>
        <p:spPr>
          <a:xfrm>
            <a:off x="1128064" y="3097147"/>
            <a:ext cx="1536126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A.  La Composition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545" name="object 545"/>
          <p:cNvSpPr/>
          <p:nvPr/>
        </p:nvSpPr>
        <p:spPr>
          <a:xfrm>
            <a:off x="1356614" y="3267710"/>
            <a:ext cx="1268272" cy="13716"/>
          </a:xfrm>
          <a:custGeom>
            <a:avLst/>
            <a:gdLst/>
            <a:ahLst/>
            <a:cxnLst/>
            <a:rect l="l" t="t" r="r" b="b"/>
            <a:pathLst>
              <a:path w="1268272" h="13716">
                <a:moveTo>
                  <a:pt x="0" y="0"/>
                </a:moveTo>
                <a:lnTo>
                  <a:pt x="0" y="13716"/>
                </a:lnTo>
                <a:lnTo>
                  <a:pt x="1268272" y="13716"/>
                </a:lnTo>
                <a:lnTo>
                  <a:pt x="12682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899464" y="3625284"/>
            <a:ext cx="1834860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L’hélice se compose de :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3120263" y="4557972"/>
            <a:ext cx="3574885" cy="4017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  D’un  moyeu  centré  sur  l’arbre  de  sortie  du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moteur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3120263" y="5076132"/>
            <a:ext cx="200890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- De deux ou plusieurs pales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3120263" y="5699702"/>
            <a:ext cx="3576288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</a:t>
            </a:r>
            <a:r>
              <a:rPr sz="1300" spc="10" dirty="0">
                <a:latin typeface="Cambria"/>
                <a:cs typeface="Cambria"/>
              </a:rPr>
              <a:t> La distance parcourue par l’hélice le long de son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axe de rotation en un tour est appelé </a:t>
            </a:r>
            <a:r>
              <a:rPr sz="1300" b="1" spc="10" dirty="0">
                <a:latin typeface="Arial"/>
                <a:cs typeface="Arial"/>
              </a:rPr>
              <a:t>Pas.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3120263" y="6219386"/>
            <a:ext cx="3575762" cy="6090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</a:t>
            </a:r>
            <a:r>
              <a:rPr sz="1300" spc="10" dirty="0">
                <a:latin typeface="Cambria"/>
                <a:cs typeface="Cambria"/>
              </a:rPr>
              <a:t> L’angle formé par la corde de profil de l’hélice et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 plan  dans  lequel  tourne  la  pale  est  appelé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Calage</a:t>
            </a:r>
            <a:r>
              <a:rPr sz="1300" spc="10" dirty="0">
                <a:latin typeface="Cambria"/>
                <a:cs typeface="Cambria"/>
              </a:rPr>
              <a:t>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4671949" y="7566602"/>
            <a:ext cx="47397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Note</a:t>
            </a:r>
            <a:r>
              <a:rPr sz="1300" b="1" spc="10" dirty="0">
                <a:solidFill>
                  <a:srgbClr val="FFFFFF"/>
                </a:solidFill>
                <a:latin typeface="Arial"/>
                <a:cs typeface="Arial"/>
              </a:rPr>
              <a:t>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4106545" y="7877879"/>
            <a:ext cx="160478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Calage est un Angle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46" name="object 546"/>
          <p:cNvSpPr/>
          <p:nvPr/>
        </p:nvSpPr>
        <p:spPr>
          <a:xfrm>
            <a:off x="5272786" y="8044941"/>
            <a:ext cx="402336" cy="9144"/>
          </a:xfrm>
          <a:custGeom>
            <a:avLst/>
            <a:gdLst/>
            <a:ahLst/>
            <a:cxnLst/>
            <a:rect l="l" t="t" r="r" b="b"/>
            <a:pathLst>
              <a:path w="402336" h="9144">
                <a:moveTo>
                  <a:pt x="0" y="0"/>
                </a:moveTo>
                <a:lnTo>
                  <a:pt x="0" y="9145"/>
                </a:lnTo>
                <a:lnTo>
                  <a:pt x="402336" y="9145"/>
                </a:lnTo>
                <a:lnTo>
                  <a:pt x="4023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text 1"/>
          <p:cNvSpPr txBox="1"/>
          <p:nvPr/>
        </p:nvSpPr>
        <p:spPr>
          <a:xfrm>
            <a:off x="4071493" y="8187251"/>
            <a:ext cx="167641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Pas</a:t>
            </a:r>
            <a:r>
              <a:rPr sz="13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300" spc="10" dirty="0">
                <a:latin typeface="Cambria"/>
                <a:cs typeface="Cambria"/>
              </a:rPr>
              <a:t>est une Distance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47" name="object 547"/>
          <p:cNvSpPr/>
          <p:nvPr/>
        </p:nvSpPr>
        <p:spPr>
          <a:xfrm>
            <a:off x="5102098" y="8354313"/>
            <a:ext cx="609600" cy="9144"/>
          </a:xfrm>
          <a:custGeom>
            <a:avLst/>
            <a:gdLst/>
            <a:ahLst/>
            <a:cxnLst/>
            <a:rect l="l" t="t" r="r" b="b"/>
            <a:pathLst>
              <a:path w="609600" h="9144">
                <a:moveTo>
                  <a:pt x="0" y="0"/>
                </a:moveTo>
                <a:lnTo>
                  <a:pt x="0" y="9145"/>
                </a:lnTo>
                <a:lnTo>
                  <a:pt x="609600" y="9145"/>
                </a:lnTo>
                <a:lnTo>
                  <a:pt x="609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2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" y="3959352"/>
            <a:ext cx="2458212" cy="516635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48" name="object 548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79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60500"/>
            <a:ext cx="1834098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B.  Le Fonctionnement</a:t>
            </a:r>
            <a:endParaRPr sz="900">
              <a:latin typeface="Arial"/>
              <a:cs typeface="Arial"/>
            </a:endParaRPr>
          </a:p>
        </p:txBody>
      </p:sp>
      <p:sp>
        <p:nvSpPr>
          <p:cNvPr id="549" name="object 549"/>
          <p:cNvSpPr/>
          <p:nvPr/>
        </p:nvSpPr>
        <p:spPr>
          <a:xfrm>
            <a:off x="1356614" y="1131061"/>
            <a:ext cx="1577594" cy="13717"/>
          </a:xfrm>
          <a:custGeom>
            <a:avLst/>
            <a:gdLst/>
            <a:ahLst/>
            <a:cxnLst/>
            <a:rect l="l" t="t" r="r" b="b"/>
            <a:pathLst>
              <a:path w="1577594" h="13717">
                <a:moveTo>
                  <a:pt x="0" y="0"/>
                </a:moveTo>
                <a:lnTo>
                  <a:pt x="0" y="13717"/>
                </a:lnTo>
                <a:lnTo>
                  <a:pt x="1577594" y="13717"/>
                </a:lnTo>
                <a:lnTo>
                  <a:pt x="157759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1208836" y="1177391"/>
            <a:ext cx="5171024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fonctionnement d’une hélice est le même que celui de l’aile d’un avion.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4085532"/>
            <a:ext cx="187143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vent relatif </a:t>
            </a:r>
            <a:r>
              <a:rPr sz="1300" b="1" spc="10" dirty="0">
                <a:latin typeface="Arial"/>
                <a:cs typeface="Arial"/>
              </a:rPr>
              <a:t>Vr</a:t>
            </a:r>
            <a:r>
              <a:rPr sz="1300" spc="10" dirty="0">
                <a:latin typeface="Cambria"/>
                <a:cs typeface="Cambria"/>
              </a:rPr>
              <a:t> est issu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28064" y="4403822"/>
            <a:ext cx="100620" cy="3926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-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356614" y="4396428"/>
            <a:ext cx="3191525" cy="4017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du déplacement de l’avion (vitesse avion)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la rotation de l’hélice (vitesse de rotation)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128064" y="5130545"/>
            <a:ext cx="2611592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C.  Les différents types d’hélices</a:t>
            </a:r>
            <a:endParaRPr sz="900">
              <a:latin typeface="Arial"/>
              <a:cs typeface="Arial"/>
            </a:endParaRPr>
          </a:p>
        </p:txBody>
      </p:sp>
      <p:sp>
        <p:nvSpPr>
          <p:cNvPr id="550" name="object 550"/>
          <p:cNvSpPr/>
          <p:nvPr/>
        </p:nvSpPr>
        <p:spPr>
          <a:xfrm>
            <a:off x="1356614" y="5301107"/>
            <a:ext cx="2355214" cy="13715"/>
          </a:xfrm>
          <a:custGeom>
            <a:avLst/>
            <a:gdLst/>
            <a:ahLst/>
            <a:cxnLst/>
            <a:rect l="l" t="t" r="r" b="b"/>
            <a:pathLst>
              <a:path w="2355214" h="13715">
                <a:moveTo>
                  <a:pt x="0" y="0"/>
                </a:moveTo>
                <a:lnTo>
                  <a:pt x="0" y="13716"/>
                </a:lnTo>
                <a:lnTo>
                  <a:pt x="2355214" y="13716"/>
                </a:lnTo>
                <a:lnTo>
                  <a:pt x="235521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text 1"/>
          <p:cNvSpPr txBox="1"/>
          <p:nvPr/>
        </p:nvSpPr>
        <p:spPr>
          <a:xfrm>
            <a:off x="899464" y="5348928"/>
            <a:ext cx="167179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en existe deux types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99464" y="5665948"/>
            <a:ext cx="1795998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1) L’hélice à calage fixe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99464" y="5970974"/>
            <a:ext cx="336113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Cette hélice est surtout équipée sur les aéronefs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899464" y="6179762"/>
            <a:ext cx="20820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182563" y="6179762"/>
            <a:ext cx="70642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tourisme.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964045" y="6179762"/>
            <a:ext cx="29988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Elle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2338821" y="6179762"/>
            <a:ext cx="27700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est,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2690554" y="6179762"/>
            <a:ext cx="20837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2973817" y="6179762"/>
            <a:ext cx="59664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général,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3645352" y="6179762"/>
            <a:ext cx="20837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899464" y="6179762"/>
            <a:ext cx="3360803" cy="4017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030632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bois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multicouche avec un bord d’attaque renforcé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899464" y="6597338"/>
            <a:ext cx="27684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1295308" y="6597338"/>
            <a:ext cx="29972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1714195" y="6597338"/>
            <a:ext cx="37889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lame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2212086" y="6597338"/>
            <a:ext cx="21134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899464" y="6597338"/>
            <a:ext cx="2085131" cy="4001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643202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laiton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d’aluminium (plus lourde).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26" name="text 1"/>
          <p:cNvSpPr txBox="1"/>
          <p:nvPr/>
        </p:nvSpPr>
        <p:spPr>
          <a:xfrm>
            <a:off x="3104748" y="6597338"/>
            <a:ext cx="21446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ou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7" name="text 1"/>
          <p:cNvSpPr txBox="1"/>
          <p:nvPr/>
        </p:nvSpPr>
        <p:spPr>
          <a:xfrm>
            <a:off x="3438211" y="6597338"/>
            <a:ext cx="20837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3765750" y="6597338"/>
            <a:ext cx="49575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alliage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899464" y="7117054"/>
            <a:ext cx="3360804" cy="6089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  type  d’hélice  à  l’inconvénient  de  ne  pas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permettre d’adapter la vitesse en fonction des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phases du vol.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899464" y="7853269"/>
            <a:ext cx="952845" cy="39114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2) L’hélice</a:t>
            </a:r>
            <a:endParaRPr sz="1200">
              <a:latin typeface="Arial"/>
              <a:cs typeface="Arial"/>
            </a:endParaRPr>
          </a:p>
          <a:p>
            <a:pPr marL="22860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variable)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31" name="text 1"/>
          <p:cNvSpPr txBox="1"/>
          <p:nvPr/>
        </p:nvSpPr>
        <p:spPr>
          <a:xfrm>
            <a:off x="1869881" y="7853269"/>
            <a:ext cx="124266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à</a:t>
            </a:r>
            <a:endParaRPr sz="1300">
              <a:latin typeface="Arial"/>
              <a:cs typeface="Arial"/>
            </a:endParaRPr>
          </a:p>
        </p:txBody>
      </p:sp>
      <p:sp>
        <p:nvSpPr>
          <p:cNvPr id="224" name="text 1"/>
          <p:cNvSpPr txBox="1"/>
          <p:nvPr/>
        </p:nvSpPr>
        <p:spPr>
          <a:xfrm>
            <a:off x="2118085" y="7853269"/>
            <a:ext cx="514350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calage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27" name="text 1"/>
          <p:cNvSpPr txBox="1"/>
          <p:nvPr/>
        </p:nvSpPr>
        <p:spPr>
          <a:xfrm>
            <a:off x="2756044" y="7853269"/>
            <a:ext cx="662153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variable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28" name="text 1"/>
          <p:cNvSpPr txBox="1"/>
          <p:nvPr/>
        </p:nvSpPr>
        <p:spPr>
          <a:xfrm>
            <a:off x="3541806" y="7853269"/>
            <a:ext cx="295277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(ou</a:t>
            </a:r>
            <a:endParaRPr sz="1300">
              <a:latin typeface="Arial"/>
              <a:cs typeface="Arial"/>
            </a:endParaRPr>
          </a:p>
        </p:txBody>
      </p:sp>
      <p:sp>
        <p:nvSpPr>
          <p:cNvPr id="229" name="text 1"/>
          <p:cNvSpPr txBox="1"/>
          <p:nvPr/>
        </p:nvSpPr>
        <p:spPr>
          <a:xfrm>
            <a:off x="3962174" y="7853269"/>
            <a:ext cx="298240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pas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0" name="text 1"/>
          <p:cNvSpPr txBox="1"/>
          <p:nvPr/>
        </p:nvSpPr>
        <p:spPr>
          <a:xfrm>
            <a:off x="899464" y="8363763"/>
            <a:ext cx="5791444" cy="11900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Ayant plusieurs phases dans le vol d’un avion, il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est nécessaire de faire varier l’angle de calage des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pales de l’hélice pour avoir toujours le régime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optimal du moteur. Le pilote peut alors, grâce à un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mécanisme, changer le calage des pales pour que la vitesse de rotation de l’hélice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(donc du moteur) reste constante.</a:t>
            </a:r>
            <a:endParaRPr sz="1200">
              <a:latin typeface="Cambria"/>
              <a:cs typeface="Cambria"/>
            </a:endParaRPr>
          </a:p>
        </p:txBody>
      </p:sp>
      <p:pic>
        <p:nvPicPr>
          <p:cNvPr id="22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24" y="1467612"/>
            <a:ext cx="5509260" cy="2543556"/>
          </a:xfrm>
          <a:prstGeom prst="rect">
            <a:avLst/>
          </a:prstGeom>
        </p:spPr>
      </p:pic>
      <p:pic>
        <p:nvPicPr>
          <p:cNvPr id="22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76" y="5170932"/>
            <a:ext cx="2903220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51" name="object 551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80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46383"/>
            <a:ext cx="212485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spc="10" dirty="0">
                <a:latin typeface="Arial"/>
                <a:cs typeface="Arial"/>
              </a:rPr>
              <a:t>II.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585214" y="963532"/>
            <a:ext cx="2177540" cy="2651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60" spc="10" dirty="0">
                <a:latin typeface="Arial"/>
                <a:cs typeface="Arial"/>
              </a:rPr>
              <a:t>Les moteurs à pistons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28064" y="1612772"/>
            <a:ext cx="1536126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A.  La Composition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552" name="object 552"/>
          <p:cNvSpPr/>
          <p:nvPr/>
        </p:nvSpPr>
        <p:spPr>
          <a:xfrm>
            <a:off x="1356614" y="1783334"/>
            <a:ext cx="1268272" cy="13716"/>
          </a:xfrm>
          <a:custGeom>
            <a:avLst/>
            <a:gdLst/>
            <a:ahLst/>
            <a:cxnLst/>
            <a:rect l="l" t="t" r="r" b="b"/>
            <a:pathLst>
              <a:path w="1268272" h="13716">
                <a:moveTo>
                  <a:pt x="0" y="0"/>
                </a:moveTo>
                <a:lnTo>
                  <a:pt x="0" y="13716"/>
                </a:lnTo>
                <a:lnTo>
                  <a:pt x="1268272" y="13716"/>
                </a:lnTo>
                <a:lnTo>
                  <a:pt x="12682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4077589" y="2107031"/>
            <a:ext cx="2027696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L’ensemble est composé de :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492373" y="2419543"/>
            <a:ext cx="3206685" cy="8268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Arial"/>
                <a:cs typeface="Arial"/>
              </a:rPr>
              <a:t> </a:t>
            </a:r>
            <a:r>
              <a:rPr sz="1300" b="1" spc="10" dirty="0">
                <a:latin typeface="Arial"/>
                <a:cs typeface="Arial"/>
              </a:rPr>
              <a:t> D’un cylindre </a:t>
            </a:r>
            <a:r>
              <a:rPr sz="1300" spc="10" dirty="0">
                <a:latin typeface="Cambria"/>
                <a:cs typeface="Cambria"/>
              </a:rPr>
              <a:t>très souvent muni</a:t>
            </a:r>
            <a:r>
              <a:rPr sz="1300" b="1" spc="10" dirty="0">
                <a:latin typeface="Arial"/>
                <a:cs typeface="Arial"/>
              </a:rPr>
              <a:t> d’ailettes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pour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le refroidissement (assuré par l’air) et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dont la partie supérieure est fermée par </a:t>
            </a:r>
            <a:r>
              <a:rPr sz="1300" b="1" spc="10" dirty="0">
                <a:latin typeface="Arial"/>
                <a:cs typeface="Arial"/>
              </a:rPr>
              <a:t>une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culasse </a:t>
            </a:r>
            <a:r>
              <a:rPr sz="1300" spc="10" dirty="0">
                <a:latin typeface="Cambria"/>
                <a:cs typeface="Cambria"/>
              </a:rPr>
              <a:t>et la base inférieure par</a:t>
            </a:r>
            <a:r>
              <a:rPr sz="1300" b="1" spc="10" dirty="0">
                <a:latin typeface="Arial"/>
                <a:cs typeface="Arial"/>
              </a:rPr>
              <a:t> un carter.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492373" y="3677224"/>
            <a:ext cx="3206764" cy="4107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Arial"/>
                <a:cs typeface="Arial"/>
              </a:rPr>
              <a:t> </a:t>
            </a:r>
            <a:r>
              <a:rPr sz="1300" b="1" spc="10" dirty="0">
                <a:latin typeface="Arial"/>
                <a:cs typeface="Arial"/>
              </a:rPr>
              <a:t> La culasse </a:t>
            </a:r>
            <a:r>
              <a:rPr sz="1300" spc="10" dirty="0">
                <a:latin typeface="Cambria"/>
                <a:cs typeface="Cambria"/>
              </a:rPr>
              <a:t>est dotée de dispositifs appelés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soupapes </a:t>
            </a:r>
            <a:r>
              <a:rPr sz="1300" spc="10" dirty="0">
                <a:latin typeface="Cambria"/>
                <a:cs typeface="Cambria"/>
              </a:rPr>
              <a:t>qui permettent l’admission des gaz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492373" y="4103853"/>
            <a:ext cx="351733" cy="1929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frais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4013142" y="4103853"/>
            <a:ext cx="173151" cy="1929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4355658" y="4103853"/>
            <a:ext cx="1071659" cy="1929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l’échappement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5597012" y="4103853"/>
            <a:ext cx="278325" cy="1929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6044702" y="4103853"/>
            <a:ext cx="272235" cy="1929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gaz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6207483" y="4103853"/>
            <a:ext cx="488345" cy="40168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78984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créant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3492373" y="4312640"/>
            <a:ext cx="899660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combustion,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4543128" y="4312640"/>
            <a:ext cx="173151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4867375" y="4312640"/>
            <a:ext cx="347289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d’un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3492373" y="4312640"/>
            <a:ext cx="3203620" cy="6089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872893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dispositif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l’inflammation  du  mélange  carburant/air  :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les bougies</a:t>
            </a:r>
            <a:r>
              <a:rPr sz="1300" spc="10" dirty="0">
                <a:latin typeface="Cambria"/>
                <a:cs typeface="Cambria"/>
              </a:rPr>
              <a:t>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53" name="object 553"/>
          <p:cNvSpPr/>
          <p:nvPr/>
        </p:nvSpPr>
        <p:spPr>
          <a:xfrm>
            <a:off x="865936" y="7834630"/>
            <a:ext cx="5813806" cy="153924"/>
          </a:xfrm>
          <a:custGeom>
            <a:avLst/>
            <a:gdLst/>
            <a:ahLst/>
            <a:cxnLst/>
            <a:rect l="l" t="t" r="r" b="b"/>
            <a:pathLst>
              <a:path w="5813806" h="153924">
                <a:moveTo>
                  <a:pt x="0" y="0"/>
                </a:moveTo>
                <a:lnTo>
                  <a:pt x="0" y="153924"/>
                </a:lnTo>
                <a:lnTo>
                  <a:pt x="5813806" y="153924"/>
                </a:lnTo>
                <a:lnTo>
                  <a:pt x="5813806" y="0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text 1"/>
          <p:cNvSpPr txBox="1"/>
          <p:nvPr/>
        </p:nvSpPr>
        <p:spPr>
          <a:xfrm>
            <a:off x="884224" y="7848136"/>
            <a:ext cx="946682" cy="1413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i="1" spc="10" dirty="0">
                <a:latin typeface="Arial"/>
                <a:cs typeface="Arial"/>
              </a:rPr>
              <a:t>1.  démarreur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4" name="object 554"/>
          <p:cNvSpPr/>
          <p:nvPr/>
        </p:nvSpPr>
        <p:spPr>
          <a:xfrm>
            <a:off x="865936" y="7988554"/>
            <a:ext cx="5813806" cy="155448"/>
          </a:xfrm>
          <a:custGeom>
            <a:avLst/>
            <a:gdLst/>
            <a:ahLst/>
            <a:cxnLst/>
            <a:rect l="l" t="t" r="r" b="b"/>
            <a:pathLst>
              <a:path w="5813806" h="155448">
                <a:moveTo>
                  <a:pt x="0" y="0"/>
                </a:moveTo>
                <a:lnTo>
                  <a:pt x="0" y="155448"/>
                </a:lnTo>
                <a:lnTo>
                  <a:pt x="5813806" y="155448"/>
                </a:lnTo>
                <a:lnTo>
                  <a:pt x="5813806" y="0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text 1"/>
          <p:cNvSpPr txBox="1"/>
          <p:nvPr/>
        </p:nvSpPr>
        <p:spPr>
          <a:xfrm>
            <a:off x="884224" y="7989398"/>
            <a:ext cx="900962" cy="1539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Verdana"/>
                <a:cs typeface="Verdana"/>
              </a:rPr>
              <a:t>2.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10" dirty="0">
                <a:latin typeface="Verdana"/>
                <a:cs typeface="Verdana"/>
              </a:rPr>
              <a:t>magnétos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55" name="object 555"/>
          <p:cNvSpPr/>
          <p:nvPr/>
        </p:nvSpPr>
        <p:spPr>
          <a:xfrm>
            <a:off x="865936" y="8144002"/>
            <a:ext cx="5813806" cy="153924"/>
          </a:xfrm>
          <a:custGeom>
            <a:avLst/>
            <a:gdLst/>
            <a:ahLst/>
            <a:cxnLst/>
            <a:rect l="l" t="t" r="r" b="b"/>
            <a:pathLst>
              <a:path w="5813806" h="153924">
                <a:moveTo>
                  <a:pt x="0" y="0"/>
                </a:moveTo>
                <a:lnTo>
                  <a:pt x="0" y="153924"/>
                </a:lnTo>
                <a:lnTo>
                  <a:pt x="5813806" y="153924"/>
                </a:lnTo>
                <a:lnTo>
                  <a:pt x="5813806" y="0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text 1"/>
          <p:cNvSpPr txBox="1"/>
          <p:nvPr/>
        </p:nvSpPr>
        <p:spPr>
          <a:xfrm>
            <a:off x="884224" y="8144846"/>
            <a:ext cx="1555139" cy="1539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Verdana"/>
                <a:cs typeface="Verdana"/>
              </a:rPr>
              <a:t>3.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10" dirty="0">
                <a:latin typeface="Verdana"/>
                <a:cs typeface="Verdana"/>
              </a:rPr>
              <a:t>boîte de distribution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56" name="object 556"/>
          <p:cNvSpPr/>
          <p:nvPr/>
        </p:nvSpPr>
        <p:spPr>
          <a:xfrm>
            <a:off x="865936" y="8297926"/>
            <a:ext cx="5813806" cy="153924"/>
          </a:xfrm>
          <a:custGeom>
            <a:avLst/>
            <a:gdLst/>
            <a:ahLst/>
            <a:cxnLst/>
            <a:rect l="l" t="t" r="r" b="b"/>
            <a:pathLst>
              <a:path w="5813806" h="153924">
                <a:moveTo>
                  <a:pt x="0" y="0"/>
                </a:moveTo>
                <a:lnTo>
                  <a:pt x="0" y="153924"/>
                </a:lnTo>
                <a:lnTo>
                  <a:pt x="5813806" y="153924"/>
                </a:lnTo>
                <a:lnTo>
                  <a:pt x="5813806" y="0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text 1"/>
          <p:cNvSpPr txBox="1"/>
          <p:nvPr/>
        </p:nvSpPr>
        <p:spPr>
          <a:xfrm>
            <a:off x="884224" y="8298770"/>
            <a:ext cx="1898039" cy="1539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Verdana"/>
                <a:cs typeface="Verdana"/>
              </a:rPr>
              <a:t>4.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10" dirty="0">
                <a:latin typeface="Verdana"/>
                <a:cs typeface="Verdana"/>
              </a:rPr>
              <a:t>clapet de pression d'huile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57" name="object 557"/>
          <p:cNvSpPr/>
          <p:nvPr/>
        </p:nvSpPr>
        <p:spPr>
          <a:xfrm>
            <a:off x="865936" y="8451850"/>
            <a:ext cx="5813806" cy="155448"/>
          </a:xfrm>
          <a:custGeom>
            <a:avLst/>
            <a:gdLst/>
            <a:ahLst/>
            <a:cxnLst/>
            <a:rect l="l" t="t" r="r" b="b"/>
            <a:pathLst>
              <a:path w="5813806" h="155448">
                <a:moveTo>
                  <a:pt x="0" y="0"/>
                </a:moveTo>
                <a:lnTo>
                  <a:pt x="0" y="155448"/>
                </a:lnTo>
                <a:lnTo>
                  <a:pt x="5813806" y="155448"/>
                </a:lnTo>
                <a:lnTo>
                  <a:pt x="5813806" y="0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text 1"/>
          <p:cNvSpPr txBox="1"/>
          <p:nvPr/>
        </p:nvSpPr>
        <p:spPr>
          <a:xfrm>
            <a:off x="884224" y="8452695"/>
            <a:ext cx="1675535" cy="1539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Verdana"/>
                <a:cs typeface="Verdana"/>
              </a:rPr>
              <a:t>5.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10" dirty="0">
                <a:latin typeface="Verdana"/>
                <a:cs typeface="Verdana"/>
              </a:rPr>
              <a:t>plaque d'identification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58" name="object 558"/>
          <p:cNvSpPr/>
          <p:nvPr/>
        </p:nvSpPr>
        <p:spPr>
          <a:xfrm>
            <a:off x="865936" y="8607298"/>
            <a:ext cx="5813806" cy="153924"/>
          </a:xfrm>
          <a:custGeom>
            <a:avLst/>
            <a:gdLst/>
            <a:ahLst/>
            <a:cxnLst/>
            <a:rect l="l" t="t" r="r" b="b"/>
            <a:pathLst>
              <a:path w="5813806" h="153924">
                <a:moveTo>
                  <a:pt x="0" y="0"/>
                </a:moveTo>
                <a:lnTo>
                  <a:pt x="0" y="153924"/>
                </a:lnTo>
                <a:lnTo>
                  <a:pt x="5813806" y="153924"/>
                </a:lnTo>
                <a:lnTo>
                  <a:pt x="5813806" y="0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text 1"/>
          <p:cNvSpPr txBox="1"/>
          <p:nvPr/>
        </p:nvSpPr>
        <p:spPr>
          <a:xfrm>
            <a:off x="884224" y="8608143"/>
            <a:ext cx="2686201" cy="1539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Verdana"/>
                <a:cs typeface="Verdana"/>
              </a:rPr>
              <a:t>6.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10" dirty="0">
                <a:latin typeface="Verdana"/>
                <a:cs typeface="Verdana"/>
              </a:rPr>
              <a:t>bougies supérieures (cylindres droits)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59" name="object 559"/>
          <p:cNvSpPr/>
          <p:nvPr/>
        </p:nvSpPr>
        <p:spPr>
          <a:xfrm>
            <a:off x="865936" y="8761222"/>
            <a:ext cx="5813806" cy="153924"/>
          </a:xfrm>
          <a:custGeom>
            <a:avLst/>
            <a:gdLst/>
            <a:ahLst/>
            <a:cxnLst/>
            <a:rect l="l" t="t" r="r" b="b"/>
            <a:pathLst>
              <a:path w="5813806" h="153924">
                <a:moveTo>
                  <a:pt x="0" y="0"/>
                </a:moveTo>
                <a:lnTo>
                  <a:pt x="0" y="153924"/>
                </a:lnTo>
                <a:lnTo>
                  <a:pt x="5813806" y="153924"/>
                </a:lnTo>
                <a:lnTo>
                  <a:pt x="5813806" y="0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text 1"/>
          <p:cNvSpPr txBox="1"/>
          <p:nvPr/>
        </p:nvSpPr>
        <p:spPr>
          <a:xfrm>
            <a:off x="884224" y="8762066"/>
            <a:ext cx="2042819" cy="1539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Verdana"/>
                <a:cs typeface="Verdana"/>
              </a:rPr>
              <a:t>7.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10" dirty="0">
                <a:latin typeface="Verdana"/>
                <a:cs typeface="Verdana"/>
              </a:rPr>
              <a:t>fils des bougies supérieures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60" name="object 560"/>
          <p:cNvSpPr/>
          <p:nvPr/>
        </p:nvSpPr>
        <p:spPr>
          <a:xfrm>
            <a:off x="865936" y="8915146"/>
            <a:ext cx="5813806" cy="153924"/>
          </a:xfrm>
          <a:custGeom>
            <a:avLst/>
            <a:gdLst/>
            <a:ahLst/>
            <a:cxnLst/>
            <a:rect l="l" t="t" r="r" b="b"/>
            <a:pathLst>
              <a:path w="5813806" h="153924">
                <a:moveTo>
                  <a:pt x="0" y="0"/>
                </a:moveTo>
                <a:lnTo>
                  <a:pt x="0" y="153924"/>
                </a:lnTo>
                <a:lnTo>
                  <a:pt x="5813806" y="153924"/>
                </a:lnTo>
                <a:lnTo>
                  <a:pt x="5813806" y="0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text 1"/>
          <p:cNvSpPr txBox="1"/>
          <p:nvPr/>
        </p:nvSpPr>
        <p:spPr>
          <a:xfrm>
            <a:off x="884224" y="8915990"/>
            <a:ext cx="1856891" cy="1539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Verdana"/>
                <a:cs typeface="Verdana"/>
              </a:rPr>
              <a:t>8.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10" dirty="0">
                <a:latin typeface="Verdana"/>
                <a:cs typeface="Verdana"/>
              </a:rPr>
              <a:t>bouchon et jauge à huile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61" name="object 561"/>
          <p:cNvSpPr/>
          <p:nvPr/>
        </p:nvSpPr>
        <p:spPr>
          <a:xfrm>
            <a:off x="865936" y="9069070"/>
            <a:ext cx="5813806" cy="155448"/>
          </a:xfrm>
          <a:custGeom>
            <a:avLst/>
            <a:gdLst/>
            <a:ahLst/>
            <a:cxnLst/>
            <a:rect l="l" t="t" r="r" b="b"/>
            <a:pathLst>
              <a:path w="5813806" h="155448">
                <a:moveTo>
                  <a:pt x="0" y="0"/>
                </a:moveTo>
                <a:lnTo>
                  <a:pt x="0" y="155448"/>
                </a:lnTo>
                <a:lnTo>
                  <a:pt x="5813806" y="155448"/>
                </a:lnTo>
                <a:lnTo>
                  <a:pt x="5813806" y="0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text 1"/>
          <p:cNvSpPr txBox="1"/>
          <p:nvPr/>
        </p:nvSpPr>
        <p:spPr>
          <a:xfrm>
            <a:off x="884224" y="9069915"/>
            <a:ext cx="1121942" cy="1539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Verdana"/>
                <a:cs typeface="Verdana"/>
              </a:rPr>
              <a:t>9.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10" dirty="0">
                <a:latin typeface="Verdana"/>
                <a:cs typeface="Verdana"/>
              </a:rPr>
              <a:t>bâche à huile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62" name="object 562"/>
          <p:cNvSpPr/>
          <p:nvPr/>
        </p:nvSpPr>
        <p:spPr>
          <a:xfrm>
            <a:off x="865936" y="9224518"/>
            <a:ext cx="5813806" cy="153924"/>
          </a:xfrm>
          <a:custGeom>
            <a:avLst/>
            <a:gdLst/>
            <a:ahLst/>
            <a:cxnLst/>
            <a:rect l="l" t="t" r="r" b="b"/>
            <a:pathLst>
              <a:path w="5813806" h="153924">
                <a:moveTo>
                  <a:pt x="0" y="0"/>
                </a:moveTo>
                <a:lnTo>
                  <a:pt x="0" y="153924"/>
                </a:lnTo>
                <a:lnTo>
                  <a:pt x="5813806" y="153924"/>
                </a:lnTo>
                <a:lnTo>
                  <a:pt x="5813806" y="0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text 1"/>
          <p:cNvSpPr txBox="1"/>
          <p:nvPr/>
        </p:nvSpPr>
        <p:spPr>
          <a:xfrm>
            <a:off x="884224" y="9225363"/>
            <a:ext cx="1558187" cy="1539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Verdana"/>
                <a:cs typeface="Verdana"/>
              </a:rPr>
              <a:t>10.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10" dirty="0">
                <a:latin typeface="Verdana"/>
                <a:cs typeface="Verdana"/>
              </a:rPr>
              <a:t>bouchon de vidange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63" name="object 563"/>
          <p:cNvSpPr/>
          <p:nvPr/>
        </p:nvSpPr>
        <p:spPr>
          <a:xfrm>
            <a:off x="865936" y="9378391"/>
            <a:ext cx="5813806" cy="153924"/>
          </a:xfrm>
          <a:custGeom>
            <a:avLst/>
            <a:gdLst/>
            <a:ahLst/>
            <a:cxnLst/>
            <a:rect l="l" t="t" r="r" b="b"/>
            <a:pathLst>
              <a:path w="5813806" h="153924">
                <a:moveTo>
                  <a:pt x="0" y="0"/>
                </a:moveTo>
                <a:lnTo>
                  <a:pt x="0" y="153924"/>
                </a:lnTo>
                <a:lnTo>
                  <a:pt x="5813806" y="153924"/>
                </a:lnTo>
                <a:lnTo>
                  <a:pt x="5813806" y="0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text 1"/>
          <p:cNvSpPr txBox="1"/>
          <p:nvPr/>
        </p:nvSpPr>
        <p:spPr>
          <a:xfrm>
            <a:off x="884224" y="9379236"/>
            <a:ext cx="1039646" cy="1539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Verdana"/>
                <a:cs typeface="Verdana"/>
              </a:rPr>
              <a:t>11.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10" dirty="0">
                <a:latin typeface="Verdana"/>
                <a:cs typeface="Verdana"/>
              </a:rPr>
              <a:t>filtre à huile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64" name="object 564"/>
          <p:cNvSpPr/>
          <p:nvPr/>
        </p:nvSpPr>
        <p:spPr>
          <a:xfrm>
            <a:off x="865936" y="9532315"/>
            <a:ext cx="5813806" cy="155448"/>
          </a:xfrm>
          <a:custGeom>
            <a:avLst/>
            <a:gdLst/>
            <a:ahLst/>
            <a:cxnLst/>
            <a:rect l="l" t="t" r="r" b="b"/>
            <a:pathLst>
              <a:path w="5813806" h="155448">
                <a:moveTo>
                  <a:pt x="0" y="0"/>
                </a:moveTo>
                <a:lnTo>
                  <a:pt x="0" y="155448"/>
                </a:lnTo>
                <a:lnTo>
                  <a:pt x="5813806" y="155448"/>
                </a:lnTo>
                <a:lnTo>
                  <a:pt x="5813806" y="0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text 1"/>
          <p:cNvSpPr txBox="1"/>
          <p:nvPr/>
        </p:nvSpPr>
        <p:spPr>
          <a:xfrm>
            <a:off x="884224" y="9533160"/>
            <a:ext cx="981734" cy="1539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Verdana"/>
                <a:cs typeface="Verdana"/>
              </a:rPr>
              <a:t>12.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10" dirty="0">
                <a:latin typeface="Verdana"/>
                <a:cs typeface="Verdana"/>
              </a:rPr>
              <a:t>alternateur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22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2098548"/>
            <a:ext cx="2980944" cy="3124200"/>
          </a:xfrm>
          <a:prstGeom prst="rect">
            <a:avLst/>
          </a:prstGeom>
        </p:spPr>
      </p:pic>
      <p:pic>
        <p:nvPicPr>
          <p:cNvPr id="22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32" y="5332476"/>
            <a:ext cx="2590800" cy="2409444"/>
          </a:xfrm>
          <a:prstGeom prst="rect">
            <a:avLst/>
          </a:prstGeom>
        </p:spPr>
      </p:pic>
      <p:sp>
        <p:nvSpPr>
          <p:cNvPr id="565" name="object 565"/>
          <p:cNvSpPr/>
          <p:nvPr/>
        </p:nvSpPr>
        <p:spPr>
          <a:xfrm>
            <a:off x="4348861" y="7795006"/>
            <a:ext cx="3080639" cy="153924"/>
          </a:xfrm>
          <a:custGeom>
            <a:avLst/>
            <a:gdLst/>
            <a:ahLst/>
            <a:cxnLst/>
            <a:rect l="l" t="t" r="r" b="b"/>
            <a:pathLst>
              <a:path w="3080639" h="153924">
                <a:moveTo>
                  <a:pt x="0" y="0"/>
                </a:moveTo>
                <a:lnTo>
                  <a:pt x="0" y="153924"/>
                </a:lnTo>
                <a:lnTo>
                  <a:pt x="3080639" y="153924"/>
                </a:lnTo>
                <a:lnTo>
                  <a:pt x="3080639" y="0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text 1"/>
          <p:cNvSpPr txBox="1"/>
          <p:nvPr/>
        </p:nvSpPr>
        <p:spPr>
          <a:xfrm>
            <a:off x="4367149" y="7795851"/>
            <a:ext cx="1230578" cy="1539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Verdana"/>
                <a:cs typeface="Verdana"/>
              </a:rPr>
              <a:t>1.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10" dirty="0">
                <a:latin typeface="Verdana"/>
                <a:cs typeface="Verdana"/>
              </a:rPr>
              <a:t>moyeu d'hélice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66" name="object 566"/>
          <p:cNvSpPr/>
          <p:nvPr/>
        </p:nvSpPr>
        <p:spPr>
          <a:xfrm>
            <a:off x="4348861" y="7948930"/>
            <a:ext cx="3080639" cy="155448"/>
          </a:xfrm>
          <a:custGeom>
            <a:avLst/>
            <a:gdLst/>
            <a:ahLst/>
            <a:cxnLst/>
            <a:rect l="l" t="t" r="r" b="b"/>
            <a:pathLst>
              <a:path w="3080639" h="155448">
                <a:moveTo>
                  <a:pt x="0" y="0"/>
                </a:moveTo>
                <a:lnTo>
                  <a:pt x="0" y="155448"/>
                </a:lnTo>
                <a:lnTo>
                  <a:pt x="3080639" y="155448"/>
                </a:lnTo>
                <a:lnTo>
                  <a:pt x="3080639" y="0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text 1"/>
          <p:cNvSpPr txBox="1"/>
          <p:nvPr/>
        </p:nvSpPr>
        <p:spPr>
          <a:xfrm>
            <a:off x="4367149" y="7949775"/>
            <a:ext cx="2686253" cy="1539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Verdana"/>
                <a:cs typeface="Verdana"/>
              </a:rPr>
              <a:t>2.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10" dirty="0">
                <a:latin typeface="Verdana"/>
                <a:cs typeface="Verdana"/>
              </a:rPr>
              <a:t>bougies supérieures (cylindres droits)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67" name="object 567"/>
          <p:cNvSpPr/>
          <p:nvPr/>
        </p:nvSpPr>
        <p:spPr>
          <a:xfrm>
            <a:off x="4348861" y="8104378"/>
            <a:ext cx="3080639" cy="153924"/>
          </a:xfrm>
          <a:custGeom>
            <a:avLst/>
            <a:gdLst/>
            <a:ahLst/>
            <a:cxnLst/>
            <a:rect l="l" t="t" r="r" b="b"/>
            <a:pathLst>
              <a:path w="3080639" h="153924">
                <a:moveTo>
                  <a:pt x="0" y="0"/>
                </a:moveTo>
                <a:lnTo>
                  <a:pt x="0" y="153924"/>
                </a:lnTo>
                <a:lnTo>
                  <a:pt x="3080639" y="153924"/>
                </a:lnTo>
                <a:lnTo>
                  <a:pt x="3080639" y="0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text 1"/>
          <p:cNvSpPr txBox="1"/>
          <p:nvPr/>
        </p:nvSpPr>
        <p:spPr>
          <a:xfrm>
            <a:off x="4367149" y="8105222"/>
            <a:ext cx="649934" cy="1539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Verdana"/>
                <a:cs typeface="Verdana"/>
              </a:rPr>
              <a:t>3.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10" dirty="0">
                <a:latin typeface="Verdana"/>
                <a:cs typeface="Verdana"/>
              </a:rPr>
              <a:t>carter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68" name="object 568"/>
          <p:cNvSpPr/>
          <p:nvPr/>
        </p:nvSpPr>
        <p:spPr>
          <a:xfrm>
            <a:off x="4348861" y="8258302"/>
            <a:ext cx="3080639" cy="153924"/>
          </a:xfrm>
          <a:custGeom>
            <a:avLst/>
            <a:gdLst/>
            <a:ahLst/>
            <a:cxnLst/>
            <a:rect l="l" t="t" r="r" b="b"/>
            <a:pathLst>
              <a:path w="3080639" h="153924">
                <a:moveTo>
                  <a:pt x="0" y="0"/>
                </a:moveTo>
                <a:lnTo>
                  <a:pt x="0" y="153924"/>
                </a:lnTo>
                <a:lnTo>
                  <a:pt x="3080639" y="153924"/>
                </a:lnTo>
                <a:lnTo>
                  <a:pt x="3080639" y="0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text 1"/>
          <p:cNvSpPr txBox="1"/>
          <p:nvPr/>
        </p:nvSpPr>
        <p:spPr>
          <a:xfrm>
            <a:off x="4367149" y="8259146"/>
            <a:ext cx="1404314" cy="1539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Verdana"/>
                <a:cs typeface="Verdana"/>
              </a:rPr>
              <a:t>4.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10" dirty="0">
                <a:latin typeface="Verdana"/>
                <a:cs typeface="Verdana"/>
              </a:rPr>
              <a:t>anneau de levage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69" name="object 569"/>
          <p:cNvSpPr/>
          <p:nvPr/>
        </p:nvSpPr>
        <p:spPr>
          <a:xfrm>
            <a:off x="4348861" y="8412226"/>
            <a:ext cx="3080639" cy="155448"/>
          </a:xfrm>
          <a:custGeom>
            <a:avLst/>
            <a:gdLst/>
            <a:ahLst/>
            <a:cxnLst/>
            <a:rect l="l" t="t" r="r" b="b"/>
            <a:pathLst>
              <a:path w="3080639" h="155448">
                <a:moveTo>
                  <a:pt x="0" y="0"/>
                </a:moveTo>
                <a:lnTo>
                  <a:pt x="0" y="155448"/>
                </a:lnTo>
                <a:lnTo>
                  <a:pt x="3080639" y="155448"/>
                </a:lnTo>
                <a:lnTo>
                  <a:pt x="3080639" y="0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text 1"/>
          <p:cNvSpPr txBox="1"/>
          <p:nvPr/>
        </p:nvSpPr>
        <p:spPr>
          <a:xfrm>
            <a:off x="4367149" y="8413070"/>
            <a:ext cx="2492704" cy="1539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Verdana"/>
                <a:cs typeface="Verdana"/>
              </a:rPr>
              <a:t>5.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10" dirty="0">
                <a:latin typeface="Verdana"/>
                <a:cs typeface="Verdana"/>
              </a:rPr>
              <a:t>points supérieurs d'attache au bâti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70" name="object 570"/>
          <p:cNvSpPr/>
          <p:nvPr/>
        </p:nvSpPr>
        <p:spPr>
          <a:xfrm>
            <a:off x="4348861" y="8567674"/>
            <a:ext cx="3080639" cy="153924"/>
          </a:xfrm>
          <a:custGeom>
            <a:avLst/>
            <a:gdLst/>
            <a:ahLst/>
            <a:cxnLst/>
            <a:rect l="l" t="t" r="r" b="b"/>
            <a:pathLst>
              <a:path w="3080639" h="153924">
                <a:moveTo>
                  <a:pt x="0" y="0"/>
                </a:moveTo>
                <a:lnTo>
                  <a:pt x="0" y="153924"/>
                </a:lnTo>
                <a:lnTo>
                  <a:pt x="3080639" y="153924"/>
                </a:lnTo>
                <a:lnTo>
                  <a:pt x="3080639" y="0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text 1"/>
          <p:cNvSpPr txBox="1"/>
          <p:nvPr/>
        </p:nvSpPr>
        <p:spPr>
          <a:xfrm>
            <a:off x="4367149" y="8568519"/>
            <a:ext cx="2847796" cy="1539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Verdana"/>
                <a:cs typeface="Verdana"/>
              </a:rPr>
              <a:t>6.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10" dirty="0">
                <a:latin typeface="Verdana"/>
                <a:cs typeface="Verdana"/>
              </a:rPr>
              <a:t>bougies supérieures (cylindres gauches)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71" name="object 571"/>
          <p:cNvSpPr/>
          <p:nvPr/>
        </p:nvSpPr>
        <p:spPr>
          <a:xfrm>
            <a:off x="4348861" y="8721598"/>
            <a:ext cx="3080639" cy="153924"/>
          </a:xfrm>
          <a:custGeom>
            <a:avLst/>
            <a:gdLst/>
            <a:ahLst/>
            <a:cxnLst/>
            <a:rect l="l" t="t" r="r" b="b"/>
            <a:pathLst>
              <a:path w="3080639" h="153924">
                <a:moveTo>
                  <a:pt x="0" y="0"/>
                </a:moveTo>
                <a:lnTo>
                  <a:pt x="0" y="153924"/>
                </a:lnTo>
                <a:lnTo>
                  <a:pt x="3080639" y="153924"/>
                </a:lnTo>
                <a:lnTo>
                  <a:pt x="3080639" y="0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text 1"/>
          <p:cNvSpPr txBox="1"/>
          <p:nvPr/>
        </p:nvSpPr>
        <p:spPr>
          <a:xfrm>
            <a:off x="4367149" y="8722443"/>
            <a:ext cx="1349450" cy="15397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Verdana"/>
                <a:cs typeface="Verdana"/>
              </a:rPr>
              <a:t>7.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10" dirty="0">
                <a:latin typeface="Verdana"/>
                <a:cs typeface="Verdana"/>
              </a:rPr>
              <a:t>cache culbuteurs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72" name="object 572"/>
          <p:cNvSpPr/>
          <p:nvPr/>
        </p:nvSpPr>
        <p:spPr>
          <a:xfrm>
            <a:off x="4348861" y="8875522"/>
            <a:ext cx="3080639" cy="153924"/>
          </a:xfrm>
          <a:custGeom>
            <a:avLst/>
            <a:gdLst/>
            <a:ahLst/>
            <a:cxnLst/>
            <a:rect l="l" t="t" r="r" b="b"/>
            <a:pathLst>
              <a:path w="3080639" h="153924">
                <a:moveTo>
                  <a:pt x="0" y="0"/>
                </a:moveTo>
                <a:lnTo>
                  <a:pt x="0" y="153924"/>
                </a:lnTo>
                <a:lnTo>
                  <a:pt x="3080639" y="153924"/>
                </a:lnTo>
                <a:lnTo>
                  <a:pt x="3080639" y="0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text 1"/>
          <p:cNvSpPr txBox="1"/>
          <p:nvPr/>
        </p:nvSpPr>
        <p:spPr>
          <a:xfrm>
            <a:off x="4367149" y="8876366"/>
            <a:ext cx="1979117" cy="1539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Verdana"/>
                <a:cs typeface="Verdana"/>
              </a:rPr>
              <a:t>8.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10" dirty="0">
                <a:latin typeface="Verdana"/>
                <a:cs typeface="Verdana"/>
              </a:rPr>
              <a:t>fils des bougies inférieures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73" name="object 573"/>
          <p:cNvSpPr/>
          <p:nvPr/>
        </p:nvSpPr>
        <p:spPr>
          <a:xfrm>
            <a:off x="4348861" y="9029446"/>
            <a:ext cx="3080639" cy="155448"/>
          </a:xfrm>
          <a:custGeom>
            <a:avLst/>
            <a:gdLst/>
            <a:ahLst/>
            <a:cxnLst/>
            <a:rect l="l" t="t" r="r" b="b"/>
            <a:pathLst>
              <a:path w="3080639" h="155448">
                <a:moveTo>
                  <a:pt x="0" y="0"/>
                </a:moveTo>
                <a:lnTo>
                  <a:pt x="0" y="155448"/>
                </a:lnTo>
                <a:lnTo>
                  <a:pt x="3080639" y="155448"/>
                </a:lnTo>
                <a:lnTo>
                  <a:pt x="3080639" y="0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text 1"/>
          <p:cNvSpPr txBox="1"/>
          <p:nvPr/>
        </p:nvSpPr>
        <p:spPr>
          <a:xfrm>
            <a:off x="4367149" y="9030290"/>
            <a:ext cx="1136090" cy="1539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Verdana"/>
                <a:cs typeface="Verdana"/>
              </a:rPr>
              <a:t>9.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10" dirty="0">
                <a:latin typeface="Verdana"/>
                <a:cs typeface="Verdana"/>
              </a:rPr>
              <a:t>échappement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74" name="object 574"/>
          <p:cNvSpPr/>
          <p:nvPr/>
        </p:nvSpPr>
        <p:spPr>
          <a:xfrm>
            <a:off x="4348861" y="9184894"/>
            <a:ext cx="3080639" cy="153924"/>
          </a:xfrm>
          <a:custGeom>
            <a:avLst/>
            <a:gdLst/>
            <a:ahLst/>
            <a:cxnLst/>
            <a:rect l="l" t="t" r="r" b="b"/>
            <a:pathLst>
              <a:path w="3080639" h="153924">
                <a:moveTo>
                  <a:pt x="0" y="0"/>
                </a:moveTo>
                <a:lnTo>
                  <a:pt x="0" y="153924"/>
                </a:lnTo>
                <a:lnTo>
                  <a:pt x="3080639" y="153924"/>
                </a:lnTo>
                <a:lnTo>
                  <a:pt x="3080639" y="0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text 1"/>
          <p:cNvSpPr txBox="1"/>
          <p:nvPr/>
        </p:nvSpPr>
        <p:spPr>
          <a:xfrm>
            <a:off x="4367149" y="9185738"/>
            <a:ext cx="1020266" cy="1539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Verdana"/>
                <a:cs typeface="Verdana"/>
              </a:rPr>
              <a:t>10.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10" dirty="0">
                <a:latin typeface="Verdana"/>
                <a:cs typeface="Verdana"/>
              </a:rPr>
              <a:t>carburateur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75" name="object 575"/>
          <p:cNvSpPr/>
          <p:nvPr/>
        </p:nvSpPr>
        <p:spPr>
          <a:xfrm>
            <a:off x="4348861" y="9338767"/>
            <a:ext cx="3080639" cy="153924"/>
          </a:xfrm>
          <a:custGeom>
            <a:avLst/>
            <a:gdLst/>
            <a:ahLst/>
            <a:cxnLst/>
            <a:rect l="l" t="t" r="r" b="b"/>
            <a:pathLst>
              <a:path w="3080639" h="153924">
                <a:moveTo>
                  <a:pt x="0" y="0"/>
                </a:moveTo>
                <a:lnTo>
                  <a:pt x="0" y="153924"/>
                </a:lnTo>
                <a:lnTo>
                  <a:pt x="3080639" y="153924"/>
                </a:lnTo>
                <a:lnTo>
                  <a:pt x="3080639" y="0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text 1"/>
          <p:cNvSpPr txBox="1"/>
          <p:nvPr/>
        </p:nvSpPr>
        <p:spPr>
          <a:xfrm>
            <a:off x="4367149" y="9339612"/>
            <a:ext cx="2608799" cy="1539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Verdana"/>
                <a:cs typeface="Verdana"/>
              </a:rPr>
              <a:t>11.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10" dirty="0">
                <a:latin typeface="Verdana"/>
                <a:cs typeface="Verdana"/>
              </a:rPr>
              <a:t>couvercle du point de montage de la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76" name="object 576"/>
          <p:cNvSpPr/>
          <p:nvPr/>
        </p:nvSpPr>
        <p:spPr>
          <a:xfrm>
            <a:off x="4348861" y="9492691"/>
            <a:ext cx="3080639" cy="153924"/>
          </a:xfrm>
          <a:custGeom>
            <a:avLst/>
            <a:gdLst/>
            <a:ahLst/>
            <a:cxnLst/>
            <a:rect l="l" t="t" r="r" b="b"/>
            <a:pathLst>
              <a:path w="3080639" h="153924">
                <a:moveTo>
                  <a:pt x="0" y="0"/>
                </a:moveTo>
                <a:lnTo>
                  <a:pt x="0" y="153924"/>
                </a:lnTo>
                <a:lnTo>
                  <a:pt x="3080639" y="153924"/>
                </a:lnTo>
                <a:lnTo>
                  <a:pt x="3080639" y="0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text 1"/>
          <p:cNvSpPr txBox="1"/>
          <p:nvPr/>
        </p:nvSpPr>
        <p:spPr>
          <a:xfrm>
            <a:off x="4595749" y="9493536"/>
            <a:ext cx="909014" cy="15373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Verdana"/>
                <a:cs typeface="Verdana"/>
              </a:rPr>
              <a:t>pompe à vide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77" name="object 577"/>
          <p:cNvSpPr/>
          <p:nvPr/>
        </p:nvSpPr>
        <p:spPr>
          <a:xfrm>
            <a:off x="4348861" y="9646615"/>
            <a:ext cx="3080639" cy="155448"/>
          </a:xfrm>
          <a:custGeom>
            <a:avLst/>
            <a:gdLst/>
            <a:ahLst/>
            <a:cxnLst/>
            <a:rect l="l" t="t" r="r" b="b"/>
            <a:pathLst>
              <a:path w="3080639" h="155448">
                <a:moveTo>
                  <a:pt x="0" y="0"/>
                </a:moveTo>
                <a:lnTo>
                  <a:pt x="0" y="155448"/>
                </a:lnTo>
                <a:lnTo>
                  <a:pt x="3080639" y="155448"/>
                </a:lnTo>
                <a:lnTo>
                  <a:pt x="3080639" y="0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text 1"/>
          <p:cNvSpPr txBox="1"/>
          <p:nvPr/>
        </p:nvSpPr>
        <p:spPr>
          <a:xfrm>
            <a:off x="4367149" y="9647460"/>
            <a:ext cx="898346" cy="1539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Verdana"/>
                <a:cs typeface="Verdana"/>
              </a:rPr>
              <a:t>12.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10" dirty="0">
                <a:latin typeface="Verdana"/>
                <a:cs typeface="Verdana"/>
              </a:rPr>
              <a:t>filtre à air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22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12" y="5335524"/>
            <a:ext cx="2616707" cy="2407920"/>
          </a:xfrm>
          <a:prstGeom prst="rect">
            <a:avLst/>
          </a:prstGeom>
        </p:spPr>
      </p:pic>
      <p:sp>
        <p:nvSpPr>
          <p:cNvPr id="578" name="object 578"/>
          <p:cNvSpPr/>
          <p:nvPr/>
        </p:nvSpPr>
        <p:spPr>
          <a:xfrm>
            <a:off x="3211703" y="6243193"/>
            <a:ext cx="1150925" cy="152400"/>
          </a:xfrm>
          <a:custGeom>
            <a:avLst/>
            <a:gdLst/>
            <a:ahLst/>
            <a:cxnLst/>
            <a:rect l="l" t="t" r="r" b="b"/>
            <a:pathLst>
              <a:path w="1150925" h="152400">
                <a:moveTo>
                  <a:pt x="0" y="0"/>
                </a:moveTo>
                <a:lnTo>
                  <a:pt x="0" y="152400"/>
                </a:lnTo>
                <a:lnTo>
                  <a:pt x="1150925" y="152400"/>
                </a:lnTo>
                <a:lnTo>
                  <a:pt x="11509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text 1"/>
          <p:cNvSpPr txBox="1"/>
          <p:nvPr/>
        </p:nvSpPr>
        <p:spPr>
          <a:xfrm>
            <a:off x="3211703" y="6242514"/>
            <a:ext cx="487880" cy="1537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Verdana"/>
                <a:cs typeface="Verdana"/>
              </a:rPr>
              <a:t>Moteur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41" name="text 1"/>
          <p:cNvSpPr txBox="1"/>
          <p:nvPr/>
        </p:nvSpPr>
        <p:spPr>
          <a:xfrm>
            <a:off x="3904879" y="6242514"/>
            <a:ext cx="501414" cy="1537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Verdana"/>
                <a:cs typeface="Verdana"/>
              </a:rPr>
              <a:t>d'avion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79" name="object 579"/>
          <p:cNvSpPr/>
          <p:nvPr/>
        </p:nvSpPr>
        <p:spPr>
          <a:xfrm>
            <a:off x="3211703" y="6409309"/>
            <a:ext cx="1150925" cy="152400"/>
          </a:xfrm>
          <a:custGeom>
            <a:avLst/>
            <a:gdLst/>
            <a:ahLst/>
            <a:cxnLst/>
            <a:rect l="l" t="t" r="r" b="b"/>
            <a:pathLst>
              <a:path w="1150925" h="152400">
                <a:moveTo>
                  <a:pt x="0" y="0"/>
                </a:moveTo>
                <a:lnTo>
                  <a:pt x="0" y="152400"/>
                </a:lnTo>
                <a:lnTo>
                  <a:pt x="1150925" y="152400"/>
                </a:lnTo>
                <a:lnTo>
                  <a:pt x="11509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text 1"/>
          <p:cNvSpPr txBox="1"/>
          <p:nvPr/>
        </p:nvSpPr>
        <p:spPr>
          <a:xfrm>
            <a:off x="3211703" y="6379406"/>
            <a:ext cx="118708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Verdana"/>
                <a:cs typeface="Verdana"/>
              </a:rPr>
              <a:t>léger à 4 cylindres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80" name="object 580"/>
          <p:cNvSpPr/>
          <p:nvPr/>
        </p:nvSpPr>
        <p:spPr>
          <a:xfrm>
            <a:off x="3115691" y="6778117"/>
            <a:ext cx="894893" cy="153924"/>
          </a:xfrm>
          <a:custGeom>
            <a:avLst/>
            <a:gdLst/>
            <a:ahLst/>
            <a:cxnLst/>
            <a:rect l="l" t="t" r="r" b="b"/>
            <a:pathLst>
              <a:path w="894893" h="153924">
                <a:moveTo>
                  <a:pt x="0" y="0"/>
                </a:moveTo>
                <a:lnTo>
                  <a:pt x="0" y="153924"/>
                </a:lnTo>
                <a:lnTo>
                  <a:pt x="894893" y="153924"/>
                </a:lnTo>
                <a:lnTo>
                  <a:pt x="894893" y="0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text 1"/>
          <p:cNvSpPr txBox="1"/>
          <p:nvPr/>
        </p:nvSpPr>
        <p:spPr>
          <a:xfrm>
            <a:off x="3115691" y="6748214"/>
            <a:ext cx="97524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70" i="1" spc="10" dirty="0">
                <a:latin typeface="Arial"/>
                <a:cs typeface="Arial"/>
              </a:rPr>
              <a:t>    </a:t>
            </a:r>
            <a:r>
              <a:rPr sz="1020" spc="10" dirty="0">
                <a:latin typeface="Wingdings"/>
                <a:cs typeface="Wingdings"/>
              </a:rPr>
              <a:t></a:t>
            </a:r>
            <a:r>
              <a:rPr sz="970" i="1" spc="10" dirty="0">
                <a:latin typeface="Arial"/>
                <a:cs typeface="Arial"/>
              </a:rPr>
              <a:t>              Avant  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581" name="object 581"/>
          <p:cNvSpPr/>
          <p:nvPr/>
        </p:nvSpPr>
        <p:spPr>
          <a:xfrm>
            <a:off x="3477133" y="7287133"/>
            <a:ext cx="781812" cy="153924"/>
          </a:xfrm>
          <a:custGeom>
            <a:avLst/>
            <a:gdLst/>
            <a:ahLst/>
            <a:cxnLst/>
            <a:rect l="l" t="t" r="r" b="b"/>
            <a:pathLst>
              <a:path w="781812" h="153924">
                <a:moveTo>
                  <a:pt x="0" y="0"/>
                </a:moveTo>
                <a:lnTo>
                  <a:pt x="0" y="153924"/>
                </a:lnTo>
                <a:lnTo>
                  <a:pt x="781812" y="153924"/>
                </a:lnTo>
                <a:lnTo>
                  <a:pt x="7818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text 1"/>
          <p:cNvSpPr txBox="1"/>
          <p:nvPr/>
        </p:nvSpPr>
        <p:spPr>
          <a:xfrm>
            <a:off x="3477133" y="7257230"/>
            <a:ext cx="86374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i="1" spc="10" dirty="0">
                <a:latin typeface="Arial"/>
                <a:cs typeface="Arial"/>
              </a:rPr>
              <a:t>Arrière          </a:t>
            </a:r>
            <a:r>
              <a:rPr sz="1050" spc="10" dirty="0">
                <a:latin typeface="Wingdings"/>
                <a:cs typeface="Wingdings"/>
              </a:rPr>
              <a:t></a:t>
            </a:r>
            <a:r>
              <a:rPr sz="1000" i="1" spc="10" dirty="0">
                <a:latin typeface="Arial"/>
                <a:cs typeface="Arial"/>
              </a:rPr>
              <a:t>  </a:t>
            </a:r>
            <a:endParaRPr sz="13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82" name="object 582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81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3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6" y="5603748"/>
            <a:ext cx="6847331" cy="31623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60500"/>
            <a:ext cx="3799901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B.  Le fonctionnement d’un moteur thermique </a:t>
            </a:r>
            <a:endParaRPr sz="1300">
              <a:latin typeface="Arial"/>
              <a:cs typeface="Arial"/>
            </a:endParaRPr>
          </a:p>
        </p:txBody>
      </p:sp>
      <p:sp>
        <p:nvSpPr>
          <p:cNvPr id="583" name="object 583"/>
          <p:cNvSpPr/>
          <p:nvPr/>
        </p:nvSpPr>
        <p:spPr>
          <a:xfrm>
            <a:off x="1356614" y="1131061"/>
            <a:ext cx="3493897" cy="13717"/>
          </a:xfrm>
          <a:custGeom>
            <a:avLst/>
            <a:gdLst/>
            <a:ahLst/>
            <a:cxnLst/>
            <a:rect l="l" t="t" r="r" b="b"/>
            <a:pathLst>
              <a:path w="3493897" h="13717">
                <a:moveTo>
                  <a:pt x="0" y="0"/>
                </a:moveTo>
                <a:lnTo>
                  <a:pt x="0" y="13717"/>
                </a:lnTo>
                <a:lnTo>
                  <a:pt x="3493897" y="13717"/>
                </a:lnTo>
                <a:lnTo>
                  <a:pt x="349389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1128064" y="1495649"/>
            <a:ext cx="1860768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1) Moteur à deux temps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28064" y="5245070"/>
            <a:ext cx="1996404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2) Moteur à quatre temps</a:t>
            </a:r>
            <a:endParaRPr sz="1300">
              <a:latin typeface="Arial"/>
              <a:cs typeface="Arial"/>
            </a:endParaRPr>
          </a:p>
        </p:txBody>
      </p:sp>
      <p:pic>
        <p:nvPicPr>
          <p:cNvPr id="23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120" y="1799844"/>
            <a:ext cx="4114800" cy="30099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84" name="object 584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82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3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5" y="3624072"/>
            <a:ext cx="4991100" cy="288036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60500"/>
            <a:ext cx="2613116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C.  L’Alimentation en carburant </a:t>
            </a:r>
            <a:endParaRPr sz="900">
              <a:latin typeface="Arial"/>
              <a:cs typeface="Arial"/>
            </a:endParaRPr>
          </a:p>
        </p:txBody>
      </p:sp>
      <p:sp>
        <p:nvSpPr>
          <p:cNvPr id="585" name="object 585"/>
          <p:cNvSpPr/>
          <p:nvPr/>
        </p:nvSpPr>
        <p:spPr>
          <a:xfrm>
            <a:off x="1356614" y="1131061"/>
            <a:ext cx="2318639" cy="13717"/>
          </a:xfrm>
          <a:custGeom>
            <a:avLst/>
            <a:gdLst/>
            <a:ahLst/>
            <a:cxnLst/>
            <a:rect l="l" t="t" r="r" b="b"/>
            <a:pathLst>
              <a:path w="2318639" h="13717">
                <a:moveTo>
                  <a:pt x="0" y="0"/>
                </a:moveTo>
                <a:lnTo>
                  <a:pt x="0" y="13717"/>
                </a:lnTo>
                <a:lnTo>
                  <a:pt x="2318639" y="13717"/>
                </a:lnTo>
                <a:lnTo>
                  <a:pt x="231863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899464" y="1357224"/>
            <a:ext cx="5795148" cy="8192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Pour que l’essence parvienne des réservoirs jusqu’au dispositif de mélange, on</a:t>
            </a:r>
            <a:endParaRPr sz="10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utilise </a:t>
            </a:r>
            <a:r>
              <a:rPr sz="1300" b="1" spc="10" dirty="0">
                <a:latin typeface="Arial"/>
                <a:cs typeface="Arial"/>
              </a:rPr>
              <a:t>une pompe mécanique</a:t>
            </a:r>
            <a:r>
              <a:rPr sz="1300" spc="10" dirty="0">
                <a:latin typeface="Cambria"/>
                <a:cs typeface="Cambria"/>
              </a:rPr>
              <a:t> entraînée par le moteur, doublée </a:t>
            </a:r>
            <a:r>
              <a:rPr sz="1300" b="1" spc="10" dirty="0">
                <a:latin typeface="Arial"/>
                <a:cs typeface="Arial"/>
              </a:rPr>
              <a:t>d’une pompe</a:t>
            </a:r>
            <a:endParaRPr sz="10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électrique de secours</a:t>
            </a:r>
            <a:r>
              <a:rPr sz="1300" spc="10" dirty="0">
                <a:latin typeface="Cambria"/>
                <a:cs typeface="Cambria"/>
              </a:rPr>
              <a:t> que l’on mettra en fonction à la demande (par exemple au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décollage)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28064" y="2300096"/>
            <a:ext cx="3358352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D.  L’Elaboration du mélange air-essence </a:t>
            </a:r>
            <a:endParaRPr sz="900">
              <a:latin typeface="Arial"/>
              <a:cs typeface="Arial"/>
            </a:endParaRPr>
          </a:p>
        </p:txBody>
      </p:sp>
      <p:sp>
        <p:nvSpPr>
          <p:cNvPr id="586" name="object 586"/>
          <p:cNvSpPr/>
          <p:nvPr/>
        </p:nvSpPr>
        <p:spPr>
          <a:xfrm>
            <a:off x="1356614" y="2470658"/>
            <a:ext cx="3063875" cy="13716"/>
          </a:xfrm>
          <a:custGeom>
            <a:avLst/>
            <a:gdLst/>
            <a:ahLst/>
            <a:cxnLst/>
            <a:rect l="l" t="t" r="r" b="b"/>
            <a:pathLst>
              <a:path w="3063875" h="13716">
                <a:moveTo>
                  <a:pt x="0" y="0"/>
                </a:moveTo>
                <a:lnTo>
                  <a:pt x="0" y="13716"/>
                </a:lnTo>
                <a:lnTo>
                  <a:pt x="3063875" y="13716"/>
                </a:lnTo>
                <a:lnTo>
                  <a:pt x="306387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899464" y="2681547"/>
            <a:ext cx="204364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Deux procédés sont utilisés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28064" y="3001361"/>
            <a:ext cx="100620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356614" y="2993999"/>
            <a:ext cx="5340999" cy="4020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L’injection</a:t>
            </a:r>
            <a:r>
              <a:rPr sz="1300" spc="10" dirty="0">
                <a:latin typeface="Cambria"/>
                <a:cs typeface="Cambria"/>
              </a:rPr>
              <a:t>,   qui   consiste   à   vaporiser   de   fines   gouttelettes   d’essence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directement dans la chambre du cylindre.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128064" y="3419318"/>
            <a:ext cx="100620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356614" y="3411924"/>
            <a:ext cx="5340999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La carburation</a:t>
            </a:r>
            <a:r>
              <a:rPr sz="1300" spc="10" dirty="0">
                <a:latin typeface="Cambria"/>
                <a:cs typeface="Cambria"/>
              </a:rPr>
              <a:t>, qui assure l’élaboration du mélange air-essence avant son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entrée dans les cylindres.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858010" y="6452332"/>
            <a:ext cx="3880755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i="1" spc="10" dirty="0">
                <a:latin typeface="Arial"/>
                <a:cs typeface="Arial"/>
              </a:rPr>
              <a:t>Attention : Un givrage provoquerait un arrêt du moteur.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899464" y="6757390"/>
            <a:ext cx="5791993" cy="6089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Pour éviter le givrage du carburateur, qui peut boucher le conduit d’admission du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mélange  air-essence,  l’air  extérieur  est  chauffé  ou/et  on  peut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utiliser un système de réchauffage du carburateur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899464" y="7746815"/>
            <a:ext cx="4601128" cy="4029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commande qui permet de faire varier la pression du mélange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air-essence entrant dans les cylindres est </a:t>
            </a:r>
            <a:r>
              <a:rPr sz="1300" b="1" spc="10" dirty="0">
                <a:latin typeface="Arial"/>
                <a:cs typeface="Arial"/>
              </a:rPr>
              <a:t>la manette des gaz</a:t>
            </a:r>
            <a:r>
              <a:rPr sz="1300" spc="10" dirty="0">
                <a:latin typeface="Cambria"/>
                <a:cs typeface="Cambria"/>
              </a:rPr>
              <a:t>.</a:t>
            </a:r>
            <a:r>
              <a:rPr sz="1400" b="1" spc="10" dirty="0">
                <a:latin typeface="Arial"/>
                <a:cs typeface="Arial"/>
              </a:rPr>
              <a:t> 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128064" y="8272144"/>
            <a:ext cx="1207734" cy="1992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E.  L’Allumage </a:t>
            </a:r>
            <a:endParaRPr sz="900">
              <a:latin typeface="Arial"/>
              <a:cs typeface="Arial"/>
            </a:endParaRPr>
          </a:p>
        </p:txBody>
      </p:sp>
      <p:sp>
        <p:nvSpPr>
          <p:cNvPr id="587" name="object 587"/>
          <p:cNvSpPr/>
          <p:nvPr/>
        </p:nvSpPr>
        <p:spPr>
          <a:xfrm>
            <a:off x="1356614" y="8442706"/>
            <a:ext cx="913180" cy="13716"/>
          </a:xfrm>
          <a:custGeom>
            <a:avLst/>
            <a:gdLst/>
            <a:ahLst/>
            <a:cxnLst/>
            <a:rect l="l" t="t" r="r" b="b"/>
            <a:pathLst>
              <a:path w="913180" h="13716">
                <a:moveTo>
                  <a:pt x="0" y="0"/>
                </a:moveTo>
                <a:lnTo>
                  <a:pt x="0" y="13716"/>
                </a:lnTo>
                <a:lnTo>
                  <a:pt x="913180" y="13716"/>
                </a:lnTo>
                <a:lnTo>
                  <a:pt x="9131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text 1"/>
          <p:cNvSpPr txBox="1"/>
          <p:nvPr/>
        </p:nvSpPr>
        <p:spPr>
          <a:xfrm>
            <a:off x="899464" y="8673440"/>
            <a:ext cx="5792159" cy="4001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Il réside de la production d’une étincelle permettant de démarrer la combustion du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mélange.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899464" y="9193092"/>
            <a:ext cx="5794992" cy="4001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est réalisé par une bougie alimentée par une magnéto. Pour des raisons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sécurité le système est doublé (2 bougies par cylindre et 2 magnétos).</a:t>
            </a:r>
            <a:endParaRPr sz="1000">
              <a:latin typeface="Cambria"/>
              <a:cs typeface="Cambria"/>
            </a:endParaRPr>
          </a:p>
        </p:txBody>
      </p:sp>
      <p:pic>
        <p:nvPicPr>
          <p:cNvPr id="233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88" y="7040880"/>
            <a:ext cx="1775460" cy="118872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88" name="object 588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83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3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4" y="3253740"/>
            <a:ext cx="6230112" cy="4059935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46383"/>
            <a:ext cx="2403042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60" spc="10" dirty="0">
                <a:latin typeface="Arial"/>
                <a:cs typeface="Arial"/>
              </a:rPr>
              <a:t>III.    Les turboréacteurs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28064" y="1605152"/>
            <a:ext cx="2775391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A.  Le principe de fonctionnement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589" name="object 589"/>
          <p:cNvSpPr/>
          <p:nvPr/>
        </p:nvSpPr>
        <p:spPr>
          <a:xfrm>
            <a:off x="1356614" y="1775714"/>
            <a:ext cx="2507614" cy="13716"/>
          </a:xfrm>
          <a:custGeom>
            <a:avLst/>
            <a:gdLst/>
            <a:ahLst/>
            <a:cxnLst/>
            <a:rect l="l" t="t" r="r" b="b"/>
            <a:pathLst>
              <a:path w="2507614" h="13716">
                <a:moveTo>
                  <a:pt x="0" y="0"/>
                </a:moveTo>
                <a:lnTo>
                  <a:pt x="0" y="13716"/>
                </a:lnTo>
                <a:lnTo>
                  <a:pt x="2507614" y="13716"/>
                </a:lnTo>
                <a:lnTo>
                  <a:pt x="250761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899464" y="2139036"/>
            <a:ext cx="5791830" cy="4001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Lorsque  l’on  gonfle  un  ballon,  la  pression  de  l’air  à  l’intérieur  du  ballon  est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supérieure à la pression de l’air à l’extérieur.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9464" y="2658719"/>
            <a:ext cx="5791995" cy="60895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Si on libère l’embouchure du ballon, alors l’air à l’intérieur du ballon va être éjecté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et, par réaction, créer une force de même direction mais de sens opposé à la vitesse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d’éjection.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9464" y="7533074"/>
            <a:ext cx="5793499" cy="4005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 turboréacteur fonctionne sur le même principe : il comprime l’air et ensuite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l’éjecte à grande vitesse de façon contrôlée.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88" name="object 488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57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2716403" y="953471"/>
            <a:ext cx="2154443" cy="2680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00" spc="10" dirty="0">
                <a:latin typeface="Cambria"/>
                <a:cs typeface="Cambria"/>
              </a:rPr>
              <a:t>Contenu du Chapitre :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489" name="object 489"/>
          <p:cNvSpPr/>
          <p:nvPr/>
        </p:nvSpPr>
        <p:spPr>
          <a:xfrm>
            <a:off x="2716403" y="1184402"/>
            <a:ext cx="2126615" cy="12192"/>
          </a:xfrm>
          <a:custGeom>
            <a:avLst/>
            <a:gdLst/>
            <a:ahLst/>
            <a:cxnLst/>
            <a:rect l="l" t="t" r="r" b="b"/>
            <a:pathLst>
              <a:path w="2126615" h="12192">
                <a:moveTo>
                  <a:pt x="0" y="0"/>
                </a:moveTo>
                <a:lnTo>
                  <a:pt x="0" y="12192"/>
                </a:lnTo>
                <a:lnTo>
                  <a:pt x="2126615" y="12192"/>
                </a:lnTo>
                <a:lnTo>
                  <a:pt x="212661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899464" y="1598260"/>
            <a:ext cx="3575254" cy="2112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89" spc="10" dirty="0">
                <a:latin typeface="Arial"/>
                <a:cs typeface="Arial"/>
              </a:rPr>
              <a:t>Introduction : La Classification des Aéronefs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2308444"/>
            <a:ext cx="1665428" cy="2112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99" spc="10" dirty="0">
                <a:latin typeface="Arial"/>
                <a:cs typeface="Arial"/>
              </a:rPr>
              <a:t>Partie 1 : Les Cellules</a:t>
            </a:r>
            <a:endParaRPr sz="6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356614" y="2681372"/>
            <a:ext cx="2769743" cy="19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89" spc="10" dirty="0">
                <a:latin typeface="Arial"/>
                <a:cs typeface="Arial"/>
              </a:rPr>
              <a:t>I. Composition générale des aéronefs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356614" y="3039511"/>
            <a:ext cx="2362835" cy="19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89" spc="10" dirty="0">
                <a:latin typeface="Arial"/>
                <a:cs typeface="Arial"/>
              </a:rPr>
              <a:t>II. L'aérodynamique des cellules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356614" y="3398033"/>
            <a:ext cx="1890140" cy="19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9" spc="10" dirty="0">
                <a:latin typeface="Arial"/>
                <a:cs typeface="Arial"/>
              </a:rPr>
              <a:t>III. Le train d'atterrissage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356614" y="3756172"/>
            <a:ext cx="1909953" cy="19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89" spc="10" dirty="0">
                <a:latin typeface="Arial"/>
                <a:cs typeface="Arial"/>
              </a:rPr>
              <a:t>IV. Les commandes de vol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356614" y="4114312"/>
            <a:ext cx="1909953" cy="19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9" spc="10" dirty="0">
                <a:latin typeface="Arial"/>
                <a:cs typeface="Arial"/>
              </a:rPr>
              <a:t>V. Structure d'une cellule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99464" y="4931629"/>
            <a:ext cx="3613354" cy="2112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Partie 2 : Les groupes motopropulseurs (GMP)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356614" y="5304556"/>
            <a:ext cx="701040" cy="19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89" spc="10" dirty="0">
                <a:latin typeface="Arial"/>
                <a:cs typeface="Arial"/>
              </a:rPr>
              <a:t>I. L'hélice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356614" y="5662950"/>
            <a:ext cx="1786509" cy="19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89" spc="10" dirty="0">
                <a:latin typeface="Arial"/>
                <a:cs typeface="Arial"/>
              </a:rPr>
              <a:t>II. Les moteurs à pistons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356614" y="6019567"/>
            <a:ext cx="4737608" cy="19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89" spc="10" dirty="0">
                <a:latin typeface="Arial"/>
                <a:cs typeface="Arial"/>
              </a:rPr>
              <a:t>III. Les turboréacteurs, Les turbopropulseurs, Les statoréacteurs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899464" y="6833835"/>
            <a:ext cx="2718766" cy="2112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Partie 3 : Les Instruments de bord</a:t>
            </a:r>
            <a:endParaRPr sz="700">
              <a:latin typeface="Arial"/>
              <a:cs typeface="Arial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1356614" y="7206763"/>
            <a:ext cx="2457323" cy="19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89" spc="10" dirty="0">
                <a:latin typeface="Arial"/>
                <a:cs typeface="Arial"/>
              </a:rPr>
              <a:t>I. Les instruments barométriques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1356614" y="7565284"/>
            <a:ext cx="2467991" cy="1984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89" spc="10" dirty="0">
                <a:latin typeface="Arial"/>
                <a:cs typeface="Arial"/>
              </a:rPr>
              <a:t>II. Les instruments gyroscopiques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899464" y="8547192"/>
            <a:ext cx="2366468" cy="211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49" spc="10" dirty="0">
                <a:latin typeface="Arial"/>
                <a:cs typeface="Arial"/>
              </a:rPr>
              <a:t>Partie 4 : English vocabulary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90" name="object 590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84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3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6" y="1341120"/>
            <a:ext cx="5324856" cy="3581400"/>
          </a:xfrm>
          <a:prstGeom prst="rect">
            <a:avLst/>
          </a:prstGeom>
        </p:spPr>
      </p:pic>
      <p:pic>
        <p:nvPicPr>
          <p:cNvPr id="236" name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64" y="6658356"/>
            <a:ext cx="4733544" cy="3136392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60500"/>
            <a:ext cx="3288247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B.  Le Principe du Réacteur à simple flux</a:t>
            </a:r>
            <a:endParaRPr sz="900">
              <a:latin typeface="Arial"/>
              <a:cs typeface="Arial"/>
            </a:endParaRPr>
          </a:p>
        </p:txBody>
      </p:sp>
      <p:sp>
        <p:nvSpPr>
          <p:cNvPr id="591" name="object 591"/>
          <p:cNvSpPr/>
          <p:nvPr/>
        </p:nvSpPr>
        <p:spPr>
          <a:xfrm>
            <a:off x="1356614" y="1131061"/>
            <a:ext cx="3031871" cy="13717"/>
          </a:xfrm>
          <a:custGeom>
            <a:avLst/>
            <a:gdLst/>
            <a:ahLst/>
            <a:cxnLst/>
            <a:rect l="l" t="t" r="r" b="b"/>
            <a:pathLst>
              <a:path w="3031871" h="13717">
                <a:moveTo>
                  <a:pt x="0" y="0"/>
                </a:moveTo>
                <a:lnTo>
                  <a:pt x="0" y="13717"/>
                </a:lnTo>
                <a:lnTo>
                  <a:pt x="3031871" y="13717"/>
                </a:lnTo>
                <a:lnTo>
                  <a:pt x="30318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1128064" y="5145785"/>
            <a:ext cx="2791424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C.  Le Turboréacteur à double flux</a:t>
            </a:r>
            <a:endParaRPr sz="900">
              <a:latin typeface="Arial"/>
              <a:cs typeface="Arial"/>
            </a:endParaRPr>
          </a:p>
        </p:txBody>
      </p:sp>
      <p:sp>
        <p:nvSpPr>
          <p:cNvPr id="592" name="object 592"/>
          <p:cNvSpPr/>
          <p:nvPr/>
        </p:nvSpPr>
        <p:spPr>
          <a:xfrm>
            <a:off x="1356614" y="5316347"/>
            <a:ext cx="2535047" cy="13716"/>
          </a:xfrm>
          <a:custGeom>
            <a:avLst/>
            <a:gdLst/>
            <a:ahLst/>
            <a:cxnLst/>
            <a:rect l="l" t="t" r="r" b="b"/>
            <a:pathLst>
              <a:path w="2535047" h="13716">
                <a:moveTo>
                  <a:pt x="0" y="0"/>
                </a:moveTo>
                <a:lnTo>
                  <a:pt x="0" y="13716"/>
                </a:lnTo>
                <a:lnTo>
                  <a:pt x="2535047" y="13716"/>
                </a:lnTo>
                <a:lnTo>
                  <a:pt x="253504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899464" y="5679890"/>
            <a:ext cx="5796106" cy="4001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C’est  le  type  de  réacteur  que  l’on  trouve  sur  la  plupart  des  avions  de  ligne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aujourd’hui.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9464" y="6199606"/>
            <a:ext cx="5789855" cy="4001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Dans ce réacteur, deux débits d’air le traversent et le flux secondaire ne traverse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pas la chambre de combustion.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93" name="object 593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85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3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36" y="2438400"/>
            <a:ext cx="4674108" cy="265176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60500"/>
            <a:ext cx="1967418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D.  Le Turbopropulseur </a:t>
            </a:r>
            <a:endParaRPr sz="1300">
              <a:latin typeface="Arial"/>
              <a:cs typeface="Arial"/>
            </a:endParaRPr>
          </a:p>
        </p:txBody>
      </p:sp>
      <p:sp>
        <p:nvSpPr>
          <p:cNvPr id="594" name="object 594"/>
          <p:cNvSpPr/>
          <p:nvPr/>
        </p:nvSpPr>
        <p:spPr>
          <a:xfrm>
            <a:off x="1356614" y="1131061"/>
            <a:ext cx="1661414" cy="13717"/>
          </a:xfrm>
          <a:custGeom>
            <a:avLst/>
            <a:gdLst/>
            <a:ahLst/>
            <a:cxnLst/>
            <a:rect l="l" t="t" r="r" b="b"/>
            <a:pathLst>
              <a:path w="1661414" h="13717">
                <a:moveTo>
                  <a:pt x="0" y="0"/>
                </a:moveTo>
                <a:lnTo>
                  <a:pt x="0" y="13717"/>
                </a:lnTo>
                <a:lnTo>
                  <a:pt x="1661414" y="13717"/>
                </a:lnTo>
                <a:lnTo>
                  <a:pt x="166141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899464" y="1489780"/>
            <a:ext cx="5797347" cy="81777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Dans  le  Turbopropulseur,  comme  dans  un  Turboréacteur,  l’air  est  aspiré  par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l’avant puis il est comprimé dans le compresseur avant de traverser les chambres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combustion. Mais cette fois, la turbine de sortie prélève la majeure partie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l’énergie des gaz pour faire tourner une hélice et le compresseur.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952804" y="5016696"/>
            <a:ext cx="5684314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59" spc="10" dirty="0">
                <a:latin typeface="Cambria"/>
                <a:cs typeface="Cambria"/>
              </a:rPr>
              <a:t>Ce type de propulsion est utilisé pour des avions dont la vitesse est au maximum</a:t>
            </a:r>
            <a:endParaRPr sz="700">
              <a:latin typeface="Cambria"/>
              <a:cs typeface="Cambria"/>
            </a:endParaRPr>
          </a:p>
          <a:p>
            <a:pPr marL="2344242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800 Km/h.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28064" y="5802883"/>
            <a:ext cx="1653474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E.  Le Turbomoteur </a:t>
            </a:r>
            <a:endParaRPr sz="1300">
              <a:latin typeface="Arial"/>
              <a:cs typeface="Arial"/>
            </a:endParaRPr>
          </a:p>
        </p:txBody>
      </p:sp>
      <p:sp>
        <p:nvSpPr>
          <p:cNvPr id="595" name="object 595"/>
          <p:cNvSpPr/>
          <p:nvPr/>
        </p:nvSpPr>
        <p:spPr>
          <a:xfrm>
            <a:off x="1356614" y="5973445"/>
            <a:ext cx="1347470" cy="13715"/>
          </a:xfrm>
          <a:custGeom>
            <a:avLst/>
            <a:gdLst/>
            <a:ahLst/>
            <a:cxnLst/>
            <a:rect l="l" t="t" r="r" b="b"/>
            <a:pathLst>
              <a:path w="1347470" h="13715">
                <a:moveTo>
                  <a:pt x="0" y="0"/>
                </a:moveTo>
                <a:lnTo>
                  <a:pt x="0" y="13716"/>
                </a:lnTo>
                <a:lnTo>
                  <a:pt x="1347470" y="13716"/>
                </a:lnTo>
                <a:lnTo>
                  <a:pt x="13474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899464" y="6731482"/>
            <a:ext cx="2076986" cy="144451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Utilisé sur hélicoptère, c’est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 Turbopropulseur dont le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réducteur entraîne non plus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l’hélice  mais  une  boite 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transmission commandant à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fois le rotor principal et le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rotor anti couple.</a:t>
            </a:r>
            <a:endParaRPr sz="1000">
              <a:latin typeface="Cambria"/>
              <a:cs typeface="Cambria"/>
            </a:endParaRPr>
          </a:p>
        </p:txBody>
      </p:sp>
      <p:pic>
        <p:nvPicPr>
          <p:cNvPr id="23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144" y="5910072"/>
            <a:ext cx="4104132" cy="295198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96" name="object 596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86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3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2" y="2493264"/>
            <a:ext cx="6153912" cy="3185159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60500"/>
            <a:ext cx="1619946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F.  Le Statoréacteur</a:t>
            </a:r>
            <a:endParaRPr sz="1300">
              <a:latin typeface="Arial"/>
              <a:cs typeface="Arial"/>
            </a:endParaRPr>
          </a:p>
        </p:txBody>
      </p:sp>
      <p:sp>
        <p:nvSpPr>
          <p:cNvPr id="597" name="object 597"/>
          <p:cNvSpPr/>
          <p:nvPr/>
        </p:nvSpPr>
        <p:spPr>
          <a:xfrm>
            <a:off x="1356614" y="1131061"/>
            <a:ext cx="1352042" cy="13717"/>
          </a:xfrm>
          <a:custGeom>
            <a:avLst/>
            <a:gdLst/>
            <a:ahLst/>
            <a:cxnLst/>
            <a:rect l="l" t="t" r="r" b="b"/>
            <a:pathLst>
              <a:path w="1352042" h="13717">
                <a:moveTo>
                  <a:pt x="0" y="0"/>
                </a:moveTo>
                <a:lnTo>
                  <a:pt x="0" y="13717"/>
                </a:lnTo>
                <a:lnTo>
                  <a:pt x="1352042" y="13717"/>
                </a:lnTo>
                <a:lnTo>
                  <a:pt x="135204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899464" y="1489780"/>
            <a:ext cx="23470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252843" y="1489780"/>
            <a:ext cx="99512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Statoréacteur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2366967" y="1489780"/>
            <a:ext cx="24178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est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2727752" y="1489780"/>
            <a:ext cx="21940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065824" y="1489780"/>
            <a:ext cx="61310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système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798424" y="1489780"/>
            <a:ext cx="20820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4125633" y="1489780"/>
            <a:ext cx="80617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propulsion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5050476" y="1489780"/>
            <a:ext cx="26285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qui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5432823" y="1489780"/>
            <a:ext cx="46991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utilise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6022227" y="1489780"/>
            <a:ext cx="16113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899464" y="1489780"/>
            <a:ext cx="5794796" cy="8178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5403062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cycle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thermodynamique classique : compression/combustion/détente, et pour lequel la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poussée est produite par éjection de gaz issu de la combustion d'un carburant,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généralement le kérosène.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899464" y="5929826"/>
            <a:ext cx="5793474" cy="8178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totalité des gaz est convertie en poussée efficace puisqu'il n'y a aucune turbine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à actionner, donc le rendement est maximal. Toutefois, le Statoréacteur ne peut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fonctionner à faible vitesse puisque pour obtenir une pression dynamique élevée,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est nécessaire d'avoir une très grande vitesse.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899464" y="7127690"/>
            <a:ext cx="561831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 type de propulsion est aujourd’hui surtout utilisé sur propulser des missiles.</a:t>
            </a:r>
            <a:endParaRPr sz="13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98" name="object 598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87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932685" y="965961"/>
            <a:ext cx="3764357" cy="2906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Partie 3 : Les Instruments de bord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99464" y="1625189"/>
            <a:ext cx="2616165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Présentation d’un tableau de bord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2190820"/>
            <a:ext cx="5791500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Chaque avion à un tableau de bord spécifique, pourtant on y retrouve certains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instruments que l’on peut classer en trois grandes familles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28064" y="2717897"/>
            <a:ext cx="100620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356614" y="2710504"/>
            <a:ext cx="5335911" cy="4017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Les instruments de conduite (altimètre, variomètre, anémomètre, horizon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artificiel, conservateur de cap, indicateur de virage)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128064" y="3135473"/>
            <a:ext cx="100620" cy="3915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-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356614" y="3128080"/>
            <a:ext cx="5089538" cy="40060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Les instruments de contrôle (pressions, températures, charges, moteur)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Les instruments de navigation (Radio, GPS, VOR-ILS, ADF, DME)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99464" y="4036764"/>
            <a:ext cx="432113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On retrouve sur tous les appareils une « norme » de couleur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128064" y="4554698"/>
            <a:ext cx="100620" cy="80872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-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-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-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356614" y="4547304"/>
            <a:ext cx="3292109" cy="8178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blanc pour les utilisations particulières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vert pour les utilisations normales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jaune pour les utilisations avec précautions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rouge pour les utilisations interdites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24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32" y="5650992"/>
            <a:ext cx="5244084" cy="370484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99" name="object 599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88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4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44" y="7383780"/>
            <a:ext cx="4869180" cy="2510028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46383"/>
            <a:ext cx="154573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I.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585214" y="963532"/>
            <a:ext cx="3128516" cy="2651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spc="10" dirty="0">
                <a:latin typeface="Arial"/>
                <a:cs typeface="Arial"/>
              </a:rPr>
              <a:t>Les instruments barométriques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28064" y="1535048"/>
            <a:ext cx="3197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A.  L’Anémomètre (Airspeed Indicator)</a:t>
            </a:r>
            <a:endParaRPr sz="1300">
              <a:latin typeface="Arial"/>
              <a:cs typeface="Arial"/>
            </a:endParaRPr>
          </a:p>
        </p:txBody>
      </p:sp>
      <p:sp>
        <p:nvSpPr>
          <p:cNvPr id="600" name="object 600"/>
          <p:cNvSpPr/>
          <p:nvPr/>
        </p:nvSpPr>
        <p:spPr>
          <a:xfrm>
            <a:off x="1356614" y="1705610"/>
            <a:ext cx="2929763" cy="13716"/>
          </a:xfrm>
          <a:custGeom>
            <a:avLst/>
            <a:gdLst/>
            <a:ahLst/>
            <a:cxnLst/>
            <a:rect l="l" t="t" r="r" b="b"/>
            <a:pathLst>
              <a:path w="2929763" h="13716">
                <a:moveTo>
                  <a:pt x="0" y="0"/>
                </a:moveTo>
                <a:lnTo>
                  <a:pt x="0" y="13716"/>
                </a:lnTo>
                <a:lnTo>
                  <a:pt x="2929763" y="13716"/>
                </a:lnTo>
                <a:lnTo>
                  <a:pt x="292976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1128064" y="1954373"/>
            <a:ext cx="1239738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1.  Présentation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9464" y="2347792"/>
            <a:ext cx="5747857" cy="55414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L’appareil indique la vitesse de l’avion par rapport à l’air. Il peut être gradué en </a:t>
            </a:r>
            <a:r>
              <a:rPr sz="1300" b="1" spc="10" dirty="0">
                <a:latin typeface="Arial"/>
                <a:cs typeface="Arial"/>
              </a:rPr>
              <a:t>Kt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ou  en </a:t>
            </a:r>
            <a:r>
              <a:rPr sz="1300" b="1" spc="10" dirty="0">
                <a:latin typeface="Arial"/>
                <a:cs typeface="Arial"/>
              </a:rPr>
              <a:t>km/h</a:t>
            </a:r>
            <a:r>
              <a:rPr sz="1300" spc="10" dirty="0">
                <a:latin typeface="Cambria"/>
                <a:cs typeface="Cambria"/>
              </a:rPr>
              <a:t>.  Il  possède  un  trait  rouge  ainsi  que  trois  arcs  colorés  qui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correspondent à des vitesses caractéristiques :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426587" y="3108268"/>
            <a:ext cx="3193823" cy="9157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Arc  blanc  : </a:t>
            </a:r>
            <a:r>
              <a:rPr sz="1300" spc="10" dirty="0">
                <a:latin typeface="Cambria"/>
                <a:cs typeface="Cambria"/>
              </a:rPr>
              <a:t>Zone  d’utilisation  des  volets,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allant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de  la  vitesse  de  décrochage  volets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sortis à la vitesse maximale d’utilisation des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volets 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</a:t>
            </a:r>
            <a:r>
              <a:rPr sz="1300" b="1" spc="10" dirty="0">
                <a:latin typeface="Arial"/>
                <a:cs typeface="Arial"/>
              </a:rPr>
              <a:t>VFE </a:t>
            </a:r>
            <a:r>
              <a:rPr sz="1300" spc="10" dirty="0">
                <a:latin typeface="Cambria"/>
                <a:cs typeface="Cambria"/>
              </a:rPr>
              <a:t>: Velocity Flaps Extended).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426587" y="4231868"/>
            <a:ext cx="3271026" cy="9274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Arc vert : </a:t>
            </a:r>
            <a:r>
              <a:rPr sz="1300" spc="10" dirty="0">
                <a:latin typeface="Cambria"/>
                <a:cs typeface="Cambria"/>
              </a:rPr>
              <a:t>Vitesse normale d’utilisation sans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volet,  allant  de  la  vitesse  de  décrochage  en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lisse  à  la  vitesse  à  ne  pas  dépasser  lors 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mauvaises conditions atmosphériques 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</a:t>
            </a:r>
            <a:r>
              <a:rPr sz="1300" b="1" spc="10" dirty="0">
                <a:latin typeface="Arial"/>
                <a:cs typeface="Arial"/>
              </a:rPr>
              <a:t>VNO </a:t>
            </a:r>
            <a:r>
              <a:rPr sz="1300" spc="10" dirty="0">
                <a:latin typeface="Cambria"/>
                <a:cs typeface="Cambria"/>
              </a:rPr>
              <a:t>: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Velocity Normal Operating).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3426587" y="5368768"/>
            <a:ext cx="296594" cy="1838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Arc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3823912" y="5368768"/>
            <a:ext cx="459705" cy="1838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jaune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4385994" y="5361374"/>
            <a:ext cx="57052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: </a:t>
            </a:r>
            <a:r>
              <a:rPr sz="1300" spc="10" dirty="0">
                <a:latin typeface="Cambria"/>
                <a:cs typeface="Cambria"/>
              </a:rPr>
              <a:t>Zone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5057247" y="5361374"/>
            <a:ext cx="65244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interdite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3426587" y="5361374"/>
            <a:ext cx="2760994" cy="3682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384327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lors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mauvaises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conditions atmosphériques.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6218938" y="5361374"/>
            <a:ext cx="20985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3185795" y="5853626"/>
            <a:ext cx="3271027" cy="3606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      Trait rouge : </a:t>
            </a:r>
            <a:r>
              <a:rPr sz="1210" spc="10" dirty="0">
                <a:latin typeface="Cambria"/>
                <a:cs typeface="Cambria"/>
              </a:rPr>
              <a:t>Vitesse à ne jamais dépasser </a:t>
            </a:r>
            <a:endParaRPr sz="1200">
              <a:latin typeface="Cambria"/>
              <a:cs typeface="Cambria"/>
            </a:endParaRPr>
          </a:p>
          <a:p>
            <a:pPr marL="234695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</a:t>
            </a:r>
            <a:r>
              <a:rPr sz="1300" b="1" spc="10" dirty="0">
                <a:latin typeface="Arial"/>
                <a:cs typeface="Arial"/>
              </a:rPr>
              <a:t>VNE : </a:t>
            </a:r>
            <a:r>
              <a:rPr sz="1300" spc="10" dirty="0">
                <a:latin typeface="Cambria"/>
                <a:cs typeface="Cambria"/>
              </a:rPr>
              <a:t>Velocity Never Exceed)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1128064" y="6647404"/>
            <a:ext cx="2382230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2.  Principe de fonctionnement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899464" y="6952430"/>
            <a:ext cx="579724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mesure la différence entre la pression totale Pt et la pression statique Ps et la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01" name="object 601"/>
          <p:cNvSpPr/>
          <p:nvPr/>
        </p:nvSpPr>
        <p:spPr>
          <a:xfrm>
            <a:off x="2995295" y="7119493"/>
            <a:ext cx="1240841" cy="9144"/>
          </a:xfrm>
          <a:custGeom>
            <a:avLst/>
            <a:gdLst/>
            <a:ahLst/>
            <a:cxnLst/>
            <a:rect l="l" t="t" r="r" b="b"/>
            <a:pathLst>
              <a:path w="1240841" h="9144">
                <a:moveTo>
                  <a:pt x="0" y="0"/>
                </a:moveTo>
                <a:lnTo>
                  <a:pt x="0" y="9144"/>
                </a:lnTo>
                <a:lnTo>
                  <a:pt x="1240841" y="9144"/>
                </a:lnTo>
                <a:lnTo>
                  <a:pt x="124084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4673473" y="7119493"/>
            <a:ext cx="1408430" cy="9144"/>
          </a:xfrm>
          <a:custGeom>
            <a:avLst/>
            <a:gdLst/>
            <a:ahLst/>
            <a:cxnLst/>
            <a:rect l="l" t="t" r="r" b="b"/>
            <a:pathLst>
              <a:path w="1408430" h="9144">
                <a:moveTo>
                  <a:pt x="0" y="0"/>
                </a:moveTo>
                <a:lnTo>
                  <a:pt x="0" y="9144"/>
                </a:lnTo>
                <a:lnTo>
                  <a:pt x="1408430" y="9144"/>
                </a:lnTo>
                <a:lnTo>
                  <a:pt x="140843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text 1"/>
          <p:cNvSpPr txBox="1"/>
          <p:nvPr/>
        </p:nvSpPr>
        <p:spPr>
          <a:xfrm>
            <a:off x="899464" y="7159694"/>
            <a:ext cx="1437858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convertit en vitesse.</a:t>
            </a:r>
            <a:endParaRPr sz="1000">
              <a:latin typeface="Cambria"/>
              <a:cs typeface="Cambria"/>
            </a:endParaRPr>
          </a:p>
        </p:txBody>
      </p:sp>
      <p:pic>
        <p:nvPicPr>
          <p:cNvPr id="24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96" y="3502151"/>
            <a:ext cx="2331720" cy="219913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603" name="object 603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89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4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28" y="2170176"/>
            <a:ext cx="4255008" cy="1981200"/>
          </a:xfrm>
          <a:prstGeom prst="rect">
            <a:avLst/>
          </a:prstGeom>
        </p:spPr>
      </p:pic>
      <p:pic>
        <p:nvPicPr>
          <p:cNvPr id="24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04" y="6163056"/>
            <a:ext cx="3445764" cy="2327148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60500"/>
            <a:ext cx="2152614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B.  L’Altimètre (Altimeter)</a:t>
            </a:r>
            <a:endParaRPr sz="900">
              <a:latin typeface="Arial"/>
              <a:cs typeface="Arial"/>
            </a:endParaRPr>
          </a:p>
        </p:txBody>
      </p:sp>
      <p:sp>
        <p:nvSpPr>
          <p:cNvPr id="604" name="object 604"/>
          <p:cNvSpPr/>
          <p:nvPr/>
        </p:nvSpPr>
        <p:spPr>
          <a:xfrm>
            <a:off x="1356614" y="1131061"/>
            <a:ext cx="1896110" cy="13717"/>
          </a:xfrm>
          <a:custGeom>
            <a:avLst/>
            <a:gdLst/>
            <a:ahLst/>
            <a:cxnLst/>
            <a:rect l="l" t="t" r="r" b="b"/>
            <a:pathLst>
              <a:path w="1896110" h="13717">
                <a:moveTo>
                  <a:pt x="0" y="0"/>
                </a:moveTo>
                <a:lnTo>
                  <a:pt x="0" y="13717"/>
                </a:lnTo>
                <a:lnTo>
                  <a:pt x="1896110" y="13717"/>
                </a:lnTo>
                <a:lnTo>
                  <a:pt x="189611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1170736" y="1437737"/>
            <a:ext cx="1239738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1.  Présentation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350518" y="1771720"/>
            <a:ext cx="488761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L’altimètre indique l’altitude en pieds (</a:t>
            </a:r>
            <a:r>
              <a:rPr sz="1300" b="1" spc="10" dirty="0">
                <a:latin typeface="Arial"/>
                <a:cs typeface="Arial"/>
              </a:rPr>
              <a:t>ft</a:t>
            </a:r>
            <a:r>
              <a:rPr sz="1300" spc="10" dirty="0">
                <a:latin typeface="Cambria"/>
                <a:cs typeface="Cambria"/>
              </a:rPr>
              <a:t> </a:t>
            </a:r>
            <a:r>
              <a:rPr sz="1300" b="1" spc="10" dirty="0">
                <a:latin typeface="Arial"/>
                <a:cs typeface="Arial"/>
              </a:rPr>
              <a:t>–</a:t>
            </a:r>
            <a:r>
              <a:rPr sz="1300" spc="10" dirty="0">
                <a:latin typeface="Cambria"/>
                <a:cs typeface="Cambria"/>
              </a:rPr>
              <a:t> </a:t>
            </a:r>
            <a:r>
              <a:rPr sz="1300" b="1" spc="10" dirty="0">
                <a:latin typeface="Arial"/>
                <a:cs typeface="Arial"/>
              </a:rPr>
              <a:t>1ft = 0,3 m</a:t>
            </a:r>
            <a:r>
              <a:rPr sz="1300" spc="10" dirty="0">
                <a:latin typeface="Cambria"/>
                <a:cs typeface="Cambria"/>
              </a:rPr>
              <a:t>) ou en mètres.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605" name="object 605"/>
          <p:cNvSpPr/>
          <p:nvPr/>
        </p:nvSpPr>
        <p:spPr>
          <a:xfrm>
            <a:off x="2736215" y="1938783"/>
            <a:ext cx="1253033" cy="9143"/>
          </a:xfrm>
          <a:custGeom>
            <a:avLst/>
            <a:gdLst/>
            <a:ahLst/>
            <a:cxnLst/>
            <a:rect l="l" t="t" r="r" b="b"/>
            <a:pathLst>
              <a:path w="1253033" h="9143">
                <a:moveTo>
                  <a:pt x="0" y="0"/>
                </a:moveTo>
                <a:lnTo>
                  <a:pt x="0" y="9143"/>
                </a:lnTo>
                <a:lnTo>
                  <a:pt x="1253033" y="9143"/>
                </a:lnTo>
                <a:lnTo>
                  <a:pt x="125303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5257546" y="1938783"/>
            <a:ext cx="919277" cy="9143"/>
          </a:xfrm>
          <a:custGeom>
            <a:avLst/>
            <a:gdLst/>
            <a:ahLst/>
            <a:cxnLst/>
            <a:rect l="l" t="t" r="r" b="b"/>
            <a:pathLst>
              <a:path w="919277" h="9143">
                <a:moveTo>
                  <a:pt x="0" y="0"/>
                </a:moveTo>
                <a:lnTo>
                  <a:pt x="0" y="9143"/>
                </a:lnTo>
                <a:lnTo>
                  <a:pt x="919277" y="9143"/>
                </a:lnTo>
                <a:lnTo>
                  <a:pt x="91927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899464" y="4024604"/>
            <a:ext cx="5796201" cy="6089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C’est un instrument barométrique. Il indique l’altitude de l’avion par rapport à une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référence choisie (par rapport au niveau de la mer </a:t>
            </a:r>
            <a:r>
              <a:rPr sz="1300" b="1" spc="10" dirty="0">
                <a:latin typeface="Arial"/>
                <a:cs typeface="Arial"/>
              </a:rPr>
              <a:t>QNH</a:t>
            </a:r>
            <a:r>
              <a:rPr sz="1300" spc="10" dirty="0">
                <a:latin typeface="Cambria"/>
                <a:cs typeface="Cambria"/>
              </a:rPr>
              <a:t> : au sol on se règle par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rapport à l’altitude de l’aérodrome).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9464" y="4753044"/>
            <a:ext cx="5793209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petite aiguille indique les milliers de ft, la grande aiguille indique les centaines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ft.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170736" y="5412964"/>
            <a:ext cx="2373848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2.  Principe de fonctionnement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99464" y="5672302"/>
            <a:ext cx="4574886" cy="1929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pression atmosphérique diminue lorsque l’altitude augmente.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99464" y="5984722"/>
            <a:ext cx="5790677" cy="4001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 simple mesure de la pression atmosphérique, on peut déduire l’altitude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l’avion.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170736" y="8231221"/>
            <a:ext cx="3289772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3.  Les différentes références</a:t>
            </a:r>
            <a:r>
              <a:rPr sz="1000" b="1" spc="10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altimétriques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899464" y="8534724"/>
            <a:ext cx="471204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niveau de la mer (calage QNH) : l’altimètre indique une altitude.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607" name="object 607"/>
          <p:cNvSpPr/>
          <p:nvPr/>
        </p:nvSpPr>
        <p:spPr>
          <a:xfrm>
            <a:off x="899464" y="8701786"/>
            <a:ext cx="2344166" cy="9144"/>
          </a:xfrm>
          <a:custGeom>
            <a:avLst/>
            <a:gdLst/>
            <a:ahLst/>
            <a:cxnLst/>
            <a:rect l="l" t="t" r="r" b="b"/>
            <a:pathLst>
              <a:path w="2344166" h="9144">
                <a:moveTo>
                  <a:pt x="0" y="0"/>
                </a:moveTo>
                <a:lnTo>
                  <a:pt x="0" y="9144"/>
                </a:lnTo>
                <a:lnTo>
                  <a:pt x="2344166" y="9144"/>
                </a:lnTo>
                <a:lnTo>
                  <a:pt x="234416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text 1"/>
          <p:cNvSpPr txBox="1"/>
          <p:nvPr/>
        </p:nvSpPr>
        <p:spPr>
          <a:xfrm>
            <a:off x="899464" y="8845619"/>
            <a:ext cx="573490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piste (calage QFE) : l’altimètre indique une hauteur par rapport à l’aérodrome.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608" name="object 608"/>
          <p:cNvSpPr/>
          <p:nvPr/>
        </p:nvSpPr>
        <p:spPr>
          <a:xfrm>
            <a:off x="899464" y="9012682"/>
            <a:ext cx="1480058" cy="9144"/>
          </a:xfrm>
          <a:custGeom>
            <a:avLst/>
            <a:gdLst/>
            <a:ahLst/>
            <a:cxnLst/>
            <a:rect l="l" t="t" r="r" b="b"/>
            <a:pathLst>
              <a:path w="1480058" h="9144">
                <a:moveTo>
                  <a:pt x="0" y="0"/>
                </a:moveTo>
                <a:lnTo>
                  <a:pt x="0" y="9144"/>
                </a:lnTo>
                <a:lnTo>
                  <a:pt x="1480058" y="9144"/>
                </a:lnTo>
                <a:lnTo>
                  <a:pt x="14800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text 1"/>
          <p:cNvSpPr txBox="1"/>
          <p:nvPr/>
        </p:nvSpPr>
        <p:spPr>
          <a:xfrm>
            <a:off x="899464" y="9154992"/>
            <a:ext cx="568004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pression 1013,25 hPa (calage standard) : l’altimètre indique un niveau de vol.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609" name="object 609"/>
          <p:cNvSpPr/>
          <p:nvPr/>
        </p:nvSpPr>
        <p:spPr>
          <a:xfrm>
            <a:off x="899464" y="9322054"/>
            <a:ext cx="3007487" cy="9144"/>
          </a:xfrm>
          <a:custGeom>
            <a:avLst/>
            <a:gdLst/>
            <a:ahLst/>
            <a:cxnLst/>
            <a:rect l="l" t="t" r="r" b="b"/>
            <a:pathLst>
              <a:path w="3007487" h="9144">
                <a:moveTo>
                  <a:pt x="0" y="0"/>
                </a:moveTo>
                <a:lnTo>
                  <a:pt x="0" y="9144"/>
                </a:lnTo>
                <a:lnTo>
                  <a:pt x="3007487" y="9144"/>
                </a:lnTo>
                <a:lnTo>
                  <a:pt x="300748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610" name="object 610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90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4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96" y="2790444"/>
            <a:ext cx="4530852" cy="2494788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60500"/>
            <a:ext cx="3586952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C.  Le Variomètre (Vertical Speed Indicator)</a:t>
            </a:r>
            <a:endParaRPr sz="900">
              <a:latin typeface="Arial"/>
              <a:cs typeface="Arial"/>
            </a:endParaRPr>
          </a:p>
        </p:txBody>
      </p:sp>
      <p:sp>
        <p:nvSpPr>
          <p:cNvPr id="611" name="object 611"/>
          <p:cNvSpPr/>
          <p:nvPr/>
        </p:nvSpPr>
        <p:spPr>
          <a:xfrm>
            <a:off x="1356614" y="1131061"/>
            <a:ext cx="3330575" cy="13717"/>
          </a:xfrm>
          <a:custGeom>
            <a:avLst/>
            <a:gdLst/>
            <a:ahLst/>
            <a:cxnLst/>
            <a:rect l="l" t="t" r="r" b="b"/>
            <a:pathLst>
              <a:path w="3330575" h="13717">
                <a:moveTo>
                  <a:pt x="0" y="0"/>
                </a:moveTo>
                <a:lnTo>
                  <a:pt x="0" y="13717"/>
                </a:lnTo>
                <a:lnTo>
                  <a:pt x="3330575" y="13717"/>
                </a:lnTo>
                <a:lnTo>
                  <a:pt x="333057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1128064" y="1489553"/>
            <a:ext cx="1239738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1.  Présentation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1806771"/>
            <a:ext cx="5791829" cy="4002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 variomètre  est  aussi  un  instrument  barométrique  qui  mesure  une  vitesse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verticale de montée ou de descente. 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612646" y="2503239"/>
            <a:ext cx="436157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est gradué en </a:t>
            </a:r>
            <a:r>
              <a:rPr sz="1300" b="1" spc="10" dirty="0">
                <a:latin typeface="Arial"/>
                <a:cs typeface="Arial"/>
              </a:rPr>
              <a:t>ft/min</a:t>
            </a:r>
            <a:r>
              <a:rPr sz="1300" spc="10" dirty="0">
                <a:latin typeface="Cambria"/>
                <a:cs typeface="Cambria"/>
              </a:rPr>
              <a:t> ou parfois en </a:t>
            </a:r>
            <a:r>
              <a:rPr sz="1300" b="1" spc="10" dirty="0">
                <a:latin typeface="Arial"/>
                <a:cs typeface="Arial"/>
              </a:rPr>
              <a:t>m/s</a:t>
            </a:r>
            <a:r>
              <a:rPr sz="1300" spc="10" dirty="0">
                <a:latin typeface="Cambria"/>
                <a:cs typeface="Cambria"/>
              </a:rPr>
              <a:t> (1m.s = 200 ft.min).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28064" y="5025614"/>
            <a:ext cx="2373848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2.  Principe de fonctionnement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9464" y="5428462"/>
            <a:ext cx="744614" cy="1929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L’appareil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942978" y="5428462"/>
            <a:ext cx="565702" cy="1929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mesure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99464" y="5428462"/>
            <a:ext cx="2070483" cy="4017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908609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différence entre la pression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12" name="object 612"/>
          <p:cNvSpPr/>
          <p:nvPr/>
        </p:nvSpPr>
        <p:spPr>
          <a:xfrm>
            <a:off x="2131187" y="5804281"/>
            <a:ext cx="803148" cy="9144"/>
          </a:xfrm>
          <a:custGeom>
            <a:avLst/>
            <a:gdLst/>
            <a:ahLst/>
            <a:cxnLst/>
            <a:rect l="l" t="t" r="r" b="b"/>
            <a:pathLst>
              <a:path w="803148" h="9144">
                <a:moveTo>
                  <a:pt x="0" y="0"/>
                </a:moveTo>
                <a:lnTo>
                  <a:pt x="0" y="9144"/>
                </a:lnTo>
                <a:lnTo>
                  <a:pt x="803148" y="9144"/>
                </a:lnTo>
                <a:lnTo>
                  <a:pt x="80314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text 1"/>
          <p:cNvSpPr txBox="1"/>
          <p:nvPr/>
        </p:nvSpPr>
        <p:spPr>
          <a:xfrm>
            <a:off x="899464" y="5846006"/>
            <a:ext cx="207039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atmosphérique et la pression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13" name="object 613"/>
          <p:cNvSpPr/>
          <p:nvPr/>
        </p:nvSpPr>
        <p:spPr>
          <a:xfrm>
            <a:off x="899464" y="6013069"/>
            <a:ext cx="1071371" cy="9144"/>
          </a:xfrm>
          <a:custGeom>
            <a:avLst/>
            <a:gdLst/>
            <a:ahLst/>
            <a:cxnLst/>
            <a:rect l="l" t="t" r="r" b="b"/>
            <a:pathLst>
              <a:path w="1071371" h="9144">
                <a:moveTo>
                  <a:pt x="0" y="0"/>
                </a:moveTo>
                <a:lnTo>
                  <a:pt x="0" y="9144"/>
                </a:lnTo>
                <a:lnTo>
                  <a:pt x="1071372" y="9144"/>
                </a:lnTo>
                <a:lnTo>
                  <a:pt x="107137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2169287" y="6013069"/>
            <a:ext cx="765048" cy="9144"/>
          </a:xfrm>
          <a:custGeom>
            <a:avLst/>
            <a:gdLst/>
            <a:ahLst/>
            <a:cxnLst/>
            <a:rect l="l" t="t" r="r" b="b"/>
            <a:pathLst>
              <a:path w="765048" h="9144">
                <a:moveTo>
                  <a:pt x="0" y="0"/>
                </a:moveTo>
                <a:lnTo>
                  <a:pt x="0" y="9144"/>
                </a:lnTo>
                <a:lnTo>
                  <a:pt x="765048" y="9144"/>
                </a:lnTo>
                <a:lnTo>
                  <a:pt x="76504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text 1"/>
          <p:cNvSpPr txBox="1"/>
          <p:nvPr/>
        </p:nvSpPr>
        <p:spPr>
          <a:xfrm>
            <a:off x="899464" y="6054794"/>
            <a:ext cx="206960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 l’air  à  l’intérieur  d’une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15" name="object 615"/>
          <p:cNvSpPr/>
          <p:nvPr/>
        </p:nvSpPr>
        <p:spPr>
          <a:xfrm>
            <a:off x="899464" y="6221857"/>
            <a:ext cx="548640" cy="9144"/>
          </a:xfrm>
          <a:custGeom>
            <a:avLst/>
            <a:gdLst/>
            <a:ahLst/>
            <a:cxnLst/>
            <a:rect l="l" t="t" r="r" b="b"/>
            <a:pathLst>
              <a:path w="548640" h="9144">
                <a:moveTo>
                  <a:pt x="0" y="0"/>
                </a:moveTo>
                <a:lnTo>
                  <a:pt x="0" y="9144"/>
                </a:lnTo>
                <a:lnTo>
                  <a:pt x="548640" y="9144"/>
                </a:lnTo>
                <a:lnTo>
                  <a:pt x="5486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text 1"/>
          <p:cNvSpPr txBox="1"/>
          <p:nvPr/>
        </p:nvSpPr>
        <p:spPr>
          <a:xfrm>
            <a:off x="899464" y="6262058"/>
            <a:ext cx="59470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capsule.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899464" y="6574478"/>
            <a:ext cx="2069415" cy="60898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 vol horizontal (palier), les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pressions sont équilibrées et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l’aiguille indique zéro.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899464" y="7302950"/>
            <a:ext cx="2069565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L’avion  monte,  la  pression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899464" y="7511738"/>
            <a:ext cx="110671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atmosphérique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899464" y="7511738"/>
            <a:ext cx="3007070" cy="102697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414832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diminue,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mais  comme  la  pression  à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l’intérieur de la capsule met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  temps  à  s’équilibrer  on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peut mesurer cette différence de pression.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899464" y="8658168"/>
            <a:ext cx="5795418" cy="81775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Le variomètre est utile au pilotage pour déterminer soit une vitesse ascensionnelle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Vz</a:t>
            </a:r>
            <a:r>
              <a:rPr sz="1300" spc="10" dirty="0">
                <a:latin typeface="Cambria"/>
                <a:cs typeface="Cambria"/>
              </a:rPr>
              <a:t> supérieure à 0, soit un taux de descente </a:t>
            </a:r>
            <a:r>
              <a:rPr sz="1300" b="1" spc="10" dirty="0">
                <a:latin typeface="Arial"/>
                <a:cs typeface="Arial"/>
              </a:rPr>
              <a:t>Vz</a:t>
            </a:r>
            <a:r>
              <a:rPr sz="1300" spc="10" dirty="0">
                <a:latin typeface="Cambria"/>
                <a:cs typeface="Cambria"/>
              </a:rPr>
              <a:t> inférieure à 0, il est possible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l'utiliser également pour contrôler le vol en palier, même si cela est très difficile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uniquement avec le Variomètre car il a un délai de réaction important.</a:t>
            </a:r>
            <a:endParaRPr sz="1000">
              <a:latin typeface="Cambria"/>
              <a:cs typeface="Cambria"/>
            </a:endParaRPr>
          </a:p>
        </p:txBody>
      </p:sp>
      <p:pic>
        <p:nvPicPr>
          <p:cNvPr id="24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288280"/>
            <a:ext cx="3845052" cy="290322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616" name="object 616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91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4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3" y="2929127"/>
            <a:ext cx="6010656" cy="2542032"/>
          </a:xfrm>
          <a:prstGeom prst="rect">
            <a:avLst/>
          </a:prstGeom>
        </p:spPr>
      </p:pic>
      <p:sp>
        <p:nvSpPr>
          <p:cNvPr id="617" name="object 617"/>
          <p:cNvSpPr/>
          <p:nvPr/>
        </p:nvSpPr>
        <p:spPr>
          <a:xfrm>
            <a:off x="2878836" y="5519928"/>
            <a:ext cx="501523" cy="10668"/>
          </a:xfrm>
          <a:custGeom>
            <a:avLst/>
            <a:gdLst/>
            <a:ahLst/>
            <a:cxnLst/>
            <a:rect l="l" t="t" r="r" b="b"/>
            <a:pathLst>
              <a:path w="501523" h="10668">
                <a:moveTo>
                  <a:pt x="5334" y="5334"/>
                </a:moveTo>
                <a:lnTo>
                  <a:pt x="496189" y="5334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4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" y="6618732"/>
            <a:ext cx="5693664" cy="3179064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46383"/>
            <a:ext cx="212485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spc="10" dirty="0">
                <a:latin typeface="Arial"/>
                <a:cs typeface="Arial"/>
              </a:rPr>
              <a:t>II.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585214" y="963532"/>
            <a:ext cx="3084320" cy="2651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60" spc="10" dirty="0">
                <a:latin typeface="Arial"/>
                <a:cs typeface="Arial"/>
              </a:rPr>
              <a:t>Les instruments gyroscopiques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28064" y="1596008"/>
            <a:ext cx="4249481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A.  L’indicateur de virage (Turn and Bank indicator)</a:t>
            </a:r>
            <a:endParaRPr sz="1300">
              <a:latin typeface="Arial"/>
              <a:cs typeface="Arial"/>
            </a:endParaRPr>
          </a:p>
        </p:txBody>
      </p:sp>
      <p:sp>
        <p:nvSpPr>
          <p:cNvPr id="618" name="object 618"/>
          <p:cNvSpPr/>
          <p:nvPr/>
        </p:nvSpPr>
        <p:spPr>
          <a:xfrm>
            <a:off x="1356614" y="1766570"/>
            <a:ext cx="3981577" cy="13716"/>
          </a:xfrm>
          <a:custGeom>
            <a:avLst/>
            <a:gdLst/>
            <a:ahLst/>
            <a:cxnLst/>
            <a:rect l="l" t="t" r="r" b="b"/>
            <a:pathLst>
              <a:path w="3981577" h="13716">
                <a:moveTo>
                  <a:pt x="0" y="0"/>
                </a:moveTo>
                <a:lnTo>
                  <a:pt x="0" y="13716"/>
                </a:lnTo>
                <a:lnTo>
                  <a:pt x="3981577" y="13716"/>
                </a:lnTo>
                <a:lnTo>
                  <a:pt x="398157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1128064" y="2099153"/>
            <a:ext cx="1303746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1.  Présentation </a:t>
            </a:r>
            <a:r>
              <a:rPr sz="1000" b="1" spc="10" dirty="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9464" y="2404180"/>
            <a:ext cx="5794004" cy="6090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est souvent associé à la bille et indique le sens si le virage est un virage taux 1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(360° en 2 minutes). Ceci est valable uniquement si la bille est maintenue au centre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(symétrie du vol maintenue).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1128064" y="5237450"/>
            <a:ext cx="2373848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2.  Principe de fonctionnement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99464" y="5539682"/>
            <a:ext cx="405824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L’indicateur de virage indique le sens et le taux du virage.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619" name="object 619"/>
          <p:cNvSpPr/>
          <p:nvPr/>
        </p:nvSpPr>
        <p:spPr>
          <a:xfrm>
            <a:off x="3044063" y="5706745"/>
            <a:ext cx="475792" cy="9144"/>
          </a:xfrm>
          <a:custGeom>
            <a:avLst/>
            <a:gdLst/>
            <a:ahLst/>
            <a:cxnLst/>
            <a:rect l="l" t="t" r="r" b="b"/>
            <a:pathLst>
              <a:path w="475792" h="9144">
                <a:moveTo>
                  <a:pt x="0" y="0"/>
                </a:moveTo>
                <a:lnTo>
                  <a:pt x="0" y="9144"/>
                </a:lnTo>
                <a:lnTo>
                  <a:pt x="475792" y="9144"/>
                </a:lnTo>
                <a:lnTo>
                  <a:pt x="4757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3730117" y="5706745"/>
            <a:ext cx="469392" cy="9144"/>
          </a:xfrm>
          <a:custGeom>
            <a:avLst/>
            <a:gdLst/>
            <a:ahLst/>
            <a:cxnLst/>
            <a:rect l="l" t="t" r="r" b="b"/>
            <a:pathLst>
              <a:path w="469392" h="9144">
                <a:moveTo>
                  <a:pt x="0" y="0"/>
                </a:moveTo>
                <a:lnTo>
                  <a:pt x="0" y="9144"/>
                </a:lnTo>
                <a:lnTo>
                  <a:pt x="469392" y="9144"/>
                </a:lnTo>
                <a:lnTo>
                  <a:pt x="46939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899464" y="5850578"/>
            <a:ext cx="433714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est associé à un gyroscope dont la référence est la verticale.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99464" y="6162998"/>
            <a:ext cx="5797947" cy="40022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Exemple : Pour un virage effectué au taux 1, l’avion tourne de 180° en 1 min (3° par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seconde)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621" name="object 621"/>
          <p:cNvSpPr/>
          <p:nvPr/>
        </p:nvSpPr>
        <p:spPr>
          <a:xfrm>
            <a:off x="2886456" y="5529072"/>
            <a:ext cx="490727" cy="44196"/>
          </a:xfrm>
          <a:custGeom>
            <a:avLst/>
            <a:gdLst/>
            <a:ahLst/>
            <a:cxnLst/>
            <a:rect l="l" t="t" r="r" b="b"/>
            <a:pathLst>
              <a:path w="490727" h="44196">
                <a:moveTo>
                  <a:pt x="0" y="0"/>
                </a:moveTo>
                <a:lnTo>
                  <a:pt x="0" y="44196"/>
                </a:lnTo>
                <a:lnTo>
                  <a:pt x="490727" y="44196"/>
                </a:lnTo>
                <a:lnTo>
                  <a:pt x="49072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622" name="object 622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92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49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" y="5817108"/>
            <a:ext cx="5654040" cy="3660648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60500"/>
            <a:ext cx="915477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B.  La Bille </a:t>
            </a:r>
            <a:endParaRPr sz="1300">
              <a:latin typeface="Arial"/>
              <a:cs typeface="Arial"/>
            </a:endParaRPr>
          </a:p>
        </p:txBody>
      </p:sp>
      <p:sp>
        <p:nvSpPr>
          <p:cNvPr id="623" name="object 623"/>
          <p:cNvSpPr/>
          <p:nvPr/>
        </p:nvSpPr>
        <p:spPr>
          <a:xfrm>
            <a:off x="1356614" y="1131061"/>
            <a:ext cx="609600" cy="13717"/>
          </a:xfrm>
          <a:custGeom>
            <a:avLst/>
            <a:gdLst/>
            <a:ahLst/>
            <a:cxnLst/>
            <a:rect l="l" t="t" r="r" b="b"/>
            <a:pathLst>
              <a:path w="609600" h="13717">
                <a:moveTo>
                  <a:pt x="0" y="0"/>
                </a:moveTo>
                <a:lnTo>
                  <a:pt x="0" y="13717"/>
                </a:lnTo>
                <a:lnTo>
                  <a:pt x="609600" y="13717"/>
                </a:lnTo>
                <a:lnTo>
                  <a:pt x="609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1128064" y="1481933"/>
            <a:ext cx="1276314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1.  Présentation 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1968316"/>
            <a:ext cx="3684417" cy="81780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Elle ne fait partie ni des instruments barométriques,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ni des instruments gyroscopiques mais se trouve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associée à l’indicateur de virage. C’est pour cela que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nous en parlons ici.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9464" y="3135699"/>
            <a:ext cx="5797050" cy="60936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  effet  inertiel,  elle  renseigne  le  pilote  sur  la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symétrie du vol. Pouvant être associée à un brin de laine sur la verrière, un pendule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dans l’habitacle, elle permet de voir si l’axe de l’avion est parallèle au vent relatif. 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128064" y="4132550"/>
            <a:ext cx="2373848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2.  Principe de fonctionnement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9464" y="4618932"/>
            <a:ext cx="5795376" cy="8178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par sa masse, la bille est constamment soumise aux forces résultantes des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accélérations subies par l'avion dans le plan transversal. Le tube, étant lié à l'avion,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la  bille,  agissant  comme  un  pendule,  indiquera  la  direction  de  la  verticale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apparente.</a:t>
            </a:r>
            <a:endParaRPr sz="1000">
              <a:latin typeface="Cambria"/>
              <a:cs typeface="Cambria"/>
            </a:endParaRPr>
          </a:p>
        </p:txBody>
      </p:sp>
      <p:pic>
        <p:nvPicPr>
          <p:cNvPr id="250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0" y="1191768"/>
            <a:ext cx="1994916" cy="199491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624" name="object 624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93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51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64" y="2904744"/>
            <a:ext cx="2715768" cy="2471928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1222628"/>
            <a:ext cx="339413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C.  L’horizon artificiel (Artificial Horizon)</a:t>
            </a:r>
            <a:endParaRPr sz="1300">
              <a:latin typeface="Arial"/>
              <a:cs typeface="Arial"/>
            </a:endParaRPr>
          </a:p>
        </p:txBody>
      </p:sp>
      <p:sp>
        <p:nvSpPr>
          <p:cNvPr id="625" name="object 625"/>
          <p:cNvSpPr/>
          <p:nvPr/>
        </p:nvSpPr>
        <p:spPr>
          <a:xfrm>
            <a:off x="1356614" y="1393190"/>
            <a:ext cx="3126359" cy="13716"/>
          </a:xfrm>
          <a:custGeom>
            <a:avLst/>
            <a:gdLst/>
            <a:ahLst/>
            <a:cxnLst/>
            <a:rect l="l" t="t" r="r" b="b"/>
            <a:pathLst>
              <a:path w="3126359" h="13716">
                <a:moveTo>
                  <a:pt x="0" y="0"/>
                </a:moveTo>
                <a:lnTo>
                  <a:pt x="0" y="13716"/>
                </a:lnTo>
                <a:lnTo>
                  <a:pt x="3126359" y="13716"/>
                </a:lnTo>
                <a:lnTo>
                  <a:pt x="312635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1128064" y="1727297"/>
            <a:ext cx="1248120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1.  Présentation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2030800"/>
            <a:ext cx="5789768" cy="40019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permet de restituer au pilote la position de « l’horizon naturel » lorsque celui-ci</a:t>
            </a:r>
            <a:endParaRPr sz="10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n’est pas visible : vol de nuit, trop de nuage, altitude importante...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9464" y="2548991"/>
            <a:ext cx="3809456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pilote voit alors l’assiette et l’inclinaison de l’avion.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426587" y="3140303"/>
            <a:ext cx="1567702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est constitué d’une :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626" name="object 626"/>
          <p:cNvSpPr/>
          <p:nvPr/>
        </p:nvSpPr>
        <p:spPr>
          <a:xfrm>
            <a:off x="3426587" y="3307410"/>
            <a:ext cx="1539875" cy="9449"/>
          </a:xfrm>
          <a:custGeom>
            <a:avLst/>
            <a:gdLst/>
            <a:ahLst/>
            <a:cxnLst/>
            <a:rect l="l" t="t" r="r" b="b"/>
            <a:pathLst>
              <a:path w="1539875" h="9449">
                <a:moveTo>
                  <a:pt x="0" y="0"/>
                </a:moveTo>
                <a:lnTo>
                  <a:pt x="0" y="9449"/>
                </a:lnTo>
                <a:lnTo>
                  <a:pt x="1539875" y="9449"/>
                </a:lnTo>
                <a:lnTo>
                  <a:pt x="153987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1"/>
          <p:cNvSpPr txBox="1"/>
          <p:nvPr/>
        </p:nvSpPr>
        <p:spPr>
          <a:xfrm>
            <a:off x="3330575" y="3436308"/>
            <a:ext cx="326188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Maquette centrale qui représente un avion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330575" y="3859981"/>
            <a:ext cx="3320056" cy="53433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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Sphère intérieur sur laquelle figure la ligne</a:t>
            </a:r>
            <a:endParaRPr sz="1300">
              <a:latin typeface="Cambria"/>
              <a:cs typeface="Cambria"/>
            </a:endParaRPr>
          </a:p>
          <a:p>
            <a:pPr marL="228853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d’horizon en blanc, le ciel en bleu et la terre</a:t>
            </a:r>
            <a:endParaRPr sz="1300">
              <a:latin typeface="Cambria"/>
              <a:cs typeface="Cambria"/>
            </a:endParaRPr>
          </a:p>
          <a:p>
            <a:pPr marL="228853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 marron.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3330575" y="4500092"/>
            <a:ext cx="1792809" cy="3834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9" spc="10" dirty="0">
                <a:latin typeface="Wingdings"/>
                <a:cs typeface="Wingdings"/>
              </a:rPr>
              <a:t> </a:t>
            </a:r>
            <a:r>
              <a:rPr sz="1210" spc="10" dirty="0">
                <a:latin typeface="Cambria"/>
                <a:cs typeface="Cambria"/>
              </a:rPr>
              <a:t>Couronne des valeurs</a:t>
            </a:r>
            <a:endParaRPr sz="1200">
              <a:latin typeface="Cambria"/>
              <a:cs typeface="Cambria"/>
            </a:endParaRPr>
          </a:p>
          <a:p>
            <a:pPr marL="228853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20°, 30° …)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5123384" y="4500092"/>
            <a:ext cx="1311797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d’inclinaison (10°,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128064" y="5684462"/>
            <a:ext cx="241880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2.  Principe de fonctionnement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899464" y="6953986"/>
            <a:ext cx="350416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Lors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406901" y="6953986"/>
            <a:ext cx="347288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d’un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1910882" y="6953986"/>
            <a:ext cx="882706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mouvement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899464" y="6953986"/>
            <a:ext cx="2259847" cy="8196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051638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l’avion, c’est l’ensemble avion-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maquette qui se déplace autour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la sphère et de la couronne,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899464" y="7789487"/>
            <a:ext cx="26021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1251033" y="7789487"/>
            <a:ext cx="71416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dernières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2056546" y="7789487"/>
            <a:ext cx="40028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étant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899464" y="7789487"/>
            <a:ext cx="2260012" cy="6105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649046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rendues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fixes dans l’espace, par la toupie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d’un gyroscope.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252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5920740"/>
            <a:ext cx="4187952" cy="36804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90" name="object 490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58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4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3" y="3547872"/>
            <a:ext cx="6531864" cy="6106668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309370" y="965961"/>
            <a:ext cx="5009720" cy="2906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Introduction : La Classification des aéronefs :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99464" y="1639132"/>
            <a:ext cx="359609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On classe les aéronefs en deux grandes catégories :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28064" y="1958945"/>
            <a:ext cx="100620" cy="37742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-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-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356614" y="1942531"/>
            <a:ext cx="2880995" cy="2019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les Aérostats </a:t>
            </a:r>
            <a:r>
              <a:rPr sz="1300" spc="10" dirty="0">
                <a:latin typeface="Cambria"/>
                <a:cs typeface="Cambria"/>
              </a:rPr>
              <a:t>(«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plus léger que l’air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»)</a:t>
            </a:r>
            <a:r>
              <a:rPr sz="1300" spc="10" dirty="0">
                <a:latin typeface="Arial"/>
                <a:cs typeface="Arial"/>
              </a:rPr>
              <a:t>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356614" y="2136079"/>
            <a:ext cx="2998343" cy="20198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les Aérodynes </a:t>
            </a:r>
            <a:r>
              <a:rPr sz="1300" spc="10" dirty="0">
                <a:latin typeface="Cambria"/>
                <a:cs typeface="Cambria"/>
              </a:rPr>
              <a:t>(« plus lourd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que l’air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spc="10" dirty="0">
                <a:latin typeface="Cambria"/>
                <a:cs typeface="Cambria"/>
              </a:rPr>
              <a:t>»)</a:t>
            </a:r>
            <a:r>
              <a:rPr sz="1300" spc="10" dirty="0">
                <a:latin typeface="Arial"/>
                <a:cs typeface="Arial"/>
              </a:rPr>
              <a:t>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9464" y="2274763"/>
            <a:ext cx="205740" cy="2009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Arial"/>
                <a:cs typeface="Arial"/>
              </a:rPr>
              <a:t></a:t>
            </a:r>
            <a:endParaRPr sz="13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99464" y="2567371"/>
            <a:ext cx="205740" cy="2009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Arial"/>
                <a:cs typeface="Arial"/>
              </a:rPr>
              <a:t></a:t>
            </a:r>
            <a:endParaRPr sz="1300">
              <a:latin typeface="Arial"/>
              <a:cs typeface="Arial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1128064" y="2864482"/>
            <a:ext cx="1546047" cy="2177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A.  Les Aérostats</a:t>
            </a:r>
            <a:r>
              <a:rPr sz="1340" spc="10" dirty="0">
                <a:latin typeface="Arial"/>
                <a:cs typeface="Arial"/>
              </a:rPr>
              <a:t></a:t>
            </a:r>
            <a:endParaRPr sz="1300">
              <a:latin typeface="Arial"/>
              <a:cs typeface="Arial"/>
            </a:endParaRPr>
          </a:p>
        </p:txBody>
      </p:sp>
      <p:sp>
        <p:nvSpPr>
          <p:cNvPr id="491" name="object 491"/>
          <p:cNvSpPr/>
          <p:nvPr/>
        </p:nvSpPr>
        <p:spPr>
          <a:xfrm>
            <a:off x="1356614" y="3052825"/>
            <a:ext cx="1094536" cy="13716"/>
          </a:xfrm>
          <a:custGeom>
            <a:avLst/>
            <a:gdLst/>
            <a:ahLst/>
            <a:cxnLst/>
            <a:rect l="l" t="t" r="r" b="b"/>
            <a:pathLst>
              <a:path w="1094536" h="13716">
                <a:moveTo>
                  <a:pt x="0" y="0"/>
                </a:moveTo>
                <a:lnTo>
                  <a:pt x="0" y="13716"/>
                </a:lnTo>
                <a:lnTo>
                  <a:pt x="1094536" y="13716"/>
                </a:lnTo>
                <a:lnTo>
                  <a:pt x="10945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text 1"/>
          <p:cNvSpPr txBox="1"/>
          <p:nvPr/>
        </p:nvSpPr>
        <p:spPr>
          <a:xfrm>
            <a:off x="899464" y="3103819"/>
            <a:ext cx="205740" cy="2009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Arial"/>
                <a:cs typeface="Arial"/>
              </a:rPr>
              <a:t>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348994" y="3419318"/>
            <a:ext cx="1075958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1. Les Ballons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92" name="object 492"/>
          <p:cNvSpPr/>
          <p:nvPr/>
        </p:nvSpPr>
        <p:spPr>
          <a:xfrm>
            <a:off x="1530350" y="3577462"/>
            <a:ext cx="858316" cy="12192"/>
          </a:xfrm>
          <a:custGeom>
            <a:avLst/>
            <a:gdLst/>
            <a:ahLst/>
            <a:cxnLst/>
            <a:rect l="l" t="t" r="r" b="b"/>
            <a:pathLst>
              <a:path w="858316" h="12192">
                <a:moveTo>
                  <a:pt x="0" y="0"/>
                </a:moveTo>
                <a:lnTo>
                  <a:pt x="0" y="12193"/>
                </a:lnTo>
                <a:lnTo>
                  <a:pt x="858316" y="12193"/>
                </a:lnTo>
                <a:lnTo>
                  <a:pt x="858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text 1"/>
          <p:cNvSpPr txBox="1"/>
          <p:nvPr/>
        </p:nvSpPr>
        <p:spPr>
          <a:xfrm>
            <a:off x="4519549" y="5958782"/>
            <a:ext cx="149582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Ballon à air chaud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1673606" y="6268154"/>
            <a:ext cx="113768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Ballon Captif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3783457" y="6579050"/>
            <a:ext cx="129846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2.</a:t>
            </a:r>
            <a:r>
              <a:rPr sz="1300" spc="10" dirty="0">
                <a:latin typeface="Cambria"/>
                <a:cs typeface="Cambria"/>
              </a:rPr>
              <a:t> </a:t>
            </a:r>
            <a:r>
              <a:rPr sz="1300" b="1" spc="10" dirty="0">
                <a:latin typeface="Arial"/>
                <a:cs typeface="Arial"/>
              </a:rPr>
              <a:t>Le Dirigeable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493" name="object 493"/>
          <p:cNvSpPr/>
          <p:nvPr/>
        </p:nvSpPr>
        <p:spPr>
          <a:xfrm>
            <a:off x="4036440" y="6744589"/>
            <a:ext cx="1009192" cy="12192"/>
          </a:xfrm>
          <a:custGeom>
            <a:avLst/>
            <a:gdLst/>
            <a:ahLst/>
            <a:cxnLst/>
            <a:rect l="l" t="t" r="r" b="b"/>
            <a:pathLst>
              <a:path w="1009192" h="12192">
                <a:moveTo>
                  <a:pt x="0" y="0"/>
                </a:moveTo>
                <a:lnTo>
                  <a:pt x="0" y="12192"/>
                </a:lnTo>
                <a:lnTo>
                  <a:pt x="1009193" y="12192"/>
                </a:lnTo>
                <a:lnTo>
                  <a:pt x="10091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text 1"/>
          <p:cNvSpPr txBox="1"/>
          <p:nvPr/>
        </p:nvSpPr>
        <p:spPr>
          <a:xfrm>
            <a:off x="4652137" y="9211380"/>
            <a:ext cx="203709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 structure Souple ou Rigide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1521206" y="9491745"/>
            <a:ext cx="175185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Le Ballon à gaz (Hélium)</a:t>
            </a:r>
            <a:endParaRPr sz="1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627" name="object 627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94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5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036" y="2267712"/>
            <a:ext cx="2569464" cy="253746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60500"/>
            <a:ext cx="5144322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D.  Le conservateur de cap ou directionnel (Heading Indicator) </a:t>
            </a:r>
            <a:endParaRPr sz="1300">
              <a:latin typeface="Arial"/>
              <a:cs typeface="Arial"/>
            </a:endParaRPr>
          </a:p>
        </p:txBody>
      </p:sp>
      <p:sp>
        <p:nvSpPr>
          <p:cNvPr id="628" name="object 628"/>
          <p:cNvSpPr/>
          <p:nvPr/>
        </p:nvSpPr>
        <p:spPr>
          <a:xfrm>
            <a:off x="1356614" y="1131061"/>
            <a:ext cx="4838446" cy="13717"/>
          </a:xfrm>
          <a:custGeom>
            <a:avLst/>
            <a:gdLst/>
            <a:ahLst/>
            <a:cxnLst/>
            <a:rect l="l" t="t" r="r" b="b"/>
            <a:pathLst>
              <a:path w="4838446" h="13717">
                <a:moveTo>
                  <a:pt x="0" y="0"/>
                </a:moveTo>
                <a:lnTo>
                  <a:pt x="0" y="13717"/>
                </a:lnTo>
                <a:lnTo>
                  <a:pt x="4838446" y="13717"/>
                </a:lnTo>
                <a:lnTo>
                  <a:pt x="483844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1128064" y="1463645"/>
            <a:ext cx="1284697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1.  Présentation 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1767147"/>
            <a:ext cx="5421722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donne aussi le cap magnétique mais permet d’éviter les erreurs du compas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899464" y="2078044"/>
            <a:ext cx="553297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(Masses métalliques proches, virages, atmosphère turbulent, accélérations, …)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9464" y="4749996"/>
            <a:ext cx="235378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2. Principe de fonctionnement</a:t>
            </a:r>
            <a:r>
              <a:rPr sz="1300" spc="10" dirty="0">
                <a:latin typeface="Cambria"/>
                <a:cs typeface="Cambria"/>
              </a:rPr>
              <a:t> 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9464" y="5060924"/>
            <a:ext cx="5792817" cy="4001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C’est un instrument gyroscopique qui permet de conserver une direction fixe dans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l’espace et donc de s’orienter.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4516501" y="5842990"/>
            <a:ext cx="826746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Cependant,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5488417" y="5842990"/>
            <a:ext cx="208209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au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5841632" y="5842990"/>
            <a:ext cx="363419" cy="19290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bout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4516501" y="5842990"/>
            <a:ext cx="2180845" cy="4017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833555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d’un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certain temps, le gyroscope du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4516501" y="6260534"/>
            <a:ext cx="892254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directionnel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5485125" y="6260534"/>
            <a:ext cx="35601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peut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4516501" y="6260534"/>
            <a:ext cx="1917992" cy="4001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401007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perdre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référence d’orientation.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7" name="text 1"/>
          <p:cNvSpPr txBox="1"/>
          <p:nvPr/>
        </p:nvSpPr>
        <p:spPr>
          <a:xfrm>
            <a:off x="6511357" y="6260534"/>
            <a:ext cx="18549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sa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4516501" y="7042346"/>
            <a:ext cx="2180186" cy="8181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Cela oblige donc à se recaler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sur  la  référence  du  compas,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tous les quarts d’heure à l’aide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 la molette.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4516501" y="8240288"/>
            <a:ext cx="2179738" cy="1858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Cette opération se fait en ligne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629" name="object 629"/>
          <p:cNvSpPr/>
          <p:nvPr/>
        </p:nvSpPr>
        <p:spPr>
          <a:xfrm>
            <a:off x="4516501" y="8400034"/>
            <a:ext cx="2146427" cy="9144"/>
          </a:xfrm>
          <a:custGeom>
            <a:avLst/>
            <a:gdLst/>
            <a:ahLst/>
            <a:cxnLst/>
            <a:rect l="l" t="t" r="r" b="b"/>
            <a:pathLst>
              <a:path w="2146427" h="9144">
                <a:moveTo>
                  <a:pt x="0" y="0"/>
                </a:moveTo>
                <a:lnTo>
                  <a:pt x="0" y="9144"/>
                </a:lnTo>
                <a:lnTo>
                  <a:pt x="2146427" y="9144"/>
                </a:lnTo>
                <a:lnTo>
                  <a:pt x="214642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text 1"/>
          <p:cNvSpPr txBox="1"/>
          <p:nvPr/>
        </p:nvSpPr>
        <p:spPr>
          <a:xfrm>
            <a:off x="4516501" y="8441456"/>
            <a:ext cx="1961840" cy="1858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50" spc="10" dirty="0">
                <a:latin typeface="Cambria"/>
                <a:cs typeface="Cambria"/>
              </a:rPr>
              <a:t>droite et à vitesse constante.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630" name="object 630"/>
          <p:cNvSpPr/>
          <p:nvPr/>
        </p:nvSpPr>
        <p:spPr>
          <a:xfrm>
            <a:off x="4516501" y="8601202"/>
            <a:ext cx="1926971" cy="9144"/>
          </a:xfrm>
          <a:custGeom>
            <a:avLst/>
            <a:gdLst/>
            <a:ahLst/>
            <a:cxnLst/>
            <a:rect l="l" t="t" r="r" b="b"/>
            <a:pathLst>
              <a:path w="1926971" h="9144">
                <a:moveTo>
                  <a:pt x="0" y="0"/>
                </a:moveTo>
                <a:lnTo>
                  <a:pt x="0" y="9144"/>
                </a:lnTo>
                <a:lnTo>
                  <a:pt x="1926971" y="9144"/>
                </a:lnTo>
                <a:lnTo>
                  <a:pt x="192697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54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12" y="5495544"/>
            <a:ext cx="4075176" cy="338785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631" name="object 631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95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52490"/>
            <a:ext cx="5251003" cy="2090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E.  Le compas (Magnetic Compass) </a:t>
            </a:r>
            <a:r>
              <a:rPr sz="1310" spc="10" dirty="0">
                <a:latin typeface="Cambria"/>
                <a:cs typeface="Cambria"/>
              </a:rPr>
              <a:t>(Instrument  non  gyroscopique)</a:t>
            </a:r>
            <a:endParaRPr sz="1300">
              <a:latin typeface="Arial"/>
              <a:cs typeface="Arial"/>
            </a:endParaRPr>
          </a:p>
        </p:txBody>
      </p:sp>
      <p:sp>
        <p:nvSpPr>
          <p:cNvPr id="632" name="object 632"/>
          <p:cNvSpPr/>
          <p:nvPr/>
        </p:nvSpPr>
        <p:spPr>
          <a:xfrm>
            <a:off x="1356614" y="1131061"/>
            <a:ext cx="2551811" cy="13717"/>
          </a:xfrm>
          <a:custGeom>
            <a:avLst/>
            <a:gdLst/>
            <a:ahLst/>
            <a:cxnLst/>
            <a:rect l="l" t="t" r="r" b="b"/>
            <a:pathLst>
              <a:path w="2551811" h="13717">
                <a:moveTo>
                  <a:pt x="0" y="0"/>
                </a:moveTo>
                <a:lnTo>
                  <a:pt x="0" y="13717"/>
                </a:lnTo>
                <a:lnTo>
                  <a:pt x="2551811" y="13717"/>
                </a:lnTo>
                <a:lnTo>
                  <a:pt x="255181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1128064" y="1495649"/>
            <a:ext cx="1284697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1.  Présentation 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99464" y="1800707"/>
            <a:ext cx="5790514" cy="40019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s’agit d’une boussole qui permet de mesurer l’orientation de l’avion par rapport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au Nord magnétique (cap magnétique).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103499" y="2318835"/>
            <a:ext cx="3595534" cy="81932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Pour chaque compas installé, il y a une « table de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dérivation » (ou « table de dérivation compas »)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affichée sous le compas, permettant de tenir le cap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magnétique.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103499" y="3256476"/>
            <a:ext cx="3593459" cy="6090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Une graduation de 0 à 360 degrés tourne devant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une ligne de foi figurant l'axe de l'Aérodyne, ce qui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permet au pilote de savoir le cap magnétique suivi.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103499" y="3984948"/>
            <a:ext cx="3594245" cy="6090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 indique  en  permanence  la  direction  du  Nord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magnétique,  quel  que  soit  la  route  suivie  par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l'avion.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899464" y="4981418"/>
            <a:ext cx="923127" cy="1838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Remarques : </a:t>
            </a:r>
            <a:endParaRPr sz="1300">
              <a:latin typeface="Arial"/>
              <a:cs typeface="Arial"/>
            </a:endParaRPr>
          </a:p>
        </p:txBody>
      </p:sp>
      <p:sp>
        <p:nvSpPr>
          <p:cNvPr id="633" name="object 633"/>
          <p:cNvSpPr/>
          <p:nvPr/>
        </p:nvSpPr>
        <p:spPr>
          <a:xfrm>
            <a:off x="899464" y="5141087"/>
            <a:ext cx="769620" cy="9144"/>
          </a:xfrm>
          <a:custGeom>
            <a:avLst/>
            <a:gdLst/>
            <a:ahLst/>
            <a:cxnLst/>
            <a:rect l="l" t="t" r="r" b="b"/>
            <a:pathLst>
              <a:path w="769620" h="9144">
                <a:moveTo>
                  <a:pt x="0" y="0"/>
                </a:moveTo>
                <a:lnTo>
                  <a:pt x="0" y="9144"/>
                </a:lnTo>
                <a:lnTo>
                  <a:pt x="769620" y="9144"/>
                </a:lnTo>
                <a:lnTo>
                  <a:pt x="7696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899464" y="5293838"/>
            <a:ext cx="4329470" cy="3913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i="1" spc="10" dirty="0">
                <a:latin typeface="Arial"/>
                <a:cs typeface="Arial"/>
              </a:rPr>
              <a:t>- L’angle séparant l’axe passant par le nord magnétique et celui</a:t>
            </a:r>
            <a:endParaRPr sz="1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passant par le nord géographique</a:t>
            </a:r>
            <a:r>
              <a:rPr sz="1000" i="1" spc="10" dirty="0">
                <a:latin typeface="Arial"/>
                <a:cs typeface="Arial"/>
              </a:rPr>
              <a:t> </a:t>
            </a:r>
            <a:r>
              <a:rPr sz="1300" i="1" spc="10" dirty="0">
                <a:latin typeface="Arial"/>
                <a:cs typeface="Arial"/>
              </a:rPr>
              <a:t>s’appelle la</a:t>
            </a:r>
            <a:r>
              <a:rPr sz="1000" i="1" spc="10" dirty="0">
                <a:latin typeface="Arial"/>
                <a:cs typeface="Arial"/>
              </a:rPr>
              <a:t> </a:t>
            </a:r>
            <a:r>
              <a:rPr sz="1300" i="1" spc="10" dirty="0">
                <a:latin typeface="Arial"/>
                <a:cs typeface="Arial"/>
              </a:rPr>
              <a:t>déclinaison.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99464" y="5813776"/>
            <a:ext cx="4326678" cy="5999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40" i="1" spc="10" dirty="0">
                <a:latin typeface="Arial"/>
                <a:cs typeface="Arial"/>
              </a:rPr>
              <a:t>- Celui que fait l’aiguille du compas par rapport à l’horizontale</a:t>
            </a:r>
            <a:endParaRPr sz="12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s’appelle l’inclinaison. (En France, aux alentours de 50° N,</a:t>
            </a:r>
            <a:endParaRPr sz="1300">
              <a:latin typeface="Arial"/>
              <a:cs typeface="Arial"/>
            </a:endParaRPr>
          </a:p>
          <a:p>
            <a:pPr marL="0">
              <a:lnSpc>
                <a:spcPct val="100000"/>
              </a:lnSpc>
            </a:pPr>
            <a:r>
              <a:rPr sz="1300" i="1" spc="10" dirty="0">
                <a:latin typeface="Arial"/>
                <a:cs typeface="Arial"/>
              </a:rPr>
              <a:t>l’inclinaison est d’environ 65°)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128064" y="6804376"/>
            <a:ext cx="2373848" cy="1838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2.  Principe de fonctionnement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3106547" y="7267898"/>
            <a:ext cx="3593894" cy="6093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Il se compose d’un  plateau circulaire gradué en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degré, associé à un aimant orienté sur l’axe Nord-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sud.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3106547" y="7996783"/>
            <a:ext cx="3589917" cy="40019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L’ensemble est posé sur un pivot et baigne dans un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liquide amortisseur qui limite les oscillations.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16" name="text 1"/>
          <p:cNvSpPr txBox="1"/>
          <p:nvPr/>
        </p:nvSpPr>
        <p:spPr>
          <a:xfrm>
            <a:off x="3106547" y="8514912"/>
            <a:ext cx="3588930" cy="60901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Certaines  directions  particulières  sont  repérées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par des lettres : N (nord) 360°, E (est) 90°, S (sud)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180°, W (ouest) 270°.</a:t>
            </a:r>
            <a:endParaRPr sz="1000">
              <a:latin typeface="Cambria"/>
              <a:cs typeface="Cambria"/>
            </a:endParaRPr>
          </a:p>
        </p:txBody>
      </p:sp>
      <p:pic>
        <p:nvPicPr>
          <p:cNvPr id="25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" y="2260092"/>
            <a:ext cx="2293620" cy="2293620"/>
          </a:xfrm>
          <a:prstGeom prst="rect">
            <a:avLst/>
          </a:prstGeom>
        </p:spPr>
      </p:pic>
      <p:pic>
        <p:nvPicPr>
          <p:cNvPr id="256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085076"/>
            <a:ext cx="2798064" cy="2438400"/>
          </a:xfrm>
          <a:prstGeom prst="rect">
            <a:avLst/>
          </a:prstGeom>
        </p:spPr>
      </p:pic>
      <p:pic>
        <p:nvPicPr>
          <p:cNvPr id="257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092" y="5120639"/>
            <a:ext cx="1694688" cy="166116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634" name="object 634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96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2175383" y="965961"/>
            <a:ext cx="3279345" cy="2906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960" spc="10" dirty="0">
                <a:latin typeface="Arial"/>
                <a:cs typeface="Arial"/>
              </a:rPr>
              <a:t>Partie 4 : English vocabulary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2838323" y="1353302"/>
            <a:ext cx="144057" cy="2090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Cambria"/>
                <a:cs typeface="Cambria"/>
              </a:rPr>
              <a:t>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3161411" y="1361312"/>
            <a:ext cx="1734551" cy="1992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Aircraft composition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635" name="object 635"/>
          <p:cNvSpPr/>
          <p:nvPr/>
        </p:nvSpPr>
        <p:spPr>
          <a:xfrm>
            <a:off x="3161411" y="1531874"/>
            <a:ext cx="1695323" cy="13716"/>
          </a:xfrm>
          <a:custGeom>
            <a:avLst/>
            <a:gdLst/>
            <a:ahLst/>
            <a:cxnLst/>
            <a:rect l="l" t="t" r="r" b="b"/>
            <a:pathLst>
              <a:path w="1695323" h="13716">
                <a:moveTo>
                  <a:pt x="0" y="0"/>
                </a:moveTo>
                <a:lnTo>
                  <a:pt x="0" y="13716"/>
                </a:lnTo>
                <a:lnTo>
                  <a:pt x="1695323" y="13716"/>
                </a:lnTo>
                <a:lnTo>
                  <a:pt x="1695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3068447" y="5282555"/>
            <a:ext cx="201969" cy="2090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Cambria"/>
                <a:cs typeface="Cambria"/>
              </a:rPr>
              <a:t>II.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3449701" y="5290565"/>
            <a:ext cx="1157843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Aircraft types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636" name="object 636"/>
          <p:cNvSpPr/>
          <p:nvPr/>
        </p:nvSpPr>
        <p:spPr>
          <a:xfrm>
            <a:off x="3449701" y="5461127"/>
            <a:ext cx="1118616" cy="13715"/>
          </a:xfrm>
          <a:custGeom>
            <a:avLst/>
            <a:gdLst/>
            <a:ahLst/>
            <a:cxnLst/>
            <a:rect l="l" t="t" r="r" b="b"/>
            <a:pathLst>
              <a:path w="1118616" h="13715">
                <a:moveTo>
                  <a:pt x="0" y="0"/>
                </a:moveTo>
                <a:lnTo>
                  <a:pt x="0" y="13716"/>
                </a:lnTo>
                <a:lnTo>
                  <a:pt x="1118616" y="13716"/>
                </a:lnTo>
                <a:lnTo>
                  <a:pt x="111861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5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1580388"/>
            <a:ext cx="5727192" cy="3589020"/>
          </a:xfrm>
          <a:prstGeom prst="rect">
            <a:avLst/>
          </a:prstGeom>
        </p:spPr>
      </p:pic>
      <p:pic>
        <p:nvPicPr>
          <p:cNvPr id="25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" y="5515356"/>
            <a:ext cx="5865876" cy="421843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637" name="object 637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97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2960243" y="952490"/>
            <a:ext cx="258357" cy="2090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Cambria"/>
                <a:cs typeface="Cambria"/>
              </a:rPr>
              <a:t>III.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397631" y="960500"/>
            <a:ext cx="1261730" cy="1992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Wings position</a:t>
            </a:r>
            <a:endParaRPr sz="1300">
              <a:latin typeface="Arial"/>
              <a:cs typeface="Arial"/>
            </a:endParaRPr>
          </a:p>
        </p:txBody>
      </p:sp>
      <p:sp>
        <p:nvSpPr>
          <p:cNvPr id="638" name="object 638"/>
          <p:cNvSpPr/>
          <p:nvPr/>
        </p:nvSpPr>
        <p:spPr>
          <a:xfrm>
            <a:off x="3397631" y="1131061"/>
            <a:ext cx="1222553" cy="13717"/>
          </a:xfrm>
          <a:custGeom>
            <a:avLst/>
            <a:gdLst/>
            <a:ahLst/>
            <a:cxnLst/>
            <a:rect l="l" t="t" r="r" b="b"/>
            <a:pathLst>
              <a:path w="1222553" h="13717">
                <a:moveTo>
                  <a:pt x="0" y="0"/>
                </a:moveTo>
                <a:lnTo>
                  <a:pt x="0" y="13717"/>
                </a:lnTo>
                <a:lnTo>
                  <a:pt x="1222553" y="13717"/>
                </a:lnTo>
                <a:lnTo>
                  <a:pt x="122255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1813814" y="3096075"/>
            <a:ext cx="75287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High wing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496689" y="3096075"/>
            <a:ext cx="1420383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49" spc="10" dirty="0">
                <a:latin typeface="Cambria"/>
                <a:cs typeface="Cambria"/>
              </a:rPr>
              <a:t>                                        Mid wing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813814" y="5309304"/>
            <a:ext cx="440069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spc="10" dirty="0">
                <a:latin typeface="Cambria"/>
                <a:cs typeface="Cambria"/>
              </a:rPr>
              <a:t>Low wing                                                                              Shoulder wing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082163" y="5843641"/>
            <a:ext cx="250737" cy="2090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Cambria"/>
                <a:cs typeface="Cambria"/>
              </a:rPr>
              <a:t>IV.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512184" y="5851651"/>
            <a:ext cx="1031352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70" b="1" spc="10" dirty="0">
                <a:latin typeface="Arial"/>
                <a:cs typeface="Arial"/>
              </a:rPr>
              <a:t>Wings angle</a:t>
            </a:r>
            <a:endParaRPr sz="1300">
              <a:latin typeface="Arial"/>
              <a:cs typeface="Arial"/>
            </a:endParaRPr>
          </a:p>
        </p:txBody>
      </p:sp>
      <p:sp>
        <p:nvSpPr>
          <p:cNvPr id="639" name="object 639"/>
          <p:cNvSpPr/>
          <p:nvPr/>
        </p:nvSpPr>
        <p:spPr>
          <a:xfrm>
            <a:off x="3512184" y="6022213"/>
            <a:ext cx="992124" cy="13716"/>
          </a:xfrm>
          <a:custGeom>
            <a:avLst/>
            <a:gdLst/>
            <a:ahLst/>
            <a:cxnLst/>
            <a:rect l="l" t="t" r="r" b="b"/>
            <a:pathLst>
              <a:path w="992124" h="13716">
                <a:moveTo>
                  <a:pt x="0" y="0"/>
                </a:moveTo>
                <a:lnTo>
                  <a:pt x="0" y="13716"/>
                </a:lnTo>
                <a:lnTo>
                  <a:pt x="992125" y="13716"/>
                </a:lnTo>
                <a:lnTo>
                  <a:pt x="99212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1813814" y="7989131"/>
            <a:ext cx="110339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Dihedral wings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4946650" y="7989131"/>
            <a:ext cx="147207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99" spc="10" dirty="0">
                <a:latin typeface="Cambria"/>
                <a:cs typeface="Cambria"/>
              </a:rPr>
              <a:t>                      Anhedral wing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1813814" y="8994972"/>
            <a:ext cx="3618626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Cambria"/>
                <a:cs typeface="Cambria"/>
              </a:rPr>
              <a:t>                                                                                  </a:t>
            </a:r>
            <a:r>
              <a:rPr sz="1300" spc="10" dirty="0">
                <a:latin typeface="Cambria"/>
                <a:cs typeface="Cambria"/>
              </a:rPr>
              <a:t>Inverted gull wing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260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3352799"/>
            <a:ext cx="6316980" cy="1972056"/>
          </a:xfrm>
          <a:prstGeom prst="rect">
            <a:avLst/>
          </a:prstGeom>
        </p:spPr>
      </p:pic>
      <p:pic>
        <p:nvPicPr>
          <p:cNvPr id="261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1191769"/>
            <a:ext cx="6316980" cy="1894331"/>
          </a:xfrm>
          <a:prstGeom prst="rect">
            <a:avLst/>
          </a:prstGeom>
        </p:spPr>
      </p:pic>
      <p:pic>
        <p:nvPicPr>
          <p:cNvPr id="262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6" y="6053328"/>
            <a:ext cx="6318504" cy="1871472"/>
          </a:xfrm>
          <a:prstGeom prst="rect">
            <a:avLst/>
          </a:prstGeom>
        </p:spPr>
      </p:pic>
      <p:pic>
        <p:nvPicPr>
          <p:cNvPr id="263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" y="8319516"/>
            <a:ext cx="2807207" cy="187147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640" name="object 640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98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6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2" y="7795260"/>
            <a:ext cx="6335268" cy="2045208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3080639" y="952490"/>
            <a:ext cx="192825" cy="2090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Cambria"/>
                <a:cs typeface="Cambria"/>
              </a:rPr>
              <a:t>V.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452749" y="960500"/>
            <a:ext cx="1148730" cy="1992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Wings shapes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1" name="object 641"/>
          <p:cNvSpPr/>
          <p:nvPr/>
        </p:nvSpPr>
        <p:spPr>
          <a:xfrm>
            <a:off x="3452749" y="1131061"/>
            <a:ext cx="1112520" cy="13717"/>
          </a:xfrm>
          <a:custGeom>
            <a:avLst/>
            <a:gdLst/>
            <a:ahLst/>
            <a:cxnLst/>
            <a:rect l="l" t="t" r="r" b="b"/>
            <a:pathLst>
              <a:path w="1112520" h="13717">
                <a:moveTo>
                  <a:pt x="0" y="0"/>
                </a:moveTo>
                <a:lnTo>
                  <a:pt x="0" y="13717"/>
                </a:lnTo>
                <a:lnTo>
                  <a:pt x="1112520" y="13717"/>
                </a:lnTo>
                <a:lnTo>
                  <a:pt x="111252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1813814" y="3096075"/>
            <a:ext cx="1053099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Straight wings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496689" y="3096075"/>
            <a:ext cx="184735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99" spc="10" dirty="0">
                <a:latin typeface="Cambria"/>
                <a:cs typeface="Cambria"/>
              </a:rPr>
              <a:t>                                    Tapered wings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813814" y="5309304"/>
            <a:ext cx="929655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Swept wings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147695" y="5309304"/>
            <a:ext cx="328017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909" spc="10" dirty="0">
                <a:latin typeface="Cambria"/>
                <a:cs typeface="Cambria"/>
              </a:rPr>
              <a:t>                                                                                               Elliptic wings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813814" y="7522406"/>
            <a:ext cx="472073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9" spc="10" dirty="0">
                <a:latin typeface="Cambria"/>
                <a:cs typeface="Cambria"/>
              </a:rPr>
              <a:t>Delta wings                                                      Cropped delta wings and canard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3412871" y="8319839"/>
            <a:ext cx="771032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Wingdings"/>
                <a:cs typeface="Wingdings"/>
              </a:rPr>
              <a:t></a:t>
            </a:r>
            <a:r>
              <a:rPr sz="1300" spc="10" dirty="0">
                <a:latin typeface="Cambria"/>
                <a:cs typeface="Cambria"/>
              </a:rPr>
              <a:t> Biplane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3397631" y="9251004"/>
            <a:ext cx="79998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Triplane</a:t>
            </a:r>
            <a:r>
              <a:rPr sz="1300" spc="10" dirty="0">
                <a:latin typeface="Wingdings"/>
                <a:cs typeface="Wingdings"/>
              </a:rPr>
              <a:t>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26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8" y="3320796"/>
            <a:ext cx="6350508" cy="1876044"/>
          </a:xfrm>
          <a:prstGeom prst="rect">
            <a:avLst/>
          </a:prstGeom>
        </p:spPr>
      </p:pic>
      <p:pic>
        <p:nvPicPr>
          <p:cNvPr id="26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" y="5585460"/>
            <a:ext cx="6353556" cy="1935480"/>
          </a:xfrm>
          <a:prstGeom prst="rect">
            <a:avLst/>
          </a:prstGeom>
        </p:spPr>
      </p:pic>
      <p:pic>
        <p:nvPicPr>
          <p:cNvPr id="267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" y="1162812"/>
            <a:ext cx="6348984" cy="186994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642" name="object 642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99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68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301496"/>
            <a:ext cx="6451092" cy="1905000"/>
          </a:xfrm>
          <a:prstGeom prst="rect">
            <a:avLst/>
          </a:prstGeom>
        </p:spPr>
      </p:pic>
      <p:pic>
        <p:nvPicPr>
          <p:cNvPr id="26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3608832"/>
            <a:ext cx="6452616" cy="1886712"/>
          </a:xfrm>
          <a:prstGeom prst="rect">
            <a:avLst/>
          </a:prstGeom>
        </p:spPr>
      </p:pic>
      <p:pic>
        <p:nvPicPr>
          <p:cNvPr id="27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2" y="8086344"/>
            <a:ext cx="6452615" cy="1770888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3048635" y="952490"/>
            <a:ext cx="250737" cy="2090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Cambria"/>
                <a:cs typeface="Cambria"/>
              </a:rPr>
              <a:t>VI.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478657" y="960500"/>
            <a:ext cx="1087007" cy="1992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Tails designs</a:t>
            </a:r>
            <a:endParaRPr sz="900">
              <a:latin typeface="Arial"/>
              <a:cs typeface="Arial"/>
            </a:endParaRPr>
          </a:p>
        </p:txBody>
      </p:sp>
      <p:sp>
        <p:nvSpPr>
          <p:cNvPr id="643" name="object 643"/>
          <p:cNvSpPr/>
          <p:nvPr/>
        </p:nvSpPr>
        <p:spPr>
          <a:xfrm>
            <a:off x="3478657" y="1131061"/>
            <a:ext cx="1059180" cy="13717"/>
          </a:xfrm>
          <a:custGeom>
            <a:avLst/>
            <a:gdLst/>
            <a:ahLst/>
            <a:cxnLst/>
            <a:rect l="l" t="t" r="r" b="b"/>
            <a:pathLst>
              <a:path w="1059180" h="13717">
                <a:moveTo>
                  <a:pt x="0" y="0"/>
                </a:moveTo>
                <a:lnTo>
                  <a:pt x="0" y="13717"/>
                </a:lnTo>
                <a:lnTo>
                  <a:pt x="1059180" y="13717"/>
                </a:lnTo>
                <a:lnTo>
                  <a:pt x="105918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1813814" y="3262572"/>
            <a:ext cx="638571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Low-set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3147695" y="3262572"/>
            <a:ext cx="2970544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99" spc="10" dirty="0">
                <a:latin typeface="Cambria"/>
                <a:cs typeface="Cambria"/>
              </a:rPr>
              <a:t>                                                                                                                                  Mid-set 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813814" y="5538158"/>
            <a:ext cx="667527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 High-set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3147695" y="5538158"/>
            <a:ext cx="293092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699" spc="10" dirty="0">
                <a:latin typeface="Cambria"/>
                <a:cs typeface="Cambria"/>
              </a:rPr>
              <a:t>                                                                                                                                        T-Tail</a:t>
            </a:r>
            <a:endParaRPr sz="6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813814" y="7813871"/>
            <a:ext cx="4202318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40" spc="10" dirty="0">
                <a:latin typeface="Cambria"/>
                <a:cs typeface="Cambria"/>
              </a:rPr>
              <a:t>Canard                                                                                         V -Tail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3932809" y="8972112"/>
            <a:ext cx="569610" cy="55562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Twin</a:t>
            </a:r>
            <a:endParaRPr sz="1300">
              <a:latin typeface="Cambria"/>
              <a:cs typeface="Cambria"/>
            </a:endParaRPr>
          </a:p>
          <a:p>
            <a:pPr marL="88392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fin</a:t>
            </a:r>
            <a:endParaRPr sz="13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designs</a:t>
            </a:r>
            <a:endParaRPr sz="1300">
              <a:latin typeface="Cambria"/>
              <a:cs typeface="Cambria"/>
            </a:endParaRPr>
          </a:p>
        </p:txBody>
      </p:sp>
      <p:pic>
        <p:nvPicPr>
          <p:cNvPr id="27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5779008"/>
            <a:ext cx="6452616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644" name="object 644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72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1315212"/>
            <a:ext cx="6815328" cy="2493264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2323211" y="952490"/>
            <a:ext cx="308649" cy="2090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Cambria"/>
                <a:cs typeface="Cambria"/>
              </a:rPr>
              <a:t>VII.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2810891" y="960500"/>
            <a:ext cx="2422666" cy="1992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Landing gear ; Wheel Layouts</a:t>
            </a:r>
            <a:endParaRPr sz="900">
              <a:latin typeface="Arial"/>
              <a:cs typeface="Arial"/>
            </a:endParaRPr>
          </a:p>
        </p:txBody>
      </p:sp>
      <p:sp>
        <p:nvSpPr>
          <p:cNvPr id="645" name="object 645"/>
          <p:cNvSpPr/>
          <p:nvPr/>
        </p:nvSpPr>
        <p:spPr>
          <a:xfrm>
            <a:off x="2810891" y="1131061"/>
            <a:ext cx="2394839" cy="13717"/>
          </a:xfrm>
          <a:custGeom>
            <a:avLst/>
            <a:gdLst/>
            <a:ahLst/>
            <a:cxnLst/>
            <a:rect l="l" t="t" r="r" b="b"/>
            <a:pathLst>
              <a:path w="2394839" h="13717">
                <a:moveTo>
                  <a:pt x="0" y="0"/>
                </a:moveTo>
                <a:lnTo>
                  <a:pt x="0" y="13717"/>
                </a:lnTo>
                <a:lnTo>
                  <a:pt x="2394839" y="13717"/>
                </a:lnTo>
                <a:lnTo>
                  <a:pt x="239483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333756" y="3826764"/>
            <a:ext cx="1679448" cy="739139"/>
          </a:xfrm>
          <a:custGeom>
            <a:avLst/>
            <a:gdLst/>
            <a:ahLst/>
            <a:cxnLst/>
            <a:rect l="l" t="t" r="r" b="b"/>
            <a:pathLst>
              <a:path w="1679448" h="739139">
                <a:moveTo>
                  <a:pt x="0" y="0"/>
                </a:moveTo>
                <a:lnTo>
                  <a:pt x="0" y="739140"/>
                </a:lnTo>
                <a:lnTo>
                  <a:pt x="1679448" y="739140"/>
                </a:lnTo>
                <a:lnTo>
                  <a:pt x="167944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329184" y="3822192"/>
            <a:ext cx="1688592" cy="748283"/>
          </a:xfrm>
          <a:custGeom>
            <a:avLst/>
            <a:gdLst/>
            <a:ahLst/>
            <a:cxnLst/>
            <a:rect l="l" t="t" r="r" b="b"/>
            <a:pathLst>
              <a:path w="1688592" h="748283">
                <a:moveTo>
                  <a:pt x="4572" y="4572"/>
                </a:moveTo>
                <a:lnTo>
                  <a:pt x="4572" y="743712"/>
                </a:lnTo>
                <a:lnTo>
                  <a:pt x="1684020" y="743712"/>
                </a:lnTo>
                <a:lnTo>
                  <a:pt x="1684020" y="4572"/>
                </a:lnTo>
                <a:lnTo>
                  <a:pt x="4572" y="45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757732" y="3911219"/>
            <a:ext cx="869250" cy="1645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Twin wheels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63296" y="4231259"/>
            <a:ext cx="1457819" cy="1645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Nose gear of a Rafale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48" name="object 648"/>
          <p:cNvSpPr/>
          <p:nvPr/>
        </p:nvSpPr>
        <p:spPr>
          <a:xfrm>
            <a:off x="2087879" y="3928872"/>
            <a:ext cx="3413760" cy="1057656"/>
          </a:xfrm>
          <a:custGeom>
            <a:avLst/>
            <a:gdLst/>
            <a:ahLst/>
            <a:cxnLst/>
            <a:rect l="l" t="t" r="r" b="b"/>
            <a:pathLst>
              <a:path w="3413760" h="1057656">
                <a:moveTo>
                  <a:pt x="0" y="0"/>
                </a:moveTo>
                <a:lnTo>
                  <a:pt x="0" y="1057656"/>
                </a:lnTo>
                <a:lnTo>
                  <a:pt x="3413761" y="1057656"/>
                </a:lnTo>
                <a:lnTo>
                  <a:pt x="341376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2083307" y="3924300"/>
            <a:ext cx="3422903" cy="1066800"/>
          </a:xfrm>
          <a:custGeom>
            <a:avLst/>
            <a:gdLst/>
            <a:ahLst/>
            <a:cxnLst/>
            <a:rect l="l" t="t" r="r" b="b"/>
            <a:pathLst>
              <a:path w="3422903" h="1066800">
                <a:moveTo>
                  <a:pt x="4572" y="4572"/>
                </a:moveTo>
                <a:lnTo>
                  <a:pt x="4572" y="1062228"/>
                </a:lnTo>
                <a:lnTo>
                  <a:pt x="3418333" y="1062228"/>
                </a:lnTo>
                <a:lnTo>
                  <a:pt x="3418333" y="4572"/>
                </a:lnTo>
                <a:lnTo>
                  <a:pt x="4572" y="45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1"/>
          <p:cNvSpPr txBox="1"/>
          <p:nvPr/>
        </p:nvSpPr>
        <p:spPr>
          <a:xfrm>
            <a:off x="3374771" y="4013326"/>
            <a:ext cx="916800" cy="1645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Single wheel 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2695067" y="4331843"/>
            <a:ext cx="2276589" cy="1645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Nose gear           /          Main gear 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354959" y="4651883"/>
            <a:ext cx="918323" cy="1645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of a Typhoon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50" name="object 650"/>
          <p:cNvSpPr/>
          <p:nvPr/>
        </p:nvSpPr>
        <p:spPr>
          <a:xfrm>
            <a:off x="5600700" y="3928872"/>
            <a:ext cx="1604772" cy="737616"/>
          </a:xfrm>
          <a:custGeom>
            <a:avLst/>
            <a:gdLst/>
            <a:ahLst/>
            <a:cxnLst/>
            <a:rect l="l" t="t" r="r" b="b"/>
            <a:pathLst>
              <a:path w="1604772" h="737616">
                <a:moveTo>
                  <a:pt x="0" y="0"/>
                </a:moveTo>
                <a:lnTo>
                  <a:pt x="0" y="737616"/>
                </a:lnTo>
                <a:lnTo>
                  <a:pt x="1604772" y="737616"/>
                </a:lnTo>
                <a:lnTo>
                  <a:pt x="16047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5596128" y="3924300"/>
            <a:ext cx="1613915" cy="746759"/>
          </a:xfrm>
          <a:custGeom>
            <a:avLst/>
            <a:gdLst/>
            <a:ahLst/>
            <a:cxnLst/>
            <a:rect l="l" t="t" r="r" b="b"/>
            <a:pathLst>
              <a:path w="1613915" h="746759">
                <a:moveTo>
                  <a:pt x="4572" y="4572"/>
                </a:moveTo>
                <a:lnTo>
                  <a:pt x="4572" y="742188"/>
                </a:lnTo>
                <a:lnTo>
                  <a:pt x="1609344" y="742188"/>
                </a:lnTo>
                <a:lnTo>
                  <a:pt x="1609344" y="4572"/>
                </a:lnTo>
                <a:lnTo>
                  <a:pt x="4572" y="45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 1"/>
          <p:cNvSpPr txBox="1"/>
          <p:nvPr/>
        </p:nvSpPr>
        <p:spPr>
          <a:xfrm>
            <a:off x="6107938" y="4013326"/>
            <a:ext cx="666864" cy="1645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6 wheels 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5838190" y="4330319"/>
            <a:ext cx="1168260" cy="16459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Bogie of an B777</a:t>
            </a:r>
            <a:endParaRPr sz="1300">
              <a:latin typeface="Calibri"/>
              <a:cs typeface="Calibri"/>
            </a:endParaRPr>
          </a:p>
        </p:txBody>
      </p:sp>
      <p:pic>
        <p:nvPicPr>
          <p:cNvPr id="27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407" y="5611368"/>
            <a:ext cx="3857244" cy="2462784"/>
          </a:xfrm>
          <a:prstGeom prst="rect">
            <a:avLst/>
          </a:prstGeom>
        </p:spPr>
      </p:pic>
      <p:sp>
        <p:nvSpPr>
          <p:cNvPr id="652" name="object 652"/>
          <p:cNvSpPr/>
          <p:nvPr/>
        </p:nvSpPr>
        <p:spPr>
          <a:xfrm>
            <a:off x="1924812" y="8200644"/>
            <a:ext cx="3413760" cy="723900"/>
          </a:xfrm>
          <a:custGeom>
            <a:avLst/>
            <a:gdLst/>
            <a:ahLst/>
            <a:cxnLst/>
            <a:rect l="l" t="t" r="r" b="b"/>
            <a:pathLst>
              <a:path w="3413760" h="723900">
                <a:moveTo>
                  <a:pt x="0" y="0"/>
                </a:moveTo>
                <a:lnTo>
                  <a:pt x="0" y="723900"/>
                </a:lnTo>
                <a:lnTo>
                  <a:pt x="3413760" y="723900"/>
                </a:lnTo>
                <a:lnTo>
                  <a:pt x="34137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1920240" y="8196072"/>
            <a:ext cx="3422903" cy="733044"/>
          </a:xfrm>
          <a:custGeom>
            <a:avLst/>
            <a:gdLst/>
            <a:ahLst/>
            <a:cxnLst/>
            <a:rect l="l" t="t" r="r" b="b"/>
            <a:pathLst>
              <a:path w="3422903" h="733044">
                <a:moveTo>
                  <a:pt x="4572" y="4572"/>
                </a:moveTo>
                <a:lnTo>
                  <a:pt x="4572" y="728472"/>
                </a:lnTo>
                <a:lnTo>
                  <a:pt x="3418332" y="728472"/>
                </a:lnTo>
                <a:lnTo>
                  <a:pt x="3418332" y="4572"/>
                </a:lnTo>
                <a:lnTo>
                  <a:pt x="4572" y="45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text 1"/>
          <p:cNvSpPr txBox="1"/>
          <p:nvPr/>
        </p:nvSpPr>
        <p:spPr>
          <a:xfrm>
            <a:off x="3258946" y="8285734"/>
            <a:ext cx="820788" cy="1645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Monotrace 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2429891" y="8605774"/>
            <a:ext cx="2441181" cy="16459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libri"/>
                <a:cs typeface="Calibri"/>
              </a:rPr>
              <a:t>Landing gear of a Harrier fighter jet.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654" name="object 654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101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3141599" y="952490"/>
            <a:ext cx="366815" cy="20904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spc="10" dirty="0">
                <a:latin typeface="Cambria"/>
                <a:cs typeface="Cambria"/>
              </a:rPr>
              <a:t>VIII.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3687445" y="960500"/>
            <a:ext cx="669432" cy="1992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Engines</a:t>
            </a:r>
            <a:endParaRPr sz="900">
              <a:latin typeface="Arial"/>
              <a:cs typeface="Arial"/>
            </a:endParaRPr>
          </a:p>
        </p:txBody>
      </p:sp>
      <p:sp>
        <p:nvSpPr>
          <p:cNvPr id="655" name="object 655"/>
          <p:cNvSpPr/>
          <p:nvPr/>
        </p:nvSpPr>
        <p:spPr>
          <a:xfrm>
            <a:off x="3687445" y="1131061"/>
            <a:ext cx="641604" cy="13717"/>
          </a:xfrm>
          <a:custGeom>
            <a:avLst/>
            <a:gdLst/>
            <a:ahLst/>
            <a:cxnLst/>
            <a:rect l="l" t="t" r="r" b="b"/>
            <a:pathLst>
              <a:path w="641604" h="13717">
                <a:moveTo>
                  <a:pt x="0" y="0"/>
                </a:moveTo>
                <a:lnTo>
                  <a:pt x="0" y="13717"/>
                </a:lnTo>
                <a:lnTo>
                  <a:pt x="641604" y="13717"/>
                </a:lnTo>
                <a:lnTo>
                  <a:pt x="64160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1813814" y="1407483"/>
            <a:ext cx="2357896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Cambria"/>
                <a:cs typeface="Cambria"/>
              </a:rPr>
              <a:t>                                               </a:t>
            </a:r>
            <a:r>
              <a:rPr sz="1300" spc="10" dirty="0">
                <a:latin typeface="Cambria"/>
                <a:cs typeface="Cambria"/>
              </a:rPr>
              <a:t>Piston Engine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813814" y="4826196"/>
            <a:ext cx="2165873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759" spc="10" dirty="0">
                <a:latin typeface="Cambria"/>
                <a:cs typeface="Cambria"/>
              </a:rPr>
              <a:t>                                                                              Jet Engine</a:t>
            </a:r>
            <a:endParaRPr sz="700">
              <a:latin typeface="Cambria"/>
              <a:cs typeface="Cambria"/>
            </a:endParaRPr>
          </a:p>
        </p:txBody>
      </p:sp>
      <p:pic>
        <p:nvPicPr>
          <p:cNvPr id="27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4" y="1610868"/>
            <a:ext cx="6429756" cy="2712720"/>
          </a:xfrm>
          <a:prstGeom prst="rect">
            <a:avLst/>
          </a:prstGeom>
        </p:spPr>
      </p:pic>
      <p:pic>
        <p:nvPicPr>
          <p:cNvPr id="27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2" y="5509260"/>
            <a:ext cx="6801611" cy="4117848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656" name="object 656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672205" y="10070718"/>
            <a:ext cx="354695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102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76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8" y="1220724"/>
            <a:ext cx="6681216" cy="4012692"/>
          </a:xfrm>
          <a:prstGeom prst="rect">
            <a:avLst/>
          </a:prstGeom>
        </p:spPr>
      </p:pic>
      <p:pic>
        <p:nvPicPr>
          <p:cNvPr id="277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4" y="5812535"/>
            <a:ext cx="6807708" cy="4082796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813814" y="942409"/>
            <a:ext cx="2571257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849" spc="10" dirty="0">
                <a:latin typeface="Cambria"/>
                <a:cs typeface="Cambria"/>
              </a:rPr>
              <a:t>                                                                    Turboprop Engine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813814" y="5326068"/>
            <a:ext cx="2816621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000" spc="10" dirty="0">
                <a:latin typeface="Cambria"/>
                <a:cs typeface="Cambria"/>
              </a:rPr>
              <a:t>                                </a:t>
            </a:r>
            <a:r>
              <a:rPr sz="1300" spc="10" dirty="0">
                <a:latin typeface="Cambria"/>
                <a:cs typeface="Cambria"/>
              </a:rPr>
              <a:t> Ramjet and Rocket Engine</a:t>
            </a:r>
            <a:endParaRPr sz="13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94" name="object 494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59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4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2" y="2046732"/>
            <a:ext cx="6637019" cy="5245608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128064" y="960500"/>
            <a:ext cx="1458402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B.  Les Aérodynes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95" name="object 495"/>
          <p:cNvSpPr/>
          <p:nvPr/>
        </p:nvSpPr>
        <p:spPr>
          <a:xfrm>
            <a:off x="1356614" y="1131061"/>
            <a:ext cx="1190548" cy="13717"/>
          </a:xfrm>
          <a:custGeom>
            <a:avLst/>
            <a:gdLst/>
            <a:ahLst/>
            <a:cxnLst/>
            <a:rect l="l" t="t" r="r" b="b"/>
            <a:pathLst>
              <a:path w="1190548" h="13717">
                <a:moveTo>
                  <a:pt x="0" y="0"/>
                </a:moveTo>
                <a:lnTo>
                  <a:pt x="0" y="13717"/>
                </a:lnTo>
                <a:lnTo>
                  <a:pt x="1190548" y="13717"/>
                </a:lnTo>
                <a:lnTo>
                  <a:pt x="119054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1505966" y="1471827"/>
            <a:ext cx="1768617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1.  Les Non Motorisés</a:t>
            </a:r>
            <a:endParaRPr sz="1500">
              <a:latin typeface="Arial"/>
              <a:cs typeface="Arial"/>
            </a:endParaRPr>
          </a:p>
        </p:txBody>
      </p:sp>
      <p:sp>
        <p:nvSpPr>
          <p:cNvPr id="496" name="object 496"/>
          <p:cNvSpPr/>
          <p:nvPr/>
        </p:nvSpPr>
        <p:spPr>
          <a:xfrm>
            <a:off x="1734566" y="1664461"/>
            <a:ext cx="1495298" cy="13717"/>
          </a:xfrm>
          <a:custGeom>
            <a:avLst/>
            <a:gdLst/>
            <a:ahLst/>
            <a:cxnLst/>
            <a:rect l="l" t="t" r="r" b="b"/>
            <a:pathLst>
              <a:path w="1495298" h="13717">
                <a:moveTo>
                  <a:pt x="0" y="0"/>
                </a:moveTo>
                <a:lnTo>
                  <a:pt x="0" y="13717"/>
                </a:lnTo>
                <a:lnTo>
                  <a:pt x="1495298" y="13717"/>
                </a:lnTo>
                <a:lnTo>
                  <a:pt x="149529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1394714" y="4109309"/>
            <a:ext cx="1169288" cy="178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Cambria"/>
                <a:cs typeface="Cambria"/>
              </a:rPr>
              <a:t>Le Modèle Réduit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4850638" y="4395821"/>
            <a:ext cx="998219" cy="18628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Cambria"/>
                <a:cs typeface="Cambria"/>
              </a:rPr>
              <a:t>Le Cerf-Volant 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9464" y="7023451"/>
            <a:ext cx="2565476" cy="178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70" spc="10" dirty="0">
                <a:latin typeface="Cambria"/>
                <a:cs typeface="Cambria"/>
              </a:rPr>
              <a:t>Le Planeur / Planeur Ultra Léger (PUL)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5028946" y="7612096"/>
            <a:ext cx="909828" cy="178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Cambria"/>
                <a:cs typeface="Cambria"/>
              </a:rPr>
              <a:t>Le Parachute 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4836922" y="9506377"/>
            <a:ext cx="1027176" cy="1786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Cambria"/>
                <a:cs typeface="Cambria"/>
              </a:rPr>
              <a:t>   Le Deltaplane</a:t>
            </a:r>
            <a:endParaRPr sz="1200">
              <a:latin typeface="Cambria"/>
              <a:cs typeface="Cambria"/>
            </a:endParaRPr>
          </a:p>
        </p:txBody>
      </p:sp>
      <p:pic>
        <p:nvPicPr>
          <p:cNvPr id="14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" y="2221992"/>
            <a:ext cx="2817876" cy="2089404"/>
          </a:xfrm>
          <a:prstGeom prst="rect">
            <a:avLst/>
          </a:prstGeom>
        </p:spPr>
      </p:pic>
      <p:pic>
        <p:nvPicPr>
          <p:cNvPr id="14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7293864"/>
            <a:ext cx="6685788" cy="2595372"/>
          </a:xfrm>
          <a:prstGeom prst="rect">
            <a:avLst/>
          </a:prstGeom>
        </p:spPr>
      </p:pic>
      <p:sp>
        <p:nvSpPr>
          <p:cNvPr id="11" name="text 1"/>
          <p:cNvSpPr txBox="1"/>
          <p:nvPr/>
        </p:nvSpPr>
        <p:spPr>
          <a:xfrm>
            <a:off x="1501394" y="4392773"/>
            <a:ext cx="190042" cy="178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Cambria"/>
                <a:cs typeface="Cambria"/>
              </a:rPr>
              <a:t>Le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1691894" y="4392773"/>
            <a:ext cx="947471" cy="178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Cambria"/>
                <a:cs typeface="Cambria"/>
              </a:rPr>
              <a:t>modèle réduit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5003038" y="7113367"/>
            <a:ext cx="882396" cy="178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Cambria"/>
                <a:cs typeface="Cambria"/>
              </a:rPr>
              <a:t>Le Parachute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1569974" y="9686209"/>
            <a:ext cx="891921" cy="1786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Cambria"/>
                <a:cs typeface="Cambria"/>
              </a:rPr>
              <a:t>Le Parapente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5003038" y="9442369"/>
            <a:ext cx="925068" cy="1786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Cambria"/>
                <a:cs typeface="Cambria"/>
              </a:rPr>
              <a:t>Le Deltaplane</a:t>
            </a:r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497" name="object 497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60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47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1591056"/>
            <a:ext cx="4724400" cy="282702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1356614" y="972917"/>
            <a:ext cx="181392" cy="1838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2.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798574" y="960500"/>
            <a:ext cx="1166312" cy="1992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spc="10" dirty="0">
                <a:latin typeface="Arial"/>
                <a:cs typeface="Arial"/>
              </a:rPr>
              <a:t>Les Motorisés</a:t>
            </a:r>
            <a:endParaRPr sz="1300">
              <a:latin typeface="Arial"/>
              <a:cs typeface="Arial"/>
            </a:endParaRPr>
          </a:p>
        </p:txBody>
      </p:sp>
      <p:sp>
        <p:nvSpPr>
          <p:cNvPr id="498" name="object 498"/>
          <p:cNvSpPr/>
          <p:nvPr/>
        </p:nvSpPr>
        <p:spPr>
          <a:xfrm>
            <a:off x="1798574" y="1131061"/>
            <a:ext cx="1126540" cy="13717"/>
          </a:xfrm>
          <a:custGeom>
            <a:avLst/>
            <a:gdLst/>
            <a:ahLst/>
            <a:cxnLst/>
            <a:rect l="l" t="t" r="r" b="b"/>
            <a:pathLst>
              <a:path w="1126540" h="13717">
                <a:moveTo>
                  <a:pt x="0" y="0"/>
                </a:moveTo>
                <a:lnTo>
                  <a:pt x="0" y="13717"/>
                </a:lnTo>
                <a:lnTo>
                  <a:pt x="1126540" y="13717"/>
                </a:lnTo>
                <a:lnTo>
                  <a:pt x="11265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 1"/>
          <p:cNvSpPr txBox="1"/>
          <p:nvPr/>
        </p:nvSpPr>
        <p:spPr>
          <a:xfrm>
            <a:off x="1128064" y="1386147"/>
            <a:ext cx="1309080" cy="19296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b="1" spc="10" dirty="0">
                <a:latin typeface="Arial"/>
                <a:cs typeface="Arial"/>
              </a:rPr>
              <a:t>a.  A voilure fixe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2740787" y="4219037"/>
            <a:ext cx="1470913" cy="178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Cambria"/>
                <a:cs typeface="Cambria"/>
              </a:rPr>
              <a:t>         Le Modèle Réduit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982978" y="4833365"/>
            <a:ext cx="3632311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49" b="1" i="1" spc="10" dirty="0">
                <a:latin typeface="Arial"/>
                <a:cs typeface="Arial"/>
              </a:rPr>
              <a:t>Les Ultra légers motorisés (ULM) – 6 CLASSES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9" name="object 499"/>
          <p:cNvSpPr/>
          <p:nvPr/>
        </p:nvSpPr>
        <p:spPr>
          <a:xfrm>
            <a:off x="1982978" y="5003927"/>
            <a:ext cx="3592957" cy="13715"/>
          </a:xfrm>
          <a:custGeom>
            <a:avLst/>
            <a:gdLst/>
            <a:ahLst/>
            <a:cxnLst/>
            <a:rect l="l" t="t" r="r" b="b"/>
            <a:pathLst>
              <a:path w="3592957" h="13715">
                <a:moveTo>
                  <a:pt x="0" y="0"/>
                </a:moveTo>
                <a:lnTo>
                  <a:pt x="0" y="13716"/>
                </a:lnTo>
                <a:lnTo>
                  <a:pt x="3592957" y="13716"/>
                </a:lnTo>
                <a:lnTo>
                  <a:pt x="359295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286512" y="8068056"/>
            <a:ext cx="7142988" cy="1705356"/>
          </a:xfrm>
          <a:custGeom>
            <a:avLst/>
            <a:gdLst/>
            <a:ahLst/>
            <a:cxnLst/>
            <a:rect l="l" t="t" r="r" b="b"/>
            <a:pathLst>
              <a:path w="7142988" h="1705356">
                <a:moveTo>
                  <a:pt x="0" y="284226"/>
                </a:moveTo>
                <a:cubicBezTo>
                  <a:pt x="0" y="127254"/>
                  <a:pt x="127254" y="0"/>
                  <a:pt x="284226" y="0"/>
                </a:cubicBezTo>
                <a:lnTo>
                  <a:pt x="6858762" y="0"/>
                </a:lnTo>
                <a:cubicBezTo>
                  <a:pt x="7015734" y="0"/>
                  <a:pt x="7142988" y="127254"/>
                  <a:pt x="7142988" y="284226"/>
                </a:cubicBezTo>
                <a:lnTo>
                  <a:pt x="7142988" y="1421130"/>
                </a:lnTo>
                <a:cubicBezTo>
                  <a:pt x="7142988" y="1578102"/>
                  <a:pt x="7015734" y="1705356"/>
                  <a:pt x="6858762" y="1705356"/>
                </a:cubicBezTo>
                <a:lnTo>
                  <a:pt x="284226" y="1705356"/>
                </a:lnTo>
                <a:cubicBezTo>
                  <a:pt x="127254" y="1705356"/>
                  <a:pt x="0" y="1578102"/>
                  <a:pt x="0" y="1421130"/>
                </a:cubicBez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 1"/>
          <p:cNvSpPr txBox="1"/>
          <p:nvPr/>
        </p:nvSpPr>
        <p:spPr>
          <a:xfrm>
            <a:off x="689152" y="7657042"/>
            <a:ext cx="1751406" cy="1702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b="1" spc="10" dirty="0">
                <a:latin typeface="Arial"/>
                <a:cs typeface="Arial"/>
              </a:rPr>
              <a:t>La Classe 1 : Paramoteur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130931" y="7658566"/>
            <a:ext cx="1678177" cy="1702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b="1" spc="10" dirty="0">
                <a:latin typeface="Arial"/>
                <a:cs typeface="Arial"/>
              </a:rPr>
              <a:t>La Classe 2 : Pendulaire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48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4997196"/>
            <a:ext cx="2645664" cy="2874264"/>
          </a:xfrm>
          <a:prstGeom prst="rect">
            <a:avLst/>
          </a:prstGeom>
        </p:spPr>
      </p:pic>
      <p:pic>
        <p:nvPicPr>
          <p:cNvPr id="149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12" y="5192268"/>
            <a:ext cx="2057400" cy="2286000"/>
          </a:xfrm>
          <a:prstGeom prst="rect">
            <a:avLst/>
          </a:prstGeom>
        </p:spPr>
      </p:pic>
      <p:sp>
        <p:nvSpPr>
          <p:cNvPr id="11" name="text 1"/>
          <p:cNvSpPr txBox="1"/>
          <p:nvPr/>
        </p:nvSpPr>
        <p:spPr>
          <a:xfrm>
            <a:off x="5562346" y="7657042"/>
            <a:ext cx="793852" cy="1702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b="1" spc="10" dirty="0">
                <a:latin typeface="Arial"/>
                <a:cs typeface="Arial"/>
              </a:rPr>
              <a:t>La Classe 3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6356604" y="7657042"/>
            <a:ext cx="76200" cy="1702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text 1"/>
          <p:cNvSpPr txBox="1"/>
          <p:nvPr/>
        </p:nvSpPr>
        <p:spPr>
          <a:xfrm>
            <a:off x="6432804" y="7657042"/>
            <a:ext cx="404012" cy="1702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latin typeface="Arial"/>
                <a:cs typeface="Arial"/>
              </a:rPr>
              <a:t>Multi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6803136" y="7657042"/>
            <a:ext cx="84887" cy="1702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text 1"/>
          <p:cNvSpPr txBox="1"/>
          <p:nvPr/>
        </p:nvSpPr>
        <p:spPr>
          <a:xfrm>
            <a:off x="6854952" y="7657042"/>
            <a:ext cx="344118" cy="1702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b="1" spc="10" dirty="0">
                <a:latin typeface="Arial"/>
                <a:cs typeface="Arial"/>
              </a:rPr>
              <a:t>axes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50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764" y="4995672"/>
            <a:ext cx="2575560" cy="2869692"/>
          </a:xfrm>
          <a:prstGeom prst="rect">
            <a:avLst/>
          </a:prstGeom>
        </p:spPr>
      </p:pic>
      <p:pic>
        <p:nvPicPr>
          <p:cNvPr id="151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836" y="5190744"/>
            <a:ext cx="1987295" cy="2281428"/>
          </a:xfrm>
          <a:prstGeom prst="rect">
            <a:avLst/>
          </a:prstGeom>
        </p:spPr>
      </p:pic>
      <p:pic>
        <p:nvPicPr>
          <p:cNvPr id="152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84" y="5004816"/>
            <a:ext cx="2545080" cy="2866644"/>
          </a:xfrm>
          <a:prstGeom prst="rect">
            <a:avLst/>
          </a:prstGeom>
        </p:spPr>
      </p:pic>
      <p:pic>
        <p:nvPicPr>
          <p:cNvPr id="153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556" y="5199888"/>
            <a:ext cx="2133600" cy="2278380"/>
          </a:xfrm>
          <a:prstGeom prst="rect">
            <a:avLst/>
          </a:prstGeom>
        </p:spPr>
      </p:pic>
      <p:sp>
        <p:nvSpPr>
          <p:cNvPr id="16" name="text 1"/>
          <p:cNvSpPr txBox="1"/>
          <p:nvPr/>
        </p:nvSpPr>
        <p:spPr>
          <a:xfrm>
            <a:off x="3202559" y="8174218"/>
            <a:ext cx="1403460" cy="20904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spc="10" dirty="0">
                <a:latin typeface="Cambria"/>
                <a:cs typeface="Cambria"/>
              </a:rPr>
              <a:t>A  cela  se  rajoute  :  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501" name="object 501"/>
          <p:cNvSpPr/>
          <p:nvPr/>
        </p:nvSpPr>
        <p:spPr>
          <a:xfrm>
            <a:off x="3202559" y="8354314"/>
            <a:ext cx="1326134" cy="10668"/>
          </a:xfrm>
          <a:custGeom>
            <a:avLst/>
            <a:gdLst/>
            <a:ahLst/>
            <a:cxnLst/>
            <a:rect l="l" t="t" r="r" b="b"/>
            <a:pathLst>
              <a:path w="1326134" h="10668">
                <a:moveTo>
                  <a:pt x="0" y="0"/>
                </a:moveTo>
                <a:lnTo>
                  <a:pt x="0" y="10668"/>
                </a:lnTo>
                <a:lnTo>
                  <a:pt x="1326134" y="10668"/>
                </a:lnTo>
                <a:lnTo>
                  <a:pt x="132613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text 1"/>
          <p:cNvSpPr txBox="1"/>
          <p:nvPr/>
        </p:nvSpPr>
        <p:spPr>
          <a:xfrm>
            <a:off x="782116" y="8850334"/>
            <a:ext cx="1515186" cy="1702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b="1" spc="10" dirty="0">
                <a:latin typeface="Arial"/>
                <a:cs typeface="Arial"/>
              </a:rPr>
              <a:t>La Classe 4 : Autogire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text 1"/>
          <p:cNvSpPr txBox="1"/>
          <p:nvPr/>
        </p:nvSpPr>
        <p:spPr>
          <a:xfrm>
            <a:off x="1077772" y="9144466"/>
            <a:ext cx="935685" cy="1702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i="1" spc="10" dirty="0">
                <a:latin typeface="Arial"/>
                <a:cs typeface="Arial"/>
              </a:rPr>
              <a:t>(voir page 61)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text 1"/>
          <p:cNvSpPr txBox="1"/>
          <p:nvPr/>
        </p:nvSpPr>
        <p:spPr>
          <a:xfrm>
            <a:off x="3135503" y="8850334"/>
            <a:ext cx="1502917" cy="1702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b="1" spc="10" dirty="0">
                <a:latin typeface="Arial"/>
                <a:cs typeface="Arial"/>
              </a:rPr>
              <a:t>La Classe 5 : Aérostat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text 1"/>
          <p:cNvSpPr txBox="1"/>
          <p:nvPr/>
        </p:nvSpPr>
        <p:spPr>
          <a:xfrm>
            <a:off x="3435984" y="9144466"/>
            <a:ext cx="935735" cy="1702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i="1" spc="10" dirty="0">
                <a:latin typeface="Arial"/>
                <a:cs typeface="Arial"/>
              </a:rPr>
              <a:t>(voir page 58)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text 1"/>
          <p:cNvSpPr txBox="1"/>
          <p:nvPr/>
        </p:nvSpPr>
        <p:spPr>
          <a:xfrm>
            <a:off x="5495290" y="8859478"/>
            <a:ext cx="1717800" cy="1702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b="1" spc="10" dirty="0">
                <a:latin typeface="Arial"/>
                <a:cs typeface="Arial"/>
              </a:rPr>
              <a:t>La Classe 6 : Hélicoptère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5885434" y="9153610"/>
            <a:ext cx="935990" cy="1702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i="1" spc="10" dirty="0">
                <a:latin typeface="Arial"/>
                <a:cs typeface="Arial"/>
              </a:rPr>
              <a:t>(voir page 61)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02" name="object 502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61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5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24" y="6917436"/>
            <a:ext cx="3701796" cy="2569464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3364103" y="958976"/>
            <a:ext cx="905143" cy="1992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40" b="1" i="1" spc="10" dirty="0">
                <a:latin typeface="Arial"/>
                <a:cs typeface="Arial"/>
              </a:rPr>
              <a:t>Les Avions</a:t>
            </a:r>
            <a:r>
              <a:rPr sz="1240" spc="10" dirty="0">
                <a:latin typeface="Cambria"/>
                <a:cs typeface="Cambria"/>
              </a:rPr>
              <a:t> 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3" name="object 503"/>
          <p:cNvSpPr/>
          <p:nvPr/>
        </p:nvSpPr>
        <p:spPr>
          <a:xfrm>
            <a:off x="3364103" y="1129537"/>
            <a:ext cx="832408" cy="13717"/>
          </a:xfrm>
          <a:custGeom>
            <a:avLst/>
            <a:gdLst/>
            <a:ahLst/>
            <a:cxnLst/>
            <a:rect l="l" t="t" r="r" b="b"/>
            <a:pathLst>
              <a:path w="832408" h="13717">
                <a:moveTo>
                  <a:pt x="0" y="0"/>
                </a:moveTo>
                <a:lnTo>
                  <a:pt x="0" y="13717"/>
                </a:lnTo>
                <a:lnTo>
                  <a:pt x="832409" y="13717"/>
                </a:lnTo>
                <a:lnTo>
                  <a:pt x="8324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 1"/>
          <p:cNvSpPr txBox="1"/>
          <p:nvPr/>
        </p:nvSpPr>
        <p:spPr>
          <a:xfrm>
            <a:off x="1115872" y="3548477"/>
            <a:ext cx="1208862" cy="178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Cambria"/>
                <a:cs typeface="Cambria"/>
              </a:rPr>
              <a:t>    L’Avion à Hélice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4393057" y="3548477"/>
            <a:ext cx="1274445" cy="178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Cambria"/>
                <a:cs typeface="Cambria"/>
              </a:rPr>
              <a:t> L’Avion à Réaction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7" name="text 1"/>
          <p:cNvSpPr txBox="1"/>
          <p:nvPr/>
        </p:nvSpPr>
        <p:spPr>
          <a:xfrm>
            <a:off x="1128064" y="4088580"/>
            <a:ext cx="2661122" cy="19418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10" b="1" spc="10" dirty="0">
                <a:latin typeface="Arial"/>
                <a:cs typeface="Arial"/>
              </a:rPr>
              <a:t>b. </a:t>
            </a:r>
            <a:r>
              <a:rPr sz="1310" b="1" spc="10" dirty="0">
                <a:latin typeface="Arial"/>
                <a:cs typeface="Arial"/>
              </a:rPr>
              <a:t>A voilure tournante (giravions) :</a:t>
            </a:r>
            <a:r>
              <a:rPr sz="1210" spc="10" dirty="0">
                <a:latin typeface="Cambria"/>
                <a:cs typeface="Cambria"/>
              </a:rPr>
              <a:t> 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1344422" y="6519007"/>
            <a:ext cx="750188" cy="178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Cambria"/>
                <a:cs typeface="Cambria"/>
              </a:rPr>
              <a:t>L’Autogyre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4595749" y="6519007"/>
            <a:ext cx="1042797" cy="178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Cambria"/>
                <a:cs typeface="Cambria"/>
              </a:rPr>
              <a:t>    L’Hélicoptère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3199511" y="9285397"/>
            <a:ext cx="1193545" cy="1786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00" spc="10" dirty="0">
                <a:latin typeface="Cambria"/>
                <a:cs typeface="Cambria"/>
              </a:rPr>
              <a:t>La Classe Hybride</a:t>
            </a:r>
            <a:endParaRPr sz="1200">
              <a:latin typeface="Cambria"/>
              <a:cs typeface="Cambria"/>
            </a:endParaRPr>
          </a:p>
        </p:txBody>
      </p:sp>
      <p:pic>
        <p:nvPicPr>
          <p:cNvPr id="15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158240"/>
            <a:ext cx="3520440" cy="2645663"/>
          </a:xfrm>
          <a:prstGeom prst="rect">
            <a:avLst/>
          </a:prstGeom>
        </p:spPr>
      </p:pic>
      <p:pic>
        <p:nvPicPr>
          <p:cNvPr id="15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2" y="1353312"/>
            <a:ext cx="2932176" cy="2057400"/>
          </a:xfrm>
          <a:prstGeom prst="rect">
            <a:avLst/>
          </a:prstGeom>
        </p:spPr>
      </p:pic>
      <p:pic>
        <p:nvPicPr>
          <p:cNvPr id="157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096" y="1167384"/>
            <a:ext cx="3678936" cy="2636519"/>
          </a:xfrm>
          <a:prstGeom prst="rect">
            <a:avLst/>
          </a:prstGeom>
        </p:spPr>
      </p:pic>
      <p:pic>
        <p:nvPicPr>
          <p:cNvPr id="158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168" y="1362456"/>
            <a:ext cx="3090672" cy="2048256"/>
          </a:xfrm>
          <a:prstGeom prst="rect">
            <a:avLst/>
          </a:prstGeom>
        </p:spPr>
      </p:pic>
      <p:pic>
        <p:nvPicPr>
          <p:cNvPr id="159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" y="4445508"/>
            <a:ext cx="3621023" cy="2407920"/>
          </a:xfrm>
          <a:prstGeom prst="rect">
            <a:avLst/>
          </a:prstGeom>
        </p:spPr>
      </p:pic>
      <p:pic>
        <p:nvPicPr>
          <p:cNvPr id="160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4" y="4640580"/>
            <a:ext cx="3032759" cy="1819656"/>
          </a:xfrm>
          <a:prstGeom prst="rect">
            <a:avLst/>
          </a:prstGeom>
        </p:spPr>
      </p:pic>
      <p:pic>
        <p:nvPicPr>
          <p:cNvPr id="161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171" y="4442460"/>
            <a:ext cx="3340608" cy="2418588"/>
          </a:xfrm>
          <a:prstGeom prst="rect">
            <a:avLst/>
          </a:prstGeom>
        </p:spPr>
      </p:pic>
      <p:pic>
        <p:nvPicPr>
          <p:cNvPr id="162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244" y="4637532"/>
            <a:ext cx="2752344" cy="18303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04" name="object 504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62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2655443" y="965961"/>
            <a:ext cx="2317700" cy="2906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10" spc="10" dirty="0">
                <a:latin typeface="Arial"/>
                <a:cs typeface="Arial"/>
              </a:rPr>
              <a:t>Partie 1 : Les Cellules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128064" y="1683999"/>
            <a:ext cx="154573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2000" spc="10" dirty="0">
                <a:latin typeface="Arial"/>
                <a:cs typeface="Arial"/>
              </a:rPr>
              <a:t>I.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585214" y="1701148"/>
            <a:ext cx="3927474" cy="26519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spc="10" dirty="0">
                <a:latin typeface="Arial"/>
                <a:cs typeface="Arial"/>
              </a:rPr>
              <a:t>La Composition générale des aéronefs</a:t>
            </a:r>
            <a:r>
              <a:rPr sz="1419" spc="10" dirty="0">
                <a:latin typeface="Arial"/>
                <a:cs typeface="Arial"/>
              </a:rPr>
              <a:t> 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63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" y="2106168"/>
            <a:ext cx="6316979" cy="7353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/>
          <p:cNvSpPr txBox="1"/>
          <p:nvPr/>
        </p:nvSpPr>
        <p:spPr>
          <a:xfrm>
            <a:off x="2128139" y="490116"/>
            <a:ext cx="3354124" cy="2264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59" spc="10" dirty="0">
                <a:latin typeface="Arial"/>
                <a:cs typeface="Arial"/>
              </a:rPr>
              <a:t>BREVET D’INITIATION AERONAUTIQUE</a:t>
            </a:r>
            <a:endParaRPr sz="1300">
              <a:latin typeface="Arial"/>
              <a:cs typeface="Arial"/>
            </a:endParaRPr>
          </a:p>
        </p:txBody>
      </p:sp>
      <p:sp>
        <p:nvSpPr>
          <p:cNvPr id="505" name="object 505"/>
          <p:cNvSpPr/>
          <p:nvPr/>
        </p:nvSpPr>
        <p:spPr>
          <a:xfrm>
            <a:off x="3467100" y="9896856"/>
            <a:ext cx="723900" cy="542544"/>
          </a:xfrm>
          <a:custGeom>
            <a:avLst/>
            <a:gdLst/>
            <a:ahLst/>
            <a:cxnLst/>
            <a:rect l="l" t="t" r="r" b="b"/>
            <a:pathLst>
              <a:path w="723900" h="542544">
                <a:moveTo>
                  <a:pt x="0" y="271272"/>
                </a:moveTo>
                <a:cubicBezTo>
                  <a:pt x="0" y="121450"/>
                  <a:pt x="162052" y="0"/>
                  <a:pt x="361950" y="0"/>
                </a:cubicBezTo>
                <a:cubicBezTo>
                  <a:pt x="561848" y="0"/>
                  <a:pt x="723900" y="121450"/>
                  <a:pt x="723900" y="271272"/>
                </a:cubicBezTo>
                <a:cubicBezTo>
                  <a:pt x="723900" y="421094"/>
                  <a:pt x="561848" y="542544"/>
                  <a:pt x="361950" y="542544"/>
                </a:cubicBezTo>
                <a:cubicBezTo>
                  <a:pt x="162052" y="542544"/>
                  <a:pt x="0" y="421094"/>
                  <a:pt x="0" y="271272"/>
                </a:cubicBez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text 1"/>
          <p:cNvSpPr txBox="1"/>
          <p:nvPr/>
        </p:nvSpPr>
        <p:spPr>
          <a:xfrm>
            <a:off x="3725545" y="10070718"/>
            <a:ext cx="249540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400" b="1" spc="10" dirty="0">
                <a:solidFill>
                  <a:srgbClr val="FFFFFF"/>
                </a:solidFill>
                <a:latin typeface="Arial"/>
                <a:cs typeface="Arial"/>
              </a:rPr>
              <a:t>63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128064" y="947907"/>
            <a:ext cx="212485" cy="2843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820" spc="10" dirty="0">
                <a:latin typeface="Arial"/>
                <a:cs typeface="Arial"/>
              </a:rPr>
              <a:t>II.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1585214" y="965056"/>
            <a:ext cx="2944113" cy="26519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760" spc="10" dirty="0">
                <a:latin typeface="Arial"/>
                <a:cs typeface="Arial"/>
              </a:rPr>
              <a:t>L'aérodynamique des cellules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1128064" y="1530476"/>
            <a:ext cx="962721" cy="199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10" b="1" spc="10" dirty="0">
                <a:latin typeface="Arial"/>
                <a:cs typeface="Arial"/>
              </a:rPr>
              <a:t>A.  Les ailes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506" name="object 506"/>
          <p:cNvSpPr/>
          <p:nvPr/>
        </p:nvSpPr>
        <p:spPr>
          <a:xfrm>
            <a:off x="1356614" y="1701037"/>
            <a:ext cx="694944" cy="13717"/>
          </a:xfrm>
          <a:custGeom>
            <a:avLst/>
            <a:gdLst/>
            <a:ahLst/>
            <a:cxnLst/>
            <a:rect l="l" t="t" r="r" b="b"/>
            <a:pathLst>
              <a:path w="694944" h="13717">
                <a:moveTo>
                  <a:pt x="0" y="0"/>
                </a:moveTo>
                <a:lnTo>
                  <a:pt x="0" y="13717"/>
                </a:lnTo>
                <a:lnTo>
                  <a:pt x="694944" y="13717"/>
                </a:lnTo>
                <a:lnTo>
                  <a:pt x="69494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 1"/>
          <p:cNvSpPr txBox="1"/>
          <p:nvPr/>
        </p:nvSpPr>
        <p:spPr>
          <a:xfrm>
            <a:off x="899464" y="2011019"/>
            <a:ext cx="5789768" cy="19290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L’ensemble de la voilure est constitué de deux ailes qui sont ancrées sur le fuselage.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99464" y="2321883"/>
            <a:ext cx="5792534" cy="4001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270" spc="10" dirty="0">
                <a:latin typeface="Cambria"/>
                <a:cs typeface="Cambria"/>
              </a:rPr>
              <a:t>Celles-ci sont conçues pour résister aux efforts que peuvent générer les différentes</a:t>
            </a:r>
            <a:endParaRPr sz="1200">
              <a:latin typeface="Cambria"/>
              <a:cs typeface="Cambria"/>
            </a:endParaRPr>
          </a:p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forces appliquées à l’aéronef, aussi bien en vol qu’au sol.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9" name="text 1"/>
          <p:cNvSpPr txBox="1"/>
          <p:nvPr/>
        </p:nvSpPr>
        <p:spPr>
          <a:xfrm>
            <a:off x="899464" y="3102171"/>
            <a:ext cx="4793579" cy="19296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300" spc="10" dirty="0">
                <a:latin typeface="Cambria"/>
                <a:cs typeface="Cambria"/>
              </a:rPr>
              <a:t>En fonction de leurs ancrages sur le fuselage, les ailes peuvent être :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10" name="text 1"/>
          <p:cNvSpPr txBox="1"/>
          <p:nvPr/>
        </p:nvSpPr>
        <p:spPr>
          <a:xfrm>
            <a:off x="1725422" y="5793583"/>
            <a:ext cx="696087" cy="178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spc="10" dirty="0">
                <a:latin typeface="Cambria"/>
                <a:cs typeface="Cambria"/>
              </a:rPr>
              <a:t>«  Hautes »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11" name="text 1"/>
          <p:cNvSpPr txBox="1"/>
          <p:nvPr/>
        </p:nvSpPr>
        <p:spPr>
          <a:xfrm>
            <a:off x="899464" y="7779736"/>
            <a:ext cx="5306009" cy="17866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70" spc="10" dirty="0">
                <a:latin typeface="Cambria"/>
                <a:cs typeface="Cambria"/>
              </a:rPr>
              <a:t>                                                                                                                                    « Médianes »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2" name="text 1"/>
          <p:cNvSpPr txBox="1"/>
          <p:nvPr/>
        </p:nvSpPr>
        <p:spPr>
          <a:xfrm>
            <a:off x="899464" y="9315877"/>
            <a:ext cx="1527378" cy="17866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sz="1140" spc="10" dirty="0">
                <a:latin typeface="Cambria"/>
                <a:cs typeface="Cambria"/>
              </a:rPr>
              <a:t>                         «  Basses »</a:t>
            </a:r>
            <a:endParaRPr sz="1100">
              <a:latin typeface="Cambria"/>
              <a:cs typeface="Cambria"/>
            </a:endParaRPr>
          </a:p>
        </p:txBody>
      </p:sp>
      <p:pic>
        <p:nvPicPr>
          <p:cNvPr id="164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3544823"/>
            <a:ext cx="4073652" cy="2542032"/>
          </a:xfrm>
          <a:prstGeom prst="rect">
            <a:avLst/>
          </a:prstGeom>
        </p:spPr>
      </p:pic>
      <p:pic>
        <p:nvPicPr>
          <p:cNvPr id="165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" y="3739896"/>
            <a:ext cx="3485388" cy="1953768"/>
          </a:xfrm>
          <a:prstGeom prst="rect">
            <a:avLst/>
          </a:prstGeom>
        </p:spPr>
      </p:pic>
      <p:pic>
        <p:nvPicPr>
          <p:cNvPr id="166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136" y="5250180"/>
            <a:ext cx="3805428" cy="2866644"/>
          </a:xfrm>
          <a:prstGeom prst="rect">
            <a:avLst/>
          </a:prstGeom>
        </p:spPr>
      </p:pic>
      <p:pic>
        <p:nvPicPr>
          <p:cNvPr id="167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208" y="5445252"/>
            <a:ext cx="3319272" cy="2278379"/>
          </a:xfrm>
          <a:prstGeom prst="rect">
            <a:avLst/>
          </a:prstGeom>
        </p:spPr>
      </p:pic>
      <p:pic>
        <p:nvPicPr>
          <p:cNvPr id="168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6792468"/>
            <a:ext cx="4012692" cy="2868168"/>
          </a:xfrm>
          <a:prstGeom prst="rect">
            <a:avLst/>
          </a:prstGeom>
        </p:spPr>
      </p:pic>
      <p:pic>
        <p:nvPicPr>
          <p:cNvPr id="169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2" y="6987540"/>
            <a:ext cx="3424428" cy="22799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4802</Words>
  <Application>Microsoft Office PowerPoint</Application>
  <PresentationFormat>Personnalisé</PresentationFormat>
  <Paragraphs>909</Paragraphs>
  <Slides>48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55" baseType="lpstr">
      <vt:lpstr>Arial</vt:lpstr>
      <vt:lpstr>Bernard MT Condensed</vt:lpstr>
      <vt:lpstr>Calibri</vt:lpstr>
      <vt:lpstr>Cambria</vt:lpstr>
      <vt:lpstr>Verdana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JJC</dc:creator>
  <cp:lastModifiedBy>Jean-Jacques Calliet</cp:lastModifiedBy>
  <cp:revision>1</cp:revision>
  <dcterms:created xsi:type="dcterms:W3CDTF">2018-10-27T09:38:43Z</dcterms:created>
  <dcterms:modified xsi:type="dcterms:W3CDTF">2018-10-27T07:55:16Z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2018-10-27T00:00:00Z</vt:filetime>
  </property>
  <property fmtid="{D5CDD505-2E9C-101B-9397-08002B2CF9AE}" pid="3" name="LastSaved">
    <vt:filetime>2018-10-27T00:00:00Z</vt:filetime>
  </property>
</Properties>
</file>