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33" r:id="rId3"/>
    <p:sldId id="434" r:id="rId4"/>
    <p:sldId id="435" r:id="rId5"/>
    <p:sldId id="436" r:id="rId6"/>
    <p:sldId id="437" r:id="rId7"/>
    <p:sldId id="438" r:id="rId8"/>
    <p:sldId id="439" r:id="rId9"/>
    <p:sldId id="440" r:id="rId10"/>
    <p:sldId id="441" r:id="rId11"/>
    <p:sldId id="442" r:id="rId12"/>
    <p:sldId id="443" r:id="rId13"/>
    <p:sldId id="444" r:id="rId14"/>
    <p:sldId id="445" r:id="rId15"/>
    <p:sldId id="446" r:id="rId16"/>
    <p:sldId id="447" r:id="rId17"/>
    <p:sldId id="448" r:id="rId18"/>
    <p:sldId id="449" r:id="rId19"/>
    <p:sldId id="450" r:id="rId20"/>
    <p:sldId id="451" r:id="rId21"/>
    <p:sldId id="452" r:id="rId22"/>
    <p:sldId id="453" r:id="rId23"/>
    <p:sldId id="454" r:id="rId24"/>
    <p:sldId id="455" r:id="rId25"/>
    <p:sldId id="456" r:id="rId26"/>
    <p:sldId id="457" r:id="rId27"/>
    <p:sldId id="458" r:id="rId28"/>
    <p:sldId id="459" r:id="rId29"/>
    <p:sldId id="460" r:id="rId30"/>
    <p:sldId id="461" r:id="rId31"/>
    <p:sldId id="462" r:id="rId32"/>
    <p:sldId id="463" r:id="rId33"/>
    <p:sldId id="464" r:id="rId34"/>
    <p:sldId id="465" r:id="rId35"/>
    <p:sldId id="466" r:id="rId36"/>
    <p:sldId id="467" r:id="rId37"/>
    <p:sldId id="468" r:id="rId38"/>
    <p:sldId id="469" r:id="rId39"/>
    <p:sldId id="470" r:id="rId40"/>
    <p:sldId id="471" r:id="rId41"/>
    <p:sldId id="472" r:id="rId42"/>
    <p:sldId id="473" r:id="rId43"/>
    <p:sldId id="474" r:id="rId44"/>
    <p:sldId id="475" r:id="rId45"/>
    <p:sldId id="476" r:id="rId46"/>
    <p:sldId id="477" r:id="rId47"/>
    <p:sldId id="478" r:id="rId48"/>
    <p:sldId id="479" r:id="rId49"/>
    <p:sldId id="480" r:id="rId50"/>
    <p:sldId id="481" r:id="rId51"/>
    <p:sldId id="482" r:id="rId52"/>
    <p:sldId id="483" r:id="rId53"/>
    <p:sldId id="484" r:id="rId54"/>
  </p:sldIdLst>
  <p:sldSz cx="7561263" cy="10691813"/>
  <p:notesSz cx="7561263" cy="10691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3102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eg"/><Relationship Id="rId5" Type="http://schemas.openxmlformats.org/officeDocument/2006/relationships/image" Target="../media/image73.png"/><Relationship Id="rId4" Type="http://schemas.openxmlformats.org/officeDocument/2006/relationships/image" Target="../media/image72.jpeg"/><Relationship Id="rId9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5.png"/><Relationship Id="rId4" Type="http://schemas.openxmlformats.org/officeDocument/2006/relationships/image" Target="../media/image10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1"/>
          <p:cNvSpPr txBox="1"/>
          <p:nvPr/>
        </p:nvSpPr>
        <p:spPr>
          <a:xfrm>
            <a:off x="2789555" y="9865203"/>
            <a:ext cx="2017665" cy="18388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0" b="1" spc="10" dirty="0">
                <a:latin typeface="Arial"/>
                <a:cs typeface="Arial"/>
              </a:rPr>
              <a:t>©CIRAS TOULOUSE - 2018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2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60564" cy="9436608"/>
          </a:xfrm>
          <a:prstGeom prst="rect">
            <a:avLst/>
          </a:prstGeom>
        </p:spPr>
      </p:pic>
      <p:pic>
        <p:nvPicPr>
          <p:cNvPr id="3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251" y="899160"/>
            <a:ext cx="1191768" cy="1191768"/>
          </a:xfrm>
          <a:prstGeom prst="rect">
            <a:avLst/>
          </a:prstGeom>
        </p:spPr>
      </p:pic>
      <p:pic>
        <p:nvPicPr>
          <p:cNvPr id="4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208" y="899160"/>
            <a:ext cx="813816" cy="813816"/>
          </a:xfrm>
          <a:prstGeom prst="rect">
            <a:avLst/>
          </a:prstGeom>
        </p:spPr>
      </p:pic>
      <p:sp>
        <p:nvSpPr>
          <p:cNvPr id="15" name="text 1"/>
          <p:cNvSpPr txBox="1"/>
          <p:nvPr/>
        </p:nvSpPr>
        <p:spPr>
          <a:xfrm>
            <a:off x="2536571" y="2800056"/>
            <a:ext cx="2487498" cy="67627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4680" spc="10" dirty="0">
                <a:solidFill>
                  <a:srgbClr val="FFFFFF"/>
                </a:solidFill>
                <a:latin typeface="Arial"/>
                <a:cs typeface="Arial"/>
              </a:rPr>
              <a:t>MANUEL</a:t>
            </a:r>
            <a:endParaRPr sz="4600">
              <a:latin typeface="Arial"/>
              <a:cs typeface="Arial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3254375" y="3659592"/>
            <a:ext cx="1228293" cy="67627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4770" spc="10" dirty="0">
                <a:solidFill>
                  <a:srgbClr val="FFFFFF"/>
                </a:solidFill>
                <a:latin typeface="Arial"/>
                <a:cs typeface="Arial"/>
              </a:rPr>
              <a:t>  DU  </a:t>
            </a:r>
            <a:endParaRPr sz="4700">
              <a:latin typeface="Arial"/>
              <a:cs typeface="Arial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934516" y="4517771"/>
            <a:ext cx="5689397" cy="55168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4230" spc="10" dirty="0">
                <a:solidFill>
                  <a:srgbClr val="FFFFFF"/>
                </a:solidFill>
                <a:latin typeface="Arial"/>
                <a:cs typeface="Arial"/>
              </a:rPr>
              <a:t>BREVET  D’INITIATION</a:t>
            </a:r>
            <a:endParaRPr sz="4200">
              <a:latin typeface="Arial"/>
              <a:cs typeface="Arial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1598930" y="5272238"/>
            <a:ext cx="4360875" cy="67627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4290" spc="10" dirty="0">
                <a:solidFill>
                  <a:srgbClr val="FFFFFF"/>
                </a:solidFill>
                <a:latin typeface="Arial"/>
                <a:cs typeface="Arial"/>
              </a:rPr>
              <a:t>AERONAUTIQUE</a:t>
            </a:r>
            <a:endParaRPr sz="4200">
              <a:latin typeface="Arial"/>
              <a:cs typeface="Arial"/>
            </a:endParaRPr>
          </a:p>
        </p:txBody>
      </p:sp>
      <p:pic>
        <p:nvPicPr>
          <p:cNvPr id="5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72" y="8715756"/>
            <a:ext cx="967740" cy="989076"/>
          </a:xfrm>
          <a:prstGeom prst="rect">
            <a:avLst/>
          </a:prstGeom>
        </p:spPr>
      </p:pic>
      <p:pic>
        <p:nvPicPr>
          <p:cNvPr id="6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028" y="8778240"/>
            <a:ext cx="1723643" cy="1315212"/>
          </a:xfrm>
          <a:prstGeom prst="rect">
            <a:avLst/>
          </a:prstGeom>
        </p:spPr>
      </p:pic>
      <p:pic>
        <p:nvPicPr>
          <p:cNvPr id="7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8973312"/>
            <a:ext cx="1135380" cy="726948"/>
          </a:xfrm>
          <a:prstGeom prst="rect">
            <a:avLst/>
          </a:prstGeom>
        </p:spPr>
      </p:pic>
      <p:pic>
        <p:nvPicPr>
          <p:cNvPr id="8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780" y="8863584"/>
            <a:ext cx="1741932" cy="1024128"/>
          </a:xfrm>
          <a:prstGeom prst="rect">
            <a:avLst/>
          </a:prstGeom>
        </p:spPr>
      </p:pic>
      <p:pic>
        <p:nvPicPr>
          <p:cNvPr id="9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804" y="9055608"/>
            <a:ext cx="1357884" cy="640080"/>
          </a:xfrm>
          <a:prstGeom prst="rect">
            <a:avLst/>
          </a:prstGeom>
        </p:spPr>
      </p:pic>
      <p:pic>
        <p:nvPicPr>
          <p:cNvPr id="10" name="Imag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728" y="8592312"/>
            <a:ext cx="1598676" cy="1597152"/>
          </a:xfrm>
          <a:prstGeom prst="rect">
            <a:avLst/>
          </a:prstGeom>
        </p:spPr>
      </p:pic>
      <p:pic>
        <p:nvPicPr>
          <p:cNvPr id="11" name="Imag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8787384"/>
            <a:ext cx="1010412" cy="1008888"/>
          </a:xfrm>
          <a:prstGeom prst="rect">
            <a:avLst/>
          </a:prstGeom>
        </p:spPr>
      </p:pic>
      <p:pic>
        <p:nvPicPr>
          <p:cNvPr id="12" name="Image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276" y="8676132"/>
            <a:ext cx="1459992" cy="1190244"/>
          </a:xfrm>
          <a:prstGeom prst="rect">
            <a:avLst/>
          </a:prstGeom>
        </p:spPr>
      </p:pic>
      <p:pic>
        <p:nvPicPr>
          <p:cNvPr id="13" name="Image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8868156"/>
            <a:ext cx="1075944" cy="8061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2128139" y="490116"/>
            <a:ext cx="3354124" cy="22644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spc="10" dirty="0">
                <a:latin typeface="Arial"/>
                <a:cs typeface="Arial"/>
              </a:rPr>
              <a:t>BREVET D’INITIATION AERONAUTIQUE</a:t>
            </a:r>
            <a:endParaRPr sz="1300">
              <a:latin typeface="Arial"/>
              <a:cs typeface="Arial"/>
            </a:endParaRPr>
          </a:p>
        </p:txBody>
      </p:sp>
      <p:sp>
        <p:nvSpPr>
          <p:cNvPr id="1097" name="object 1097"/>
          <p:cNvSpPr/>
          <p:nvPr/>
        </p:nvSpPr>
        <p:spPr>
          <a:xfrm>
            <a:off x="3467100" y="9896856"/>
            <a:ext cx="723900" cy="542544"/>
          </a:xfrm>
          <a:custGeom>
            <a:avLst/>
            <a:gdLst/>
            <a:ahLst/>
            <a:cxnLst/>
            <a:rect l="l" t="t" r="r" b="b"/>
            <a:pathLst>
              <a:path w="723900" h="542544">
                <a:moveTo>
                  <a:pt x="0" y="271272"/>
                </a:moveTo>
                <a:cubicBezTo>
                  <a:pt x="0" y="121450"/>
                  <a:pt x="162052" y="0"/>
                  <a:pt x="361950" y="0"/>
                </a:cubicBezTo>
                <a:cubicBezTo>
                  <a:pt x="561848" y="0"/>
                  <a:pt x="723900" y="121450"/>
                  <a:pt x="723900" y="271272"/>
                </a:cubicBezTo>
                <a:cubicBezTo>
                  <a:pt x="723900" y="421094"/>
                  <a:pt x="561848" y="542544"/>
                  <a:pt x="361950" y="542544"/>
                </a:cubicBezTo>
                <a:cubicBezTo>
                  <a:pt x="162052" y="542544"/>
                  <a:pt x="0" y="421094"/>
                  <a:pt x="0" y="271272"/>
                </a:cubicBez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3672205" y="10070718"/>
            <a:ext cx="354695" cy="199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FF"/>
                </a:solidFill>
                <a:latin typeface="Arial"/>
                <a:cs typeface="Arial"/>
              </a:rPr>
              <a:t>186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986332" y="947907"/>
            <a:ext cx="212485" cy="28433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spc="10" dirty="0">
                <a:latin typeface="Arial"/>
                <a:cs typeface="Arial"/>
              </a:rPr>
              <a:t>II.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1356614" y="965028"/>
            <a:ext cx="3224528" cy="26522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spc="10" dirty="0">
                <a:latin typeface="Arial"/>
                <a:cs typeface="Arial"/>
              </a:rPr>
              <a:t>Le Choix du ‘plus léger que l’air’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899464" y="1473155"/>
            <a:ext cx="5495239" cy="26800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40" spc="10" dirty="0">
                <a:latin typeface="Arial"/>
                <a:cs typeface="Arial"/>
              </a:rPr>
              <a:t>En  1783</a:t>
            </a:r>
            <a:r>
              <a:rPr sz="1740" spc="10" dirty="0">
                <a:latin typeface="Cambria"/>
                <a:cs typeface="Cambria"/>
              </a:rPr>
              <a:t> </a:t>
            </a:r>
            <a:r>
              <a:rPr sz="1540" spc="10" dirty="0">
                <a:latin typeface="Arial"/>
                <a:cs typeface="Arial"/>
              </a:rPr>
              <a:t>:</a:t>
            </a:r>
            <a:r>
              <a:rPr sz="1540" spc="10" dirty="0">
                <a:latin typeface="Times New Roman"/>
                <a:cs typeface="Times New Roman"/>
              </a:rPr>
              <a:t> </a:t>
            </a:r>
            <a:r>
              <a:rPr sz="1240" spc="10" dirty="0">
                <a:latin typeface="Cambria"/>
                <a:cs typeface="Cambria"/>
              </a:rPr>
              <a:t>Début de l’aventure avec le ballon en papier et gonflé à l’air chaud.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899464" y="1944878"/>
            <a:ext cx="5242000" cy="22145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80" spc="10" dirty="0">
                <a:latin typeface="Arial"/>
                <a:cs typeface="Arial"/>
              </a:rPr>
              <a:t>Le  15  juin  1785</a:t>
            </a:r>
            <a:r>
              <a:rPr sz="1279" spc="10" dirty="0">
                <a:latin typeface="Times New Roman"/>
                <a:cs typeface="Times New Roman"/>
              </a:rPr>
              <a:t>  </a:t>
            </a:r>
            <a:r>
              <a:rPr sz="1179" spc="10" dirty="0">
                <a:latin typeface="Times New Roman"/>
                <a:cs typeface="Times New Roman"/>
              </a:rPr>
              <a:t>: </a:t>
            </a:r>
            <a:r>
              <a:rPr sz="1179" b="1" spc="10" dirty="0">
                <a:latin typeface="Arial"/>
                <a:cs typeface="Arial"/>
              </a:rPr>
              <a:t>Pilatre de Rozier</a:t>
            </a:r>
            <a:r>
              <a:rPr sz="1179" spc="10" dirty="0">
                <a:latin typeface="Cambria"/>
                <a:cs typeface="Cambria"/>
              </a:rPr>
              <a:t> se tue dans l’incendie de son ballon.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2271395" y="2357618"/>
            <a:ext cx="3055858" cy="20904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spc="10" dirty="0">
                <a:latin typeface="Cambria"/>
                <a:cs typeface="Cambria"/>
              </a:rPr>
              <a:t>C’est  la  première  catastrophe  aérienne  !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098" name="object 1098"/>
          <p:cNvSpPr/>
          <p:nvPr/>
        </p:nvSpPr>
        <p:spPr>
          <a:xfrm>
            <a:off x="2271395" y="2537713"/>
            <a:ext cx="3016631" cy="10668"/>
          </a:xfrm>
          <a:custGeom>
            <a:avLst/>
            <a:gdLst/>
            <a:ahLst/>
            <a:cxnLst/>
            <a:rect l="l" t="t" r="r" b="b"/>
            <a:pathLst>
              <a:path w="3016631" h="10668">
                <a:moveTo>
                  <a:pt x="0" y="0"/>
                </a:moveTo>
                <a:lnTo>
                  <a:pt x="0" y="10669"/>
                </a:lnTo>
                <a:lnTo>
                  <a:pt x="3016631" y="10669"/>
                </a:lnTo>
                <a:lnTo>
                  <a:pt x="301663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text 1"/>
          <p:cNvSpPr txBox="1"/>
          <p:nvPr/>
        </p:nvSpPr>
        <p:spPr>
          <a:xfrm>
            <a:off x="899464" y="3207131"/>
            <a:ext cx="3544267" cy="22145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latin typeface="Arial"/>
                <a:cs typeface="Arial"/>
              </a:rPr>
              <a:t>En   1794</a:t>
            </a:r>
            <a:r>
              <a:rPr sz="1400" spc="10" dirty="0">
                <a:latin typeface="Times New Roman"/>
                <a:cs typeface="Times New Roman"/>
              </a:rPr>
              <a:t>  </a:t>
            </a:r>
            <a:r>
              <a:rPr sz="1300" spc="10" dirty="0">
                <a:latin typeface="Times New Roman"/>
                <a:cs typeface="Times New Roman"/>
              </a:rPr>
              <a:t>: </a:t>
            </a:r>
            <a:r>
              <a:rPr sz="1300" spc="10" dirty="0">
                <a:latin typeface="Cambria"/>
                <a:cs typeface="Cambria"/>
              </a:rPr>
              <a:t>Le  ballon  est  utilisé,  à  des  fins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899464" y="3443929"/>
            <a:ext cx="3545950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militaires, comme moyen d’observation lors de la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099" name="object 1099"/>
          <p:cNvSpPr/>
          <p:nvPr/>
        </p:nvSpPr>
        <p:spPr>
          <a:xfrm>
            <a:off x="2211959" y="3610991"/>
            <a:ext cx="1496822" cy="9143"/>
          </a:xfrm>
          <a:custGeom>
            <a:avLst/>
            <a:gdLst/>
            <a:ahLst/>
            <a:cxnLst/>
            <a:rect l="l" t="t" r="r" b="b"/>
            <a:pathLst>
              <a:path w="1496822" h="9143">
                <a:moveTo>
                  <a:pt x="0" y="0"/>
                </a:moveTo>
                <a:lnTo>
                  <a:pt x="0" y="9144"/>
                </a:lnTo>
                <a:lnTo>
                  <a:pt x="1496822" y="9144"/>
                </a:lnTo>
                <a:lnTo>
                  <a:pt x="1496822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text 1"/>
          <p:cNvSpPr txBox="1"/>
          <p:nvPr/>
        </p:nvSpPr>
        <p:spPr>
          <a:xfrm>
            <a:off x="899464" y="3637476"/>
            <a:ext cx="3264992" cy="1929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bataille contre les troupes anglo-hollandaises.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1356614" y="4921757"/>
            <a:ext cx="1920224" cy="199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latin typeface="Arial"/>
                <a:cs typeface="Arial"/>
              </a:rPr>
              <a:t>Les Ballons dirigeables</a:t>
            </a:r>
            <a:endParaRPr sz="1300">
              <a:latin typeface="Arial"/>
              <a:cs typeface="Arial"/>
            </a:endParaRPr>
          </a:p>
        </p:txBody>
      </p:sp>
      <p:sp>
        <p:nvSpPr>
          <p:cNvPr id="1100" name="object 1100"/>
          <p:cNvSpPr/>
          <p:nvPr/>
        </p:nvSpPr>
        <p:spPr>
          <a:xfrm>
            <a:off x="1356614" y="5092319"/>
            <a:ext cx="1880870" cy="13716"/>
          </a:xfrm>
          <a:custGeom>
            <a:avLst/>
            <a:gdLst/>
            <a:ahLst/>
            <a:cxnLst/>
            <a:rect l="l" t="t" r="r" b="b"/>
            <a:pathLst>
              <a:path w="1880870" h="13716">
                <a:moveTo>
                  <a:pt x="0" y="0"/>
                </a:moveTo>
                <a:lnTo>
                  <a:pt x="0" y="13716"/>
                </a:lnTo>
                <a:lnTo>
                  <a:pt x="1880870" y="13716"/>
                </a:lnTo>
                <a:lnTo>
                  <a:pt x="188087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text 1"/>
          <p:cNvSpPr txBox="1"/>
          <p:nvPr/>
        </p:nvSpPr>
        <p:spPr>
          <a:xfrm>
            <a:off x="1435862" y="5316956"/>
            <a:ext cx="4951221" cy="19290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L’inconvénient principal du ballon est l’absence de moyen de pilotage.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1101" name="object 1101"/>
          <p:cNvSpPr/>
          <p:nvPr/>
        </p:nvSpPr>
        <p:spPr>
          <a:xfrm>
            <a:off x="1435862" y="5483987"/>
            <a:ext cx="4917694" cy="9144"/>
          </a:xfrm>
          <a:custGeom>
            <a:avLst/>
            <a:gdLst/>
            <a:ahLst/>
            <a:cxnLst/>
            <a:rect l="l" t="t" r="r" b="b"/>
            <a:pathLst>
              <a:path w="4917694" h="9144">
                <a:moveTo>
                  <a:pt x="0" y="0"/>
                </a:moveTo>
                <a:lnTo>
                  <a:pt x="0" y="9144"/>
                </a:lnTo>
                <a:lnTo>
                  <a:pt x="4917694" y="9144"/>
                </a:lnTo>
                <a:lnTo>
                  <a:pt x="491769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text 1"/>
          <p:cNvSpPr txBox="1"/>
          <p:nvPr/>
        </p:nvSpPr>
        <p:spPr>
          <a:xfrm>
            <a:off x="1129588" y="5689034"/>
            <a:ext cx="5563724" cy="38803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Un ballon est entraîné par le vent et donc circule à la même vitesse et dans la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même direction que lui.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899464" y="6261988"/>
            <a:ext cx="5796412" cy="25315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80" spc="10" dirty="0">
                <a:latin typeface="Arial"/>
                <a:cs typeface="Arial"/>
              </a:rPr>
              <a:t>Au  19     siècle</a:t>
            </a:r>
            <a:r>
              <a:rPr sz="1680" spc="10" dirty="0">
                <a:latin typeface="Times New Roman"/>
                <a:cs typeface="Times New Roman"/>
              </a:rPr>
              <a:t>  </a:t>
            </a:r>
            <a:r>
              <a:rPr sz="1179" spc="10" dirty="0">
                <a:latin typeface="Times New Roman"/>
                <a:cs typeface="Times New Roman"/>
              </a:rPr>
              <a:t>: </a:t>
            </a:r>
            <a:r>
              <a:rPr sz="1179" b="1" spc="10" dirty="0">
                <a:latin typeface="Arial"/>
                <a:cs typeface="Arial"/>
              </a:rPr>
              <a:t>le Baron anglais Cayley</a:t>
            </a:r>
            <a:r>
              <a:rPr sz="1179" spc="10" dirty="0">
                <a:latin typeface="Cambria"/>
                <a:cs typeface="Cambria"/>
              </a:rPr>
              <a:t>, conçoit un dirigeable propulsé par des</a:t>
            </a:r>
            <a:endParaRPr sz="1100">
              <a:latin typeface="Cambria"/>
              <a:cs typeface="Cambria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1367282" y="6271234"/>
            <a:ext cx="230922" cy="8412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859" spc="10" dirty="0">
                <a:latin typeface="Arial"/>
                <a:cs typeface="Arial"/>
              </a:rPr>
              <a:t>ème</a:t>
            </a:r>
            <a:endParaRPr sz="800">
              <a:latin typeface="Arial"/>
              <a:cs typeface="Arial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899464" y="6521170"/>
            <a:ext cx="5792159" cy="3864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moteurs à vapeur et muni d’un gouvernail de direction. Mais l’absence de moteur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plus léger et puissant freina l’évolution des dirigeables.</a:t>
            </a:r>
            <a:endParaRPr sz="1200">
              <a:latin typeface="Times New Roman"/>
              <a:cs typeface="Times New Roman"/>
            </a:endParaRPr>
          </a:p>
        </p:txBody>
      </p:sp>
      <p:pic>
        <p:nvPicPr>
          <p:cNvPr id="430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804" y="4203191"/>
            <a:ext cx="2202180" cy="1557528"/>
          </a:xfrm>
          <a:prstGeom prst="rect">
            <a:avLst/>
          </a:prstGeom>
        </p:spPr>
      </p:pic>
      <p:sp>
        <p:nvSpPr>
          <p:cNvPr id="1102" name="object 1102"/>
          <p:cNvSpPr/>
          <p:nvPr/>
        </p:nvSpPr>
        <p:spPr>
          <a:xfrm>
            <a:off x="4543044" y="2686812"/>
            <a:ext cx="2171699" cy="1527048"/>
          </a:xfrm>
          <a:custGeom>
            <a:avLst/>
            <a:gdLst/>
            <a:ahLst/>
            <a:cxnLst/>
            <a:rect l="l" t="t" r="r" b="b"/>
            <a:pathLst>
              <a:path w="2171699" h="1527048">
                <a:moveTo>
                  <a:pt x="0" y="131190"/>
                </a:moveTo>
                <a:cubicBezTo>
                  <a:pt x="0" y="58801"/>
                  <a:pt x="58801" y="0"/>
                  <a:pt x="131191" y="0"/>
                </a:cubicBezTo>
                <a:lnTo>
                  <a:pt x="2040509" y="0"/>
                </a:lnTo>
                <a:cubicBezTo>
                  <a:pt x="2112899" y="0"/>
                  <a:pt x="2171699" y="58801"/>
                  <a:pt x="2171699" y="131190"/>
                </a:cubicBezTo>
                <a:lnTo>
                  <a:pt x="2171699" y="1395857"/>
                </a:lnTo>
                <a:cubicBezTo>
                  <a:pt x="2171699" y="1468247"/>
                  <a:pt x="2112899" y="1527048"/>
                  <a:pt x="2040509" y="1527048"/>
                </a:cubicBezTo>
                <a:lnTo>
                  <a:pt x="131191" y="1527048"/>
                </a:lnTo>
                <a:cubicBezTo>
                  <a:pt x="58801" y="1527048"/>
                  <a:pt x="0" y="1468247"/>
                  <a:pt x="0" y="1395857"/>
                </a:cubicBez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431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044" y="2686812"/>
            <a:ext cx="2171699" cy="1527048"/>
          </a:xfrm>
          <a:prstGeom prst="rect">
            <a:avLst/>
          </a:prstGeom>
        </p:spPr>
      </p:pic>
      <p:pic>
        <p:nvPicPr>
          <p:cNvPr id="432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988" y="7188708"/>
            <a:ext cx="3241548" cy="2289048"/>
          </a:xfrm>
          <a:prstGeom prst="rect">
            <a:avLst/>
          </a:prstGeom>
        </p:spPr>
      </p:pic>
      <p:pic>
        <p:nvPicPr>
          <p:cNvPr id="433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012" y="7380732"/>
            <a:ext cx="2857500" cy="1905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2128139" y="490116"/>
            <a:ext cx="3354124" cy="22644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spc="10" dirty="0">
                <a:latin typeface="Arial"/>
                <a:cs typeface="Arial"/>
              </a:rPr>
              <a:t>BREVET D’INITIATION AERONAUTIQUE</a:t>
            </a:r>
            <a:endParaRPr sz="1300">
              <a:latin typeface="Arial"/>
              <a:cs typeface="Arial"/>
            </a:endParaRPr>
          </a:p>
        </p:txBody>
      </p:sp>
      <p:sp>
        <p:nvSpPr>
          <p:cNvPr id="1103" name="object 1103"/>
          <p:cNvSpPr/>
          <p:nvPr/>
        </p:nvSpPr>
        <p:spPr>
          <a:xfrm>
            <a:off x="3467100" y="9896856"/>
            <a:ext cx="723900" cy="542544"/>
          </a:xfrm>
          <a:custGeom>
            <a:avLst/>
            <a:gdLst/>
            <a:ahLst/>
            <a:cxnLst/>
            <a:rect l="l" t="t" r="r" b="b"/>
            <a:pathLst>
              <a:path w="723900" h="542544">
                <a:moveTo>
                  <a:pt x="0" y="271272"/>
                </a:moveTo>
                <a:cubicBezTo>
                  <a:pt x="0" y="121450"/>
                  <a:pt x="162052" y="0"/>
                  <a:pt x="361950" y="0"/>
                </a:cubicBezTo>
                <a:cubicBezTo>
                  <a:pt x="561848" y="0"/>
                  <a:pt x="723900" y="121450"/>
                  <a:pt x="723900" y="271272"/>
                </a:cubicBezTo>
                <a:cubicBezTo>
                  <a:pt x="723900" y="421094"/>
                  <a:pt x="561848" y="542544"/>
                  <a:pt x="361950" y="542544"/>
                </a:cubicBezTo>
                <a:cubicBezTo>
                  <a:pt x="162052" y="542544"/>
                  <a:pt x="0" y="421094"/>
                  <a:pt x="0" y="271272"/>
                </a:cubicBez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3672205" y="10070718"/>
            <a:ext cx="354695" cy="199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FF"/>
                </a:solidFill>
                <a:latin typeface="Arial"/>
                <a:cs typeface="Arial"/>
              </a:rPr>
              <a:t>187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899464" y="961108"/>
            <a:ext cx="4367226" cy="22446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Arial"/>
                <a:cs typeface="Arial"/>
              </a:rPr>
              <a:t>En  1884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300" spc="10" dirty="0">
                <a:latin typeface="Times New Roman"/>
                <a:cs typeface="Times New Roman"/>
              </a:rPr>
              <a:t>: </a:t>
            </a:r>
            <a:r>
              <a:rPr sz="1300" spc="10" dirty="0">
                <a:latin typeface="Cambria"/>
                <a:cs typeface="Cambria"/>
              </a:rPr>
              <a:t>Vol du dirigeable « La France » de </a:t>
            </a:r>
            <a:r>
              <a:rPr sz="1300" b="1" spc="10" dirty="0">
                <a:latin typeface="Arial"/>
                <a:cs typeface="Arial"/>
              </a:rPr>
              <a:t>Charles Renard</a:t>
            </a:r>
            <a:r>
              <a:rPr sz="1300" spc="10" dirty="0">
                <a:latin typeface="Cambria"/>
                <a:cs typeface="Cambria"/>
              </a:rPr>
              <a:t>.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899464" y="1367891"/>
            <a:ext cx="5790843" cy="38797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Il est actionné par un moteur électrique qui entraine une hélice placée à l’avant de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l’appareil.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899464" y="2285681"/>
            <a:ext cx="4469602" cy="23762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Arial"/>
                <a:cs typeface="Arial"/>
              </a:rPr>
              <a:t>En  1898</a:t>
            </a:r>
            <a:r>
              <a:rPr sz="1600" spc="10" dirty="0">
                <a:latin typeface="Cambria"/>
                <a:cs typeface="Cambria"/>
              </a:rPr>
              <a:t> </a:t>
            </a:r>
            <a:r>
              <a:rPr sz="1600" spc="10" dirty="0">
                <a:latin typeface="Arial"/>
                <a:cs typeface="Arial"/>
              </a:rPr>
              <a:t>: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300" b="1" spc="10" dirty="0">
                <a:latin typeface="Arial"/>
                <a:cs typeface="Arial"/>
              </a:rPr>
              <a:t>Santos-Dumont</a:t>
            </a:r>
            <a:r>
              <a:rPr sz="1300" spc="10" dirty="0">
                <a:latin typeface="Cambria"/>
                <a:cs typeface="Cambria"/>
              </a:rPr>
              <a:t> adapte un moteur à essence sur un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899464" y="2527623"/>
            <a:ext cx="781761" cy="1929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dirigeable.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899464" y="2919628"/>
            <a:ext cx="4473905" cy="1987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79" spc="10" dirty="0">
                <a:latin typeface="Arial"/>
                <a:cs typeface="Arial"/>
              </a:rPr>
              <a:t>En  1901</a:t>
            </a:r>
            <a:r>
              <a:rPr sz="1179" spc="10" dirty="0">
                <a:latin typeface="Times New Roman"/>
                <a:cs typeface="Times New Roman"/>
              </a:rPr>
              <a:t> : </a:t>
            </a:r>
            <a:r>
              <a:rPr sz="1179" spc="10" dirty="0">
                <a:latin typeface="Cambria"/>
                <a:cs typeface="Cambria"/>
              </a:rPr>
              <a:t>Il contourne la Tour Eiffel avec son Santos Dumont VI !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104" name="object 1104"/>
          <p:cNvSpPr/>
          <p:nvPr/>
        </p:nvSpPr>
        <p:spPr>
          <a:xfrm>
            <a:off x="4002913" y="3092450"/>
            <a:ext cx="1254557" cy="9144"/>
          </a:xfrm>
          <a:custGeom>
            <a:avLst/>
            <a:gdLst/>
            <a:ahLst/>
            <a:cxnLst/>
            <a:rect l="l" t="t" r="r" b="b"/>
            <a:pathLst>
              <a:path w="1254557" h="9144">
                <a:moveTo>
                  <a:pt x="0" y="0"/>
                </a:moveTo>
                <a:lnTo>
                  <a:pt x="0" y="9144"/>
                </a:lnTo>
                <a:lnTo>
                  <a:pt x="1254557" y="9144"/>
                </a:lnTo>
                <a:lnTo>
                  <a:pt x="125455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text 1"/>
          <p:cNvSpPr txBox="1"/>
          <p:nvPr/>
        </p:nvSpPr>
        <p:spPr>
          <a:xfrm>
            <a:off x="899464" y="3668113"/>
            <a:ext cx="4467837" cy="22446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Arial"/>
                <a:cs typeface="Arial"/>
              </a:rPr>
              <a:t>En  1906</a:t>
            </a:r>
            <a:r>
              <a:rPr sz="1600" spc="10" dirty="0">
                <a:latin typeface="Times New Roman"/>
                <a:cs typeface="Times New Roman"/>
              </a:rPr>
              <a:t> </a:t>
            </a:r>
            <a:r>
              <a:rPr sz="1300" spc="10" dirty="0">
                <a:latin typeface="Times New Roman"/>
                <a:cs typeface="Times New Roman"/>
              </a:rPr>
              <a:t>: </a:t>
            </a:r>
            <a:r>
              <a:rPr sz="1300" spc="10" dirty="0">
                <a:latin typeface="Cambria"/>
                <a:cs typeface="Cambria"/>
              </a:rPr>
              <a:t>l’Allemagne développe des dirigeables de grandes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899464" y="3898081"/>
            <a:ext cx="2666061" cy="1929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tailles grâce au </a:t>
            </a:r>
            <a:r>
              <a:rPr sz="1300" b="1" spc="10" dirty="0">
                <a:latin typeface="Arial"/>
                <a:cs typeface="Arial"/>
              </a:rPr>
              <a:t>Baron Von Zeppelin</a:t>
            </a:r>
            <a:r>
              <a:rPr sz="1300" spc="10" dirty="0">
                <a:latin typeface="Cambria"/>
                <a:cs typeface="Cambria"/>
              </a:rPr>
              <a:t>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2163191" y="4268412"/>
            <a:ext cx="3207701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Ces  Graf-Zeppelin,  longs  de  236  m,  sont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105" name="object 1105"/>
          <p:cNvSpPr/>
          <p:nvPr/>
        </p:nvSpPr>
        <p:spPr>
          <a:xfrm>
            <a:off x="2510663" y="4435475"/>
            <a:ext cx="971092" cy="9144"/>
          </a:xfrm>
          <a:custGeom>
            <a:avLst/>
            <a:gdLst/>
            <a:ahLst/>
            <a:cxnLst/>
            <a:rect l="l" t="t" r="r" b="b"/>
            <a:pathLst>
              <a:path w="971092" h="9144">
                <a:moveTo>
                  <a:pt x="0" y="0"/>
                </a:moveTo>
                <a:lnTo>
                  <a:pt x="0" y="9144"/>
                </a:lnTo>
                <a:lnTo>
                  <a:pt x="971092" y="9144"/>
                </a:lnTo>
                <a:lnTo>
                  <a:pt x="971092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text 1"/>
          <p:cNvSpPr txBox="1"/>
          <p:nvPr/>
        </p:nvSpPr>
        <p:spPr>
          <a:xfrm>
            <a:off x="2163191" y="4463484"/>
            <a:ext cx="4530396" cy="38650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constitués de cinq ballons enfermés dans une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carcasse en aluminium, recouverte de toiles et actionnée par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2163191" y="4850580"/>
            <a:ext cx="336261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cinq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2585040" y="4850580"/>
            <a:ext cx="627424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moteurs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3297723" y="4850580"/>
            <a:ext cx="208209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de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3591520" y="4850580"/>
            <a:ext cx="311737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530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3988845" y="4850580"/>
            <a:ext cx="903517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CV.   Ceux-ci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4977949" y="4850580"/>
            <a:ext cx="744120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pouvaient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5807987" y="4850580"/>
            <a:ext cx="888797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emporter24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20" name="text 1"/>
          <p:cNvSpPr txBox="1"/>
          <p:nvPr/>
        </p:nvSpPr>
        <p:spPr>
          <a:xfrm>
            <a:off x="2163191" y="5044128"/>
            <a:ext cx="4244007" cy="38650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passagers   dans   un   confort   digne   des   grands   bateaux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croisières à travers le monde.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21" name="text 1"/>
          <p:cNvSpPr txBox="1"/>
          <p:nvPr/>
        </p:nvSpPr>
        <p:spPr>
          <a:xfrm>
            <a:off x="6484885" y="5044128"/>
            <a:ext cx="209854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de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22" name="text 1"/>
          <p:cNvSpPr txBox="1"/>
          <p:nvPr/>
        </p:nvSpPr>
        <p:spPr>
          <a:xfrm>
            <a:off x="3429634" y="8079047"/>
            <a:ext cx="350416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Lors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23" name="text 1"/>
          <p:cNvSpPr txBox="1"/>
          <p:nvPr/>
        </p:nvSpPr>
        <p:spPr>
          <a:xfrm>
            <a:off x="3429634" y="8079047"/>
            <a:ext cx="651619" cy="38803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26623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de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Zeppelin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24" name="text 1"/>
          <p:cNvSpPr txBox="1"/>
          <p:nvPr/>
        </p:nvSpPr>
        <p:spPr>
          <a:xfrm>
            <a:off x="4140837" y="8079047"/>
            <a:ext cx="161135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la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25" name="text 1"/>
          <p:cNvSpPr txBox="1"/>
          <p:nvPr/>
        </p:nvSpPr>
        <p:spPr>
          <a:xfrm>
            <a:off x="4378343" y="8079047"/>
            <a:ext cx="690628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première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26" name="text 1"/>
          <p:cNvSpPr txBox="1"/>
          <p:nvPr/>
        </p:nvSpPr>
        <p:spPr>
          <a:xfrm>
            <a:off x="5145836" y="8079047"/>
            <a:ext cx="506615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guerre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27" name="text 1"/>
          <p:cNvSpPr txBox="1"/>
          <p:nvPr/>
        </p:nvSpPr>
        <p:spPr>
          <a:xfrm>
            <a:off x="5728822" y="8079047"/>
            <a:ext cx="729307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mondiale,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28" name="text 1"/>
          <p:cNvSpPr txBox="1"/>
          <p:nvPr/>
        </p:nvSpPr>
        <p:spPr>
          <a:xfrm>
            <a:off x="4157625" y="8079047"/>
            <a:ext cx="2539732" cy="38803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2376875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le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est   utilisé   par   l’Allemagne   pour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106" name="object 1106"/>
          <p:cNvSpPr/>
          <p:nvPr/>
        </p:nvSpPr>
        <p:spPr>
          <a:xfrm>
            <a:off x="5382514" y="8441182"/>
            <a:ext cx="826313" cy="9144"/>
          </a:xfrm>
          <a:custGeom>
            <a:avLst/>
            <a:gdLst/>
            <a:ahLst/>
            <a:cxnLst/>
            <a:rect l="l" t="t" r="r" b="b"/>
            <a:pathLst>
              <a:path w="826313" h="9144">
                <a:moveTo>
                  <a:pt x="0" y="0"/>
                </a:moveTo>
                <a:lnTo>
                  <a:pt x="0" y="9144"/>
                </a:lnTo>
                <a:lnTo>
                  <a:pt x="826313" y="9144"/>
                </a:lnTo>
                <a:lnTo>
                  <a:pt x="826313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text 1"/>
          <p:cNvSpPr txBox="1"/>
          <p:nvPr/>
        </p:nvSpPr>
        <p:spPr>
          <a:xfrm>
            <a:off x="3429634" y="8467668"/>
            <a:ext cx="1478915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bombarder Londres.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1107" name="object 1107"/>
          <p:cNvSpPr/>
          <p:nvPr/>
        </p:nvSpPr>
        <p:spPr>
          <a:xfrm>
            <a:off x="4260469" y="8634730"/>
            <a:ext cx="579424" cy="9144"/>
          </a:xfrm>
          <a:custGeom>
            <a:avLst/>
            <a:gdLst/>
            <a:ahLst/>
            <a:cxnLst/>
            <a:rect l="l" t="t" r="r" b="b"/>
            <a:pathLst>
              <a:path w="579424" h="9144">
                <a:moveTo>
                  <a:pt x="0" y="0"/>
                </a:moveTo>
                <a:lnTo>
                  <a:pt x="0" y="9144"/>
                </a:lnTo>
                <a:lnTo>
                  <a:pt x="579424" y="9144"/>
                </a:lnTo>
                <a:lnTo>
                  <a:pt x="57942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434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72" y="3875532"/>
            <a:ext cx="1583435" cy="2125980"/>
          </a:xfrm>
          <a:prstGeom prst="rect">
            <a:avLst/>
          </a:prstGeom>
        </p:spPr>
      </p:pic>
      <p:sp>
        <p:nvSpPr>
          <p:cNvPr id="1108" name="object 1108"/>
          <p:cNvSpPr/>
          <p:nvPr/>
        </p:nvSpPr>
        <p:spPr>
          <a:xfrm>
            <a:off x="5468112" y="1790700"/>
            <a:ext cx="1552956" cy="2095500"/>
          </a:xfrm>
          <a:custGeom>
            <a:avLst/>
            <a:gdLst/>
            <a:ahLst/>
            <a:cxnLst/>
            <a:rect l="l" t="t" r="r" b="b"/>
            <a:pathLst>
              <a:path w="1552956" h="2095500">
                <a:moveTo>
                  <a:pt x="0" y="133477"/>
                </a:moveTo>
                <a:cubicBezTo>
                  <a:pt x="0" y="59690"/>
                  <a:pt x="59690" y="0"/>
                  <a:pt x="133477" y="0"/>
                </a:cubicBezTo>
                <a:lnTo>
                  <a:pt x="1419479" y="0"/>
                </a:lnTo>
                <a:cubicBezTo>
                  <a:pt x="1493266" y="0"/>
                  <a:pt x="1552956" y="59690"/>
                  <a:pt x="1552956" y="133477"/>
                </a:cubicBezTo>
                <a:lnTo>
                  <a:pt x="1552956" y="1962023"/>
                </a:lnTo>
                <a:cubicBezTo>
                  <a:pt x="1552956" y="2035810"/>
                  <a:pt x="1493266" y="2095500"/>
                  <a:pt x="1419479" y="2095500"/>
                </a:cubicBezTo>
                <a:lnTo>
                  <a:pt x="133477" y="2095500"/>
                </a:lnTo>
                <a:cubicBezTo>
                  <a:pt x="59690" y="2095500"/>
                  <a:pt x="0" y="2035810"/>
                  <a:pt x="0" y="1962023"/>
                </a:cubicBez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435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112" y="1790700"/>
            <a:ext cx="1552956" cy="2095500"/>
          </a:xfrm>
          <a:prstGeom prst="rect">
            <a:avLst/>
          </a:prstGeom>
        </p:spPr>
      </p:pic>
      <p:pic>
        <p:nvPicPr>
          <p:cNvPr id="436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4" y="4151376"/>
            <a:ext cx="1505712" cy="2307335"/>
          </a:xfrm>
          <a:prstGeom prst="rect">
            <a:avLst/>
          </a:prstGeom>
        </p:spPr>
      </p:pic>
      <p:pic>
        <p:nvPicPr>
          <p:cNvPr id="437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20" y="5500115"/>
            <a:ext cx="2299716" cy="1815084"/>
          </a:xfrm>
          <a:prstGeom prst="rect">
            <a:avLst/>
          </a:prstGeom>
        </p:spPr>
      </p:pic>
      <p:pic>
        <p:nvPicPr>
          <p:cNvPr id="438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76" y="7734300"/>
            <a:ext cx="2717292" cy="1839468"/>
          </a:xfrm>
          <a:prstGeom prst="rect">
            <a:avLst/>
          </a:prstGeom>
        </p:spPr>
      </p:pic>
      <p:pic>
        <p:nvPicPr>
          <p:cNvPr id="439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7926324"/>
            <a:ext cx="2333244" cy="145542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2128139" y="490116"/>
            <a:ext cx="3354124" cy="22644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spc="10" dirty="0">
                <a:latin typeface="Arial"/>
                <a:cs typeface="Arial"/>
              </a:rPr>
              <a:t>BREVET D’INITIATION AERONAUTIQUE</a:t>
            </a:r>
            <a:endParaRPr sz="1300">
              <a:latin typeface="Arial"/>
              <a:cs typeface="Arial"/>
            </a:endParaRPr>
          </a:p>
        </p:txBody>
      </p:sp>
      <p:sp>
        <p:nvSpPr>
          <p:cNvPr id="1109" name="object 1109"/>
          <p:cNvSpPr/>
          <p:nvPr/>
        </p:nvSpPr>
        <p:spPr>
          <a:xfrm>
            <a:off x="3467100" y="9896856"/>
            <a:ext cx="723900" cy="542544"/>
          </a:xfrm>
          <a:custGeom>
            <a:avLst/>
            <a:gdLst/>
            <a:ahLst/>
            <a:cxnLst/>
            <a:rect l="l" t="t" r="r" b="b"/>
            <a:pathLst>
              <a:path w="723900" h="542544">
                <a:moveTo>
                  <a:pt x="0" y="271272"/>
                </a:moveTo>
                <a:cubicBezTo>
                  <a:pt x="0" y="121450"/>
                  <a:pt x="162052" y="0"/>
                  <a:pt x="361950" y="0"/>
                </a:cubicBezTo>
                <a:cubicBezTo>
                  <a:pt x="561848" y="0"/>
                  <a:pt x="723900" y="121450"/>
                  <a:pt x="723900" y="271272"/>
                </a:cubicBezTo>
                <a:cubicBezTo>
                  <a:pt x="723900" y="421094"/>
                  <a:pt x="561848" y="542544"/>
                  <a:pt x="361950" y="542544"/>
                </a:cubicBezTo>
                <a:cubicBezTo>
                  <a:pt x="162052" y="542544"/>
                  <a:pt x="0" y="421094"/>
                  <a:pt x="0" y="271272"/>
                </a:cubicBez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3672205" y="10070718"/>
            <a:ext cx="354695" cy="199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FF"/>
                </a:solidFill>
                <a:latin typeface="Arial"/>
                <a:cs typeface="Arial"/>
              </a:rPr>
              <a:t>188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899464" y="953471"/>
            <a:ext cx="4635449" cy="26800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10" spc="10" dirty="0">
                <a:latin typeface="Arial"/>
                <a:cs typeface="Arial"/>
              </a:rPr>
              <a:t>En  1910</a:t>
            </a:r>
            <a:r>
              <a:rPr sz="1710" spc="10" dirty="0">
                <a:latin typeface="Cambria"/>
                <a:cs typeface="Cambria"/>
              </a:rPr>
              <a:t> </a:t>
            </a:r>
            <a:r>
              <a:rPr sz="1510" spc="10" dirty="0">
                <a:latin typeface="Arial"/>
                <a:cs typeface="Arial"/>
              </a:rPr>
              <a:t>:</a:t>
            </a:r>
            <a:r>
              <a:rPr sz="1210" spc="10" dirty="0">
                <a:latin typeface="Times New Roman"/>
                <a:cs typeface="Times New Roman"/>
              </a:rPr>
              <a:t> </a:t>
            </a:r>
            <a:r>
              <a:rPr sz="1210" spc="10" dirty="0">
                <a:latin typeface="Cambria"/>
                <a:cs typeface="Cambria"/>
              </a:rPr>
              <a:t>C’est la première traversée de la manche en dirigeable.</a:t>
            </a:r>
            <a:endParaRPr sz="1100">
              <a:latin typeface="Cambria"/>
              <a:cs typeface="Cambria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899464" y="1401527"/>
            <a:ext cx="4975301" cy="2680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70" spc="10" dirty="0">
                <a:latin typeface="Arial"/>
                <a:cs typeface="Arial"/>
              </a:rPr>
              <a:t>En  1930</a:t>
            </a:r>
            <a:r>
              <a:rPr sz="1770" spc="10" dirty="0">
                <a:latin typeface="Cambria"/>
                <a:cs typeface="Cambria"/>
              </a:rPr>
              <a:t> </a:t>
            </a:r>
            <a:r>
              <a:rPr sz="1270" spc="10" dirty="0">
                <a:latin typeface="Times New Roman"/>
                <a:cs typeface="Times New Roman"/>
              </a:rPr>
              <a:t>: </a:t>
            </a:r>
            <a:r>
              <a:rPr sz="1270" spc="10" dirty="0">
                <a:latin typeface="Cambria"/>
                <a:cs typeface="Cambria"/>
              </a:rPr>
              <a:t>Le dirigeable Anglais R101 s’écrase tuant ses 48 passagers.</a:t>
            </a:r>
            <a:endParaRPr sz="1100">
              <a:latin typeface="Cambria"/>
              <a:cs typeface="Cambria"/>
            </a:endParaRPr>
          </a:p>
        </p:txBody>
      </p:sp>
      <p:sp>
        <p:nvSpPr>
          <p:cNvPr id="1110" name="object 1110"/>
          <p:cNvSpPr/>
          <p:nvPr/>
        </p:nvSpPr>
        <p:spPr>
          <a:xfrm>
            <a:off x="1701038" y="1629410"/>
            <a:ext cx="2483231" cy="9144"/>
          </a:xfrm>
          <a:custGeom>
            <a:avLst/>
            <a:gdLst/>
            <a:ahLst/>
            <a:cxnLst/>
            <a:rect l="l" t="t" r="r" b="b"/>
            <a:pathLst>
              <a:path w="2483231" h="9144">
                <a:moveTo>
                  <a:pt x="0" y="0"/>
                </a:moveTo>
                <a:lnTo>
                  <a:pt x="0" y="9144"/>
                </a:lnTo>
                <a:lnTo>
                  <a:pt x="2483231" y="9144"/>
                </a:lnTo>
                <a:lnTo>
                  <a:pt x="248323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text 1"/>
          <p:cNvSpPr txBox="1"/>
          <p:nvPr/>
        </p:nvSpPr>
        <p:spPr>
          <a:xfrm>
            <a:off x="899464" y="1873249"/>
            <a:ext cx="5793376" cy="22145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40" spc="10" dirty="0">
                <a:latin typeface="Arial"/>
                <a:cs typeface="Arial"/>
              </a:rPr>
              <a:t>En  1937</a:t>
            </a:r>
            <a:r>
              <a:rPr sz="1340" spc="10" dirty="0">
                <a:latin typeface="Times New Roman"/>
                <a:cs typeface="Times New Roman"/>
              </a:rPr>
              <a:t>  :  </a:t>
            </a:r>
            <a:r>
              <a:rPr sz="1240" spc="10" dirty="0">
                <a:latin typeface="Cambria"/>
                <a:cs typeface="Cambria"/>
              </a:rPr>
              <a:t>Nouvel incident encore dû à l’hydrogène et à l'électricité statique, qui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899464" y="2110047"/>
            <a:ext cx="3804488" cy="1929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va provoquer dans le New Jersey devant les caméras :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899464" y="2480380"/>
            <a:ext cx="3098876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La catastrophe du Zeppelin « Hindenburg ».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1111" name="object 1111"/>
          <p:cNvSpPr/>
          <p:nvPr/>
        </p:nvSpPr>
        <p:spPr>
          <a:xfrm>
            <a:off x="899464" y="2647442"/>
            <a:ext cx="3065399" cy="9143"/>
          </a:xfrm>
          <a:custGeom>
            <a:avLst/>
            <a:gdLst/>
            <a:ahLst/>
            <a:cxnLst/>
            <a:rect l="l" t="t" r="r" b="b"/>
            <a:pathLst>
              <a:path w="3065399" h="9143">
                <a:moveTo>
                  <a:pt x="0" y="0"/>
                </a:moveTo>
                <a:lnTo>
                  <a:pt x="0" y="9144"/>
                </a:lnTo>
                <a:lnTo>
                  <a:pt x="3065399" y="9144"/>
                </a:lnTo>
                <a:lnTo>
                  <a:pt x="30653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text 1"/>
          <p:cNvSpPr txBox="1"/>
          <p:nvPr/>
        </p:nvSpPr>
        <p:spPr>
          <a:xfrm>
            <a:off x="899464" y="2852267"/>
            <a:ext cx="4873194" cy="1929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36 des 97 passagers à bord de l’appareil vont périr dans les flammes.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975664" y="7621847"/>
            <a:ext cx="5640631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Cet accident spectaculaire et dramatique marquera la fin des vols de dirigeables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112" name="object 1112"/>
          <p:cNvSpPr/>
          <p:nvPr/>
        </p:nvSpPr>
        <p:spPr>
          <a:xfrm>
            <a:off x="975664" y="7788910"/>
            <a:ext cx="5609590" cy="9143"/>
          </a:xfrm>
          <a:custGeom>
            <a:avLst/>
            <a:gdLst/>
            <a:ahLst/>
            <a:cxnLst/>
            <a:rect l="l" t="t" r="r" b="b"/>
            <a:pathLst>
              <a:path w="5609590" h="9143">
                <a:moveTo>
                  <a:pt x="0" y="0"/>
                </a:moveTo>
                <a:lnTo>
                  <a:pt x="0" y="9144"/>
                </a:lnTo>
                <a:lnTo>
                  <a:pt x="5609590" y="9144"/>
                </a:lnTo>
                <a:lnTo>
                  <a:pt x="560959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text 1"/>
          <p:cNvSpPr txBox="1"/>
          <p:nvPr/>
        </p:nvSpPr>
        <p:spPr>
          <a:xfrm>
            <a:off x="2678303" y="7816919"/>
            <a:ext cx="2236342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jusqu'à un redémarrage récent.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1113" name="object 1113"/>
          <p:cNvSpPr/>
          <p:nvPr/>
        </p:nvSpPr>
        <p:spPr>
          <a:xfrm>
            <a:off x="2678303" y="7983982"/>
            <a:ext cx="2202815" cy="9143"/>
          </a:xfrm>
          <a:custGeom>
            <a:avLst/>
            <a:gdLst/>
            <a:ahLst/>
            <a:cxnLst/>
            <a:rect l="l" t="t" r="r" b="b"/>
            <a:pathLst>
              <a:path w="2202815" h="9143">
                <a:moveTo>
                  <a:pt x="0" y="0"/>
                </a:moveTo>
                <a:lnTo>
                  <a:pt x="0" y="9144"/>
                </a:lnTo>
                <a:lnTo>
                  <a:pt x="2202815" y="9144"/>
                </a:lnTo>
                <a:lnTo>
                  <a:pt x="2202815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440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112" y="3221736"/>
            <a:ext cx="5132832" cy="398068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2128139" y="490116"/>
            <a:ext cx="3354124" cy="22644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spc="10" dirty="0">
                <a:latin typeface="Arial"/>
                <a:cs typeface="Arial"/>
              </a:rPr>
              <a:t>BREVET D’INITIATION AERONAUTIQUE</a:t>
            </a:r>
            <a:endParaRPr sz="1300">
              <a:latin typeface="Arial"/>
              <a:cs typeface="Arial"/>
            </a:endParaRPr>
          </a:p>
        </p:txBody>
      </p:sp>
      <p:sp>
        <p:nvSpPr>
          <p:cNvPr id="1114" name="object 1114"/>
          <p:cNvSpPr/>
          <p:nvPr/>
        </p:nvSpPr>
        <p:spPr>
          <a:xfrm>
            <a:off x="3467100" y="9896856"/>
            <a:ext cx="723900" cy="542544"/>
          </a:xfrm>
          <a:custGeom>
            <a:avLst/>
            <a:gdLst/>
            <a:ahLst/>
            <a:cxnLst/>
            <a:rect l="l" t="t" r="r" b="b"/>
            <a:pathLst>
              <a:path w="723900" h="542544">
                <a:moveTo>
                  <a:pt x="0" y="271272"/>
                </a:moveTo>
                <a:cubicBezTo>
                  <a:pt x="0" y="121450"/>
                  <a:pt x="162052" y="0"/>
                  <a:pt x="361950" y="0"/>
                </a:cubicBezTo>
                <a:cubicBezTo>
                  <a:pt x="561848" y="0"/>
                  <a:pt x="723900" y="121450"/>
                  <a:pt x="723900" y="271272"/>
                </a:cubicBezTo>
                <a:cubicBezTo>
                  <a:pt x="723900" y="421094"/>
                  <a:pt x="561848" y="542544"/>
                  <a:pt x="361950" y="542544"/>
                </a:cubicBezTo>
                <a:cubicBezTo>
                  <a:pt x="162052" y="542544"/>
                  <a:pt x="0" y="421094"/>
                  <a:pt x="0" y="271272"/>
                </a:cubicBez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3672205" y="10070718"/>
            <a:ext cx="354695" cy="199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FF"/>
                </a:solidFill>
                <a:latin typeface="Arial"/>
                <a:cs typeface="Arial"/>
              </a:rPr>
              <a:t>189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926896" y="946383"/>
            <a:ext cx="3622242" cy="28433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20" spc="10" dirty="0">
                <a:latin typeface="Arial"/>
                <a:cs typeface="Arial"/>
              </a:rPr>
              <a:t>III.    Les Temps Héroïques (1890-1913)</a:t>
            </a:r>
            <a:endParaRPr sz="15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899464" y="1681352"/>
            <a:ext cx="1478214" cy="19920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b="1" spc="10" dirty="0">
                <a:latin typeface="Arial"/>
                <a:cs typeface="Arial"/>
              </a:rPr>
              <a:t>Les premiers vols</a:t>
            </a:r>
            <a:endParaRPr sz="1300">
              <a:latin typeface="Arial"/>
              <a:cs typeface="Arial"/>
            </a:endParaRPr>
          </a:p>
        </p:txBody>
      </p:sp>
      <p:sp>
        <p:nvSpPr>
          <p:cNvPr id="1115" name="object 1115"/>
          <p:cNvSpPr/>
          <p:nvPr/>
        </p:nvSpPr>
        <p:spPr>
          <a:xfrm>
            <a:off x="899464" y="1851914"/>
            <a:ext cx="1438910" cy="13716"/>
          </a:xfrm>
          <a:custGeom>
            <a:avLst/>
            <a:gdLst/>
            <a:ahLst/>
            <a:cxnLst/>
            <a:rect l="l" t="t" r="r" b="b"/>
            <a:pathLst>
              <a:path w="1438910" h="13716">
                <a:moveTo>
                  <a:pt x="0" y="0"/>
                </a:moveTo>
                <a:lnTo>
                  <a:pt x="0" y="13716"/>
                </a:lnTo>
                <a:lnTo>
                  <a:pt x="1438910" y="13716"/>
                </a:lnTo>
                <a:lnTo>
                  <a:pt x="143891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text 1"/>
          <p:cNvSpPr txBox="1"/>
          <p:nvPr/>
        </p:nvSpPr>
        <p:spPr>
          <a:xfrm>
            <a:off x="899464" y="2210632"/>
            <a:ext cx="5797445" cy="4002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49529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Avec les ballons, l’idée que pour évoluer dans l’air il fallait être « plus léger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que celui-ci », retarda la progression des travaux sur le « plus lourd que l’air ».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899464" y="2728792"/>
            <a:ext cx="5794206" cy="60901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Même si </a:t>
            </a:r>
            <a:r>
              <a:rPr sz="1300" b="1" spc="10" dirty="0">
                <a:latin typeface="Arial"/>
                <a:cs typeface="Arial"/>
              </a:rPr>
              <a:t>Jean-Marie Le Bris</a:t>
            </a:r>
            <a:r>
              <a:rPr sz="1300" spc="10" dirty="0">
                <a:latin typeface="Cambria"/>
                <a:cs typeface="Cambria"/>
              </a:rPr>
              <a:t> réussi à faire décoller son planeur, le manque de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moteurs adaptés (moteurs à vapeur très lourd et de faible puissance) ne permet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pas de développer une machine capable de décoller et se poser.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899464" y="3539870"/>
            <a:ext cx="4772557" cy="25315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latin typeface="Arial"/>
                <a:cs typeface="Arial"/>
              </a:rPr>
              <a:t>En  1890</a:t>
            </a:r>
            <a:r>
              <a:rPr sz="1800" spc="10" dirty="0">
                <a:latin typeface="Times New Roman"/>
                <a:cs typeface="Times New Roman"/>
              </a:rPr>
              <a:t>  </a:t>
            </a:r>
            <a:r>
              <a:rPr sz="1300" spc="10" dirty="0">
                <a:latin typeface="Times New Roman"/>
                <a:cs typeface="Times New Roman"/>
              </a:rPr>
              <a:t>: </a:t>
            </a:r>
            <a:r>
              <a:rPr sz="1300" spc="10" dirty="0">
                <a:latin typeface="Cambria"/>
                <a:cs typeface="Cambria"/>
              </a:rPr>
              <a:t>L’’Aéroplane entre dans l’histoire de l’aviation avec le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899464" y="3800545"/>
            <a:ext cx="3310712" cy="1929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décollage sur 50 m de l’Eole de</a:t>
            </a:r>
            <a:r>
              <a:rPr sz="1300" b="1" spc="10" dirty="0">
                <a:latin typeface="Arial"/>
                <a:cs typeface="Arial"/>
              </a:rPr>
              <a:t> Clément Ader</a:t>
            </a:r>
            <a:r>
              <a:rPr sz="1300" spc="10" dirty="0">
                <a:latin typeface="Cambria"/>
                <a:cs typeface="Cambria"/>
              </a:rPr>
              <a:t>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116" name="object 1116"/>
          <p:cNvSpPr/>
          <p:nvPr/>
        </p:nvSpPr>
        <p:spPr>
          <a:xfrm>
            <a:off x="2469515" y="3967607"/>
            <a:ext cx="387096" cy="9144"/>
          </a:xfrm>
          <a:custGeom>
            <a:avLst/>
            <a:gdLst/>
            <a:ahLst/>
            <a:cxnLst/>
            <a:rect l="l" t="t" r="r" b="b"/>
            <a:pathLst>
              <a:path w="387096" h="9144">
                <a:moveTo>
                  <a:pt x="0" y="0"/>
                </a:moveTo>
                <a:lnTo>
                  <a:pt x="0" y="9144"/>
                </a:lnTo>
                <a:lnTo>
                  <a:pt x="387096" y="9144"/>
                </a:lnTo>
                <a:lnTo>
                  <a:pt x="38709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text 1"/>
          <p:cNvSpPr txBox="1"/>
          <p:nvPr/>
        </p:nvSpPr>
        <p:spPr>
          <a:xfrm>
            <a:off x="899464" y="6643198"/>
            <a:ext cx="5652211" cy="2680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80" spc="10" dirty="0">
                <a:latin typeface="Arial"/>
                <a:cs typeface="Arial"/>
              </a:rPr>
              <a:t>Entre  1890-1896</a:t>
            </a:r>
            <a:r>
              <a:rPr sz="1680" spc="10" dirty="0">
                <a:latin typeface="Cambria"/>
                <a:cs typeface="Cambria"/>
              </a:rPr>
              <a:t> </a:t>
            </a:r>
            <a:r>
              <a:rPr sz="1680" spc="10" dirty="0">
                <a:latin typeface="Arial"/>
                <a:cs typeface="Arial"/>
              </a:rPr>
              <a:t>:</a:t>
            </a:r>
            <a:r>
              <a:rPr sz="1680" b="1" spc="10" dirty="0">
                <a:latin typeface="Arial"/>
                <a:cs typeface="Arial"/>
              </a:rPr>
              <a:t> </a:t>
            </a:r>
            <a:r>
              <a:rPr sz="1179" b="1" spc="10" dirty="0">
                <a:latin typeface="Arial"/>
                <a:cs typeface="Arial"/>
              </a:rPr>
              <a:t>Otto Lilienthal</a:t>
            </a:r>
            <a:r>
              <a:rPr sz="1179" spc="10" dirty="0">
                <a:latin typeface="Cambria"/>
                <a:cs typeface="Cambria"/>
              </a:rPr>
              <a:t> réalise plus de 2000 vols avec ses planeurs.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899464" y="7444822"/>
            <a:ext cx="5798284" cy="2680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10" spc="10" dirty="0">
                <a:latin typeface="Arial"/>
                <a:cs typeface="Arial"/>
              </a:rPr>
              <a:t>En  1897</a:t>
            </a:r>
            <a:r>
              <a:rPr sz="1710" spc="10" dirty="0">
                <a:latin typeface="Cambria"/>
                <a:cs typeface="Cambria"/>
              </a:rPr>
              <a:t> </a:t>
            </a:r>
            <a:r>
              <a:rPr sz="1710" spc="10" dirty="0">
                <a:latin typeface="Arial"/>
                <a:cs typeface="Arial"/>
              </a:rPr>
              <a:t>:</a:t>
            </a:r>
            <a:r>
              <a:rPr sz="1710" b="1" spc="10" dirty="0">
                <a:latin typeface="Arial"/>
                <a:cs typeface="Arial"/>
              </a:rPr>
              <a:t> </a:t>
            </a:r>
            <a:r>
              <a:rPr sz="1210" b="1" spc="10" dirty="0">
                <a:latin typeface="Arial"/>
                <a:cs typeface="Arial"/>
              </a:rPr>
              <a:t>Clément ADER</a:t>
            </a:r>
            <a:r>
              <a:rPr sz="1210" spc="10" dirty="0">
                <a:latin typeface="Cambria"/>
                <a:cs typeface="Cambria"/>
              </a:rPr>
              <a:t> réalise une évolution de l’Eole équipée de deux moteurs,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899464" y="7716335"/>
            <a:ext cx="2271090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et celle-ci va s’élever sur 200 m.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1129588" y="8086700"/>
            <a:ext cx="3056205" cy="19290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Son appareil porte le nom d’A.V.I.O.N (N°3)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1992122" y="8464393"/>
            <a:ext cx="3839972" cy="18388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b="1" spc="10" dirty="0">
                <a:latin typeface="Arial"/>
                <a:cs typeface="Arial"/>
              </a:rPr>
              <a:t>Avion = Appareil Volant Imitant un Oiseau Naturel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1117" name="object 1117"/>
          <p:cNvSpPr/>
          <p:nvPr/>
        </p:nvSpPr>
        <p:spPr>
          <a:xfrm>
            <a:off x="1992122" y="8622538"/>
            <a:ext cx="3806317" cy="12192"/>
          </a:xfrm>
          <a:custGeom>
            <a:avLst/>
            <a:gdLst/>
            <a:ahLst/>
            <a:cxnLst/>
            <a:rect l="l" t="t" r="r" b="b"/>
            <a:pathLst>
              <a:path w="3806317" h="12192">
                <a:moveTo>
                  <a:pt x="0" y="0"/>
                </a:moveTo>
                <a:lnTo>
                  <a:pt x="0" y="12192"/>
                </a:lnTo>
                <a:lnTo>
                  <a:pt x="3806317" y="12192"/>
                </a:lnTo>
                <a:lnTo>
                  <a:pt x="380631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text 1"/>
          <p:cNvSpPr txBox="1"/>
          <p:nvPr/>
        </p:nvSpPr>
        <p:spPr>
          <a:xfrm>
            <a:off x="1129588" y="8828856"/>
            <a:ext cx="5566862" cy="38800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L’avion  est  né  et,  avec  lui,  va  pouvoir  commencer  le  développement  de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l’Aviation.</a:t>
            </a:r>
            <a:endParaRPr sz="1200">
              <a:latin typeface="Cambria"/>
              <a:cs typeface="Cambria"/>
            </a:endParaRPr>
          </a:p>
        </p:txBody>
      </p:sp>
      <p:pic>
        <p:nvPicPr>
          <p:cNvPr id="441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224" y="3494532"/>
            <a:ext cx="1673352" cy="2683764"/>
          </a:xfrm>
          <a:prstGeom prst="rect">
            <a:avLst/>
          </a:prstGeom>
        </p:spPr>
      </p:pic>
      <p:pic>
        <p:nvPicPr>
          <p:cNvPr id="442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2362199" y="3933443"/>
            <a:ext cx="1866900" cy="249478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2128139" y="490116"/>
            <a:ext cx="3354124" cy="22644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spc="10" dirty="0">
                <a:latin typeface="Arial"/>
                <a:cs typeface="Arial"/>
              </a:rPr>
              <a:t>BREVET D’INITIATION AERONAUTIQUE</a:t>
            </a:r>
            <a:endParaRPr sz="1300">
              <a:latin typeface="Arial"/>
              <a:cs typeface="Arial"/>
            </a:endParaRPr>
          </a:p>
        </p:txBody>
      </p:sp>
      <p:sp>
        <p:nvSpPr>
          <p:cNvPr id="1118" name="object 1118"/>
          <p:cNvSpPr/>
          <p:nvPr/>
        </p:nvSpPr>
        <p:spPr>
          <a:xfrm>
            <a:off x="3467100" y="9896856"/>
            <a:ext cx="723900" cy="542544"/>
          </a:xfrm>
          <a:custGeom>
            <a:avLst/>
            <a:gdLst/>
            <a:ahLst/>
            <a:cxnLst/>
            <a:rect l="l" t="t" r="r" b="b"/>
            <a:pathLst>
              <a:path w="723900" h="542544">
                <a:moveTo>
                  <a:pt x="0" y="271272"/>
                </a:moveTo>
                <a:cubicBezTo>
                  <a:pt x="0" y="121450"/>
                  <a:pt x="162052" y="0"/>
                  <a:pt x="361950" y="0"/>
                </a:cubicBezTo>
                <a:cubicBezTo>
                  <a:pt x="561848" y="0"/>
                  <a:pt x="723900" y="121450"/>
                  <a:pt x="723900" y="271272"/>
                </a:cubicBezTo>
                <a:cubicBezTo>
                  <a:pt x="723900" y="421094"/>
                  <a:pt x="561848" y="542544"/>
                  <a:pt x="361950" y="542544"/>
                </a:cubicBezTo>
                <a:cubicBezTo>
                  <a:pt x="162052" y="542544"/>
                  <a:pt x="0" y="421094"/>
                  <a:pt x="0" y="271272"/>
                </a:cubicBez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3672205" y="10070718"/>
            <a:ext cx="354695" cy="199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FF"/>
                </a:solidFill>
                <a:latin typeface="Arial"/>
                <a:cs typeface="Arial"/>
              </a:rPr>
              <a:t>190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899464" y="977137"/>
            <a:ext cx="5797085" cy="22145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latin typeface="Arial"/>
                <a:cs typeface="Arial"/>
              </a:rPr>
              <a:t>De  1898  à  1903</a:t>
            </a:r>
            <a:r>
              <a:rPr sz="1400" spc="10" dirty="0">
                <a:latin typeface="Times New Roman"/>
                <a:cs typeface="Times New Roman"/>
              </a:rPr>
              <a:t>  : </a:t>
            </a:r>
            <a:r>
              <a:rPr sz="1300" spc="10" dirty="0">
                <a:latin typeface="Cambria"/>
                <a:cs typeface="Cambria"/>
              </a:rPr>
              <a:t>L’ingénieur français </a:t>
            </a:r>
            <a:r>
              <a:rPr sz="1300" b="1" spc="10" dirty="0">
                <a:latin typeface="Arial"/>
                <a:cs typeface="Arial"/>
              </a:rPr>
              <a:t>Octave Chanute</a:t>
            </a:r>
            <a:r>
              <a:rPr sz="1300" spc="10" dirty="0">
                <a:latin typeface="Cambria"/>
                <a:cs typeface="Cambria"/>
              </a:rPr>
              <a:t> va développer des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899464" y="1213935"/>
            <a:ext cx="687273" cy="1929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planeurs.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966520" y="1584268"/>
            <a:ext cx="5661734" cy="38634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849" spc="10" dirty="0">
                <a:latin typeface="Cambria"/>
                <a:cs typeface="Cambria"/>
              </a:rPr>
              <a:t>Sa route va croiser aux Etats-Unis celle de deux frères, fabricants de bicyclettes :</a:t>
            </a:r>
            <a:endParaRPr sz="800">
              <a:latin typeface="Cambria"/>
              <a:cs typeface="Cambria"/>
            </a:endParaRPr>
          </a:p>
          <a:p>
            <a:pPr marL="1850466">
              <a:lnSpc>
                <a:spcPct val="100000"/>
              </a:lnSpc>
            </a:pPr>
            <a:r>
              <a:rPr sz="1300" b="1" spc="10" dirty="0">
                <a:latin typeface="Arial"/>
                <a:cs typeface="Arial"/>
              </a:rPr>
              <a:t>Orwille et Wilbur Wright.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899464" y="4000329"/>
            <a:ext cx="5768035" cy="2680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latin typeface="Arial"/>
                <a:cs typeface="Arial"/>
              </a:rPr>
              <a:t>En  1903</a:t>
            </a:r>
            <a:r>
              <a:rPr sz="1800" spc="10" dirty="0">
                <a:latin typeface="Cambria"/>
                <a:cs typeface="Cambria"/>
              </a:rPr>
              <a:t> </a:t>
            </a:r>
            <a:r>
              <a:rPr sz="1800" spc="10" dirty="0">
                <a:latin typeface="Arial"/>
                <a:cs typeface="Arial"/>
              </a:rPr>
              <a:t>: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300" spc="10" dirty="0">
                <a:latin typeface="Cambria"/>
                <a:cs typeface="Cambria"/>
              </a:rPr>
              <a:t>Flyer (la machine volante) des</a:t>
            </a:r>
            <a:r>
              <a:rPr sz="1300" b="1" spc="10" dirty="0">
                <a:latin typeface="Arial"/>
                <a:cs typeface="Arial"/>
              </a:rPr>
              <a:t> frères Wright, </a:t>
            </a:r>
            <a:r>
              <a:rPr sz="1300" spc="10" dirty="0">
                <a:latin typeface="Cambria"/>
                <a:cs typeface="Cambria"/>
              </a:rPr>
              <a:t>réalise son premier vol.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1119" name="object 1119"/>
          <p:cNvSpPr/>
          <p:nvPr/>
        </p:nvSpPr>
        <p:spPr>
          <a:xfrm>
            <a:off x="1713229" y="4228211"/>
            <a:ext cx="364540" cy="9144"/>
          </a:xfrm>
          <a:custGeom>
            <a:avLst/>
            <a:gdLst/>
            <a:ahLst/>
            <a:cxnLst/>
            <a:rect l="l" t="t" r="r" b="b"/>
            <a:pathLst>
              <a:path w="364540" h="9144">
                <a:moveTo>
                  <a:pt x="0" y="0"/>
                </a:moveTo>
                <a:lnTo>
                  <a:pt x="0" y="9144"/>
                </a:lnTo>
                <a:lnTo>
                  <a:pt x="364541" y="9144"/>
                </a:lnTo>
                <a:lnTo>
                  <a:pt x="36454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text 1"/>
          <p:cNvSpPr txBox="1"/>
          <p:nvPr/>
        </p:nvSpPr>
        <p:spPr>
          <a:xfrm>
            <a:off x="2428367" y="6416014"/>
            <a:ext cx="2736215" cy="19290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Elle est équipée d’un moteur de 12 CV.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899464" y="6787978"/>
            <a:ext cx="4976825" cy="2680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10" spc="10" dirty="0">
                <a:latin typeface="Arial"/>
                <a:cs typeface="Arial"/>
              </a:rPr>
              <a:t>En  1904</a:t>
            </a:r>
            <a:r>
              <a:rPr sz="1710" spc="10" dirty="0">
                <a:latin typeface="Cambria"/>
                <a:cs typeface="Cambria"/>
              </a:rPr>
              <a:t> </a:t>
            </a:r>
            <a:r>
              <a:rPr sz="1510" spc="10" dirty="0">
                <a:latin typeface="Arial"/>
                <a:cs typeface="Arial"/>
              </a:rPr>
              <a:t>:</a:t>
            </a:r>
            <a:r>
              <a:rPr sz="1510" b="1" spc="10" dirty="0">
                <a:latin typeface="Arial"/>
                <a:cs typeface="Arial"/>
              </a:rPr>
              <a:t> </a:t>
            </a:r>
            <a:r>
              <a:rPr sz="1210" b="1" spc="10" dirty="0">
                <a:latin typeface="Arial"/>
                <a:cs typeface="Arial"/>
              </a:rPr>
              <a:t>les frères Wright</a:t>
            </a:r>
            <a:r>
              <a:rPr sz="1210" spc="10" dirty="0">
                <a:latin typeface="Cambria"/>
                <a:cs typeface="Cambria"/>
              </a:rPr>
              <a:t> réalisent le premier vol en circuit fermé.</a:t>
            </a:r>
            <a:endParaRPr sz="1100">
              <a:latin typeface="Cambria"/>
              <a:cs typeface="Cambria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899464" y="7236034"/>
            <a:ext cx="5796854" cy="2680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latin typeface="Arial"/>
                <a:cs typeface="Arial"/>
              </a:rPr>
              <a:t>En   1906</a:t>
            </a:r>
            <a:r>
              <a:rPr sz="1800" spc="10" dirty="0">
                <a:latin typeface="Cambria"/>
                <a:cs typeface="Cambria"/>
              </a:rPr>
              <a:t> </a:t>
            </a:r>
            <a:r>
              <a:rPr sz="1600" spc="10" dirty="0">
                <a:latin typeface="Arial"/>
                <a:cs typeface="Arial"/>
              </a:rPr>
              <a:t>: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300" b="1" spc="10" dirty="0">
                <a:latin typeface="Arial"/>
                <a:cs typeface="Arial"/>
              </a:rPr>
              <a:t>Santos  Dumont</a:t>
            </a:r>
            <a:r>
              <a:rPr sz="1300" spc="10" dirty="0">
                <a:latin typeface="Cambria"/>
                <a:cs typeface="Cambria"/>
              </a:rPr>
              <a:t>  avec  son  avion </a:t>
            </a:r>
            <a:r>
              <a:rPr sz="1300" b="1" spc="10" dirty="0">
                <a:latin typeface="Arial"/>
                <a:cs typeface="Arial"/>
              </a:rPr>
              <a:t>« </a:t>
            </a:r>
            <a:r>
              <a:rPr sz="1300" spc="10" dirty="0">
                <a:latin typeface="Cambria"/>
                <a:cs typeface="Cambria"/>
              </a:rPr>
              <a:t>14  BIS</a:t>
            </a:r>
            <a:r>
              <a:rPr sz="1300" b="1" spc="10" dirty="0">
                <a:latin typeface="Arial"/>
                <a:cs typeface="Arial"/>
              </a:rPr>
              <a:t>  »,</a:t>
            </a:r>
            <a:r>
              <a:rPr sz="1300" spc="10" dirty="0">
                <a:latin typeface="Cambria"/>
                <a:cs typeface="Cambria"/>
              </a:rPr>
              <a:t>  muni  d’un  train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120" name="object 1120"/>
          <p:cNvSpPr/>
          <p:nvPr/>
        </p:nvSpPr>
        <p:spPr>
          <a:xfrm>
            <a:off x="4627753" y="7463916"/>
            <a:ext cx="513893" cy="9144"/>
          </a:xfrm>
          <a:custGeom>
            <a:avLst/>
            <a:gdLst/>
            <a:ahLst/>
            <a:cxnLst/>
            <a:rect l="l" t="t" r="r" b="b"/>
            <a:pathLst>
              <a:path w="513893" h="9144">
                <a:moveTo>
                  <a:pt x="0" y="0"/>
                </a:moveTo>
                <a:lnTo>
                  <a:pt x="0" y="9145"/>
                </a:lnTo>
                <a:lnTo>
                  <a:pt x="513893" y="9145"/>
                </a:lnTo>
                <a:lnTo>
                  <a:pt x="513893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text 1"/>
          <p:cNvSpPr txBox="1"/>
          <p:nvPr/>
        </p:nvSpPr>
        <p:spPr>
          <a:xfrm>
            <a:off x="899464" y="7507166"/>
            <a:ext cx="5797839" cy="38689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d’atterrissage (deux roues de bicyclette), réalise un vol de 220m à 5m au-dessus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du sol.</a:t>
            </a:r>
            <a:endParaRPr sz="1200">
              <a:latin typeface="Times New Roman"/>
              <a:cs typeface="Times New Roman"/>
            </a:endParaRPr>
          </a:p>
        </p:txBody>
      </p:sp>
      <p:pic>
        <p:nvPicPr>
          <p:cNvPr id="443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988" y="4447032"/>
            <a:ext cx="3933444" cy="1781556"/>
          </a:xfrm>
          <a:prstGeom prst="rect">
            <a:avLst/>
          </a:prstGeom>
        </p:spPr>
      </p:pic>
      <p:pic>
        <p:nvPicPr>
          <p:cNvPr id="444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732" y="2112264"/>
            <a:ext cx="1220724" cy="1336548"/>
          </a:xfrm>
          <a:prstGeom prst="rect">
            <a:avLst/>
          </a:prstGeom>
        </p:spPr>
      </p:pic>
      <p:pic>
        <p:nvPicPr>
          <p:cNvPr id="445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76" y="2037588"/>
            <a:ext cx="1129284" cy="1411224"/>
          </a:xfrm>
          <a:prstGeom prst="rect">
            <a:avLst/>
          </a:prstGeom>
        </p:spPr>
      </p:pic>
      <p:pic>
        <p:nvPicPr>
          <p:cNvPr id="446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244" y="7780020"/>
            <a:ext cx="2791968" cy="185928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2128139" y="490116"/>
            <a:ext cx="3354124" cy="22644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spc="10" dirty="0">
                <a:latin typeface="Arial"/>
                <a:cs typeface="Arial"/>
              </a:rPr>
              <a:t>BREVET D’INITIATION AERONAUTIQUE</a:t>
            </a:r>
            <a:endParaRPr sz="1300">
              <a:latin typeface="Arial"/>
              <a:cs typeface="Arial"/>
            </a:endParaRPr>
          </a:p>
        </p:txBody>
      </p:sp>
      <p:sp>
        <p:nvSpPr>
          <p:cNvPr id="1121" name="object 1121"/>
          <p:cNvSpPr/>
          <p:nvPr/>
        </p:nvSpPr>
        <p:spPr>
          <a:xfrm>
            <a:off x="3467100" y="9896856"/>
            <a:ext cx="723900" cy="542544"/>
          </a:xfrm>
          <a:custGeom>
            <a:avLst/>
            <a:gdLst/>
            <a:ahLst/>
            <a:cxnLst/>
            <a:rect l="l" t="t" r="r" b="b"/>
            <a:pathLst>
              <a:path w="723900" h="542544">
                <a:moveTo>
                  <a:pt x="0" y="271272"/>
                </a:moveTo>
                <a:cubicBezTo>
                  <a:pt x="0" y="121450"/>
                  <a:pt x="162052" y="0"/>
                  <a:pt x="361950" y="0"/>
                </a:cubicBezTo>
                <a:cubicBezTo>
                  <a:pt x="561848" y="0"/>
                  <a:pt x="723900" y="121450"/>
                  <a:pt x="723900" y="271272"/>
                </a:cubicBezTo>
                <a:cubicBezTo>
                  <a:pt x="723900" y="421094"/>
                  <a:pt x="561848" y="542544"/>
                  <a:pt x="361950" y="542544"/>
                </a:cubicBezTo>
                <a:cubicBezTo>
                  <a:pt x="162052" y="542544"/>
                  <a:pt x="0" y="421094"/>
                  <a:pt x="0" y="271272"/>
                </a:cubicBez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3672205" y="10070718"/>
            <a:ext cx="354695" cy="199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FF"/>
                </a:solidFill>
                <a:latin typeface="Arial"/>
                <a:cs typeface="Arial"/>
              </a:rPr>
              <a:t>191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899464" y="1307039"/>
            <a:ext cx="5707643" cy="2680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latin typeface="Arial"/>
                <a:cs typeface="Arial"/>
              </a:rPr>
              <a:t>En  1906</a:t>
            </a:r>
            <a:r>
              <a:rPr sz="1800" spc="10" dirty="0">
                <a:latin typeface="Cambria"/>
                <a:cs typeface="Cambria"/>
              </a:rPr>
              <a:t> </a:t>
            </a:r>
            <a:r>
              <a:rPr sz="1800" spc="10" dirty="0">
                <a:latin typeface="Arial"/>
                <a:cs typeface="Arial"/>
              </a:rPr>
              <a:t>:</a:t>
            </a:r>
            <a:r>
              <a:rPr sz="1800" spc="10" dirty="0">
                <a:latin typeface="Times New Roman"/>
                <a:cs typeface="Times New Roman"/>
              </a:rPr>
              <a:t>  </a:t>
            </a:r>
            <a:r>
              <a:rPr sz="1300" spc="10" dirty="0">
                <a:latin typeface="Cambria"/>
                <a:cs typeface="Cambria"/>
              </a:rPr>
              <a:t>le français </a:t>
            </a:r>
            <a:r>
              <a:rPr sz="1300" b="1" spc="10" dirty="0">
                <a:latin typeface="Arial"/>
                <a:cs typeface="Arial"/>
              </a:rPr>
              <a:t>Robert Esnault-Pelterie</a:t>
            </a:r>
            <a:r>
              <a:rPr sz="1300" spc="10" dirty="0">
                <a:latin typeface="Cambria"/>
                <a:cs typeface="Cambria"/>
              </a:rPr>
              <a:t> invente le « manche à balai » qui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899464" y="1578171"/>
            <a:ext cx="5720082" cy="38651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commande les ailerons et les gouvernes de profondeur. </a:t>
            </a:r>
            <a:r>
              <a:rPr sz="1300" b="1" spc="10" dirty="0">
                <a:latin typeface="Arial"/>
                <a:cs typeface="Arial"/>
              </a:rPr>
              <a:t>Louis Blériot </a:t>
            </a:r>
            <a:r>
              <a:rPr sz="1300" spc="10" dirty="0">
                <a:latin typeface="Cambria"/>
                <a:cs typeface="Cambria"/>
              </a:rPr>
              <a:t>invente un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dispositif similaire surnommé « la cloche ».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948232" y="3879793"/>
            <a:ext cx="3013166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Pas d'image connue côté Esnault-Peleterie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4434205" y="3879793"/>
            <a:ext cx="1420383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La cloche de Blériot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122" name="object 1122"/>
          <p:cNvSpPr/>
          <p:nvPr/>
        </p:nvSpPr>
        <p:spPr>
          <a:xfrm>
            <a:off x="899464" y="3821303"/>
            <a:ext cx="9144" cy="57912"/>
          </a:xfrm>
          <a:custGeom>
            <a:avLst/>
            <a:gdLst/>
            <a:ahLst/>
            <a:cxnLst/>
            <a:rect l="l" t="t" r="r" b="b"/>
            <a:pathLst>
              <a:path w="9144" h="57912">
                <a:moveTo>
                  <a:pt x="0" y="0"/>
                </a:moveTo>
                <a:lnTo>
                  <a:pt x="0" y="57912"/>
                </a:lnTo>
                <a:lnTo>
                  <a:pt x="9144" y="57912"/>
                </a:lnTo>
                <a:lnTo>
                  <a:pt x="914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23" name="object 1123"/>
          <p:cNvSpPr/>
          <p:nvPr/>
        </p:nvSpPr>
        <p:spPr>
          <a:xfrm>
            <a:off x="899464" y="3821303"/>
            <a:ext cx="9144" cy="9143"/>
          </a:xfrm>
          <a:custGeom>
            <a:avLst/>
            <a:gdLst/>
            <a:ahLst/>
            <a:cxnLst/>
            <a:rect l="l" t="t" r="r" b="b"/>
            <a:pathLst>
              <a:path w="9144" h="9143">
                <a:moveTo>
                  <a:pt x="0" y="0"/>
                </a:move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24" name="object 1124"/>
          <p:cNvSpPr/>
          <p:nvPr/>
        </p:nvSpPr>
        <p:spPr>
          <a:xfrm>
            <a:off x="908608" y="3821303"/>
            <a:ext cx="3481451" cy="9143"/>
          </a:xfrm>
          <a:custGeom>
            <a:avLst/>
            <a:gdLst/>
            <a:ahLst/>
            <a:cxnLst/>
            <a:rect l="l" t="t" r="r" b="b"/>
            <a:pathLst>
              <a:path w="3481451" h="9143">
                <a:moveTo>
                  <a:pt x="0" y="0"/>
                </a:moveTo>
                <a:lnTo>
                  <a:pt x="0" y="9144"/>
                </a:lnTo>
                <a:lnTo>
                  <a:pt x="3481452" y="9144"/>
                </a:lnTo>
                <a:lnTo>
                  <a:pt x="3481452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25" name="object 1125"/>
          <p:cNvSpPr/>
          <p:nvPr/>
        </p:nvSpPr>
        <p:spPr>
          <a:xfrm>
            <a:off x="4390009" y="3821303"/>
            <a:ext cx="9144" cy="9143"/>
          </a:xfrm>
          <a:custGeom>
            <a:avLst/>
            <a:gdLst/>
            <a:ahLst/>
            <a:cxnLst/>
            <a:rect l="l" t="t" r="r" b="b"/>
            <a:pathLst>
              <a:path w="9144" h="9143">
                <a:moveTo>
                  <a:pt x="0" y="0"/>
                </a:move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26" name="object 1126"/>
          <p:cNvSpPr/>
          <p:nvPr/>
        </p:nvSpPr>
        <p:spPr>
          <a:xfrm>
            <a:off x="4399153" y="3821303"/>
            <a:ext cx="2265299" cy="9143"/>
          </a:xfrm>
          <a:custGeom>
            <a:avLst/>
            <a:gdLst/>
            <a:ahLst/>
            <a:cxnLst/>
            <a:rect l="l" t="t" r="r" b="b"/>
            <a:pathLst>
              <a:path w="2265299" h="9143">
                <a:moveTo>
                  <a:pt x="0" y="0"/>
                </a:moveTo>
                <a:lnTo>
                  <a:pt x="0" y="9144"/>
                </a:lnTo>
                <a:lnTo>
                  <a:pt x="2265299" y="9144"/>
                </a:lnTo>
                <a:lnTo>
                  <a:pt x="22652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27" name="object 1127"/>
          <p:cNvSpPr/>
          <p:nvPr/>
        </p:nvSpPr>
        <p:spPr>
          <a:xfrm>
            <a:off x="6664452" y="3821303"/>
            <a:ext cx="9144" cy="57912"/>
          </a:xfrm>
          <a:custGeom>
            <a:avLst/>
            <a:gdLst/>
            <a:ahLst/>
            <a:cxnLst/>
            <a:rect l="l" t="t" r="r" b="b"/>
            <a:pathLst>
              <a:path w="9144" h="57912">
                <a:moveTo>
                  <a:pt x="0" y="0"/>
                </a:moveTo>
                <a:lnTo>
                  <a:pt x="0" y="57912"/>
                </a:lnTo>
                <a:lnTo>
                  <a:pt x="9144" y="57912"/>
                </a:lnTo>
                <a:lnTo>
                  <a:pt x="914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28" name="object 1128"/>
          <p:cNvSpPr/>
          <p:nvPr/>
        </p:nvSpPr>
        <p:spPr>
          <a:xfrm>
            <a:off x="6664452" y="3821303"/>
            <a:ext cx="9144" cy="9143"/>
          </a:xfrm>
          <a:custGeom>
            <a:avLst/>
            <a:gdLst/>
            <a:ahLst/>
            <a:cxnLst/>
            <a:rect l="l" t="t" r="r" b="b"/>
            <a:pathLst>
              <a:path w="9144" h="9143">
                <a:moveTo>
                  <a:pt x="0" y="0"/>
                </a:move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29" name="object 1129"/>
          <p:cNvSpPr/>
          <p:nvPr/>
        </p:nvSpPr>
        <p:spPr>
          <a:xfrm>
            <a:off x="905560" y="3831971"/>
            <a:ext cx="9144" cy="9144"/>
          </a:xfrm>
          <a:custGeom>
            <a:avLst/>
            <a:gdLst/>
            <a:ahLst/>
            <a:cxnLst/>
            <a:rect l="l" t="t" r="r" b="b"/>
            <a:pathLst>
              <a:path w="9144" h="9144">
                <a:moveTo>
                  <a:pt x="0" y="0"/>
                </a:move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30" name="object 1130"/>
          <p:cNvSpPr/>
          <p:nvPr/>
        </p:nvSpPr>
        <p:spPr>
          <a:xfrm>
            <a:off x="905560" y="3831971"/>
            <a:ext cx="9144" cy="9144"/>
          </a:xfrm>
          <a:custGeom>
            <a:avLst/>
            <a:gdLst/>
            <a:ahLst/>
            <a:cxnLst/>
            <a:rect l="l" t="t" r="r" b="b"/>
            <a:pathLst>
              <a:path w="9144" h="9144">
                <a:moveTo>
                  <a:pt x="0" y="0"/>
                </a:move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31" name="object 1131"/>
          <p:cNvSpPr/>
          <p:nvPr/>
        </p:nvSpPr>
        <p:spPr>
          <a:xfrm>
            <a:off x="914704" y="3831971"/>
            <a:ext cx="3466210" cy="9144"/>
          </a:xfrm>
          <a:custGeom>
            <a:avLst/>
            <a:gdLst/>
            <a:ahLst/>
            <a:cxnLst/>
            <a:rect l="l" t="t" r="r" b="b"/>
            <a:pathLst>
              <a:path w="3466210" h="9144">
                <a:moveTo>
                  <a:pt x="0" y="0"/>
                </a:moveTo>
                <a:lnTo>
                  <a:pt x="0" y="9144"/>
                </a:lnTo>
                <a:lnTo>
                  <a:pt x="3466211" y="9144"/>
                </a:lnTo>
                <a:lnTo>
                  <a:pt x="346621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32" name="object 1132"/>
          <p:cNvSpPr/>
          <p:nvPr/>
        </p:nvSpPr>
        <p:spPr>
          <a:xfrm>
            <a:off x="4380865" y="3831971"/>
            <a:ext cx="9144" cy="9144"/>
          </a:xfrm>
          <a:custGeom>
            <a:avLst/>
            <a:gdLst/>
            <a:ahLst/>
            <a:cxnLst/>
            <a:rect l="l" t="t" r="r" b="b"/>
            <a:pathLst>
              <a:path w="9144" h="9144">
                <a:moveTo>
                  <a:pt x="0" y="0"/>
                </a:move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33" name="object 1133"/>
          <p:cNvSpPr/>
          <p:nvPr/>
        </p:nvSpPr>
        <p:spPr>
          <a:xfrm>
            <a:off x="4380865" y="3831971"/>
            <a:ext cx="9144" cy="9144"/>
          </a:xfrm>
          <a:custGeom>
            <a:avLst/>
            <a:gdLst/>
            <a:ahLst/>
            <a:cxnLst/>
            <a:rect l="l" t="t" r="r" b="b"/>
            <a:pathLst>
              <a:path w="9144" h="9144">
                <a:moveTo>
                  <a:pt x="0" y="0"/>
                </a:move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34" name="object 1134"/>
          <p:cNvSpPr/>
          <p:nvPr/>
        </p:nvSpPr>
        <p:spPr>
          <a:xfrm>
            <a:off x="905560" y="4109339"/>
            <a:ext cx="9144" cy="9143"/>
          </a:xfrm>
          <a:custGeom>
            <a:avLst/>
            <a:gdLst/>
            <a:ahLst/>
            <a:cxnLst/>
            <a:rect l="l" t="t" r="r" b="b"/>
            <a:pathLst>
              <a:path w="9144" h="9143">
                <a:moveTo>
                  <a:pt x="0" y="0"/>
                </a:move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35" name="object 1135"/>
          <p:cNvSpPr/>
          <p:nvPr/>
        </p:nvSpPr>
        <p:spPr>
          <a:xfrm>
            <a:off x="905560" y="4109339"/>
            <a:ext cx="9144" cy="9143"/>
          </a:xfrm>
          <a:custGeom>
            <a:avLst/>
            <a:gdLst/>
            <a:ahLst/>
            <a:cxnLst/>
            <a:rect l="l" t="t" r="r" b="b"/>
            <a:pathLst>
              <a:path w="9144" h="9143">
                <a:moveTo>
                  <a:pt x="0" y="0"/>
                </a:move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36" name="object 1136"/>
          <p:cNvSpPr/>
          <p:nvPr/>
        </p:nvSpPr>
        <p:spPr>
          <a:xfrm>
            <a:off x="914704" y="4109339"/>
            <a:ext cx="3466210" cy="9143"/>
          </a:xfrm>
          <a:custGeom>
            <a:avLst/>
            <a:gdLst/>
            <a:ahLst/>
            <a:cxnLst/>
            <a:rect l="l" t="t" r="r" b="b"/>
            <a:pathLst>
              <a:path w="3466210" h="9143">
                <a:moveTo>
                  <a:pt x="0" y="0"/>
                </a:moveTo>
                <a:lnTo>
                  <a:pt x="0" y="9144"/>
                </a:lnTo>
                <a:lnTo>
                  <a:pt x="3466211" y="9144"/>
                </a:lnTo>
                <a:lnTo>
                  <a:pt x="346621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37" name="object 1137"/>
          <p:cNvSpPr/>
          <p:nvPr/>
        </p:nvSpPr>
        <p:spPr>
          <a:xfrm>
            <a:off x="4380865" y="4109339"/>
            <a:ext cx="9144" cy="9143"/>
          </a:xfrm>
          <a:custGeom>
            <a:avLst/>
            <a:gdLst/>
            <a:ahLst/>
            <a:cxnLst/>
            <a:rect l="l" t="t" r="r" b="b"/>
            <a:pathLst>
              <a:path w="9144" h="9143">
                <a:moveTo>
                  <a:pt x="0" y="0"/>
                </a:move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38" name="object 1138"/>
          <p:cNvSpPr/>
          <p:nvPr/>
        </p:nvSpPr>
        <p:spPr>
          <a:xfrm>
            <a:off x="4380865" y="4109339"/>
            <a:ext cx="9144" cy="9143"/>
          </a:xfrm>
          <a:custGeom>
            <a:avLst/>
            <a:gdLst/>
            <a:ahLst/>
            <a:cxnLst/>
            <a:rect l="l" t="t" r="r" b="b"/>
            <a:pathLst>
              <a:path w="9144" h="9143">
                <a:moveTo>
                  <a:pt x="0" y="0"/>
                </a:move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39" name="object 1139"/>
          <p:cNvSpPr/>
          <p:nvPr/>
        </p:nvSpPr>
        <p:spPr>
          <a:xfrm>
            <a:off x="905560" y="3841115"/>
            <a:ext cx="9144" cy="268224"/>
          </a:xfrm>
          <a:custGeom>
            <a:avLst/>
            <a:gdLst/>
            <a:ahLst/>
            <a:cxnLst/>
            <a:rect l="l" t="t" r="r" b="b"/>
            <a:pathLst>
              <a:path w="9144" h="268224">
                <a:moveTo>
                  <a:pt x="0" y="0"/>
                </a:moveTo>
                <a:lnTo>
                  <a:pt x="0" y="268224"/>
                </a:lnTo>
                <a:lnTo>
                  <a:pt x="9144" y="268224"/>
                </a:lnTo>
                <a:lnTo>
                  <a:pt x="914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40" name="object 1140"/>
          <p:cNvSpPr/>
          <p:nvPr/>
        </p:nvSpPr>
        <p:spPr>
          <a:xfrm>
            <a:off x="4380865" y="3841115"/>
            <a:ext cx="9144" cy="268224"/>
          </a:xfrm>
          <a:custGeom>
            <a:avLst/>
            <a:gdLst/>
            <a:ahLst/>
            <a:cxnLst/>
            <a:rect l="l" t="t" r="r" b="b"/>
            <a:pathLst>
              <a:path w="9144" h="268224">
                <a:moveTo>
                  <a:pt x="0" y="0"/>
                </a:moveTo>
                <a:lnTo>
                  <a:pt x="0" y="268224"/>
                </a:lnTo>
                <a:lnTo>
                  <a:pt x="9144" y="268224"/>
                </a:lnTo>
                <a:lnTo>
                  <a:pt x="914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41" name="object 1141"/>
          <p:cNvSpPr/>
          <p:nvPr/>
        </p:nvSpPr>
        <p:spPr>
          <a:xfrm>
            <a:off x="899464" y="3879214"/>
            <a:ext cx="9144" cy="240792"/>
          </a:xfrm>
          <a:custGeom>
            <a:avLst/>
            <a:gdLst/>
            <a:ahLst/>
            <a:cxnLst/>
            <a:rect l="l" t="t" r="r" b="b"/>
            <a:pathLst>
              <a:path w="9144" h="240792">
                <a:moveTo>
                  <a:pt x="0" y="0"/>
                </a:moveTo>
                <a:lnTo>
                  <a:pt x="0" y="240793"/>
                </a:lnTo>
                <a:lnTo>
                  <a:pt x="9144" y="240793"/>
                </a:lnTo>
                <a:lnTo>
                  <a:pt x="914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42" name="object 1142"/>
          <p:cNvSpPr/>
          <p:nvPr/>
        </p:nvSpPr>
        <p:spPr>
          <a:xfrm>
            <a:off x="899464" y="4120007"/>
            <a:ext cx="9144" cy="9144"/>
          </a:xfrm>
          <a:custGeom>
            <a:avLst/>
            <a:gdLst/>
            <a:ahLst/>
            <a:cxnLst/>
            <a:rect l="l" t="t" r="r" b="b"/>
            <a:pathLst>
              <a:path w="9144" h="9144">
                <a:moveTo>
                  <a:pt x="0" y="0"/>
                </a:move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43" name="object 1143"/>
          <p:cNvSpPr/>
          <p:nvPr/>
        </p:nvSpPr>
        <p:spPr>
          <a:xfrm>
            <a:off x="899464" y="4120007"/>
            <a:ext cx="9144" cy="9144"/>
          </a:xfrm>
          <a:custGeom>
            <a:avLst/>
            <a:gdLst/>
            <a:ahLst/>
            <a:cxnLst/>
            <a:rect l="l" t="t" r="r" b="b"/>
            <a:pathLst>
              <a:path w="9144" h="9144">
                <a:moveTo>
                  <a:pt x="0" y="0"/>
                </a:move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44" name="object 1144"/>
          <p:cNvSpPr/>
          <p:nvPr/>
        </p:nvSpPr>
        <p:spPr>
          <a:xfrm>
            <a:off x="908608" y="4120007"/>
            <a:ext cx="3481451" cy="9144"/>
          </a:xfrm>
          <a:custGeom>
            <a:avLst/>
            <a:gdLst/>
            <a:ahLst/>
            <a:cxnLst/>
            <a:rect l="l" t="t" r="r" b="b"/>
            <a:pathLst>
              <a:path w="3481451" h="9144">
                <a:moveTo>
                  <a:pt x="0" y="0"/>
                </a:moveTo>
                <a:lnTo>
                  <a:pt x="0" y="9144"/>
                </a:lnTo>
                <a:lnTo>
                  <a:pt x="3481452" y="9144"/>
                </a:lnTo>
                <a:lnTo>
                  <a:pt x="3481452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45" name="object 1145"/>
          <p:cNvSpPr/>
          <p:nvPr/>
        </p:nvSpPr>
        <p:spPr>
          <a:xfrm>
            <a:off x="4390009" y="3831971"/>
            <a:ext cx="9144" cy="9144"/>
          </a:xfrm>
          <a:custGeom>
            <a:avLst/>
            <a:gdLst/>
            <a:ahLst/>
            <a:cxnLst/>
            <a:rect l="l" t="t" r="r" b="b"/>
            <a:pathLst>
              <a:path w="9144" h="9144">
                <a:moveTo>
                  <a:pt x="0" y="0"/>
                </a:move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46" name="object 1146"/>
          <p:cNvSpPr/>
          <p:nvPr/>
        </p:nvSpPr>
        <p:spPr>
          <a:xfrm>
            <a:off x="4390009" y="3831971"/>
            <a:ext cx="9144" cy="9144"/>
          </a:xfrm>
          <a:custGeom>
            <a:avLst/>
            <a:gdLst/>
            <a:ahLst/>
            <a:cxnLst/>
            <a:rect l="l" t="t" r="r" b="b"/>
            <a:pathLst>
              <a:path w="9144" h="9144">
                <a:moveTo>
                  <a:pt x="0" y="0"/>
                </a:move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47" name="object 1147"/>
          <p:cNvSpPr/>
          <p:nvPr/>
        </p:nvSpPr>
        <p:spPr>
          <a:xfrm>
            <a:off x="4399153" y="3831971"/>
            <a:ext cx="2259203" cy="9144"/>
          </a:xfrm>
          <a:custGeom>
            <a:avLst/>
            <a:gdLst/>
            <a:ahLst/>
            <a:cxnLst/>
            <a:rect l="l" t="t" r="r" b="b"/>
            <a:pathLst>
              <a:path w="2259203" h="9144">
                <a:moveTo>
                  <a:pt x="0" y="0"/>
                </a:moveTo>
                <a:lnTo>
                  <a:pt x="0" y="9144"/>
                </a:lnTo>
                <a:lnTo>
                  <a:pt x="2259203" y="9144"/>
                </a:lnTo>
                <a:lnTo>
                  <a:pt x="2259203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48" name="object 1148"/>
          <p:cNvSpPr/>
          <p:nvPr/>
        </p:nvSpPr>
        <p:spPr>
          <a:xfrm>
            <a:off x="6658356" y="3831971"/>
            <a:ext cx="9143" cy="9144"/>
          </a:xfrm>
          <a:custGeom>
            <a:avLst/>
            <a:gdLst/>
            <a:ahLst/>
            <a:cxnLst/>
            <a:rect l="l" t="t" r="r" b="b"/>
            <a:pathLst>
              <a:path w="9143" h="9144">
                <a:moveTo>
                  <a:pt x="0" y="0"/>
                </a:move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49" name="object 1149"/>
          <p:cNvSpPr/>
          <p:nvPr/>
        </p:nvSpPr>
        <p:spPr>
          <a:xfrm>
            <a:off x="6658356" y="3831971"/>
            <a:ext cx="9143" cy="9144"/>
          </a:xfrm>
          <a:custGeom>
            <a:avLst/>
            <a:gdLst/>
            <a:ahLst/>
            <a:cxnLst/>
            <a:rect l="l" t="t" r="r" b="b"/>
            <a:pathLst>
              <a:path w="9143" h="9144">
                <a:moveTo>
                  <a:pt x="0" y="0"/>
                </a:move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50" name="object 1150"/>
          <p:cNvSpPr/>
          <p:nvPr/>
        </p:nvSpPr>
        <p:spPr>
          <a:xfrm>
            <a:off x="4390009" y="4109339"/>
            <a:ext cx="9144" cy="9143"/>
          </a:xfrm>
          <a:custGeom>
            <a:avLst/>
            <a:gdLst/>
            <a:ahLst/>
            <a:cxnLst/>
            <a:rect l="l" t="t" r="r" b="b"/>
            <a:pathLst>
              <a:path w="9144" h="9143">
                <a:moveTo>
                  <a:pt x="0" y="0"/>
                </a:move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51" name="object 1151"/>
          <p:cNvSpPr/>
          <p:nvPr/>
        </p:nvSpPr>
        <p:spPr>
          <a:xfrm>
            <a:off x="4390009" y="4109339"/>
            <a:ext cx="9144" cy="9143"/>
          </a:xfrm>
          <a:custGeom>
            <a:avLst/>
            <a:gdLst/>
            <a:ahLst/>
            <a:cxnLst/>
            <a:rect l="l" t="t" r="r" b="b"/>
            <a:pathLst>
              <a:path w="9144" h="9143">
                <a:moveTo>
                  <a:pt x="0" y="0"/>
                </a:move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52" name="object 1152"/>
          <p:cNvSpPr/>
          <p:nvPr/>
        </p:nvSpPr>
        <p:spPr>
          <a:xfrm>
            <a:off x="4399153" y="4109339"/>
            <a:ext cx="2259203" cy="9143"/>
          </a:xfrm>
          <a:custGeom>
            <a:avLst/>
            <a:gdLst/>
            <a:ahLst/>
            <a:cxnLst/>
            <a:rect l="l" t="t" r="r" b="b"/>
            <a:pathLst>
              <a:path w="2259203" h="9143">
                <a:moveTo>
                  <a:pt x="0" y="0"/>
                </a:moveTo>
                <a:lnTo>
                  <a:pt x="0" y="9144"/>
                </a:lnTo>
                <a:lnTo>
                  <a:pt x="2259203" y="9144"/>
                </a:lnTo>
                <a:lnTo>
                  <a:pt x="2259203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53" name="object 1153"/>
          <p:cNvSpPr/>
          <p:nvPr/>
        </p:nvSpPr>
        <p:spPr>
          <a:xfrm>
            <a:off x="6658356" y="4109339"/>
            <a:ext cx="9143" cy="9143"/>
          </a:xfrm>
          <a:custGeom>
            <a:avLst/>
            <a:gdLst/>
            <a:ahLst/>
            <a:cxnLst/>
            <a:rect l="l" t="t" r="r" b="b"/>
            <a:pathLst>
              <a:path w="9143" h="9143">
                <a:moveTo>
                  <a:pt x="0" y="0"/>
                </a:move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54" name="object 1154"/>
          <p:cNvSpPr/>
          <p:nvPr/>
        </p:nvSpPr>
        <p:spPr>
          <a:xfrm>
            <a:off x="6658356" y="4109339"/>
            <a:ext cx="9143" cy="9143"/>
          </a:xfrm>
          <a:custGeom>
            <a:avLst/>
            <a:gdLst/>
            <a:ahLst/>
            <a:cxnLst/>
            <a:rect l="l" t="t" r="r" b="b"/>
            <a:pathLst>
              <a:path w="9143" h="9143">
                <a:moveTo>
                  <a:pt x="0" y="0"/>
                </a:move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55" name="object 1155"/>
          <p:cNvSpPr/>
          <p:nvPr/>
        </p:nvSpPr>
        <p:spPr>
          <a:xfrm>
            <a:off x="4390009" y="3841115"/>
            <a:ext cx="9144" cy="268224"/>
          </a:xfrm>
          <a:custGeom>
            <a:avLst/>
            <a:gdLst/>
            <a:ahLst/>
            <a:cxnLst/>
            <a:rect l="l" t="t" r="r" b="b"/>
            <a:pathLst>
              <a:path w="9144" h="268224">
                <a:moveTo>
                  <a:pt x="0" y="0"/>
                </a:moveTo>
                <a:lnTo>
                  <a:pt x="0" y="268224"/>
                </a:lnTo>
                <a:lnTo>
                  <a:pt x="9144" y="268224"/>
                </a:lnTo>
                <a:lnTo>
                  <a:pt x="914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56" name="object 1156"/>
          <p:cNvSpPr/>
          <p:nvPr/>
        </p:nvSpPr>
        <p:spPr>
          <a:xfrm>
            <a:off x="6658356" y="3841115"/>
            <a:ext cx="9143" cy="268224"/>
          </a:xfrm>
          <a:custGeom>
            <a:avLst/>
            <a:gdLst/>
            <a:ahLst/>
            <a:cxnLst/>
            <a:rect l="l" t="t" r="r" b="b"/>
            <a:pathLst>
              <a:path w="9143" h="268224">
                <a:moveTo>
                  <a:pt x="0" y="0"/>
                </a:moveTo>
                <a:lnTo>
                  <a:pt x="0" y="268224"/>
                </a:lnTo>
                <a:lnTo>
                  <a:pt x="9144" y="268224"/>
                </a:lnTo>
                <a:lnTo>
                  <a:pt x="914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57" name="object 1157"/>
          <p:cNvSpPr/>
          <p:nvPr/>
        </p:nvSpPr>
        <p:spPr>
          <a:xfrm>
            <a:off x="4390009" y="4120007"/>
            <a:ext cx="9144" cy="9144"/>
          </a:xfrm>
          <a:custGeom>
            <a:avLst/>
            <a:gdLst/>
            <a:ahLst/>
            <a:cxnLst/>
            <a:rect l="l" t="t" r="r" b="b"/>
            <a:pathLst>
              <a:path w="9144" h="9144">
                <a:moveTo>
                  <a:pt x="0" y="0"/>
                </a:move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58" name="object 1158"/>
          <p:cNvSpPr/>
          <p:nvPr/>
        </p:nvSpPr>
        <p:spPr>
          <a:xfrm>
            <a:off x="4399153" y="4120007"/>
            <a:ext cx="2265299" cy="9144"/>
          </a:xfrm>
          <a:custGeom>
            <a:avLst/>
            <a:gdLst/>
            <a:ahLst/>
            <a:cxnLst/>
            <a:rect l="l" t="t" r="r" b="b"/>
            <a:pathLst>
              <a:path w="2265299" h="9144">
                <a:moveTo>
                  <a:pt x="0" y="0"/>
                </a:moveTo>
                <a:lnTo>
                  <a:pt x="0" y="9144"/>
                </a:lnTo>
                <a:lnTo>
                  <a:pt x="2265299" y="9144"/>
                </a:lnTo>
                <a:lnTo>
                  <a:pt x="22652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59" name="object 1159"/>
          <p:cNvSpPr/>
          <p:nvPr/>
        </p:nvSpPr>
        <p:spPr>
          <a:xfrm>
            <a:off x="6664452" y="3879214"/>
            <a:ext cx="9144" cy="240792"/>
          </a:xfrm>
          <a:custGeom>
            <a:avLst/>
            <a:gdLst/>
            <a:ahLst/>
            <a:cxnLst/>
            <a:rect l="l" t="t" r="r" b="b"/>
            <a:pathLst>
              <a:path w="9144" h="240792">
                <a:moveTo>
                  <a:pt x="0" y="0"/>
                </a:moveTo>
                <a:lnTo>
                  <a:pt x="0" y="240793"/>
                </a:lnTo>
                <a:lnTo>
                  <a:pt x="9144" y="240793"/>
                </a:lnTo>
                <a:lnTo>
                  <a:pt x="914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60" name="object 1160"/>
          <p:cNvSpPr/>
          <p:nvPr/>
        </p:nvSpPr>
        <p:spPr>
          <a:xfrm>
            <a:off x="6664452" y="4120007"/>
            <a:ext cx="9144" cy="9144"/>
          </a:xfrm>
          <a:custGeom>
            <a:avLst/>
            <a:gdLst/>
            <a:ahLst/>
            <a:cxnLst/>
            <a:rect l="l" t="t" r="r" b="b"/>
            <a:pathLst>
              <a:path w="9144" h="9144">
                <a:moveTo>
                  <a:pt x="0" y="0"/>
                </a:move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61" name="object 1161"/>
          <p:cNvSpPr/>
          <p:nvPr/>
        </p:nvSpPr>
        <p:spPr>
          <a:xfrm>
            <a:off x="6664452" y="4120007"/>
            <a:ext cx="9144" cy="9144"/>
          </a:xfrm>
          <a:custGeom>
            <a:avLst/>
            <a:gdLst/>
            <a:ahLst/>
            <a:cxnLst/>
            <a:rect l="l" t="t" r="r" b="b"/>
            <a:pathLst>
              <a:path w="9144" h="9144">
                <a:moveTo>
                  <a:pt x="0" y="0"/>
                </a:moveTo>
                <a:lnTo>
                  <a:pt x="0" y="9144"/>
                </a:lnTo>
                <a:lnTo>
                  <a:pt x="9144" y="9144"/>
                </a:lnTo>
                <a:lnTo>
                  <a:pt x="914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text 1"/>
          <p:cNvSpPr txBox="1"/>
          <p:nvPr/>
        </p:nvSpPr>
        <p:spPr>
          <a:xfrm>
            <a:off x="899464" y="4306652"/>
            <a:ext cx="3833444" cy="2680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10" spc="10" dirty="0">
                <a:latin typeface="Arial"/>
                <a:cs typeface="Arial"/>
              </a:rPr>
              <a:t>En  1907</a:t>
            </a:r>
            <a:r>
              <a:rPr sz="1710" spc="10" dirty="0">
                <a:latin typeface="Cambria"/>
                <a:cs typeface="Cambria"/>
              </a:rPr>
              <a:t> </a:t>
            </a:r>
            <a:r>
              <a:rPr sz="1710" spc="10" dirty="0">
                <a:latin typeface="Arial"/>
                <a:cs typeface="Arial"/>
              </a:rPr>
              <a:t>:</a:t>
            </a:r>
            <a:r>
              <a:rPr sz="1710" spc="10" dirty="0">
                <a:latin typeface="Times New Roman"/>
                <a:cs typeface="Times New Roman"/>
              </a:rPr>
              <a:t>  </a:t>
            </a:r>
            <a:r>
              <a:rPr sz="1210" b="1" spc="10" dirty="0">
                <a:latin typeface="Arial"/>
                <a:cs typeface="Arial"/>
              </a:rPr>
              <a:t>Paul Cornu</a:t>
            </a:r>
            <a:r>
              <a:rPr sz="1210" spc="10" dirty="0">
                <a:latin typeface="Cambria"/>
                <a:cs typeface="Cambria"/>
              </a:rPr>
              <a:t> réalise le premier hélicoptère.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899464" y="7226890"/>
            <a:ext cx="5796933" cy="2680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latin typeface="Arial"/>
                <a:cs typeface="Arial"/>
              </a:rPr>
              <a:t>En  1908</a:t>
            </a:r>
            <a:r>
              <a:rPr sz="1800" spc="10" dirty="0">
                <a:latin typeface="Cambria"/>
                <a:cs typeface="Cambria"/>
              </a:rPr>
              <a:t> </a:t>
            </a:r>
            <a:r>
              <a:rPr sz="1600" spc="10" dirty="0">
                <a:latin typeface="Arial"/>
                <a:cs typeface="Arial"/>
              </a:rPr>
              <a:t>: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300" b="1" spc="10" dirty="0">
                <a:latin typeface="Arial"/>
                <a:cs typeface="Arial"/>
              </a:rPr>
              <a:t>Henri Farman</a:t>
            </a:r>
            <a:r>
              <a:rPr sz="1300" spc="10" dirty="0">
                <a:latin typeface="Cambria"/>
                <a:cs typeface="Cambria"/>
              </a:rPr>
              <a:t>, sur un avion de </a:t>
            </a:r>
            <a:r>
              <a:rPr sz="1300" b="1" spc="10" dirty="0">
                <a:latin typeface="Arial"/>
                <a:cs typeface="Arial"/>
              </a:rPr>
              <a:t>Gabriel Voisin</a:t>
            </a:r>
            <a:r>
              <a:rPr sz="1300" spc="10" dirty="0">
                <a:latin typeface="Cambria"/>
                <a:cs typeface="Cambria"/>
              </a:rPr>
              <a:t>, réalise le premier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162" name="object 1162"/>
          <p:cNvSpPr/>
          <p:nvPr/>
        </p:nvSpPr>
        <p:spPr>
          <a:xfrm>
            <a:off x="5903722" y="7454773"/>
            <a:ext cx="757732" cy="9144"/>
          </a:xfrm>
          <a:custGeom>
            <a:avLst/>
            <a:gdLst/>
            <a:ahLst/>
            <a:cxnLst/>
            <a:rect l="l" t="t" r="r" b="b"/>
            <a:pathLst>
              <a:path w="757732" h="9144">
                <a:moveTo>
                  <a:pt x="0" y="0"/>
                </a:moveTo>
                <a:lnTo>
                  <a:pt x="0" y="9144"/>
                </a:lnTo>
                <a:lnTo>
                  <a:pt x="757732" y="9144"/>
                </a:lnTo>
                <a:lnTo>
                  <a:pt x="757732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text 1"/>
          <p:cNvSpPr txBox="1"/>
          <p:nvPr/>
        </p:nvSpPr>
        <p:spPr>
          <a:xfrm>
            <a:off x="899464" y="7498022"/>
            <a:ext cx="1911426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kilomètre en circuit fermé.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163" name="object 1163"/>
          <p:cNvSpPr/>
          <p:nvPr/>
        </p:nvSpPr>
        <p:spPr>
          <a:xfrm>
            <a:off x="899464" y="7665085"/>
            <a:ext cx="1839722" cy="9144"/>
          </a:xfrm>
          <a:custGeom>
            <a:avLst/>
            <a:gdLst/>
            <a:ahLst/>
            <a:cxnLst/>
            <a:rect l="l" t="t" r="r" b="b"/>
            <a:pathLst>
              <a:path w="1839722" h="9144">
                <a:moveTo>
                  <a:pt x="0" y="0"/>
                </a:moveTo>
                <a:lnTo>
                  <a:pt x="0" y="9144"/>
                </a:lnTo>
                <a:lnTo>
                  <a:pt x="1839722" y="9144"/>
                </a:lnTo>
                <a:lnTo>
                  <a:pt x="1839722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text 1"/>
          <p:cNvSpPr txBox="1"/>
          <p:nvPr/>
        </p:nvSpPr>
        <p:spPr>
          <a:xfrm>
            <a:off x="1003096" y="7868735"/>
            <a:ext cx="5588204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C’est aussi </a:t>
            </a:r>
            <a:r>
              <a:rPr sz="1300" b="1" spc="10" dirty="0">
                <a:latin typeface="Arial"/>
                <a:cs typeface="Arial"/>
              </a:rPr>
              <a:t>Farman</a:t>
            </a:r>
            <a:r>
              <a:rPr sz="1300" spc="10" dirty="0">
                <a:latin typeface="Cambria"/>
                <a:cs typeface="Cambria"/>
              </a:rPr>
              <a:t> qui réalise la même année, le premier vol avec un passager.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1164" name="object 1164"/>
          <p:cNvSpPr/>
          <p:nvPr/>
        </p:nvSpPr>
        <p:spPr>
          <a:xfrm>
            <a:off x="4231513" y="8035798"/>
            <a:ext cx="2291206" cy="9144"/>
          </a:xfrm>
          <a:custGeom>
            <a:avLst/>
            <a:gdLst/>
            <a:ahLst/>
            <a:cxnLst/>
            <a:rect l="l" t="t" r="r" b="b"/>
            <a:pathLst>
              <a:path w="2291206" h="9144">
                <a:moveTo>
                  <a:pt x="0" y="0"/>
                </a:moveTo>
                <a:lnTo>
                  <a:pt x="0" y="9144"/>
                </a:lnTo>
                <a:lnTo>
                  <a:pt x="2291206" y="9144"/>
                </a:lnTo>
                <a:lnTo>
                  <a:pt x="229120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text 1"/>
          <p:cNvSpPr txBox="1"/>
          <p:nvPr/>
        </p:nvSpPr>
        <p:spPr>
          <a:xfrm>
            <a:off x="1961642" y="8248141"/>
            <a:ext cx="4733786" cy="25315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latin typeface="Arial"/>
                <a:cs typeface="Arial"/>
              </a:rPr>
              <a:t>En  1909</a:t>
            </a:r>
            <a:r>
              <a:rPr sz="1800" spc="10" dirty="0">
                <a:latin typeface="Times New Roman"/>
                <a:cs typeface="Times New Roman"/>
              </a:rPr>
              <a:t>  </a:t>
            </a:r>
            <a:r>
              <a:rPr sz="1400" spc="10" dirty="0">
                <a:latin typeface="Times New Roman"/>
                <a:cs typeface="Times New Roman"/>
              </a:rPr>
              <a:t>:  </a:t>
            </a:r>
            <a:r>
              <a:rPr sz="1300" b="1" spc="10" dirty="0">
                <a:latin typeface="Arial"/>
                <a:cs typeface="Arial"/>
              </a:rPr>
              <a:t>Louis Blériot</a:t>
            </a:r>
            <a:r>
              <a:rPr sz="1300" spc="10" dirty="0">
                <a:latin typeface="Cambria"/>
                <a:cs typeface="Cambria"/>
              </a:rPr>
              <a:t>, avec son Blériot XI, un monoplan de sa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165" name="object 1165"/>
          <p:cNvSpPr/>
          <p:nvPr/>
        </p:nvSpPr>
        <p:spPr>
          <a:xfrm>
            <a:off x="4542409" y="8462518"/>
            <a:ext cx="680009" cy="9144"/>
          </a:xfrm>
          <a:custGeom>
            <a:avLst/>
            <a:gdLst/>
            <a:ahLst/>
            <a:cxnLst/>
            <a:rect l="l" t="t" r="r" b="b"/>
            <a:pathLst>
              <a:path w="680009" h="9144">
                <a:moveTo>
                  <a:pt x="0" y="0"/>
                </a:moveTo>
                <a:lnTo>
                  <a:pt x="0" y="9144"/>
                </a:lnTo>
                <a:lnTo>
                  <a:pt x="680009" y="9144"/>
                </a:lnTo>
                <a:lnTo>
                  <a:pt x="68000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text 1"/>
          <p:cNvSpPr txBox="1"/>
          <p:nvPr/>
        </p:nvSpPr>
        <p:spPr>
          <a:xfrm>
            <a:off x="1961642" y="8507292"/>
            <a:ext cx="3213608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fabrication, réalise la traversée de la manche.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166" name="object 1166"/>
          <p:cNvSpPr/>
          <p:nvPr/>
        </p:nvSpPr>
        <p:spPr>
          <a:xfrm>
            <a:off x="3309239" y="8674354"/>
            <a:ext cx="1794383" cy="9144"/>
          </a:xfrm>
          <a:custGeom>
            <a:avLst/>
            <a:gdLst/>
            <a:ahLst/>
            <a:cxnLst/>
            <a:rect l="l" t="t" r="r" b="b"/>
            <a:pathLst>
              <a:path w="1794383" h="9144">
                <a:moveTo>
                  <a:pt x="0" y="0"/>
                </a:moveTo>
                <a:lnTo>
                  <a:pt x="0" y="9144"/>
                </a:lnTo>
                <a:lnTo>
                  <a:pt x="1794383" y="9144"/>
                </a:lnTo>
                <a:lnTo>
                  <a:pt x="1794383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447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956" y="2162556"/>
            <a:ext cx="2837688" cy="1446276"/>
          </a:xfrm>
          <a:prstGeom prst="rect">
            <a:avLst/>
          </a:prstGeom>
        </p:spPr>
      </p:pic>
      <p:pic>
        <p:nvPicPr>
          <p:cNvPr id="448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057400"/>
            <a:ext cx="1114044" cy="1674876"/>
          </a:xfrm>
          <a:prstGeom prst="rect">
            <a:avLst/>
          </a:prstGeom>
        </p:spPr>
      </p:pic>
      <p:pic>
        <p:nvPicPr>
          <p:cNvPr id="449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4800600"/>
            <a:ext cx="3752088" cy="2106168"/>
          </a:xfrm>
          <a:prstGeom prst="rect">
            <a:avLst/>
          </a:prstGeom>
        </p:spPr>
      </p:pic>
      <p:pic>
        <p:nvPicPr>
          <p:cNvPr id="450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64" y="8174736"/>
            <a:ext cx="1028700" cy="1542288"/>
          </a:xfrm>
          <a:prstGeom prst="rect">
            <a:avLst/>
          </a:prstGeom>
        </p:spPr>
      </p:pic>
      <p:pic>
        <p:nvPicPr>
          <p:cNvPr id="451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844" y="8791956"/>
            <a:ext cx="2630423" cy="173278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2128139" y="490116"/>
            <a:ext cx="3354124" cy="22644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spc="10" dirty="0">
                <a:latin typeface="Arial"/>
                <a:cs typeface="Arial"/>
              </a:rPr>
              <a:t>BREVET D’INITIATION AERONAUTIQUE</a:t>
            </a:r>
            <a:endParaRPr sz="1300">
              <a:latin typeface="Arial"/>
              <a:cs typeface="Arial"/>
            </a:endParaRPr>
          </a:p>
        </p:txBody>
      </p:sp>
      <p:sp>
        <p:nvSpPr>
          <p:cNvPr id="1167" name="object 1167"/>
          <p:cNvSpPr/>
          <p:nvPr/>
        </p:nvSpPr>
        <p:spPr>
          <a:xfrm>
            <a:off x="3467100" y="9896856"/>
            <a:ext cx="723900" cy="542544"/>
          </a:xfrm>
          <a:custGeom>
            <a:avLst/>
            <a:gdLst/>
            <a:ahLst/>
            <a:cxnLst/>
            <a:rect l="l" t="t" r="r" b="b"/>
            <a:pathLst>
              <a:path w="723900" h="542544">
                <a:moveTo>
                  <a:pt x="0" y="271272"/>
                </a:moveTo>
                <a:cubicBezTo>
                  <a:pt x="0" y="121450"/>
                  <a:pt x="162052" y="0"/>
                  <a:pt x="361950" y="0"/>
                </a:cubicBezTo>
                <a:cubicBezTo>
                  <a:pt x="561848" y="0"/>
                  <a:pt x="723900" y="121450"/>
                  <a:pt x="723900" y="271272"/>
                </a:cubicBezTo>
                <a:cubicBezTo>
                  <a:pt x="723900" y="421094"/>
                  <a:pt x="561848" y="542544"/>
                  <a:pt x="361950" y="542544"/>
                </a:cubicBezTo>
                <a:cubicBezTo>
                  <a:pt x="162052" y="542544"/>
                  <a:pt x="0" y="421094"/>
                  <a:pt x="0" y="271272"/>
                </a:cubicBez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3672205" y="10070718"/>
            <a:ext cx="354695" cy="199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FF"/>
                </a:solidFill>
                <a:latin typeface="Arial"/>
                <a:cs typeface="Arial"/>
              </a:rPr>
              <a:t>192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899464" y="953471"/>
            <a:ext cx="3926408" cy="26800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10" spc="10" dirty="0">
                <a:latin typeface="Arial"/>
                <a:cs typeface="Arial"/>
              </a:rPr>
              <a:t>En  1910</a:t>
            </a:r>
            <a:r>
              <a:rPr sz="1710" spc="10" dirty="0">
                <a:latin typeface="Cambria"/>
                <a:cs typeface="Cambria"/>
              </a:rPr>
              <a:t> </a:t>
            </a:r>
            <a:r>
              <a:rPr sz="1710" spc="10" dirty="0">
                <a:latin typeface="Arial"/>
                <a:cs typeface="Arial"/>
              </a:rPr>
              <a:t>:</a:t>
            </a:r>
            <a:r>
              <a:rPr sz="1710" b="1" spc="10" dirty="0">
                <a:latin typeface="Arial"/>
                <a:cs typeface="Arial"/>
              </a:rPr>
              <a:t> </a:t>
            </a:r>
            <a:r>
              <a:rPr sz="1210" b="1" spc="10" dirty="0">
                <a:latin typeface="Arial"/>
                <a:cs typeface="Arial"/>
              </a:rPr>
              <a:t>Henri Fabre</a:t>
            </a:r>
            <a:r>
              <a:rPr sz="1210" spc="10" dirty="0">
                <a:latin typeface="Cambria"/>
                <a:cs typeface="Cambria"/>
              </a:rPr>
              <a:t> fabrique le premier hydravion.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899464" y="4314272"/>
            <a:ext cx="5379417" cy="2680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10" spc="10" dirty="0">
                <a:latin typeface="Arial"/>
                <a:cs typeface="Arial"/>
              </a:rPr>
              <a:t>En  1913</a:t>
            </a:r>
            <a:r>
              <a:rPr sz="1710" spc="10" dirty="0">
                <a:latin typeface="Cambria"/>
                <a:cs typeface="Cambria"/>
              </a:rPr>
              <a:t> </a:t>
            </a:r>
            <a:r>
              <a:rPr sz="1710" spc="10" dirty="0">
                <a:latin typeface="Arial"/>
                <a:cs typeface="Arial"/>
              </a:rPr>
              <a:t>:</a:t>
            </a:r>
            <a:r>
              <a:rPr sz="1710" spc="10" dirty="0">
                <a:latin typeface="Times New Roman"/>
                <a:cs typeface="Times New Roman"/>
              </a:rPr>
              <a:t>  </a:t>
            </a:r>
            <a:r>
              <a:rPr sz="1210" b="1" spc="10" dirty="0">
                <a:latin typeface="Arial"/>
                <a:cs typeface="Arial"/>
              </a:rPr>
              <a:t>Roland Garros</a:t>
            </a:r>
            <a:r>
              <a:rPr sz="1210" spc="10" dirty="0">
                <a:latin typeface="Cambria"/>
                <a:cs typeface="Cambria"/>
              </a:rPr>
              <a:t> traverse la Méditerranée avec un Morane type H.</a:t>
            </a:r>
            <a:endParaRPr sz="1100">
              <a:latin typeface="Cambria"/>
              <a:cs typeface="Cambria"/>
            </a:endParaRPr>
          </a:p>
        </p:txBody>
      </p:sp>
      <p:sp>
        <p:nvSpPr>
          <p:cNvPr id="1168" name="object 1168"/>
          <p:cNvSpPr/>
          <p:nvPr/>
        </p:nvSpPr>
        <p:spPr>
          <a:xfrm>
            <a:off x="5170678" y="4542155"/>
            <a:ext cx="1074725" cy="9144"/>
          </a:xfrm>
          <a:custGeom>
            <a:avLst/>
            <a:gdLst/>
            <a:ahLst/>
            <a:cxnLst/>
            <a:rect l="l" t="t" r="r" b="b"/>
            <a:pathLst>
              <a:path w="1074725" h="9144">
                <a:moveTo>
                  <a:pt x="0" y="0"/>
                </a:moveTo>
                <a:lnTo>
                  <a:pt x="0" y="9144"/>
                </a:lnTo>
                <a:lnTo>
                  <a:pt x="1074725" y="9144"/>
                </a:lnTo>
                <a:lnTo>
                  <a:pt x="1074725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text 1"/>
          <p:cNvSpPr txBox="1"/>
          <p:nvPr/>
        </p:nvSpPr>
        <p:spPr>
          <a:xfrm>
            <a:off x="899464" y="7799896"/>
            <a:ext cx="5295340" cy="2563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10" spc="10" dirty="0">
                <a:latin typeface="Arial"/>
                <a:cs typeface="Arial"/>
              </a:rPr>
              <a:t>En  1913</a:t>
            </a:r>
            <a:r>
              <a:rPr sz="1710" b="1" spc="10" dirty="0">
                <a:latin typeface="Arial"/>
                <a:cs typeface="Arial"/>
              </a:rPr>
              <a:t> </a:t>
            </a:r>
            <a:r>
              <a:rPr sz="1710" spc="10" dirty="0">
                <a:latin typeface="Arial"/>
                <a:cs typeface="Arial"/>
              </a:rPr>
              <a:t>:</a:t>
            </a:r>
            <a:r>
              <a:rPr sz="1710" spc="10" dirty="0">
                <a:latin typeface="Times New Roman"/>
                <a:cs typeface="Times New Roman"/>
              </a:rPr>
              <a:t>  </a:t>
            </a:r>
            <a:r>
              <a:rPr sz="1210" spc="10" dirty="0">
                <a:latin typeface="Cambria"/>
                <a:cs typeface="Cambria"/>
              </a:rPr>
              <a:t>l’aviateur</a:t>
            </a:r>
            <a:r>
              <a:rPr sz="1210" b="1" spc="10" dirty="0">
                <a:latin typeface="Arial"/>
                <a:cs typeface="Arial"/>
              </a:rPr>
              <a:t> Pégoud</a:t>
            </a:r>
            <a:r>
              <a:rPr sz="1210" spc="10" dirty="0">
                <a:latin typeface="Cambria"/>
                <a:cs typeface="Cambria"/>
              </a:rPr>
              <a:t>, saute de son monoplan Blériot en parachute.</a:t>
            </a:r>
            <a:endParaRPr sz="1100">
              <a:latin typeface="Cambria"/>
              <a:cs typeface="Cambria"/>
            </a:endParaRPr>
          </a:p>
        </p:txBody>
      </p:sp>
      <p:sp>
        <p:nvSpPr>
          <p:cNvPr id="1169" name="object 1169"/>
          <p:cNvSpPr/>
          <p:nvPr/>
        </p:nvSpPr>
        <p:spPr>
          <a:xfrm>
            <a:off x="3647821" y="8017510"/>
            <a:ext cx="2481325" cy="9143"/>
          </a:xfrm>
          <a:custGeom>
            <a:avLst/>
            <a:gdLst/>
            <a:ahLst/>
            <a:cxnLst/>
            <a:rect l="l" t="t" r="r" b="b"/>
            <a:pathLst>
              <a:path w="2481325" h="9143">
                <a:moveTo>
                  <a:pt x="0" y="0"/>
                </a:moveTo>
                <a:lnTo>
                  <a:pt x="0" y="9144"/>
                </a:lnTo>
                <a:lnTo>
                  <a:pt x="2481326" y="9144"/>
                </a:lnTo>
                <a:lnTo>
                  <a:pt x="248132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text 1"/>
          <p:cNvSpPr txBox="1"/>
          <p:nvPr/>
        </p:nvSpPr>
        <p:spPr>
          <a:xfrm>
            <a:off x="2172335" y="8591144"/>
            <a:ext cx="3254373" cy="1929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C’est le premier saut en parachute d’un avion</a:t>
            </a:r>
            <a:r>
              <a:rPr sz="1300" spc="10" dirty="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170" name="object 1170"/>
          <p:cNvSpPr/>
          <p:nvPr/>
        </p:nvSpPr>
        <p:spPr>
          <a:xfrm>
            <a:off x="2172335" y="8758174"/>
            <a:ext cx="3173603" cy="9144"/>
          </a:xfrm>
          <a:custGeom>
            <a:avLst/>
            <a:gdLst/>
            <a:ahLst/>
            <a:cxnLst/>
            <a:rect l="l" t="t" r="r" b="b"/>
            <a:pathLst>
              <a:path w="3173603" h="9144">
                <a:moveTo>
                  <a:pt x="0" y="0"/>
                </a:moveTo>
                <a:lnTo>
                  <a:pt x="0" y="9144"/>
                </a:lnTo>
                <a:lnTo>
                  <a:pt x="3173603" y="9144"/>
                </a:lnTo>
                <a:lnTo>
                  <a:pt x="3173603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452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808" y="1402080"/>
            <a:ext cx="4762500" cy="2380488"/>
          </a:xfrm>
          <a:prstGeom prst="rect">
            <a:avLst/>
          </a:prstGeom>
        </p:spPr>
      </p:pic>
      <p:pic>
        <p:nvPicPr>
          <p:cNvPr id="453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040" y="5114544"/>
            <a:ext cx="3108960" cy="20574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2128139" y="490116"/>
            <a:ext cx="3354124" cy="22644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spc="10" dirty="0">
                <a:latin typeface="Arial"/>
                <a:cs typeface="Arial"/>
              </a:rPr>
              <a:t>BREVET D’INITIATION AERONAUTIQUE</a:t>
            </a:r>
            <a:endParaRPr sz="1300">
              <a:latin typeface="Arial"/>
              <a:cs typeface="Arial"/>
            </a:endParaRPr>
          </a:p>
        </p:txBody>
      </p:sp>
      <p:sp>
        <p:nvSpPr>
          <p:cNvPr id="1171" name="object 1171"/>
          <p:cNvSpPr/>
          <p:nvPr/>
        </p:nvSpPr>
        <p:spPr>
          <a:xfrm>
            <a:off x="3467100" y="9896856"/>
            <a:ext cx="723900" cy="542544"/>
          </a:xfrm>
          <a:custGeom>
            <a:avLst/>
            <a:gdLst/>
            <a:ahLst/>
            <a:cxnLst/>
            <a:rect l="l" t="t" r="r" b="b"/>
            <a:pathLst>
              <a:path w="723900" h="542544">
                <a:moveTo>
                  <a:pt x="0" y="271272"/>
                </a:moveTo>
                <a:cubicBezTo>
                  <a:pt x="0" y="121450"/>
                  <a:pt x="162052" y="0"/>
                  <a:pt x="361950" y="0"/>
                </a:cubicBezTo>
                <a:cubicBezTo>
                  <a:pt x="561848" y="0"/>
                  <a:pt x="723900" y="121450"/>
                  <a:pt x="723900" y="271272"/>
                </a:cubicBezTo>
                <a:cubicBezTo>
                  <a:pt x="723900" y="421094"/>
                  <a:pt x="561848" y="542544"/>
                  <a:pt x="361950" y="542544"/>
                </a:cubicBezTo>
                <a:cubicBezTo>
                  <a:pt x="162052" y="542544"/>
                  <a:pt x="0" y="421094"/>
                  <a:pt x="0" y="271272"/>
                </a:cubicBez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3672205" y="10070718"/>
            <a:ext cx="354695" cy="199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FF"/>
                </a:solidFill>
                <a:latin typeface="Arial"/>
                <a:cs typeface="Arial"/>
              </a:rPr>
              <a:t>193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899464" y="953471"/>
            <a:ext cx="5795821" cy="26800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10" spc="10" dirty="0">
                <a:latin typeface="Arial"/>
                <a:cs typeface="Arial"/>
              </a:rPr>
              <a:t>Toujours  en  1913</a:t>
            </a:r>
            <a:r>
              <a:rPr sz="1710" spc="10" dirty="0">
                <a:latin typeface="Cambria"/>
                <a:cs typeface="Cambria"/>
              </a:rPr>
              <a:t> </a:t>
            </a:r>
            <a:r>
              <a:rPr sz="1710" spc="10" dirty="0">
                <a:latin typeface="Arial"/>
                <a:cs typeface="Arial"/>
              </a:rPr>
              <a:t>:</a:t>
            </a:r>
            <a:r>
              <a:rPr sz="1710" spc="10" dirty="0">
                <a:latin typeface="Times New Roman"/>
                <a:cs typeface="Times New Roman"/>
              </a:rPr>
              <a:t>  </a:t>
            </a:r>
            <a:r>
              <a:rPr sz="1210" spc="10" dirty="0">
                <a:latin typeface="Cambria"/>
                <a:cs typeface="Cambria"/>
              </a:rPr>
              <a:t>l'ingénieur </a:t>
            </a:r>
            <a:r>
              <a:rPr sz="1210" b="1" spc="10" dirty="0">
                <a:latin typeface="Arial"/>
                <a:cs typeface="Arial"/>
              </a:rPr>
              <a:t>Déperdussin</a:t>
            </a:r>
            <a:r>
              <a:rPr sz="1210" spc="10" dirty="0">
                <a:latin typeface="Cambria"/>
                <a:cs typeface="Cambria"/>
              </a:rPr>
              <a:t> permet d'atteindre les 200 Km/h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899464" y="1224604"/>
            <a:ext cx="5800039" cy="1929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70" spc="10" dirty="0">
                <a:latin typeface="Cambria"/>
                <a:cs typeface="Cambria"/>
              </a:rPr>
              <a:t>avec son avion très moderne (aile basse, aucun haubanage et un moteur de 160 cv).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899464" y="4975548"/>
            <a:ext cx="5751271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Tandis qu’</a:t>
            </a:r>
            <a:r>
              <a:rPr sz="1300" b="1" spc="10" dirty="0">
                <a:latin typeface="Arial"/>
                <a:cs typeface="Arial"/>
              </a:rPr>
              <a:t>Igor Sikorsky</a:t>
            </a:r>
            <a:r>
              <a:rPr sz="1300" spc="10" dirty="0">
                <a:latin typeface="Cambria"/>
                <a:cs typeface="Cambria"/>
              </a:rPr>
              <a:t>, fabrique en Russie le premier quadrimoteur, le Bolchoï.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1172" name="object 1172"/>
          <p:cNvSpPr/>
          <p:nvPr/>
        </p:nvSpPr>
        <p:spPr>
          <a:xfrm>
            <a:off x="4060825" y="5142611"/>
            <a:ext cx="1760474" cy="9144"/>
          </a:xfrm>
          <a:custGeom>
            <a:avLst/>
            <a:gdLst/>
            <a:ahLst/>
            <a:cxnLst/>
            <a:rect l="l" t="t" r="r" b="b"/>
            <a:pathLst>
              <a:path w="1760474" h="9144">
                <a:moveTo>
                  <a:pt x="0" y="0"/>
                </a:moveTo>
                <a:lnTo>
                  <a:pt x="0" y="9144"/>
                </a:lnTo>
                <a:lnTo>
                  <a:pt x="1760474" y="9144"/>
                </a:lnTo>
                <a:lnTo>
                  <a:pt x="176047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73" name="object 1173"/>
          <p:cNvSpPr/>
          <p:nvPr/>
        </p:nvSpPr>
        <p:spPr>
          <a:xfrm>
            <a:off x="5854954" y="5142611"/>
            <a:ext cx="762305" cy="9144"/>
          </a:xfrm>
          <a:custGeom>
            <a:avLst/>
            <a:gdLst/>
            <a:ahLst/>
            <a:cxnLst/>
            <a:rect l="l" t="t" r="r" b="b"/>
            <a:pathLst>
              <a:path w="762305" h="9144">
                <a:moveTo>
                  <a:pt x="0" y="0"/>
                </a:moveTo>
                <a:lnTo>
                  <a:pt x="0" y="9144"/>
                </a:lnTo>
                <a:lnTo>
                  <a:pt x="762305" y="9144"/>
                </a:lnTo>
                <a:lnTo>
                  <a:pt x="762305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454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632" y="5890260"/>
            <a:ext cx="4305300" cy="2714244"/>
          </a:xfrm>
          <a:prstGeom prst="rect">
            <a:avLst/>
          </a:prstGeom>
        </p:spPr>
      </p:pic>
      <p:pic>
        <p:nvPicPr>
          <p:cNvPr id="455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444" y="1667256"/>
            <a:ext cx="5760720" cy="295503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2128139" y="490116"/>
            <a:ext cx="3354124" cy="22644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spc="10" dirty="0">
                <a:latin typeface="Arial"/>
                <a:cs typeface="Arial"/>
              </a:rPr>
              <a:t>BREVET D’INITIATION AERONAUTIQUE</a:t>
            </a:r>
            <a:endParaRPr sz="1300">
              <a:latin typeface="Arial"/>
              <a:cs typeface="Arial"/>
            </a:endParaRPr>
          </a:p>
        </p:txBody>
      </p:sp>
      <p:sp>
        <p:nvSpPr>
          <p:cNvPr id="1174" name="object 1174"/>
          <p:cNvSpPr/>
          <p:nvPr/>
        </p:nvSpPr>
        <p:spPr>
          <a:xfrm>
            <a:off x="3467100" y="9896856"/>
            <a:ext cx="723900" cy="542544"/>
          </a:xfrm>
          <a:custGeom>
            <a:avLst/>
            <a:gdLst/>
            <a:ahLst/>
            <a:cxnLst/>
            <a:rect l="l" t="t" r="r" b="b"/>
            <a:pathLst>
              <a:path w="723900" h="542544">
                <a:moveTo>
                  <a:pt x="0" y="271272"/>
                </a:moveTo>
                <a:cubicBezTo>
                  <a:pt x="0" y="121450"/>
                  <a:pt x="162052" y="0"/>
                  <a:pt x="361950" y="0"/>
                </a:cubicBezTo>
                <a:cubicBezTo>
                  <a:pt x="561848" y="0"/>
                  <a:pt x="723900" y="121450"/>
                  <a:pt x="723900" y="271272"/>
                </a:cubicBezTo>
                <a:cubicBezTo>
                  <a:pt x="723900" y="421094"/>
                  <a:pt x="561848" y="542544"/>
                  <a:pt x="361950" y="542544"/>
                </a:cubicBezTo>
                <a:cubicBezTo>
                  <a:pt x="162052" y="542544"/>
                  <a:pt x="0" y="421094"/>
                  <a:pt x="0" y="271272"/>
                </a:cubicBez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3672205" y="10070718"/>
            <a:ext cx="354695" cy="199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FF"/>
                </a:solidFill>
                <a:latin typeface="Arial"/>
                <a:cs typeface="Arial"/>
              </a:rPr>
              <a:t>194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890320" y="946383"/>
            <a:ext cx="308497" cy="28433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spc="10" dirty="0">
                <a:latin typeface="Arial"/>
                <a:cs typeface="Arial"/>
              </a:rPr>
              <a:t>IV.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1356614" y="963532"/>
            <a:ext cx="4025009" cy="26519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70" spc="10" dirty="0">
                <a:latin typeface="Arial"/>
                <a:cs typeface="Arial"/>
              </a:rPr>
              <a:t>La Première Guerre Mondiale (1914-1918)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899464" y="1473155"/>
            <a:ext cx="5792248" cy="26800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70" spc="10" dirty="0">
                <a:latin typeface="Arial"/>
                <a:cs typeface="Arial"/>
              </a:rPr>
              <a:t>En  1914</a:t>
            </a:r>
            <a:r>
              <a:rPr sz="1770" spc="10" dirty="0">
                <a:latin typeface="Cambria"/>
                <a:cs typeface="Cambria"/>
              </a:rPr>
              <a:t> </a:t>
            </a:r>
            <a:r>
              <a:rPr sz="1770" spc="10" dirty="0">
                <a:latin typeface="Arial"/>
                <a:cs typeface="Arial"/>
              </a:rPr>
              <a:t>:</a:t>
            </a:r>
            <a:r>
              <a:rPr sz="1770" spc="10" dirty="0">
                <a:latin typeface="Times New Roman"/>
                <a:cs typeface="Times New Roman"/>
              </a:rPr>
              <a:t>  </a:t>
            </a:r>
            <a:r>
              <a:rPr sz="1270" spc="10" dirty="0">
                <a:latin typeface="Cambria"/>
                <a:cs typeface="Cambria"/>
              </a:rPr>
              <a:t>Début de la guerre, les avions militaires sont peu nombreux et servent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899464" y="1744319"/>
            <a:ext cx="4560773" cy="19290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surtout à l’observation, la surveillance et pour le renseignement.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899464" y="2114652"/>
            <a:ext cx="5791498" cy="38800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L’avion est un moyen, plus pratique que le ballon captif, pour voir de l’autre côté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de la colline.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899464" y="3032207"/>
            <a:ext cx="5795220" cy="2680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20" spc="10" dirty="0">
                <a:latin typeface="Arial"/>
                <a:cs typeface="Arial"/>
              </a:rPr>
              <a:t>De  Février  à  Décembre  1916</a:t>
            </a:r>
            <a:r>
              <a:rPr sz="1620" spc="10" dirty="0">
                <a:latin typeface="Cambria"/>
                <a:cs typeface="Cambria"/>
              </a:rPr>
              <a:t> </a:t>
            </a:r>
            <a:r>
              <a:rPr sz="1620" spc="10" dirty="0">
                <a:latin typeface="Arial"/>
                <a:cs typeface="Arial"/>
              </a:rPr>
              <a:t>:</a:t>
            </a:r>
            <a:r>
              <a:rPr sz="1620" spc="10" dirty="0">
                <a:latin typeface="Times New Roman"/>
                <a:cs typeface="Times New Roman"/>
              </a:rPr>
              <a:t>  </a:t>
            </a:r>
            <a:r>
              <a:rPr sz="1119" spc="10" dirty="0">
                <a:latin typeface="Cambria"/>
                <a:cs typeface="Cambria"/>
              </a:rPr>
              <a:t>La bataille de Verdun fait rage pendant 10 mois</a:t>
            </a:r>
            <a:endParaRPr sz="1100">
              <a:latin typeface="Cambria"/>
              <a:cs typeface="Cambria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899464" y="3305277"/>
            <a:ext cx="5156657" cy="1929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et les militaires commencent à voir les possibilités offertes par l’aviation.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2414651" y="3675576"/>
            <a:ext cx="2993771" cy="1929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0" b="1" spc="10" dirty="0">
                <a:latin typeface="Arial"/>
                <a:cs typeface="Arial"/>
              </a:rPr>
              <a:t>« </a:t>
            </a:r>
            <a:r>
              <a:rPr sz="1210" b="1" i="1" spc="10" dirty="0">
                <a:latin typeface="Arial"/>
                <a:cs typeface="Arial"/>
              </a:rPr>
              <a:t>Balayez-moi le ciel</a:t>
            </a:r>
            <a:r>
              <a:rPr sz="1210" b="1" spc="10" dirty="0">
                <a:latin typeface="Arial"/>
                <a:cs typeface="Arial"/>
              </a:rPr>
              <a:t> !</a:t>
            </a:r>
            <a:r>
              <a:rPr sz="1210" b="1" i="1" spc="10" dirty="0">
                <a:latin typeface="Arial"/>
                <a:cs typeface="Arial"/>
              </a:rPr>
              <a:t> Je suis aveugle</a:t>
            </a:r>
            <a:r>
              <a:rPr sz="1210" b="1" spc="10" dirty="0">
                <a:latin typeface="Arial"/>
                <a:cs typeface="Arial"/>
              </a:rPr>
              <a:t> ! »</a:t>
            </a:r>
            <a:r>
              <a:rPr sz="1210" spc="10" dirty="0">
                <a:latin typeface="Cambria"/>
                <a:cs typeface="Cambria"/>
              </a:rPr>
              <a:t>.</a:t>
            </a:r>
            <a:endParaRPr sz="1100">
              <a:latin typeface="Cambria"/>
              <a:cs typeface="Cambria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1129588" y="4045908"/>
            <a:ext cx="5565062" cy="38803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Et dès lors, l’aviation se procure une place importante dans le conflit (chasse,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bombardement) et dans tous ceux qui se dérouleront par la suite. 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1952498" y="7675187"/>
            <a:ext cx="3689095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La construction d’avion s’intensifie alors en France :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899464" y="8047183"/>
            <a:ext cx="1615770" cy="2680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50" spc="10" dirty="0">
                <a:latin typeface="Arial"/>
                <a:cs typeface="Arial"/>
              </a:rPr>
              <a:t>En  1914</a:t>
            </a:r>
            <a:r>
              <a:rPr sz="1650" spc="10" dirty="0">
                <a:latin typeface="Cambria"/>
                <a:cs typeface="Cambria"/>
              </a:rPr>
              <a:t> </a:t>
            </a:r>
            <a:r>
              <a:rPr sz="1650" spc="10" dirty="0">
                <a:latin typeface="Arial"/>
                <a:cs typeface="Arial"/>
              </a:rPr>
              <a:t>:</a:t>
            </a:r>
            <a:r>
              <a:rPr sz="1650" spc="10" dirty="0">
                <a:latin typeface="Times New Roman"/>
                <a:cs typeface="Times New Roman"/>
              </a:rPr>
              <a:t>  </a:t>
            </a:r>
            <a:r>
              <a:rPr sz="1149" spc="10" dirty="0">
                <a:latin typeface="Cambria"/>
                <a:cs typeface="Cambria"/>
              </a:rPr>
              <a:t>148 Avions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899464" y="8495240"/>
            <a:ext cx="1701114" cy="2680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50" spc="10" dirty="0">
                <a:latin typeface="Arial"/>
                <a:cs typeface="Arial"/>
              </a:rPr>
              <a:t>En  1918</a:t>
            </a:r>
            <a:r>
              <a:rPr sz="1650" spc="10" dirty="0">
                <a:latin typeface="Cambria"/>
                <a:cs typeface="Cambria"/>
              </a:rPr>
              <a:t> </a:t>
            </a:r>
            <a:r>
              <a:rPr sz="1650" spc="10" dirty="0">
                <a:latin typeface="Arial"/>
                <a:cs typeface="Arial"/>
              </a:rPr>
              <a:t>:</a:t>
            </a:r>
            <a:r>
              <a:rPr sz="1650" spc="10" dirty="0">
                <a:latin typeface="Times New Roman"/>
                <a:cs typeface="Times New Roman"/>
              </a:rPr>
              <a:t>  </a:t>
            </a:r>
            <a:r>
              <a:rPr sz="1149" spc="10" dirty="0">
                <a:latin typeface="Cambria"/>
                <a:cs typeface="Cambria"/>
              </a:rPr>
              <a:t>3608 Avions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2046985" y="9322354"/>
            <a:ext cx="3498597" cy="18388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0" b="1" spc="10" dirty="0">
                <a:latin typeface="Arial"/>
                <a:cs typeface="Arial"/>
              </a:rPr>
              <a:t>Ceux-ci auront alors des missions spécifiques 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75" name="object 1175"/>
          <p:cNvSpPr/>
          <p:nvPr/>
        </p:nvSpPr>
        <p:spPr>
          <a:xfrm>
            <a:off x="2046985" y="9480500"/>
            <a:ext cx="3464940" cy="12191"/>
          </a:xfrm>
          <a:custGeom>
            <a:avLst/>
            <a:gdLst/>
            <a:ahLst/>
            <a:cxnLst/>
            <a:rect l="l" t="t" r="r" b="b"/>
            <a:pathLst>
              <a:path w="3464940" h="12191">
                <a:moveTo>
                  <a:pt x="0" y="0"/>
                </a:moveTo>
                <a:lnTo>
                  <a:pt x="0" y="12191"/>
                </a:lnTo>
                <a:lnTo>
                  <a:pt x="3464941" y="12191"/>
                </a:lnTo>
                <a:lnTo>
                  <a:pt x="346494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456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0" y="4611624"/>
            <a:ext cx="3400044" cy="251002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2128139" y="490116"/>
            <a:ext cx="3354124" cy="22644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spc="10" dirty="0">
                <a:latin typeface="Arial"/>
                <a:cs typeface="Arial"/>
              </a:rPr>
              <a:t>BREVET D’INITIATION AERONAUTIQUE</a:t>
            </a:r>
            <a:endParaRPr sz="1300">
              <a:latin typeface="Arial"/>
              <a:cs typeface="Arial"/>
            </a:endParaRPr>
          </a:p>
        </p:txBody>
      </p:sp>
      <p:sp>
        <p:nvSpPr>
          <p:cNvPr id="1176" name="object 1176"/>
          <p:cNvSpPr/>
          <p:nvPr/>
        </p:nvSpPr>
        <p:spPr>
          <a:xfrm>
            <a:off x="3467100" y="9896856"/>
            <a:ext cx="723900" cy="542544"/>
          </a:xfrm>
          <a:custGeom>
            <a:avLst/>
            <a:gdLst/>
            <a:ahLst/>
            <a:cxnLst/>
            <a:rect l="l" t="t" r="r" b="b"/>
            <a:pathLst>
              <a:path w="723900" h="542544">
                <a:moveTo>
                  <a:pt x="0" y="271272"/>
                </a:moveTo>
                <a:cubicBezTo>
                  <a:pt x="0" y="121450"/>
                  <a:pt x="162052" y="0"/>
                  <a:pt x="361950" y="0"/>
                </a:cubicBezTo>
                <a:cubicBezTo>
                  <a:pt x="561848" y="0"/>
                  <a:pt x="723900" y="121450"/>
                  <a:pt x="723900" y="271272"/>
                </a:cubicBezTo>
                <a:cubicBezTo>
                  <a:pt x="723900" y="421094"/>
                  <a:pt x="561848" y="542544"/>
                  <a:pt x="361950" y="542544"/>
                </a:cubicBezTo>
                <a:cubicBezTo>
                  <a:pt x="162052" y="542544"/>
                  <a:pt x="0" y="421094"/>
                  <a:pt x="0" y="271272"/>
                </a:cubicBez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3672205" y="10070718"/>
            <a:ext cx="354695" cy="199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FF"/>
                </a:solidFill>
                <a:latin typeface="Arial"/>
                <a:cs typeface="Arial"/>
              </a:rPr>
              <a:t>195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1128064" y="960500"/>
            <a:ext cx="4389689" cy="199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b="1" spc="10" dirty="0">
                <a:latin typeface="Arial"/>
                <a:cs typeface="Arial"/>
              </a:rPr>
              <a:t>A.  Les Farman et Caudron pour la « Reconnaissance »</a:t>
            </a:r>
            <a:endParaRPr sz="1300">
              <a:latin typeface="Arial"/>
              <a:cs typeface="Arial"/>
            </a:endParaRPr>
          </a:p>
        </p:txBody>
      </p:sp>
      <p:sp>
        <p:nvSpPr>
          <p:cNvPr id="1177" name="object 1177"/>
          <p:cNvSpPr/>
          <p:nvPr/>
        </p:nvSpPr>
        <p:spPr>
          <a:xfrm>
            <a:off x="1356614" y="1131061"/>
            <a:ext cx="4121785" cy="13717"/>
          </a:xfrm>
          <a:custGeom>
            <a:avLst/>
            <a:gdLst/>
            <a:ahLst/>
            <a:cxnLst/>
            <a:rect l="l" t="t" r="r" b="b"/>
            <a:pathLst>
              <a:path w="4121785" h="13717">
                <a:moveTo>
                  <a:pt x="0" y="0"/>
                </a:moveTo>
                <a:lnTo>
                  <a:pt x="0" y="13717"/>
                </a:lnTo>
                <a:lnTo>
                  <a:pt x="4121785" y="13717"/>
                </a:lnTo>
                <a:lnTo>
                  <a:pt x="4121785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text 1"/>
          <p:cNvSpPr txBox="1"/>
          <p:nvPr/>
        </p:nvSpPr>
        <p:spPr>
          <a:xfrm>
            <a:off x="4954270" y="2422241"/>
            <a:ext cx="1060704" cy="18388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i="1" spc="10" dirty="0">
                <a:latin typeface="Arial"/>
                <a:cs typeface="Arial"/>
              </a:rPr>
              <a:t>Farman MF-11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1128064" y="3701033"/>
            <a:ext cx="541836" cy="19920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00" b="1" spc="10" dirty="0">
                <a:latin typeface="Arial"/>
                <a:cs typeface="Arial"/>
              </a:rPr>
              <a:t>B.  </a:t>
            </a:r>
            <a:r>
              <a:rPr sz="1400" b="1" spc="10" dirty="0">
                <a:latin typeface="Arial"/>
                <a:cs typeface="Arial"/>
              </a:rPr>
              <a:t>Les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1761729" y="3701033"/>
            <a:ext cx="1557436" cy="19920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b="1" spc="10" dirty="0">
                <a:latin typeface="Arial"/>
                <a:cs typeface="Arial"/>
              </a:rPr>
              <a:t>Morane,  Neuport,</a:t>
            </a:r>
            <a:endParaRPr sz="1300"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3410816" y="3701033"/>
            <a:ext cx="624256" cy="19920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b="1" spc="10" dirty="0">
                <a:latin typeface="Arial"/>
                <a:cs typeface="Arial"/>
              </a:rPr>
              <a:t>Fokker</a:t>
            </a:r>
            <a:endParaRPr sz="130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4125118" y="3701033"/>
            <a:ext cx="950560" cy="19920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latin typeface="Arial"/>
                <a:cs typeface="Arial"/>
              </a:rPr>
              <a:t>(allemand)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5167329" y="3701033"/>
            <a:ext cx="197744" cy="19920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latin typeface="Arial"/>
                <a:cs typeface="Arial"/>
              </a:rPr>
              <a:t>et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5456723" y="3701033"/>
            <a:ext cx="436855" cy="19920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latin typeface="Arial"/>
                <a:cs typeface="Arial"/>
              </a:rPr>
              <a:t>Spad</a:t>
            </a:r>
            <a:endParaRPr sz="1300">
              <a:latin typeface="Arial"/>
              <a:cs typeface="Arial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5987542" y="3701033"/>
            <a:ext cx="433823" cy="19920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latin typeface="Arial"/>
                <a:cs typeface="Arial"/>
              </a:rPr>
              <a:t>pour</a:t>
            </a:r>
            <a:endParaRPr sz="1400">
              <a:latin typeface="Arial"/>
              <a:cs typeface="Arial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6513015" y="3701033"/>
            <a:ext cx="187046" cy="19920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latin typeface="Arial"/>
                <a:cs typeface="Arial"/>
              </a:rPr>
              <a:t>la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78" name="object 1178"/>
          <p:cNvSpPr/>
          <p:nvPr/>
        </p:nvSpPr>
        <p:spPr>
          <a:xfrm>
            <a:off x="1356614" y="3871595"/>
            <a:ext cx="5304790" cy="13716"/>
          </a:xfrm>
          <a:custGeom>
            <a:avLst/>
            <a:gdLst/>
            <a:ahLst/>
            <a:cxnLst/>
            <a:rect l="l" t="t" r="r" b="b"/>
            <a:pathLst>
              <a:path w="5304790" h="13716">
                <a:moveTo>
                  <a:pt x="0" y="0"/>
                </a:moveTo>
                <a:lnTo>
                  <a:pt x="0" y="13716"/>
                </a:lnTo>
                <a:lnTo>
                  <a:pt x="5304790" y="13716"/>
                </a:lnTo>
                <a:lnTo>
                  <a:pt x="530479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text 1"/>
          <p:cNvSpPr txBox="1"/>
          <p:nvPr/>
        </p:nvSpPr>
        <p:spPr>
          <a:xfrm>
            <a:off x="1356614" y="3925060"/>
            <a:ext cx="862965" cy="19920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b="1" spc="10" dirty="0">
                <a:latin typeface="Arial"/>
                <a:cs typeface="Arial"/>
              </a:rPr>
              <a:t>« Chasse »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79" name="object 1179"/>
          <p:cNvSpPr/>
          <p:nvPr/>
        </p:nvSpPr>
        <p:spPr>
          <a:xfrm>
            <a:off x="1356614" y="4095623"/>
            <a:ext cx="824789" cy="13716"/>
          </a:xfrm>
          <a:custGeom>
            <a:avLst/>
            <a:gdLst/>
            <a:ahLst/>
            <a:cxnLst/>
            <a:rect l="l" t="t" r="r" b="b"/>
            <a:pathLst>
              <a:path w="824789" h="13716">
                <a:moveTo>
                  <a:pt x="0" y="0"/>
                </a:moveTo>
                <a:lnTo>
                  <a:pt x="0" y="13716"/>
                </a:lnTo>
                <a:lnTo>
                  <a:pt x="824789" y="13716"/>
                </a:lnTo>
                <a:lnTo>
                  <a:pt x="82478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text 1"/>
          <p:cNvSpPr txBox="1"/>
          <p:nvPr/>
        </p:nvSpPr>
        <p:spPr>
          <a:xfrm>
            <a:off x="4839970" y="5159726"/>
            <a:ext cx="659892" cy="18388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i="1" spc="10" dirty="0">
                <a:latin typeface="Arial"/>
                <a:cs typeface="Arial"/>
              </a:rPr>
              <a:t>Spad XIII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1128064" y="6593839"/>
            <a:ext cx="4191964" cy="19920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70" b="1" spc="10" dirty="0">
                <a:latin typeface="Arial"/>
                <a:cs typeface="Arial"/>
              </a:rPr>
              <a:t>C.  </a:t>
            </a:r>
            <a:r>
              <a:rPr sz="1370" b="1" spc="10" dirty="0">
                <a:latin typeface="Arial"/>
                <a:cs typeface="Arial"/>
              </a:rPr>
              <a:t>Les Voisin et Breguet pour le « Bombardement »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80" name="object 1180"/>
          <p:cNvSpPr/>
          <p:nvPr/>
        </p:nvSpPr>
        <p:spPr>
          <a:xfrm>
            <a:off x="1356614" y="6764401"/>
            <a:ext cx="3925189" cy="13716"/>
          </a:xfrm>
          <a:custGeom>
            <a:avLst/>
            <a:gdLst/>
            <a:ahLst/>
            <a:cxnLst/>
            <a:rect l="l" t="t" r="r" b="b"/>
            <a:pathLst>
              <a:path w="3925189" h="13716">
                <a:moveTo>
                  <a:pt x="0" y="0"/>
                </a:moveTo>
                <a:lnTo>
                  <a:pt x="0" y="13716"/>
                </a:lnTo>
                <a:lnTo>
                  <a:pt x="3925189" y="13716"/>
                </a:lnTo>
                <a:lnTo>
                  <a:pt x="392518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text 1"/>
          <p:cNvSpPr txBox="1"/>
          <p:nvPr/>
        </p:nvSpPr>
        <p:spPr>
          <a:xfrm>
            <a:off x="4954270" y="7883749"/>
            <a:ext cx="854964" cy="18388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0" i="1" spc="10" dirty="0">
                <a:latin typeface="Arial"/>
                <a:cs typeface="Arial"/>
              </a:rPr>
              <a:t>Breguet XIV</a:t>
            </a:r>
            <a:endParaRPr sz="1100">
              <a:latin typeface="Cambria"/>
              <a:cs typeface="Cambria"/>
            </a:endParaRPr>
          </a:p>
        </p:txBody>
      </p:sp>
      <p:pic>
        <p:nvPicPr>
          <p:cNvPr id="457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6" y="1447800"/>
            <a:ext cx="3704844" cy="1889760"/>
          </a:xfrm>
          <a:prstGeom prst="rect">
            <a:avLst/>
          </a:prstGeom>
        </p:spPr>
      </p:pic>
      <p:pic>
        <p:nvPicPr>
          <p:cNvPr id="458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2" y="4314444"/>
            <a:ext cx="3674364" cy="1752600"/>
          </a:xfrm>
          <a:prstGeom prst="rect">
            <a:avLst/>
          </a:prstGeom>
        </p:spPr>
      </p:pic>
      <p:pic>
        <p:nvPicPr>
          <p:cNvPr id="459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7086600"/>
            <a:ext cx="3886200" cy="172516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2128139" y="490116"/>
            <a:ext cx="3354124" cy="22644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spc="10" dirty="0">
                <a:latin typeface="Arial"/>
                <a:cs typeface="Arial"/>
              </a:rPr>
              <a:t>BREVET D’INITIATION AERONAUTIQUE</a:t>
            </a:r>
            <a:endParaRPr sz="1300">
              <a:latin typeface="Arial"/>
              <a:cs typeface="Arial"/>
            </a:endParaRPr>
          </a:p>
        </p:txBody>
      </p:sp>
      <p:sp>
        <p:nvSpPr>
          <p:cNvPr id="1080" name="object 1080"/>
          <p:cNvSpPr/>
          <p:nvPr/>
        </p:nvSpPr>
        <p:spPr>
          <a:xfrm>
            <a:off x="3467100" y="9896856"/>
            <a:ext cx="723900" cy="542544"/>
          </a:xfrm>
          <a:custGeom>
            <a:avLst/>
            <a:gdLst/>
            <a:ahLst/>
            <a:cxnLst/>
            <a:rect l="l" t="t" r="r" b="b"/>
            <a:pathLst>
              <a:path w="723900" h="542544">
                <a:moveTo>
                  <a:pt x="0" y="271272"/>
                </a:moveTo>
                <a:cubicBezTo>
                  <a:pt x="0" y="121450"/>
                  <a:pt x="162052" y="0"/>
                  <a:pt x="361950" y="0"/>
                </a:cubicBezTo>
                <a:cubicBezTo>
                  <a:pt x="561848" y="0"/>
                  <a:pt x="723900" y="121450"/>
                  <a:pt x="723900" y="271272"/>
                </a:cubicBezTo>
                <a:cubicBezTo>
                  <a:pt x="723900" y="421094"/>
                  <a:pt x="561848" y="542544"/>
                  <a:pt x="361950" y="542544"/>
                </a:cubicBezTo>
                <a:cubicBezTo>
                  <a:pt x="162052" y="542544"/>
                  <a:pt x="0" y="421094"/>
                  <a:pt x="0" y="271272"/>
                </a:cubicBez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3672205" y="10070718"/>
            <a:ext cx="354695" cy="199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FF"/>
                </a:solidFill>
                <a:latin typeface="Arial"/>
                <a:cs typeface="Arial"/>
              </a:rPr>
              <a:t>178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1202740" y="955885"/>
            <a:ext cx="5227903" cy="108585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1941906">
              <a:lnSpc>
                <a:spcPct val="100000"/>
              </a:lnSpc>
            </a:pPr>
            <a:r>
              <a:rPr sz="2400" spc="10" dirty="0">
                <a:latin typeface="Bernard MT Condensed"/>
                <a:cs typeface="Bernard MT Condensed"/>
              </a:rPr>
              <a:t>Chapitre  5  :</a:t>
            </a:r>
            <a:endParaRPr sz="1200">
              <a:latin typeface="Times New Roman"/>
              <a:cs typeface="Times New Roman"/>
            </a:endParaRPr>
          </a:p>
          <a:p>
            <a:pPr marL="0">
              <a:lnSpc>
                <a:spcPct val="100000"/>
              </a:lnSpc>
            </a:pPr>
            <a:r>
              <a:rPr sz="1260" spc="10" dirty="0">
                <a:latin typeface="Bernard MT Condensed"/>
                <a:cs typeface="Bernard MT Condensed"/>
              </a:rPr>
              <a:t>HISTOIRE  ET  CULTURE  DE  L’AERONAUTIQUE  ET  DU</a:t>
            </a:r>
            <a:endParaRPr sz="1200">
              <a:latin typeface="Bernard MT Condensed"/>
              <a:cs typeface="Bernard MT Condensed"/>
            </a:endParaRPr>
          </a:p>
          <a:p>
            <a:pPr marL="2118690">
              <a:lnSpc>
                <a:spcPct val="100000"/>
              </a:lnSpc>
            </a:pPr>
            <a:r>
              <a:rPr sz="2400" spc="10" dirty="0">
                <a:latin typeface="Bernard MT Condensed"/>
                <a:cs typeface="Bernard MT Condensed"/>
              </a:rPr>
              <a:t>SPATIAL.</a:t>
            </a:r>
            <a:endParaRPr sz="2400">
              <a:latin typeface="Bernard MT Condensed"/>
              <a:cs typeface="Bernard MT Condensed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2699639" y="5758671"/>
            <a:ext cx="2204365" cy="26519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spc="10" dirty="0">
                <a:latin typeface="Arial"/>
                <a:cs typeface="Arial"/>
              </a:rPr>
              <a:t>Contenu du chapitre :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81" name="object 1081"/>
          <p:cNvSpPr/>
          <p:nvPr/>
        </p:nvSpPr>
        <p:spPr>
          <a:xfrm>
            <a:off x="2699639" y="5999353"/>
            <a:ext cx="2160143" cy="18288"/>
          </a:xfrm>
          <a:custGeom>
            <a:avLst/>
            <a:gdLst/>
            <a:ahLst/>
            <a:cxnLst/>
            <a:rect l="l" t="t" r="r" b="b"/>
            <a:pathLst>
              <a:path w="2160143" h="18288">
                <a:moveTo>
                  <a:pt x="0" y="0"/>
                </a:moveTo>
                <a:lnTo>
                  <a:pt x="0" y="18288"/>
                </a:lnTo>
                <a:lnTo>
                  <a:pt x="2160143" y="18288"/>
                </a:lnTo>
                <a:lnTo>
                  <a:pt x="2160143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text 1"/>
          <p:cNvSpPr txBox="1"/>
          <p:nvPr/>
        </p:nvSpPr>
        <p:spPr>
          <a:xfrm>
            <a:off x="899464" y="6648526"/>
            <a:ext cx="1614270" cy="18579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spc="10" dirty="0">
                <a:latin typeface="Arial"/>
                <a:cs typeface="Arial"/>
              </a:rPr>
              <a:t>I. Du mythe à la réalité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899464" y="7049319"/>
            <a:ext cx="2368651" cy="18581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spc="10" dirty="0">
                <a:latin typeface="Arial"/>
                <a:cs typeface="Arial"/>
              </a:rPr>
              <a:t>II. Le choix du ‘plus léger que l’air’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899464" y="7448626"/>
            <a:ext cx="2364078" cy="18579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spc="10" dirty="0">
                <a:latin typeface="Arial"/>
                <a:cs typeface="Arial"/>
              </a:rPr>
              <a:t>III. Les temps héroïques (1890-1913)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899464" y="7848295"/>
            <a:ext cx="3027272" cy="18579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spc="10" dirty="0">
                <a:latin typeface="Arial"/>
                <a:cs typeface="Arial"/>
              </a:rPr>
              <a:t>IV. La Première Guerre Mondiale (1914-1918)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899464" y="8247564"/>
            <a:ext cx="2476854" cy="18581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spc="10" dirty="0">
                <a:latin typeface="Arial"/>
                <a:cs typeface="Arial"/>
              </a:rPr>
              <a:t>V. L’Entre Deux-Guerres (1919-1939)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899464" y="8646871"/>
            <a:ext cx="3135477" cy="18579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spc="10" dirty="0">
                <a:latin typeface="Arial"/>
                <a:cs typeface="Arial"/>
              </a:rPr>
              <a:t>VI. La Deuxième Guerre Mondiale (1939-1945)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899464" y="9047664"/>
            <a:ext cx="2373223" cy="18581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9" spc="10" dirty="0">
                <a:latin typeface="Arial"/>
                <a:cs typeface="Arial"/>
              </a:rPr>
              <a:t>VII. L’Aviation de 1945 à nos jours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899464" y="9446901"/>
            <a:ext cx="2021178" cy="18581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59" spc="10" dirty="0">
                <a:latin typeface="Arial"/>
                <a:cs typeface="Arial"/>
              </a:rPr>
              <a:t>VIII. La Conquête de l’Espace</a:t>
            </a:r>
            <a:endParaRPr sz="1100">
              <a:latin typeface="Arial"/>
              <a:cs typeface="Arial"/>
            </a:endParaRPr>
          </a:p>
        </p:txBody>
      </p:sp>
      <p:pic>
        <p:nvPicPr>
          <p:cNvPr id="408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956" y="2116836"/>
            <a:ext cx="5753100" cy="349605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2128139" y="490116"/>
            <a:ext cx="3354124" cy="22644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spc="10" dirty="0">
                <a:latin typeface="Arial"/>
                <a:cs typeface="Arial"/>
              </a:rPr>
              <a:t>BREVET D’INITIATION AERONAUTIQUE</a:t>
            </a:r>
            <a:endParaRPr sz="1300">
              <a:latin typeface="Arial"/>
              <a:cs typeface="Arial"/>
            </a:endParaRPr>
          </a:p>
        </p:txBody>
      </p:sp>
      <p:sp>
        <p:nvSpPr>
          <p:cNvPr id="1181" name="object 1181"/>
          <p:cNvSpPr/>
          <p:nvPr/>
        </p:nvSpPr>
        <p:spPr>
          <a:xfrm>
            <a:off x="3467100" y="9896856"/>
            <a:ext cx="723900" cy="542544"/>
          </a:xfrm>
          <a:custGeom>
            <a:avLst/>
            <a:gdLst/>
            <a:ahLst/>
            <a:cxnLst/>
            <a:rect l="l" t="t" r="r" b="b"/>
            <a:pathLst>
              <a:path w="723900" h="542544">
                <a:moveTo>
                  <a:pt x="0" y="271272"/>
                </a:moveTo>
                <a:cubicBezTo>
                  <a:pt x="0" y="121450"/>
                  <a:pt x="162052" y="0"/>
                  <a:pt x="361950" y="0"/>
                </a:cubicBezTo>
                <a:cubicBezTo>
                  <a:pt x="561848" y="0"/>
                  <a:pt x="723900" y="121450"/>
                  <a:pt x="723900" y="271272"/>
                </a:cubicBezTo>
                <a:cubicBezTo>
                  <a:pt x="723900" y="421094"/>
                  <a:pt x="561848" y="542544"/>
                  <a:pt x="361950" y="542544"/>
                </a:cubicBezTo>
                <a:cubicBezTo>
                  <a:pt x="162052" y="542544"/>
                  <a:pt x="0" y="421094"/>
                  <a:pt x="0" y="271272"/>
                </a:cubicBez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3672205" y="10070718"/>
            <a:ext cx="354695" cy="199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FF"/>
                </a:solidFill>
                <a:latin typeface="Arial"/>
                <a:cs typeface="Arial"/>
              </a:rPr>
              <a:t>196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899464" y="953471"/>
            <a:ext cx="5796614" cy="26800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latin typeface="Arial"/>
                <a:cs typeface="Arial"/>
              </a:rPr>
              <a:t>En  1914</a:t>
            </a:r>
            <a:r>
              <a:rPr sz="1800" spc="10" dirty="0">
                <a:latin typeface="Cambria"/>
                <a:cs typeface="Cambria"/>
              </a:rPr>
              <a:t> </a:t>
            </a:r>
            <a:r>
              <a:rPr sz="1800" spc="10" dirty="0">
                <a:latin typeface="Arial"/>
                <a:cs typeface="Arial"/>
              </a:rPr>
              <a:t>: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300" spc="10" dirty="0">
                <a:latin typeface="Cambria"/>
                <a:cs typeface="Cambria"/>
              </a:rPr>
              <a:t>Le sergent</a:t>
            </a:r>
            <a:r>
              <a:rPr sz="1300" b="1" spc="10" dirty="0">
                <a:latin typeface="Arial"/>
                <a:cs typeface="Arial"/>
              </a:rPr>
              <a:t> Joseph Frantz</a:t>
            </a:r>
            <a:r>
              <a:rPr sz="1300" spc="10" dirty="0">
                <a:latin typeface="Cambria"/>
                <a:cs typeface="Cambria"/>
              </a:rPr>
              <a:t> et son mécanicien-mitrailleur, le caporal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899464" y="1224604"/>
            <a:ext cx="5798150" cy="1929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b="1" spc="10" dirty="0">
                <a:latin typeface="Arial"/>
                <a:cs typeface="Arial"/>
              </a:rPr>
              <a:t>Louis Quenault</a:t>
            </a:r>
            <a:r>
              <a:rPr sz="1300" spc="10" dirty="0">
                <a:latin typeface="Cambria"/>
                <a:cs typeface="Cambria"/>
              </a:rPr>
              <a:t>,  à  bord  de  leur  biplan  Voisin,  croisent  la  route  d’un  Aviatik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182" name="object 1182"/>
          <p:cNvSpPr/>
          <p:nvPr/>
        </p:nvSpPr>
        <p:spPr>
          <a:xfrm>
            <a:off x="3905377" y="1391666"/>
            <a:ext cx="440436" cy="9144"/>
          </a:xfrm>
          <a:custGeom>
            <a:avLst/>
            <a:gdLst/>
            <a:ahLst/>
            <a:cxnLst/>
            <a:rect l="l" t="t" r="r" b="b"/>
            <a:pathLst>
              <a:path w="440436" h="9144">
                <a:moveTo>
                  <a:pt x="0" y="0"/>
                </a:moveTo>
                <a:lnTo>
                  <a:pt x="0" y="9144"/>
                </a:lnTo>
                <a:lnTo>
                  <a:pt x="440436" y="9144"/>
                </a:lnTo>
                <a:lnTo>
                  <a:pt x="44043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83" name="object 1183"/>
          <p:cNvSpPr/>
          <p:nvPr/>
        </p:nvSpPr>
        <p:spPr>
          <a:xfrm>
            <a:off x="6162802" y="1391666"/>
            <a:ext cx="498652" cy="9144"/>
          </a:xfrm>
          <a:custGeom>
            <a:avLst/>
            <a:gdLst/>
            <a:ahLst/>
            <a:cxnLst/>
            <a:rect l="l" t="t" r="r" b="b"/>
            <a:pathLst>
              <a:path w="498652" h="9144">
                <a:moveTo>
                  <a:pt x="0" y="0"/>
                </a:moveTo>
                <a:lnTo>
                  <a:pt x="0" y="9144"/>
                </a:lnTo>
                <a:lnTo>
                  <a:pt x="498652" y="9144"/>
                </a:lnTo>
                <a:lnTo>
                  <a:pt x="498652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text 1"/>
          <p:cNvSpPr txBox="1"/>
          <p:nvPr/>
        </p:nvSpPr>
        <p:spPr>
          <a:xfrm>
            <a:off x="899464" y="1418152"/>
            <a:ext cx="5796696" cy="1929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allemand  qu’ils  parviennent  à  abattre,  remportant  ainsi  la  première  victoire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184" name="object 1184"/>
          <p:cNvSpPr/>
          <p:nvPr/>
        </p:nvSpPr>
        <p:spPr>
          <a:xfrm>
            <a:off x="5172202" y="1585214"/>
            <a:ext cx="1489202" cy="9144"/>
          </a:xfrm>
          <a:custGeom>
            <a:avLst/>
            <a:gdLst/>
            <a:ahLst/>
            <a:cxnLst/>
            <a:rect l="l" t="t" r="r" b="b"/>
            <a:pathLst>
              <a:path w="1489202" h="9144">
                <a:moveTo>
                  <a:pt x="0" y="0"/>
                </a:moveTo>
                <a:lnTo>
                  <a:pt x="0" y="9144"/>
                </a:lnTo>
                <a:lnTo>
                  <a:pt x="1489202" y="9144"/>
                </a:lnTo>
                <a:lnTo>
                  <a:pt x="1489202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text 1"/>
          <p:cNvSpPr txBox="1"/>
          <p:nvPr/>
        </p:nvSpPr>
        <p:spPr>
          <a:xfrm>
            <a:off x="899464" y="1611700"/>
            <a:ext cx="1560906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aérienne de l’histoire.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1185" name="object 1185"/>
          <p:cNvSpPr/>
          <p:nvPr/>
        </p:nvSpPr>
        <p:spPr>
          <a:xfrm>
            <a:off x="899464" y="1778762"/>
            <a:ext cx="620268" cy="9144"/>
          </a:xfrm>
          <a:custGeom>
            <a:avLst/>
            <a:gdLst/>
            <a:ahLst/>
            <a:cxnLst/>
            <a:rect l="l" t="t" r="r" b="b"/>
            <a:pathLst>
              <a:path w="620268" h="9144">
                <a:moveTo>
                  <a:pt x="0" y="0"/>
                </a:moveTo>
                <a:lnTo>
                  <a:pt x="0" y="9144"/>
                </a:lnTo>
                <a:lnTo>
                  <a:pt x="620268" y="9144"/>
                </a:lnTo>
                <a:lnTo>
                  <a:pt x="62026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text 1"/>
          <p:cNvSpPr txBox="1"/>
          <p:nvPr/>
        </p:nvSpPr>
        <p:spPr>
          <a:xfrm>
            <a:off x="2311019" y="1989425"/>
            <a:ext cx="2972435" cy="18388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0" i="1" spc="10" dirty="0">
                <a:latin typeface="Arial"/>
                <a:cs typeface="Arial"/>
              </a:rPr>
              <a:t>(A l’époque on se tire dessus à la carabine).</a:t>
            </a:r>
            <a:endParaRPr sz="1100">
              <a:latin typeface="Cambria"/>
              <a:cs typeface="Cambria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899464" y="2729737"/>
            <a:ext cx="5793830" cy="22066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latin typeface="Arial"/>
                <a:cs typeface="Arial"/>
              </a:rPr>
              <a:t>En  1915</a:t>
            </a:r>
            <a:r>
              <a:rPr sz="1400" b="1" spc="10" dirty="0">
                <a:latin typeface="Arial"/>
                <a:cs typeface="Arial"/>
              </a:rPr>
              <a:t> : </a:t>
            </a:r>
            <a:r>
              <a:rPr sz="1300" b="1" spc="10" dirty="0">
                <a:latin typeface="Arial"/>
                <a:cs typeface="Arial"/>
              </a:rPr>
              <a:t>Roland Garros</a:t>
            </a:r>
            <a:r>
              <a:rPr sz="1300" spc="10" dirty="0">
                <a:latin typeface="Cambria"/>
                <a:cs typeface="Cambria"/>
              </a:rPr>
              <a:t> réalise le premier tir avec une mitrailleuse à travers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899464" y="2968059"/>
            <a:ext cx="2789504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l’hélice de son Morane (balles déviées).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186" name="object 1186"/>
          <p:cNvSpPr/>
          <p:nvPr/>
        </p:nvSpPr>
        <p:spPr>
          <a:xfrm>
            <a:off x="1928114" y="3135122"/>
            <a:ext cx="544372" cy="9143"/>
          </a:xfrm>
          <a:custGeom>
            <a:avLst/>
            <a:gdLst/>
            <a:ahLst/>
            <a:cxnLst/>
            <a:rect l="l" t="t" r="r" b="b"/>
            <a:pathLst>
              <a:path w="544372" h="9143">
                <a:moveTo>
                  <a:pt x="0" y="0"/>
                </a:moveTo>
                <a:lnTo>
                  <a:pt x="0" y="9143"/>
                </a:lnTo>
                <a:lnTo>
                  <a:pt x="544372" y="9143"/>
                </a:lnTo>
                <a:lnTo>
                  <a:pt x="544372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text 1"/>
          <p:cNvSpPr txBox="1"/>
          <p:nvPr/>
        </p:nvSpPr>
        <p:spPr>
          <a:xfrm>
            <a:off x="899464" y="5623642"/>
            <a:ext cx="980643" cy="2680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80" spc="10" dirty="0">
                <a:latin typeface="Arial"/>
                <a:cs typeface="Arial"/>
              </a:rPr>
              <a:t>En   1915</a:t>
            </a:r>
            <a:r>
              <a:rPr sz="1680" spc="10" dirty="0">
                <a:latin typeface="Cambria"/>
                <a:cs typeface="Cambria"/>
              </a:rPr>
              <a:t> </a:t>
            </a:r>
            <a:r>
              <a:rPr sz="1680" spc="10" dirty="0">
                <a:latin typeface="Arial"/>
                <a:cs typeface="Arial"/>
              </a:rPr>
              <a:t>: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899464" y="5684494"/>
            <a:ext cx="3304280" cy="40324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1080465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Le   premier   vol   d’un </a:t>
            </a:r>
            <a:r>
              <a:rPr sz="1300" b="1" spc="10" dirty="0">
                <a:latin typeface="Arial"/>
                <a:cs typeface="Arial"/>
              </a:rPr>
              <a:t>avion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00" b="1" spc="10" dirty="0">
                <a:latin typeface="Arial"/>
                <a:cs typeface="Arial"/>
              </a:rPr>
              <a:t>métallique</a:t>
            </a:r>
            <a:r>
              <a:rPr sz="1300" spc="10" dirty="0">
                <a:latin typeface="Cambria"/>
                <a:cs typeface="Cambria"/>
              </a:rPr>
              <a:t>, le Junkers J1 (allemand). 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4291967" y="5691856"/>
            <a:ext cx="981792" cy="18388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b="1" spc="10" dirty="0">
                <a:latin typeface="Arial"/>
                <a:cs typeface="Arial"/>
              </a:rPr>
              <a:t>entièrement</a:t>
            </a:r>
            <a:endParaRPr sz="1300">
              <a:latin typeface="Arial"/>
              <a:cs typeface="Arial"/>
            </a:endParaRPr>
          </a:p>
        </p:txBody>
      </p:sp>
      <p:sp>
        <p:nvSpPr>
          <p:cNvPr id="1187" name="object 1187"/>
          <p:cNvSpPr/>
          <p:nvPr/>
        </p:nvSpPr>
        <p:spPr>
          <a:xfrm>
            <a:off x="1789429" y="6061837"/>
            <a:ext cx="881176" cy="9144"/>
          </a:xfrm>
          <a:custGeom>
            <a:avLst/>
            <a:gdLst/>
            <a:ahLst/>
            <a:cxnLst/>
            <a:rect l="l" t="t" r="r" b="b"/>
            <a:pathLst>
              <a:path w="881176" h="9144">
                <a:moveTo>
                  <a:pt x="0" y="0"/>
                </a:moveTo>
                <a:lnTo>
                  <a:pt x="0" y="9144"/>
                </a:lnTo>
                <a:lnTo>
                  <a:pt x="881177" y="9144"/>
                </a:lnTo>
                <a:lnTo>
                  <a:pt x="88117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text 1"/>
          <p:cNvSpPr txBox="1"/>
          <p:nvPr/>
        </p:nvSpPr>
        <p:spPr>
          <a:xfrm>
            <a:off x="899464" y="6675202"/>
            <a:ext cx="5794800" cy="2680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10" spc="10" dirty="0">
                <a:latin typeface="Arial"/>
                <a:cs typeface="Arial"/>
              </a:rPr>
              <a:t>En  1916</a:t>
            </a:r>
            <a:r>
              <a:rPr sz="1710" spc="10" dirty="0">
                <a:latin typeface="Cambria"/>
                <a:cs typeface="Cambria"/>
              </a:rPr>
              <a:t> </a:t>
            </a:r>
            <a:r>
              <a:rPr sz="1710" spc="10" dirty="0">
                <a:latin typeface="Arial"/>
                <a:cs typeface="Arial"/>
              </a:rPr>
              <a:t>:</a:t>
            </a:r>
            <a:r>
              <a:rPr sz="1710" spc="10" dirty="0">
                <a:latin typeface="Times New Roman"/>
                <a:cs typeface="Times New Roman"/>
              </a:rPr>
              <a:t>  </a:t>
            </a:r>
            <a:r>
              <a:rPr sz="1210" spc="10" dirty="0">
                <a:latin typeface="Cambria"/>
                <a:cs typeface="Cambria"/>
              </a:rPr>
              <a:t>Des pilotes volontaires américains se sont regroupés dans une nouvelle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899464" y="6946334"/>
            <a:ext cx="5794672" cy="1929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escadrille  baptisée  «  Lafayette  »  en  souvenir  de  l’aide  des  Français  pour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188" name="object 1188"/>
          <p:cNvSpPr/>
          <p:nvPr/>
        </p:nvSpPr>
        <p:spPr>
          <a:xfrm>
            <a:off x="2568575" y="7113397"/>
            <a:ext cx="656844" cy="9144"/>
          </a:xfrm>
          <a:custGeom>
            <a:avLst/>
            <a:gdLst/>
            <a:ahLst/>
            <a:cxnLst/>
            <a:rect l="l" t="t" r="r" b="b"/>
            <a:pathLst>
              <a:path w="656844" h="9144">
                <a:moveTo>
                  <a:pt x="0" y="0"/>
                </a:moveTo>
                <a:lnTo>
                  <a:pt x="0" y="9144"/>
                </a:lnTo>
                <a:lnTo>
                  <a:pt x="656844" y="9144"/>
                </a:lnTo>
                <a:lnTo>
                  <a:pt x="65684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text 1"/>
          <p:cNvSpPr txBox="1"/>
          <p:nvPr/>
        </p:nvSpPr>
        <p:spPr>
          <a:xfrm>
            <a:off x="899464" y="7139914"/>
            <a:ext cx="1908378" cy="19290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l’indépendance de ce pays.</a:t>
            </a:r>
            <a:endParaRPr sz="1200">
              <a:latin typeface="Times New Roman"/>
              <a:cs typeface="Times New Roman"/>
            </a:endParaRPr>
          </a:p>
        </p:txBody>
      </p:sp>
      <p:pic>
        <p:nvPicPr>
          <p:cNvPr id="460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944" y="3332988"/>
            <a:ext cx="3229356" cy="1627632"/>
          </a:xfrm>
          <a:prstGeom prst="rect">
            <a:avLst/>
          </a:prstGeom>
        </p:spPr>
      </p:pic>
      <p:pic>
        <p:nvPicPr>
          <p:cNvPr id="461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812" y="5193792"/>
            <a:ext cx="1856231" cy="1295400"/>
          </a:xfrm>
          <a:prstGeom prst="rect">
            <a:avLst/>
          </a:prstGeom>
        </p:spPr>
      </p:pic>
      <p:pic>
        <p:nvPicPr>
          <p:cNvPr id="462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956" y="7435596"/>
            <a:ext cx="4285488" cy="226923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2128139" y="490116"/>
            <a:ext cx="3354124" cy="22644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spc="10" dirty="0">
                <a:latin typeface="Arial"/>
                <a:cs typeface="Arial"/>
              </a:rPr>
              <a:t>BREVET D’INITIATION AERONAUTIQUE</a:t>
            </a:r>
            <a:endParaRPr sz="1300">
              <a:latin typeface="Arial"/>
              <a:cs typeface="Arial"/>
            </a:endParaRPr>
          </a:p>
        </p:txBody>
      </p:sp>
      <p:sp>
        <p:nvSpPr>
          <p:cNvPr id="1189" name="object 1189"/>
          <p:cNvSpPr/>
          <p:nvPr/>
        </p:nvSpPr>
        <p:spPr>
          <a:xfrm>
            <a:off x="3467100" y="9896856"/>
            <a:ext cx="723900" cy="542544"/>
          </a:xfrm>
          <a:custGeom>
            <a:avLst/>
            <a:gdLst/>
            <a:ahLst/>
            <a:cxnLst/>
            <a:rect l="l" t="t" r="r" b="b"/>
            <a:pathLst>
              <a:path w="723900" h="542544">
                <a:moveTo>
                  <a:pt x="0" y="271272"/>
                </a:moveTo>
                <a:cubicBezTo>
                  <a:pt x="0" y="121450"/>
                  <a:pt x="162052" y="0"/>
                  <a:pt x="361950" y="0"/>
                </a:cubicBezTo>
                <a:cubicBezTo>
                  <a:pt x="561848" y="0"/>
                  <a:pt x="723900" y="121450"/>
                  <a:pt x="723900" y="271272"/>
                </a:cubicBezTo>
                <a:cubicBezTo>
                  <a:pt x="723900" y="421094"/>
                  <a:pt x="561848" y="542544"/>
                  <a:pt x="361950" y="542544"/>
                </a:cubicBezTo>
                <a:cubicBezTo>
                  <a:pt x="162052" y="542544"/>
                  <a:pt x="0" y="421094"/>
                  <a:pt x="0" y="271272"/>
                </a:cubicBez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3672205" y="10070718"/>
            <a:ext cx="354695" cy="199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FF"/>
                </a:solidFill>
                <a:latin typeface="Arial"/>
                <a:cs typeface="Arial"/>
              </a:rPr>
              <a:t>197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899464" y="953471"/>
            <a:ext cx="5798106" cy="26800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latin typeface="Arial"/>
                <a:cs typeface="Arial"/>
              </a:rPr>
              <a:t>En  1916</a:t>
            </a:r>
            <a:r>
              <a:rPr sz="1800" spc="10" dirty="0">
                <a:latin typeface="Cambria"/>
                <a:cs typeface="Cambria"/>
              </a:rPr>
              <a:t> </a:t>
            </a:r>
            <a:r>
              <a:rPr sz="1800" spc="10" dirty="0">
                <a:latin typeface="Arial"/>
                <a:cs typeface="Arial"/>
              </a:rPr>
              <a:t>:</a:t>
            </a:r>
            <a:r>
              <a:rPr sz="1800" spc="10" dirty="0">
                <a:latin typeface="Times New Roman"/>
                <a:cs typeface="Times New Roman"/>
              </a:rPr>
              <a:t>  </a:t>
            </a:r>
            <a:r>
              <a:rPr sz="1300" b="1" spc="10" dirty="0">
                <a:latin typeface="Arial"/>
                <a:cs typeface="Arial"/>
              </a:rPr>
              <a:t>Marcel Bloch</a:t>
            </a:r>
            <a:r>
              <a:rPr sz="1300" spc="10" dirty="0">
                <a:latin typeface="Cambria"/>
                <a:cs typeface="Cambria"/>
              </a:rPr>
              <a:t> (qui deviendra plus tard </a:t>
            </a:r>
            <a:r>
              <a:rPr sz="1300" b="1" spc="10" dirty="0">
                <a:latin typeface="Arial"/>
                <a:cs typeface="Arial"/>
              </a:rPr>
              <a:t>Marcel Dassault</a:t>
            </a:r>
            <a:r>
              <a:rPr sz="1300" spc="10" dirty="0">
                <a:latin typeface="Cambria"/>
                <a:cs typeface="Cambria"/>
              </a:rPr>
              <a:t>) conçoit la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190" name="object 1190"/>
          <p:cNvSpPr/>
          <p:nvPr/>
        </p:nvSpPr>
        <p:spPr>
          <a:xfrm>
            <a:off x="6536436" y="1181354"/>
            <a:ext cx="124968" cy="9144"/>
          </a:xfrm>
          <a:custGeom>
            <a:avLst/>
            <a:gdLst/>
            <a:ahLst/>
            <a:cxnLst/>
            <a:rect l="l" t="t" r="r" b="b"/>
            <a:pathLst>
              <a:path w="124968" h="9144">
                <a:moveTo>
                  <a:pt x="0" y="0"/>
                </a:moveTo>
                <a:lnTo>
                  <a:pt x="0" y="9144"/>
                </a:lnTo>
                <a:lnTo>
                  <a:pt x="124968" y="9144"/>
                </a:lnTo>
                <a:lnTo>
                  <a:pt x="12496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text 1"/>
          <p:cNvSpPr txBox="1"/>
          <p:nvPr/>
        </p:nvSpPr>
        <p:spPr>
          <a:xfrm>
            <a:off x="899464" y="1224604"/>
            <a:ext cx="2698064" cy="1929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meilleure hélice de l’époque (l’Eclair).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191" name="object 1191"/>
          <p:cNvSpPr/>
          <p:nvPr/>
        </p:nvSpPr>
        <p:spPr>
          <a:xfrm>
            <a:off x="899464" y="1391666"/>
            <a:ext cx="1973834" cy="9144"/>
          </a:xfrm>
          <a:custGeom>
            <a:avLst/>
            <a:gdLst/>
            <a:ahLst/>
            <a:cxnLst/>
            <a:rect l="l" t="t" r="r" b="b"/>
            <a:pathLst>
              <a:path w="1973834" h="9144">
                <a:moveTo>
                  <a:pt x="0" y="0"/>
                </a:moveTo>
                <a:lnTo>
                  <a:pt x="0" y="9144"/>
                </a:lnTo>
                <a:lnTo>
                  <a:pt x="1973834" y="9144"/>
                </a:lnTo>
                <a:lnTo>
                  <a:pt x="197383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text 1"/>
          <p:cNvSpPr txBox="1"/>
          <p:nvPr/>
        </p:nvSpPr>
        <p:spPr>
          <a:xfrm>
            <a:off x="899464" y="4559636"/>
            <a:ext cx="4641545" cy="2680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40" spc="10" dirty="0">
                <a:latin typeface="Arial"/>
                <a:cs typeface="Arial"/>
              </a:rPr>
              <a:t>En  1917</a:t>
            </a:r>
            <a:r>
              <a:rPr sz="1740" spc="10" dirty="0">
                <a:latin typeface="Cambria"/>
                <a:cs typeface="Cambria"/>
              </a:rPr>
              <a:t> </a:t>
            </a:r>
            <a:r>
              <a:rPr sz="1740" spc="10" dirty="0">
                <a:latin typeface="Arial"/>
                <a:cs typeface="Arial"/>
              </a:rPr>
              <a:t>:</a:t>
            </a:r>
            <a:r>
              <a:rPr sz="1740" spc="10" dirty="0">
                <a:latin typeface="Times New Roman"/>
                <a:cs typeface="Times New Roman"/>
              </a:rPr>
              <a:t>  </a:t>
            </a:r>
            <a:r>
              <a:rPr sz="1240" spc="10" dirty="0">
                <a:latin typeface="Cambria"/>
                <a:cs typeface="Cambria"/>
              </a:rPr>
              <a:t>Un chasseur anglais décolle du pont de l’HMS Furious. 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192" name="object 1192"/>
          <p:cNvSpPr/>
          <p:nvPr/>
        </p:nvSpPr>
        <p:spPr>
          <a:xfrm>
            <a:off x="4440301" y="4787519"/>
            <a:ext cx="990904" cy="9144"/>
          </a:xfrm>
          <a:custGeom>
            <a:avLst/>
            <a:gdLst/>
            <a:ahLst/>
            <a:cxnLst/>
            <a:rect l="l" t="t" r="r" b="b"/>
            <a:pathLst>
              <a:path w="990904" h="9144">
                <a:moveTo>
                  <a:pt x="0" y="0"/>
                </a:moveTo>
                <a:lnTo>
                  <a:pt x="0" y="9144"/>
                </a:lnTo>
                <a:lnTo>
                  <a:pt x="990904" y="9144"/>
                </a:lnTo>
                <a:lnTo>
                  <a:pt x="99090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text 1"/>
          <p:cNvSpPr txBox="1"/>
          <p:nvPr/>
        </p:nvSpPr>
        <p:spPr>
          <a:xfrm>
            <a:off x="2280539" y="8165689"/>
            <a:ext cx="3031871" cy="18388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0" i="1" spc="10" dirty="0">
                <a:latin typeface="Arial"/>
                <a:cs typeface="Arial"/>
              </a:rPr>
              <a:t>C’est le premier « porte-avion » de l’histoire.</a:t>
            </a:r>
            <a:endParaRPr sz="1100"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899464" y="8530291"/>
            <a:ext cx="5792865" cy="26800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latin typeface="Arial"/>
                <a:cs typeface="Arial"/>
              </a:rPr>
              <a:t>En  1917</a:t>
            </a:r>
            <a:r>
              <a:rPr sz="1800" spc="10" dirty="0">
                <a:latin typeface="Cambria"/>
                <a:cs typeface="Cambria"/>
              </a:rPr>
              <a:t> </a:t>
            </a:r>
            <a:r>
              <a:rPr sz="1800" spc="10" dirty="0">
                <a:latin typeface="Arial"/>
                <a:cs typeface="Arial"/>
              </a:rPr>
              <a:t>:</a:t>
            </a:r>
            <a:r>
              <a:rPr sz="1800" spc="10" dirty="0">
                <a:latin typeface="Times New Roman"/>
                <a:cs typeface="Times New Roman"/>
              </a:rPr>
              <a:t>  </a:t>
            </a:r>
            <a:r>
              <a:rPr sz="1300" spc="10" dirty="0">
                <a:latin typeface="Cambria"/>
                <a:cs typeface="Cambria"/>
              </a:rPr>
              <a:t>L’armée française regroupe les meilleurs pilotes au sein d’une même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899464" y="8801424"/>
            <a:ext cx="1908378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escadrille « Les cigognes ».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1193" name="object 1193"/>
          <p:cNvSpPr/>
          <p:nvPr/>
        </p:nvSpPr>
        <p:spPr>
          <a:xfrm>
            <a:off x="1733042" y="8968486"/>
            <a:ext cx="888796" cy="9144"/>
          </a:xfrm>
          <a:custGeom>
            <a:avLst/>
            <a:gdLst/>
            <a:ahLst/>
            <a:cxnLst/>
            <a:rect l="l" t="t" r="r" b="b"/>
            <a:pathLst>
              <a:path w="888796" h="9144">
                <a:moveTo>
                  <a:pt x="0" y="0"/>
                </a:moveTo>
                <a:lnTo>
                  <a:pt x="0" y="9144"/>
                </a:lnTo>
                <a:lnTo>
                  <a:pt x="888796" y="9144"/>
                </a:lnTo>
                <a:lnTo>
                  <a:pt x="88879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text 1"/>
          <p:cNvSpPr txBox="1"/>
          <p:nvPr/>
        </p:nvSpPr>
        <p:spPr>
          <a:xfrm>
            <a:off x="2285111" y="9171756"/>
            <a:ext cx="3024251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Ces pilotes d’élites sont appelés des « AS ».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1194" name="object 1194"/>
          <p:cNvSpPr/>
          <p:nvPr/>
        </p:nvSpPr>
        <p:spPr>
          <a:xfrm>
            <a:off x="2285111" y="9338818"/>
            <a:ext cx="2990723" cy="9144"/>
          </a:xfrm>
          <a:custGeom>
            <a:avLst/>
            <a:gdLst/>
            <a:ahLst/>
            <a:cxnLst/>
            <a:rect l="l" t="t" r="r" b="b"/>
            <a:pathLst>
              <a:path w="2990723" h="9144">
                <a:moveTo>
                  <a:pt x="0" y="0"/>
                </a:moveTo>
                <a:lnTo>
                  <a:pt x="0" y="9144"/>
                </a:lnTo>
                <a:lnTo>
                  <a:pt x="2990723" y="9144"/>
                </a:lnTo>
                <a:lnTo>
                  <a:pt x="2990723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463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264" y="5007864"/>
            <a:ext cx="4098036" cy="2971800"/>
          </a:xfrm>
          <a:prstGeom prst="rect">
            <a:avLst/>
          </a:prstGeom>
        </p:spPr>
      </p:pic>
      <p:pic>
        <p:nvPicPr>
          <p:cNvPr id="464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912" y="1447800"/>
            <a:ext cx="5199888" cy="292760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2128139" y="490116"/>
            <a:ext cx="3354124" cy="22644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spc="10" dirty="0">
                <a:latin typeface="Arial"/>
                <a:cs typeface="Arial"/>
              </a:rPr>
              <a:t>BREVET D’INITIATION AERONAUTIQUE</a:t>
            </a:r>
            <a:endParaRPr sz="1300">
              <a:latin typeface="Arial"/>
              <a:cs typeface="Arial"/>
            </a:endParaRPr>
          </a:p>
        </p:txBody>
      </p:sp>
      <p:sp>
        <p:nvSpPr>
          <p:cNvPr id="1195" name="object 1195"/>
          <p:cNvSpPr/>
          <p:nvPr/>
        </p:nvSpPr>
        <p:spPr>
          <a:xfrm>
            <a:off x="3467100" y="9896856"/>
            <a:ext cx="723900" cy="542544"/>
          </a:xfrm>
          <a:custGeom>
            <a:avLst/>
            <a:gdLst/>
            <a:ahLst/>
            <a:cxnLst/>
            <a:rect l="l" t="t" r="r" b="b"/>
            <a:pathLst>
              <a:path w="723900" h="542544">
                <a:moveTo>
                  <a:pt x="0" y="271272"/>
                </a:moveTo>
                <a:cubicBezTo>
                  <a:pt x="0" y="121450"/>
                  <a:pt x="162052" y="0"/>
                  <a:pt x="361950" y="0"/>
                </a:cubicBezTo>
                <a:cubicBezTo>
                  <a:pt x="561848" y="0"/>
                  <a:pt x="723900" y="121450"/>
                  <a:pt x="723900" y="271272"/>
                </a:cubicBezTo>
                <a:cubicBezTo>
                  <a:pt x="723900" y="421094"/>
                  <a:pt x="561848" y="542544"/>
                  <a:pt x="361950" y="542544"/>
                </a:cubicBezTo>
                <a:cubicBezTo>
                  <a:pt x="162052" y="542544"/>
                  <a:pt x="0" y="421094"/>
                  <a:pt x="0" y="271272"/>
                </a:cubicBez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3672205" y="10070718"/>
            <a:ext cx="354695" cy="199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FF"/>
                </a:solidFill>
                <a:latin typeface="Arial"/>
                <a:cs typeface="Arial"/>
              </a:rPr>
              <a:t>198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465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8" y="1743457"/>
            <a:ext cx="1053084" cy="711707"/>
          </a:xfrm>
          <a:prstGeom prst="rect">
            <a:avLst/>
          </a:prstGeom>
        </p:spPr>
      </p:pic>
      <p:sp>
        <p:nvSpPr>
          <p:cNvPr id="1196" name="object 1196"/>
          <p:cNvSpPr/>
          <p:nvPr/>
        </p:nvSpPr>
        <p:spPr>
          <a:xfrm>
            <a:off x="947928" y="1072896"/>
            <a:ext cx="1022604" cy="681228"/>
          </a:xfrm>
          <a:custGeom>
            <a:avLst/>
            <a:gdLst/>
            <a:ahLst/>
            <a:cxnLst/>
            <a:rect l="l" t="t" r="r" b="b"/>
            <a:pathLst>
              <a:path w="1022604" h="681228">
                <a:moveTo>
                  <a:pt x="0" y="58547"/>
                </a:moveTo>
                <a:cubicBezTo>
                  <a:pt x="0" y="26162"/>
                  <a:pt x="26212" y="0"/>
                  <a:pt x="58547" y="0"/>
                </a:cubicBezTo>
                <a:lnTo>
                  <a:pt x="964057" y="0"/>
                </a:lnTo>
                <a:cubicBezTo>
                  <a:pt x="996442" y="0"/>
                  <a:pt x="1022604" y="26162"/>
                  <a:pt x="1022604" y="58547"/>
                </a:cubicBezTo>
                <a:lnTo>
                  <a:pt x="1022604" y="622681"/>
                </a:lnTo>
                <a:cubicBezTo>
                  <a:pt x="1022604" y="655066"/>
                  <a:pt x="996442" y="681228"/>
                  <a:pt x="964057" y="681228"/>
                </a:cubicBezTo>
                <a:lnTo>
                  <a:pt x="58547" y="681228"/>
                </a:lnTo>
                <a:cubicBezTo>
                  <a:pt x="26212" y="681228"/>
                  <a:pt x="0" y="655066"/>
                  <a:pt x="0" y="622681"/>
                </a:cubicBez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466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28" y="1072896"/>
            <a:ext cx="1022604" cy="681228"/>
          </a:xfrm>
          <a:prstGeom prst="rect">
            <a:avLst/>
          </a:prstGeom>
        </p:spPr>
      </p:pic>
      <p:sp>
        <p:nvSpPr>
          <p:cNvPr id="4" name="text 1"/>
          <p:cNvSpPr txBox="1"/>
          <p:nvPr/>
        </p:nvSpPr>
        <p:spPr>
          <a:xfrm>
            <a:off x="2147951" y="960500"/>
            <a:ext cx="3304269" cy="19920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40" b="1" spc="10" dirty="0">
                <a:latin typeface="Arial"/>
                <a:cs typeface="Arial"/>
              </a:rPr>
              <a:t>Les AS de la Première Guerre Mondiale :</a:t>
            </a:r>
            <a:endParaRPr sz="1300">
              <a:latin typeface="Arial"/>
              <a:cs typeface="Arial"/>
            </a:endParaRPr>
          </a:p>
        </p:txBody>
      </p:sp>
      <p:sp>
        <p:nvSpPr>
          <p:cNvPr id="1197" name="object 1197"/>
          <p:cNvSpPr/>
          <p:nvPr/>
        </p:nvSpPr>
        <p:spPr>
          <a:xfrm>
            <a:off x="2147951" y="1131061"/>
            <a:ext cx="3265043" cy="13717"/>
          </a:xfrm>
          <a:custGeom>
            <a:avLst/>
            <a:gdLst/>
            <a:ahLst/>
            <a:cxnLst/>
            <a:rect l="l" t="t" r="r" b="b"/>
            <a:pathLst>
              <a:path w="3265043" h="13717">
                <a:moveTo>
                  <a:pt x="0" y="0"/>
                </a:moveTo>
                <a:lnTo>
                  <a:pt x="0" y="13717"/>
                </a:lnTo>
                <a:lnTo>
                  <a:pt x="3265043" y="13717"/>
                </a:lnTo>
                <a:lnTo>
                  <a:pt x="3265043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text 1"/>
          <p:cNvSpPr txBox="1"/>
          <p:nvPr/>
        </p:nvSpPr>
        <p:spPr>
          <a:xfrm>
            <a:off x="899464" y="1806546"/>
            <a:ext cx="810351" cy="18388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0" b="1" spc="10" dirty="0">
                <a:latin typeface="Arial"/>
                <a:cs typeface="Arial"/>
              </a:rPr>
              <a:t>       France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467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172" y="2351532"/>
            <a:ext cx="2514599" cy="1572768"/>
          </a:xfrm>
          <a:prstGeom prst="rect">
            <a:avLst/>
          </a:prstGeom>
        </p:spPr>
      </p:pic>
      <p:pic>
        <p:nvPicPr>
          <p:cNvPr id="468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8" y="2350008"/>
            <a:ext cx="2517648" cy="1575816"/>
          </a:xfrm>
          <a:prstGeom prst="rect">
            <a:avLst/>
          </a:prstGeom>
        </p:spPr>
      </p:pic>
      <p:sp>
        <p:nvSpPr>
          <p:cNvPr id="1198" name="object 1198"/>
          <p:cNvSpPr/>
          <p:nvPr/>
        </p:nvSpPr>
        <p:spPr>
          <a:xfrm>
            <a:off x="906780" y="2263140"/>
            <a:ext cx="2691384" cy="1749551"/>
          </a:xfrm>
          <a:custGeom>
            <a:avLst/>
            <a:gdLst/>
            <a:ahLst/>
            <a:cxnLst/>
            <a:rect l="l" t="t" r="r" b="b"/>
            <a:pathLst>
              <a:path w="2691384" h="1749551">
                <a:moveTo>
                  <a:pt x="0" y="0"/>
                </a:moveTo>
                <a:lnTo>
                  <a:pt x="2691384" y="0"/>
                </a:lnTo>
                <a:lnTo>
                  <a:pt x="2691384" y="1749551"/>
                </a:lnTo>
                <a:lnTo>
                  <a:pt x="0" y="1749551"/>
                </a:lnTo>
                <a:close/>
                <a:moveTo>
                  <a:pt x="53035" y="1696466"/>
                </a:moveTo>
                <a:lnTo>
                  <a:pt x="2638298" y="1696466"/>
                </a:lnTo>
                <a:lnTo>
                  <a:pt x="2638298" y="53086"/>
                </a:lnTo>
                <a:lnTo>
                  <a:pt x="53035" y="53086"/>
                </a:lnTo>
                <a:close/>
                <a:moveTo>
                  <a:pt x="70713" y="70738"/>
                </a:moveTo>
                <a:lnTo>
                  <a:pt x="2620645" y="70738"/>
                </a:lnTo>
                <a:lnTo>
                  <a:pt x="2620645" y="1678812"/>
                </a:lnTo>
                <a:lnTo>
                  <a:pt x="70713" y="1678812"/>
                </a:lnTo>
                <a:close/>
                <a:moveTo>
                  <a:pt x="88392" y="1661160"/>
                </a:moveTo>
                <a:lnTo>
                  <a:pt x="2602991" y="1661160"/>
                </a:lnTo>
                <a:lnTo>
                  <a:pt x="2602991" y="88392"/>
                </a:lnTo>
                <a:lnTo>
                  <a:pt x="88392" y="8839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99" name="object 1199"/>
          <p:cNvSpPr/>
          <p:nvPr/>
        </p:nvSpPr>
        <p:spPr>
          <a:xfrm>
            <a:off x="4433951" y="2266188"/>
            <a:ext cx="1357249" cy="1761744"/>
          </a:xfrm>
          <a:custGeom>
            <a:avLst/>
            <a:gdLst/>
            <a:ahLst/>
            <a:cxnLst/>
            <a:rect l="l" t="t" r="r" b="b"/>
            <a:pathLst>
              <a:path w="1357249" h="1761744">
                <a:moveTo>
                  <a:pt x="0" y="1761744"/>
                </a:moveTo>
                <a:cubicBezTo>
                  <a:pt x="49911" y="1761744"/>
                  <a:pt x="90424" y="1721231"/>
                  <a:pt x="90424" y="1671193"/>
                </a:cubicBezTo>
                <a:lnTo>
                  <a:pt x="0" y="1671193"/>
                </a:lnTo>
                <a:cubicBezTo>
                  <a:pt x="24892" y="1671193"/>
                  <a:pt x="45212" y="1651000"/>
                  <a:pt x="45212" y="1625981"/>
                </a:cubicBezTo>
                <a:cubicBezTo>
                  <a:pt x="45212" y="1600962"/>
                  <a:pt x="24892" y="1580769"/>
                  <a:pt x="0" y="1580769"/>
                </a:cubicBezTo>
                <a:lnTo>
                  <a:pt x="90424" y="1580769"/>
                </a:lnTo>
                <a:lnTo>
                  <a:pt x="90424" y="90551"/>
                </a:lnTo>
                <a:cubicBezTo>
                  <a:pt x="90424" y="40513"/>
                  <a:pt x="130937" y="0"/>
                  <a:pt x="180975" y="0"/>
                </a:cubicBezTo>
                <a:lnTo>
                  <a:pt x="1266698" y="0"/>
                </a:lnTo>
                <a:cubicBezTo>
                  <a:pt x="1316736" y="0"/>
                  <a:pt x="1357249" y="40513"/>
                  <a:pt x="1357249" y="90551"/>
                </a:cubicBezTo>
                <a:cubicBezTo>
                  <a:pt x="1357249" y="140462"/>
                  <a:pt x="1316736" y="180975"/>
                  <a:pt x="1266698" y="180975"/>
                </a:cubicBezTo>
                <a:lnTo>
                  <a:pt x="1176274" y="180975"/>
                </a:lnTo>
                <a:lnTo>
                  <a:pt x="1176274" y="1671193"/>
                </a:lnTo>
                <a:cubicBezTo>
                  <a:pt x="1176274" y="1721231"/>
                  <a:pt x="1135761" y="1761744"/>
                  <a:pt x="1085723" y="1761744"/>
                </a:cubicBezTo>
                <a:close/>
                <a:moveTo>
                  <a:pt x="271399" y="90551"/>
                </a:moveTo>
                <a:cubicBezTo>
                  <a:pt x="271399" y="140462"/>
                  <a:pt x="230886" y="180975"/>
                  <a:pt x="180848" y="180975"/>
                </a:cubicBezTo>
                <a:cubicBezTo>
                  <a:pt x="155956" y="180975"/>
                  <a:pt x="135636" y="160782"/>
                  <a:pt x="135636" y="135763"/>
                </a:cubicBezTo>
                <a:cubicBezTo>
                  <a:pt x="135636" y="110744"/>
                  <a:pt x="155956" y="90551"/>
                  <a:pt x="180848" y="90551"/>
                </a:cubicBez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00" name="object 1200"/>
          <p:cNvSpPr/>
          <p:nvPr/>
        </p:nvSpPr>
        <p:spPr>
          <a:xfrm>
            <a:off x="4343400" y="2356739"/>
            <a:ext cx="361950" cy="1671192"/>
          </a:xfrm>
          <a:custGeom>
            <a:avLst/>
            <a:gdLst/>
            <a:ahLst/>
            <a:cxnLst/>
            <a:rect l="l" t="t" r="r" b="b"/>
            <a:pathLst>
              <a:path w="361950" h="1671192">
                <a:moveTo>
                  <a:pt x="361950" y="0"/>
                </a:moveTo>
                <a:cubicBezTo>
                  <a:pt x="361950" y="49911"/>
                  <a:pt x="321437" y="90424"/>
                  <a:pt x="271399" y="90424"/>
                </a:cubicBezTo>
                <a:cubicBezTo>
                  <a:pt x="246507" y="90424"/>
                  <a:pt x="226187" y="70231"/>
                  <a:pt x="226187" y="45212"/>
                </a:cubicBezTo>
                <a:cubicBezTo>
                  <a:pt x="226187" y="20193"/>
                  <a:pt x="246507" y="0"/>
                  <a:pt x="271399" y="0"/>
                </a:cubicBezTo>
                <a:close/>
                <a:moveTo>
                  <a:pt x="180975" y="1580642"/>
                </a:moveTo>
                <a:cubicBezTo>
                  <a:pt x="180975" y="1630680"/>
                  <a:pt x="140462" y="1671193"/>
                  <a:pt x="90551" y="1671193"/>
                </a:cubicBezTo>
                <a:cubicBezTo>
                  <a:pt x="40513" y="1671193"/>
                  <a:pt x="0" y="1630680"/>
                  <a:pt x="0" y="1580642"/>
                </a:cubicBezTo>
                <a:cubicBezTo>
                  <a:pt x="0" y="1530731"/>
                  <a:pt x="40513" y="1490218"/>
                  <a:pt x="90551" y="1490218"/>
                </a:cubicBezTo>
                <a:cubicBezTo>
                  <a:pt x="115443" y="1490218"/>
                  <a:pt x="135763" y="1510411"/>
                  <a:pt x="135763" y="1535430"/>
                </a:cubicBezTo>
                <a:cubicBezTo>
                  <a:pt x="135763" y="1560449"/>
                  <a:pt x="115443" y="1580642"/>
                  <a:pt x="90551" y="1580642"/>
                </a:cubicBezTo>
                <a:close/>
              </a:path>
            </a:pathLst>
          </a:custGeom>
          <a:solidFill>
            <a:srgbClr val="19191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01" name="object 1201"/>
          <p:cNvSpPr/>
          <p:nvPr/>
        </p:nvSpPr>
        <p:spPr>
          <a:xfrm>
            <a:off x="4337304" y="2260092"/>
            <a:ext cx="1459992" cy="1773935"/>
          </a:xfrm>
          <a:custGeom>
            <a:avLst/>
            <a:gdLst/>
            <a:ahLst/>
            <a:cxnLst/>
            <a:rect l="l" t="t" r="r" b="b"/>
            <a:pathLst>
              <a:path w="1459992" h="1773935">
                <a:moveTo>
                  <a:pt x="187071" y="1586865"/>
                </a:moveTo>
                <a:lnTo>
                  <a:pt x="187071" y="96647"/>
                </a:lnTo>
                <a:cubicBezTo>
                  <a:pt x="187071" y="46609"/>
                  <a:pt x="227584" y="6096"/>
                  <a:pt x="277622" y="6096"/>
                </a:cubicBezTo>
                <a:lnTo>
                  <a:pt x="1363345" y="6096"/>
                </a:lnTo>
                <a:cubicBezTo>
                  <a:pt x="1413383" y="6096"/>
                  <a:pt x="1453896" y="46609"/>
                  <a:pt x="1453896" y="96647"/>
                </a:cubicBezTo>
                <a:cubicBezTo>
                  <a:pt x="1453896" y="146558"/>
                  <a:pt x="1413383" y="187071"/>
                  <a:pt x="1363345" y="187071"/>
                </a:cubicBezTo>
                <a:lnTo>
                  <a:pt x="1272921" y="187071"/>
                </a:lnTo>
                <a:lnTo>
                  <a:pt x="1272921" y="1677289"/>
                </a:lnTo>
                <a:cubicBezTo>
                  <a:pt x="1272921" y="1727327"/>
                  <a:pt x="1232408" y="1767840"/>
                  <a:pt x="1182370" y="1767840"/>
                </a:cubicBezTo>
                <a:lnTo>
                  <a:pt x="96647" y="1767840"/>
                </a:lnTo>
                <a:cubicBezTo>
                  <a:pt x="46609" y="1767840"/>
                  <a:pt x="6096" y="1727327"/>
                  <a:pt x="6096" y="1677289"/>
                </a:cubicBezTo>
                <a:cubicBezTo>
                  <a:pt x="6096" y="1627378"/>
                  <a:pt x="46609" y="1586865"/>
                  <a:pt x="96647" y="1586865"/>
                </a:cubicBezTo>
                <a:close/>
                <a:moveTo>
                  <a:pt x="277495" y="6096"/>
                </a:moveTo>
                <a:cubicBezTo>
                  <a:pt x="327533" y="6096"/>
                  <a:pt x="368046" y="46609"/>
                  <a:pt x="368046" y="96647"/>
                </a:cubicBezTo>
                <a:cubicBezTo>
                  <a:pt x="368046" y="146558"/>
                  <a:pt x="327533" y="187071"/>
                  <a:pt x="277495" y="187071"/>
                </a:cubicBezTo>
                <a:cubicBezTo>
                  <a:pt x="252603" y="187071"/>
                  <a:pt x="232283" y="166878"/>
                  <a:pt x="232283" y="141859"/>
                </a:cubicBezTo>
                <a:cubicBezTo>
                  <a:pt x="232283" y="116840"/>
                  <a:pt x="252603" y="96647"/>
                  <a:pt x="277495" y="96647"/>
                </a:cubicBezTo>
                <a:lnTo>
                  <a:pt x="368046" y="96647"/>
                </a:lnTo>
                <a:moveTo>
                  <a:pt x="1272921" y="187071"/>
                </a:moveTo>
                <a:lnTo>
                  <a:pt x="277495" y="187071"/>
                </a:lnTo>
                <a:moveTo>
                  <a:pt x="96647" y="1586865"/>
                </a:moveTo>
                <a:cubicBezTo>
                  <a:pt x="121539" y="1586865"/>
                  <a:pt x="141859" y="1607058"/>
                  <a:pt x="141859" y="1632077"/>
                </a:cubicBezTo>
                <a:cubicBezTo>
                  <a:pt x="141859" y="1657096"/>
                  <a:pt x="121539" y="1677289"/>
                  <a:pt x="96647" y="1677289"/>
                </a:cubicBezTo>
                <a:lnTo>
                  <a:pt x="187071" y="1677289"/>
                </a:lnTo>
                <a:moveTo>
                  <a:pt x="96647" y="1767840"/>
                </a:moveTo>
                <a:cubicBezTo>
                  <a:pt x="146558" y="1767840"/>
                  <a:pt x="187071" y="1727327"/>
                  <a:pt x="187071" y="1677289"/>
                </a:cubicBezTo>
                <a:lnTo>
                  <a:pt x="187071" y="1586865"/>
                </a:lnTo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text 1"/>
          <p:cNvSpPr txBox="1"/>
          <p:nvPr/>
        </p:nvSpPr>
        <p:spPr>
          <a:xfrm>
            <a:off x="4601845" y="2725623"/>
            <a:ext cx="947776" cy="23543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80" spc="10" dirty="0">
                <a:solidFill>
                  <a:srgbClr val="FFFFFF"/>
                </a:solidFill>
                <a:latin typeface="Arial"/>
                <a:cs typeface="Arial"/>
              </a:rPr>
              <a:t>René Fonck </a:t>
            </a:r>
            <a:endParaRPr sz="13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4601845" y="3134436"/>
            <a:ext cx="905103" cy="23543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80" spc="10" dirty="0">
                <a:solidFill>
                  <a:srgbClr val="FFFFFF"/>
                </a:solidFill>
                <a:latin typeface="Arial"/>
                <a:cs typeface="Arial"/>
              </a:rPr>
              <a:t>75 victoires</a:t>
            </a:r>
            <a:endParaRPr sz="1300">
              <a:latin typeface="Arial"/>
              <a:cs typeface="Arial"/>
            </a:endParaRPr>
          </a:p>
        </p:txBody>
      </p:sp>
      <p:pic>
        <p:nvPicPr>
          <p:cNvPr id="469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172" y="4491227"/>
            <a:ext cx="2514599" cy="2013204"/>
          </a:xfrm>
          <a:prstGeom prst="rect">
            <a:avLst/>
          </a:prstGeom>
        </p:spPr>
      </p:pic>
      <p:pic>
        <p:nvPicPr>
          <p:cNvPr id="470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8" y="4489703"/>
            <a:ext cx="2517648" cy="2016252"/>
          </a:xfrm>
          <a:prstGeom prst="rect">
            <a:avLst/>
          </a:prstGeom>
        </p:spPr>
      </p:pic>
      <p:sp>
        <p:nvSpPr>
          <p:cNvPr id="1202" name="object 1202"/>
          <p:cNvSpPr/>
          <p:nvPr/>
        </p:nvSpPr>
        <p:spPr>
          <a:xfrm>
            <a:off x="906780" y="4402836"/>
            <a:ext cx="2691384" cy="2189988"/>
          </a:xfrm>
          <a:custGeom>
            <a:avLst/>
            <a:gdLst/>
            <a:ahLst/>
            <a:cxnLst/>
            <a:rect l="l" t="t" r="r" b="b"/>
            <a:pathLst>
              <a:path w="2691384" h="2189988">
                <a:moveTo>
                  <a:pt x="0" y="0"/>
                </a:moveTo>
                <a:lnTo>
                  <a:pt x="2691384" y="0"/>
                </a:lnTo>
                <a:lnTo>
                  <a:pt x="2691384" y="2189988"/>
                </a:lnTo>
                <a:lnTo>
                  <a:pt x="0" y="2189988"/>
                </a:lnTo>
                <a:close/>
                <a:moveTo>
                  <a:pt x="53035" y="2136902"/>
                </a:moveTo>
                <a:lnTo>
                  <a:pt x="2638298" y="2136902"/>
                </a:lnTo>
                <a:lnTo>
                  <a:pt x="2638298" y="53086"/>
                </a:lnTo>
                <a:lnTo>
                  <a:pt x="53035" y="53086"/>
                </a:lnTo>
                <a:close/>
                <a:moveTo>
                  <a:pt x="70713" y="70739"/>
                </a:moveTo>
                <a:lnTo>
                  <a:pt x="2620645" y="70739"/>
                </a:lnTo>
                <a:lnTo>
                  <a:pt x="2620645" y="2119249"/>
                </a:lnTo>
                <a:lnTo>
                  <a:pt x="70713" y="2119249"/>
                </a:lnTo>
                <a:close/>
                <a:moveTo>
                  <a:pt x="88392" y="2101596"/>
                </a:moveTo>
                <a:lnTo>
                  <a:pt x="2602991" y="2101596"/>
                </a:lnTo>
                <a:lnTo>
                  <a:pt x="2602991" y="88392"/>
                </a:lnTo>
                <a:lnTo>
                  <a:pt x="88392" y="8839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03" name="object 1203"/>
          <p:cNvSpPr/>
          <p:nvPr/>
        </p:nvSpPr>
        <p:spPr>
          <a:xfrm>
            <a:off x="4348480" y="4607052"/>
            <a:ext cx="1357376" cy="1763268"/>
          </a:xfrm>
          <a:custGeom>
            <a:avLst/>
            <a:gdLst/>
            <a:ahLst/>
            <a:cxnLst/>
            <a:rect l="l" t="t" r="r" b="b"/>
            <a:pathLst>
              <a:path w="1357376" h="1763268">
                <a:moveTo>
                  <a:pt x="0" y="1763268"/>
                </a:moveTo>
                <a:cubicBezTo>
                  <a:pt x="50038" y="1763268"/>
                  <a:pt x="90551" y="1722755"/>
                  <a:pt x="90551" y="1672844"/>
                </a:cubicBezTo>
                <a:lnTo>
                  <a:pt x="0" y="1672844"/>
                </a:lnTo>
                <a:cubicBezTo>
                  <a:pt x="25019" y="1672844"/>
                  <a:pt x="45339" y="1652524"/>
                  <a:pt x="45339" y="1627505"/>
                </a:cubicBezTo>
                <a:cubicBezTo>
                  <a:pt x="45339" y="1602486"/>
                  <a:pt x="25019" y="1582293"/>
                  <a:pt x="0" y="1582293"/>
                </a:cubicBezTo>
                <a:lnTo>
                  <a:pt x="90551" y="1582293"/>
                </a:lnTo>
                <a:lnTo>
                  <a:pt x="90551" y="90424"/>
                </a:lnTo>
                <a:cubicBezTo>
                  <a:pt x="90551" y="40513"/>
                  <a:pt x="131064" y="0"/>
                  <a:pt x="180975" y="0"/>
                </a:cubicBezTo>
                <a:lnTo>
                  <a:pt x="1266952" y="0"/>
                </a:lnTo>
                <a:cubicBezTo>
                  <a:pt x="1316863" y="0"/>
                  <a:pt x="1357376" y="40513"/>
                  <a:pt x="1357376" y="90424"/>
                </a:cubicBezTo>
                <a:cubicBezTo>
                  <a:pt x="1357376" y="140462"/>
                  <a:pt x="1316863" y="180975"/>
                  <a:pt x="1266952" y="180975"/>
                </a:cubicBezTo>
                <a:lnTo>
                  <a:pt x="1176401" y="180975"/>
                </a:lnTo>
                <a:lnTo>
                  <a:pt x="1176401" y="1672844"/>
                </a:lnTo>
                <a:cubicBezTo>
                  <a:pt x="1176401" y="1722755"/>
                  <a:pt x="1135888" y="1763268"/>
                  <a:pt x="1085977" y="1763268"/>
                </a:cubicBezTo>
                <a:close/>
                <a:moveTo>
                  <a:pt x="271526" y="90424"/>
                </a:moveTo>
                <a:cubicBezTo>
                  <a:pt x="271526" y="140462"/>
                  <a:pt x="231013" y="180975"/>
                  <a:pt x="181102" y="180975"/>
                </a:cubicBezTo>
                <a:cubicBezTo>
                  <a:pt x="156083" y="180975"/>
                  <a:pt x="135763" y="160655"/>
                  <a:pt x="135763" y="135763"/>
                </a:cubicBezTo>
                <a:cubicBezTo>
                  <a:pt x="135763" y="110744"/>
                  <a:pt x="156083" y="90424"/>
                  <a:pt x="181102" y="90424"/>
                </a:cubicBez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04" name="object 1204"/>
          <p:cNvSpPr/>
          <p:nvPr/>
        </p:nvSpPr>
        <p:spPr>
          <a:xfrm>
            <a:off x="4258056" y="4697476"/>
            <a:ext cx="361950" cy="1672844"/>
          </a:xfrm>
          <a:custGeom>
            <a:avLst/>
            <a:gdLst/>
            <a:ahLst/>
            <a:cxnLst/>
            <a:rect l="l" t="t" r="r" b="b"/>
            <a:pathLst>
              <a:path w="361950" h="1672844">
                <a:moveTo>
                  <a:pt x="361950" y="0"/>
                </a:moveTo>
                <a:cubicBezTo>
                  <a:pt x="361950" y="50038"/>
                  <a:pt x="321437" y="90551"/>
                  <a:pt x="271526" y="90551"/>
                </a:cubicBezTo>
                <a:cubicBezTo>
                  <a:pt x="246507" y="90551"/>
                  <a:pt x="226187" y="70231"/>
                  <a:pt x="226187" y="45339"/>
                </a:cubicBezTo>
                <a:cubicBezTo>
                  <a:pt x="226187" y="20320"/>
                  <a:pt x="246507" y="0"/>
                  <a:pt x="271526" y="0"/>
                </a:cubicBezTo>
                <a:close/>
                <a:moveTo>
                  <a:pt x="180975" y="1582420"/>
                </a:moveTo>
                <a:cubicBezTo>
                  <a:pt x="180975" y="1632331"/>
                  <a:pt x="140462" y="1672844"/>
                  <a:pt x="90424" y="1672844"/>
                </a:cubicBezTo>
                <a:cubicBezTo>
                  <a:pt x="40513" y="1672844"/>
                  <a:pt x="0" y="1632331"/>
                  <a:pt x="0" y="1582420"/>
                </a:cubicBezTo>
                <a:cubicBezTo>
                  <a:pt x="0" y="1532382"/>
                  <a:pt x="40513" y="1491869"/>
                  <a:pt x="90424" y="1491869"/>
                </a:cubicBezTo>
                <a:cubicBezTo>
                  <a:pt x="115443" y="1491869"/>
                  <a:pt x="135763" y="1512189"/>
                  <a:pt x="135763" y="1537081"/>
                </a:cubicBezTo>
                <a:cubicBezTo>
                  <a:pt x="135763" y="1562100"/>
                  <a:pt x="115443" y="1582420"/>
                  <a:pt x="90424" y="1582420"/>
                </a:cubicBezTo>
                <a:close/>
              </a:path>
            </a:pathLst>
          </a:custGeom>
          <a:solidFill>
            <a:srgbClr val="19191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05" name="object 1205"/>
          <p:cNvSpPr/>
          <p:nvPr/>
        </p:nvSpPr>
        <p:spPr>
          <a:xfrm>
            <a:off x="4251960" y="4600956"/>
            <a:ext cx="1459992" cy="1775460"/>
          </a:xfrm>
          <a:custGeom>
            <a:avLst/>
            <a:gdLst/>
            <a:ahLst/>
            <a:cxnLst/>
            <a:rect l="l" t="t" r="r" b="b"/>
            <a:pathLst>
              <a:path w="1459992" h="1775460">
                <a:moveTo>
                  <a:pt x="187071" y="1588389"/>
                </a:moveTo>
                <a:lnTo>
                  <a:pt x="187071" y="96520"/>
                </a:lnTo>
                <a:cubicBezTo>
                  <a:pt x="187071" y="46609"/>
                  <a:pt x="227584" y="6096"/>
                  <a:pt x="277495" y="6096"/>
                </a:cubicBezTo>
                <a:lnTo>
                  <a:pt x="1363472" y="6096"/>
                </a:lnTo>
                <a:cubicBezTo>
                  <a:pt x="1413383" y="6096"/>
                  <a:pt x="1453896" y="46609"/>
                  <a:pt x="1453896" y="96520"/>
                </a:cubicBezTo>
                <a:cubicBezTo>
                  <a:pt x="1453896" y="146558"/>
                  <a:pt x="1413383" y="187071"/>
                  <a:pt x="1363472" y="187071"/>
                </a:cubicBezTo>
                <a:lnTo>
                  <a:pt x="1272921" y="187071"/>
                </a:lnTo>
                <a:lnTo>
                  <a:pt x="1272921" y="1678940"/>
                </a:lnTo>
                <a:cubicBezTo>
                  <a:pt x="1272921" y="1728851"/>
                  <a:pt x="1232408" y="1769364"/>
                  <a:pt x="1182497" y="1769364"/>
                </a:cubicBezTo>
                <a:lnTo>
                  <a:pt x="96520" y="1769364"/>
                </a:lnTo>
                <a:cubicBezTo>
                  <a:pt x="46609" y="1769364"/>
                  <a:pt x="6096" y="1728851"/>
                  <a:pt x="6096" y="1678940"/>
                </a:cubicBezTo>
                <a:cubicBezTo>
                  <a:pt x="6096" y="1628902"/>
                  <a:pt x="46609" y="1588389"/>
                  <a:pt x="96520" y="1588389"/>
                </a:cubicBezTo>
                <a:close/>
                <a:moveTo>
                  <a:pt x="277622" y="6096"/>
                </a:moveTo>
                <a:cubicBezTo>
                  <a:pt x="327533" y="6096"/>
                  <a:pt x="368046" y="46609"/>
                  <a:pt x="368046" y="96520"/>
                </a:cubicBezTo>
                <a:cubicBezTo>
                  <a:pt x="368046" y="146558"/>
                  <a:pt x="327533" y="187071"/>
                  <a:pt x="277622" y="187071"/>
                </a:cubicBezTo>
                <a:cubicBezTo>
                  <a:pt x="252603" y="187071"/>
                  <a:pt x="232283" y="166751"/>
                  <a:pt x="232283" y="141859"/>
                </a:cubicBezTo>
                <a:cubicBezTo>
                  <a:pt x="232283" y="116840"/>
                  <a:pt x="252603" y="96520"/>
                  <a:pt x="277622" y="96520"/>
                </a:cubicBezTo>
                <a:lnTo>
                  <a:pt x="368046" y="96520"/>
                </a:lnTo>
                <a:moveTo>
                  <a:pt x="1272921" y="187071"/>
                </a:moveTo>
                <a:lnTo>
                  <a:pt x="277622" y="187071"/>
                </a:lnTo>
                <a:moveTo>
                  <a:pt x="96520" y="1588389"/>
                </a:moveTo>
                <a:cubicBezTo>
                  <a:pt x="121539" y="1588389"/>
                  <a:pt x="141859" y="1608709"/>
                  <a:pt x="141859" y="1633601"/>
                </a:cubicBezTo>
                <a:cubicBezTo>
                  <a:pt x="141859" y="1658620"/>
                  <a:pt x="121539" y="1678940"/>
                  <a:pt x="96520" y="1678940"/>
                </a:cubicBezTo>
                <a:lnTo>
                  <a:pt x="187071" y="1678940"/>
                </a:lnTo>
                <a:moveTo>
                  <a:pt x="96520" y="1769364"/>
                </a:moveTo>
                <a:cubicBezTo>
                  <a:pt x="146558" y="1769364"/>
                  <a:pt x="187071" y="1728851"/>
                  <a:pt x="187071" y="1678940"/>
                </a:cubicBezTo>
                <a:lnTo>
                  <a:pt x="187071" y="1588389"/>
                </a:lnTo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text 1"/>
          <p:cNvSpPr txBox="1"/>
          <p:nvPr/>
        </p:nvSpPr>
        <p:spPr>
          <a:xfrm>
            <a:off x="4516501" y="4984572"/>
            <a:ext cx="615543" cy="23543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30" spc="10" dirty="0">
                <a:solidFill>
                  <a:srgbClr val="FFFFFF"/>
                </a:solidFill>
                <a:latin typeface="Arial"/>
                <a:cs typeface="Arial"/>
              </a:rPr>
              <a:t>Georges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4516501" y="5393258"/>
            <a:ext cx="749655" cy="23543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0" spc="10" dirty="0">
                <a:solidFill>
                  <a:srgbClr val="FFFFFF"/>
                </a:solidFill>
                <a:latin typeface="Arial"/>
                <a:cs typeface="Arial"/>
              </a:rPr>
              <a:t>Guynemer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4516501" y="5801690"/>
            <a:ext cx="906627" cy="23543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80" spc="10" dirty="0">
                <a:solidFill>
                  <a:srgbClr val="FFFFFF"/>
                </a:solidFill>
                <a:latin typeface="Arial"/>
                <a:cs typeface="Arial"/>
              </a:rPr>
              <a:t>54 victoires</a:t>
            </a:r>
            <a:endParaRPr sz="1300">
              <a:latin typeface="Arial"/>
              <a:cs typeface="Arial"/>
            </a:endParaRPr>
          </a:p>
        </p:txBody>
      </p:sp>
      <p:pic>
        <p:nvPicPr>
          <p:cNvPr id="471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172" y="7033260"/>
            <a:ext cx="2510028" cy="1885188"/>
          </a:xfrm>
          <a:prstGeom prst="rect">
            <a:avLst/>
          </a:prstGeom>
        </p:spPr>
      </p:pic>
      <p:pic>
        <p:nvPicPr>
          <p:cNvPr id="472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8" y="7031736"/>
            <a:ext cx="2513076" cy="1888236"/>
          </a:xfrm>
          <a:prstGeom prst="rect">
            <a:avLst/>
          </a:prstGeom>
        </p:spPr>
      </p:pic>
      <p:sp>
        <p:nvSpPr>
          <p:cNvPr id="1206" name="object 1206"/>
          <p:cNvSpPr/>
          <p:nvPr/>
        </p:nvSpPr>
        <p:spPr>
          <a:xfrm>
            <a:off x="906780" y="6944868"/>
            <a:ext cx="2686812" cy="2061972"/>
          </a:xfrm>
          <a:custGeom>
            <a:avLst/>
            <a:gdLst/>
            <a:ahLst/>
            <a:cxnLst/>
            <a:rect l="l" t="t" r="r" b="b"/>
            <a:pathLst>
              <a:path w="2686812" h="2061972">
                <a:moveTo>
                  <a:pt x="0" y="0"/>
                </a:moveTo>
                <a:lnTo>
                  <a:pt x="2686812" y="0"/>
                </a:lnTo>
                <a:lnTo>
                  <a:pt x="2686812" y="2061972"/>
                </a:lnTo>
                <a:lnTo>
                  <a:pt x="0" y="2061972"/>
                </a:lnTo>
                <a:close/>
                <a:moveTo>
                  <a:pt x="53035" y="2008886"/>
                </a:moveTo>
                <a:lnTo>
                  <a:pt x="2633726" y="2008886"/>
                </a:lnTo>
                <a:lnTo>
                  <a:pt x="2633726" y="53086"/>
                </a:lnTo>
                <a:lnTo>
                  <a:pt x="53035" y="53086"/>
                </a:lnTo>
                <a:close/>
                <a:moveTo>
                  <a:pt x="70713" y="70739"/>
                </a:moveTo>
                <a:lnTo>
                  <a:pt x="2616073" y="70739"/>
                </a:lnTo>
                <a:lnTo>
                  <a:pt x="2616073" y="1991233"/>
                </a:lnTo>
                <a:lnTo>
                  <a:pt x="70713" y="1991233"/>
                </a:lnTo>
                <a:close/>
                <a:moveTo>
                  <a:pt x="88392" y="1973580"/>
                </a:moveTo>
                <a:lnTo>
                  <a:pt x="2598420" y="1973580"/>
                </a:lnTo>
                <a:lnTo>
                  <a:pt x="2598420" y="88392"/>
                </a:lnTo>
                <a:lnTo>
                  <a:pt x="88392" y="8839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07" name="object 1207"/>
          <p:cNvSpPr/>
          <p:nvPr/>
        </p:nvSpPr>
        <p:spPr>
          <a:xfrm>
            <a:off x="4273804" y="7075932"/>
            <a:ext cx="1357376" cy="1761744"/>
          </a:xfrm>
          <a:custGeom>
            <a:avLst/>
            <a:gdLst/>
            <a:ahLst/>
            <a:cxnLst/>
            <a:rect l="l" t="t" r="r" b="b"/>
            <a:pathLst>
              <a:path w="1357376" h="1761744">
                <a:moveTo>
                  <a:pt x="0" y="1761744"/>
                </a:moveTo>
                <a:cubicBezTo>
                  <a:pt x="50038" y="1761744"/>
                  <a:pt x="90551" y="1721231"/>
                  <a:pt x="90551" y="1671193"/>
                </a:cubicBezTo>
                <a:lnTo>
                  <a:pt x="0" y="1671193"/>
                </a:lnTo>
                <a:cubicBezTo>
                  <a:pt x="25019" y="1671193"/>
                  <a:pt x="45339" y="1651000"/>
                  <a:pt x="45339" y="1625981"/>
                </a:cubicBezTo>
                <a:cubicBezTo>
                  <a:pt x="45339" y="1600962"/>
                  <a:pt x="25019" y="1580769"/>
                  <a:pt x="0" y="1580769"/>
                </a:cubicBezTo>
                <a:lnTo>
                  <a:pt x="90551" y="1580769"/>
                </a:lnTo>
                <a:lnTo>
                  <a:pt x="90551" y="90424"/>
                </a:lnTo>
                <a:cubicBezTo>
                  <a:pt x="90551" y="40513"/>
                  <a:pt x="131064" y="0"/>
                  <a:pt x="181102" y="0"/>
                </a:cubicBezTo>
                <a:lnTo>
                  <a:pt x="1266825" y="0"/>
                </a:lnTo>
                <a:cubicBezTo>
                  <a:pt x="1316863" y="0"/>
                  <a:pt x="1357376" y="40513"/>
                  <a:pt x="1357376" y="90424"/>
                </a:cubicBezTo>
                <a:cubicBezTo>
                  <a:pt x="1357376" y="140462"/>
                  <a:pt x="1316863" y="180975"/>
                  <a:pt x="1266825" y="180975"/>
                </a:cubicBezTo>
                <a:lnTo>
                  <a:pt x="1176401" y="180975"/>
                </a:lnTo>
                <a:lnTo>
                  <a:pt x="1176401" y="1671193"/>
                </a:lnTo>
                <a:cubicBezTo>
                  <a:pt x="1176401" y="1721231"/>
                  <a:pt x="1135888" y="1761744"/>
                  <a:pt x="1085850" y="1761744"/>
                </a:cubicBezTo>
                <a:close/>
                <a:moveTo>
                  <a:pt x="271526" y="90424"/>
                </a:moveTo>
                <a:cubicBezTo>
                  <a:pt x="271526" y="140462"/>
                  <a:pt x="231013" y="180975"/>
                  <a:pt x="180975" y="180975"/>
                </a:cubicBezTo>
                <a:cubicBezTo>
                  <a:pt x="156083" y="180975"/>
                  <a:pt x="135763" y="160782"/>
                  <a:pt x="135763" y="135763"/>
                </a:cubicBezTo>
                <a:cubicBezTo>
                  <a:pt x="135763" y="110744"/>
                  <a:pt x="156083" y="90424"/>
                  <a:pt x="180975" y="90424"/>
                </a:cubicBez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08" name="object 1208"/>
          <p:cNvSpPr/>
          <p:nvPr/>
        </p:nvSpPr>
        <p:spPr>
          <a:xfrm>
            <a:off x="4183380" y="7166356"/>
            <a:ext cx="361950" cy="1671320"/>
          </a:xfrm>
          <a:custGeom>
            <a:avLst/>
            <a:gdLst/>
            <a:ahLst/>
            <a:cxnLst/>
            <a:rect l="l" t="t" r="r" b="b"/>
            <a:pathLst>
              <a:path w="361950" h="1671320">
                <a:moveTo>
                  <a:pt x="361950" y="0"/>
                </a:moveTo>
                <a:cubicBezTo>
                  <a:pt x="361950" y="50038"/>
                  <a:pt x="321437" y="90551"/>
                  <a:pt x="271399" y="90551"/>
                </a:cubicBezTo>
                <a:cubicBezTo>
                  <a:pt x="246507" y="90551"/>
                  <a:pt x="226187" y="70358"/>
                  <a:pt x="226187" y="45339"/>
                </a:cubicBezTo>
                <a:cubicBezTo>
                  <a:pt x="226187" y="20320"/>
                  <a:pt x="246507" y="0"/>
                  <a:pt x="271399" y="0"/>
                </a:cubicBezTo>
                <a:close/>
                <a:moveTo>
                  <a:pt x="180975" y="1580769"/>
                </a:moveTo>
                <a:cubicBezTo>
                  <a:pt x="180975" y="1630807"/>
                  <a:pt x="140462" y="1671320"/>
                  <a:pt x="90424" y="1671320"/>
                </a:cubicBezTo>
                <a:cubicBezTo>
                  <a:pt x="40513" y="1671320"/>
                  <a:pt x="0" y="1630807"/>
                  <a:pt x="0" y="1580769"/>
                </a:cubicBezTo>
                <a:cubicBezTo>
                  <a:pt x="0" y="1530858"/>
                  <a:pt x="40513" y="1490345"/>
                  <a:pt x="90424" y="1490345"/>
                </a:cubicBezTo>
                <a:cubicBezTo>
                  <a:pt x="115443" y="1490345"/>
                  <a:pt x="135763" y="1510538"/>
                  <a:pt x="135763" y="1535557"/>
                </a:cubicBezTo>
                <a:cubicBezTo>
                  <a:pt x="135763" y="1560576"/>
                  <a:pt x="115443" y="1580769"/>
                  <a:pt x="90424" y="1580769"/>
                </a:cubicBezTo>
                <a:close/>
              </a:path>
            </a:pathLst>
          </a:custGeom>
          <a:solidFill>
            <a:srgbClr val="19191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09" name="object 1209"/>
          <p:cNvSpPr/>
          <p:nvPr/>
        </p:nvSpPr>
        <p:spPr>
          <a:xfrm>
            <a:off x="4177283" y="7069836"/>
            <a:ext cx="1459992" cy="1773936"/>
          </a:xfrm>
          <a:custGeom>
            <a:avLst/>
            <a:gdLst/>
            <a:ahLst/>
            <a:cxnLst/>
            <a:rect l="l" t="t" r="r" b="b"/>
            <a:pathLst>
              <a:path w="1459992" h="1773936">
                <a:moveTo>
                  <a:pt x="187072" y="1586865"/>
                </a:moveTo>
                <a:lnTo>
                  <a:pt x="187072" y="96520"/>
                </a:lnTo>
                <a:cubicBezTo>
                  <a:pt x="187072" y="46609"/>
                  <a:pt x="227585" y="6096"/>
                  <a:pt x="277623" y="6096"/>
                </a:cubicBezTo>
                <a:lnTo>
                  <a:pt x="1363346" y="6096"/>
                </a:lnTo>
                <a:cubicBezTo>
                  <a:pt x="1413384" y="6096"/>
                  <a:pt x="1453897" y="46609"/>
                  <a:pt x="1453897" y="96520"/>
                </a:cubicBezTo>
                <a:cubicBezTo>
                  <a:pt x="1453897" y="146558"/>
                  <a:pt x="1413384" y="187071"/>
                  <a:pt x="1363346" y="187071"/>
                </a:cubicBezTo>
                <a:lnTo>
                  <a:pt x="1272922" y="187071"/>
                </a:lnTo>
                <a:lnTo>
                  <a:pt x="1272922" y="1677289"/>
                </a:lnTo>
                <a:cubicBezTo>
                  <a:pt x="1272922" y="1727327"/>
                  <a:pt x="1232409" y="1767840"/>
                  <a:pt x="1182371" y="1767840"/>
                </a:cubicBezTo>
                <a:lnTo>
                  <a:pt x="96521" y="1767840"/>
                </a:lnTo>
                <a:cubicBezTo>
                  <a:pt x="46610" y="1767840"/>
                  <a:pt x="6097" y="1727327"/>
                  <a:pt x="6097" y="1677289"/>
                </a:cubicBezTo>
                <a:cubicBezTo>
                  <a:pt x="6097" y="1627378"/>
                  <a:pt x="46610" y="1586865"/>
                  <a:pt x="96521" y="1586865"/>
                </a:cubicBezTo>
                <a:close/>
                <a:moveTo>
                  <a:pt x="277496" y="6096"/>
                </a:moveTo>
                <a:cubicBezTo>
                  <a:pt x="327534" y="6096"/>
                  <a:pt x="368047" y="46609"/>
                  <a:pt x="368047" y="96520"/>
                </a:cubicBezTo>
                <a:cubicBezTo>
                  <a:pt x="368047" y="146558"/>
                  <a:pt x="327534" y="187071"/>
                  <a:pt x="277496" y="187071"/>
                </a:cubicBezTo>
                <a:cubicBezTo>
                  <a:pt x="252604" y="187071"/>
                  <a:pt x="232284" y="166878"/>
                  <a:pt x="232284" y="141859"/>
                </a:cubicBezTo>
                <a:cubicBezTo>
                  <a:pt x="232284" y="116840"/>
                  <a:pt x="252604" y="96520"/>
                  <a:pt x="277496" y="96520"/>
                </a:cubicBezTo>
                <a:lnTo>
                  <a:pt x="368047" y="96520"/>
                </a:lnTo>
                <a:moveTo>
                  <a:pt x="1272922" y="187071"/>
                </a:moveTo>
                <a:lnTo>
                  <a:pt x="277496" y="187071"/>
                </a:lnTo>
                <a:moveTo>
                  <a:pt x="96521" y="1586865"/>
                </a:moveTo>
                <a:cubicBezTo>
                  <a:pt x="121540" y="1586865"/>
                  <a:pt x="141860" y="1607058"/>
                  <a:pt x="141860" y="1632077"/>
                </a:cubicBezTo>
                <a:cubicBezTo>
                  <a:pt x="141860" y="1657096"/>
                  <a:pt x="121540" y="1677289"/>
                  <a:pt x="96521" y="1677289"/>
                </a:cubicBezTo>
                <a:lnTo>
                  <a:pt x="187072" y="1677289"/>
                </a:lnTo>
                <a:moveTo>
                  <a:pt x="96521" y="1767840"/>
                </a:moveTo>
                <a:cubicBezTo>
                  <a:pt x="146559" y="1767840"/>
                  <a:pt x="187072" y="1727327"/>
                  <a:pt x="187072" y="1677289"/>
                </a:cubicBezTo>
                <a:lnTo>
                  <a:pt x="187072" y="1586865"/>
                </a:lnTo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text 1"/>
          <p:cNvSpPr txBox="1"/>
          <p:nvPr/>
        </p:nvSpPr>
        <p:spPr>
          <a:xfrm>
            <a:off x="4469257" y="7456754"/>
            <a:ext cx="603351" cy="23543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0" spc="10" dirty="0">
                <a:solidFill>
                  <a:srgbClr val="FFFFFF"/>
                </a:solidFill>
                <a:latin typeface="Arial"/>
                <a:cs typeface="Arial"/>
              </a:rPr>
              <a:t>Charles</a:t>
            </a:r>
            <a:endParaRPr sz="1300">
              <a:latin typeface="Arial"/>
              <a:cs typeface="Arial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4469257" y="7865567"/>
            <a:ext cx="780136" cy="23543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30" spc="10" dirty="0">
                <a:solidFill>
                  <a:srgbClr val="FFFFFF"/>
                </a:solidFill>
                <a:latin typeface="Arial"/>
                <a:cs typeface="Arial"/>
              </a:rPr>
              <a:t>Nungesser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4469257" y="8275523"/>
            <a:ext cx="906627" cy="2354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80" spc="10" dirty="0">
                <a:solidFill>
                  <a:srgbClr val="FFFFFF"/>
                </a:solidFill>
                <a:latin typeface="Arial"/>
                <a:cs typeface="Arial"/>
              </a:rPr>
              <a:t>45 victoires</a:t>
            </a:r>
            <a:endParaRPr sz="1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2128139" y="490116"/>
            <a:ext cx="3354124" cy="22644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spc="10" dirty="0">
                <a:latin typeface="Arial"/>
                <a:cs typeface="Arial"/>
              </a:rPr>
              <a:t>BREVET D’INITIATION AERONAUTIQUE</a:t>
            </a:r>
            <a:endParaRPr sz="1300">
              <a:latin typeface="Arial"/>
              <a:cs typeface="Arial"/>
            </a:endParaRPr>
          </a:p>
        </p:txBody>
      </p:sp>
      <p:sp>
        <p:nvSpPr>
          <p:cNvPr id="1210" name="object 1210"/>
          <p:cNvSpPr/>
          <p:nvPr/>
        </p:nvSpPr>
        <p:spPr>
          <a:xfrm>
            <a:off x="3467100" y="9896856"/>
            <a:ext cx="723900" cy="542544"/>
          </a:xfrm>
          <a:custGeom>
            <a:avLst/>
            <a:gdLst/>
            <a:ahLst/>
            <a:cxnLst/>
            <a:rect l="l" t="t" r="r" b="b"/>
            <a:pathLst>
              <a:path w="723900" h="542544">
                <a:moveTo>
                  <a:pt x="0" y="271272"/>
                </a:moveTo>
                <a:cubicBezTo>
                  <a:pt x="0" y="121450"/>
                  <a:pt x="162052" y="0"/>
                  <a:pt x="361950" y="0"/>
                </a:cubicBezTo>
                <a:cubicBezTo>
                  <a:pt x="561848" y="0"/>
                  <a:pt x="723900" y="121450"/>
                  <a:pt x="723900" y="271272"/>
                </a:cubicBezTo>
                <a:cubicBezTo>
                  <a:pt x="723900" y="421094"/>
                  <a:pt x="561848" y="542544"/>
                  <a:pt x="361950" y="542544"/>
                </a:cubicBezTo>
                <a:cubicBezTo>
                  <a:pt x="162052" y="542544"/>
                  <a:pt x="0" y="421094"/>
                  <a:pt x="0" y="271272"/>
                </a:cubicBez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3672205" y="10070718"/>
            <a:ext cx="354695" cy="199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FF"/>
                </a:solidFill>
                <a:latin typeface="Arial"/>
                <a:cs typeface="Arial"/>
              </a:rPr>
              <a:t>199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473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32" y="1548384"/>
            <a:ext cx="1039367" cy="635508"/>
          </a:xfrm>
          <a:prstGeom prst="rect">
            <a:avLst/>
          </a:prstGeom>
        </p:spPr>
      </p:pic>
      <p:sp>
        <p:nvSpPr>
          <p:cNvPr id="1211" name="object 1211"/>
          <p:cNvSpPr/>
          <p:nvPr/>
        </p:nvSpPr>
        <p:spPr>
          <a:xfrm>
            <a:off x="918972" y="954024"/>
            <a:ext cx="1008888" cy="605028"/>
          </a:xfrm>
          <a:custGeom>
            <a:avLst/>
            <a:gdLst/>
            <a:ahLst/>
            <a:cxnLst/>
            <a:rect l="l" t="t" r="r" b="b"/>
            <a:pathLst>
              <a:path w="1008888" h="605028">
                <a:moveTo>
                  <a:pt x="0" y="51943"/>
                </a:moveTo>
                <a:cubicBezTo>
                  <a:pt x="0" y="23241"/>
                  <a:pt x="23279" y="0"/>
                  <a:pt x="51993" y="0"/>
                </a:cubicBezTo>
                <a:lnTo>
                  <a:pt x="956945" y="0"/>
                </a:lnTo>
                <a:cubicBezTo>
                  <a:pt x="985647" y="0"/>
                  <a:pt x="1008888" y="23241"/>
                  <a:pt x="1008888" y="51943"/>
                </a:cubicBezTo>
                <a:lnTo>
                  <a:pt x="1008888" y="553085"/>
                </a:lnTo>
                <a:cubicBezTo>
                  <a:pt x="1008888" y="581787"/>
                  <a:pt x="985647" y="605028"/>
                  <a:pt x="956945" y="605028"/>
                </a:cubicBezTo>
                <a:lnTo>
                  <a:pt x="51993" y="605028"/>
                </a:lnTo>
                <a:cubicBezTo>
                  <a:pt x="23279" y="605028"/>
                  <a:pt x="0" y="581787"/>
                  <a:pt x="0" y="553085"/>
                </a:cubicBez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474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72" y="954024"/>
            <a:ext cx="1008888" cy="605028"/>
          </a:xfrm>
          <a:prstGeom prst="rect">
            <a:avLst/>
          </a:prstGeom>
        </p:spPr>
      </p:pic>
      <p:sp>
        <p:nvSpPr>
          <p:cNvPr id="4" name="text 1"/>
          <p:cNvSpPr txBox="1"/>
          <p:nvPr/>
        </p:nvSpPr>
        <p:spPr>
          <a:xfrm>
            <a:off x="899464" y="1573600"/>
            <a:ext cx="1023711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        </a:t>
            </a:r>
            <a:r>
              <a:rPr sz="1300" b="1" spc="10" dirty="0">
                <a:latin typeface="Arial"/>
                <a:cs typeface="Arial"/>
              </a:rPr>
              <a:t>Allemagne </a:t>
            </a:r>
            <a:endParaRPr sz="1300">
              <a:latin typeface="Arial"/>
              <a:cs typeface="Arial"/>
            </a:endParaRPr>
          </a:p>
        </p:txBody>
      </p:sp>
      <p:pic>
        <p:nvPicPr>
          <p:cNvPr id="475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1988820"/>
            <a:ext cx="6659880" cy="517245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2128139" y="490116"/>
            <a:ext cx="3354124" cy="22644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spc="10" dirty="0">
                <a:latin typeface="Arial"/>
                <a:cs typeface="Arial"/>
              </a:rPr>
              <a:t>BREVET D’INITIATION AERONAUTIQUE</a:t>
            </a:r>
            <a:endParaRPr sz="1300">
              <a:latin typeface="Arial"/>
              <a:cs typeface="Arial"/>
            </a:endParaRPr>
          </a:p>
        </p:txBody>
      </p:sp>
      <p:sp>
        <p:nvSpPr>
          <p:cNvPr id="1212" name="object 1212"/>
          <p:cNvSpPr/>
          <p:nvPr/>
        </p:nvSpPr>
        <p:spPr>
          <a:xfrm>
            <a:off x="3467100" y="9896856"/>
            <a:ext cx="723900" cy="542544"/>
          </a:xfrm>
          <a:custGeom>
            <a:avLst/>
            <a:gdLst/>
            <a:ahLst/>
            <a:cxnLst/>
            <a:rect l="l" t="t" r="r" b="b"/>
            <a:pathLst>
              <a:path w="723900" h="542544">
                <a:moveTo>
                  <a:pt x="0" y="271272"/>
                </a:moveTo>
                <a:cubicBezTo>
                  <a:pt x="0" y="121450"/>
                  <a:pt x="162052" y="0"/>
                  <a:pt x="361950" y="0"/>
                </a:cubicBezTo>
                <a:cubicBezTo>
                  <a:pt x="561848" y="0"/>
                  <a:pt x="723900" y="121450"/>
                  <a:pt x="723900" y="271272"/>
                </a:cubicBezTo>
                <a:cubicBezTo>
                  <a:pt x="723900" y="421094"/>
                  <a:pt x="561848" y="542544"/>
                  <a:pt x="361950" y="542544"/>
                </a:cubicBezTo>
                <a:cubicBezTo>
                  <a:pt x="162052" y="542544"/>
                  <a:pt x="0" y="421094"/>
                  <a:pt x="0" y="271272"/>
                </a:cubicBez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3672205" y="10070718"/>
            <a:ext cx="354695" cy="199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FF"/>
                </a:solidFill>
                <a:latin typeface="Arial"/>
                <a:cs typeface="Arial"/>
              </a:rPr>
              <a:t>200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949756" y="946383"/>
            <a:ext cx="3683202" cy="28433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70" spc="10" dirty="0">
                <a:latin typeface="Arial"/>
                <a:cs typeface="Arial"/>
              </a:rPr>
              <a:t>V.    L’Entre Deux-Guerre (1919-1939) 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899464" y="1607128"/>
            <a:ext cx="5797710" cy="4002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49529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Après la Première Guerre Mondiale, l’aviation, qui s’est bien développée, se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tourne vers de nouveaux défis. 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899464" y="2125288"/>
            <a:ext cx="5796374" cy="40022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C’est l’époque des Grands Raids, du développement des lignes aériennes pour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transporter le courrier puis les Hommes.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3048635" y="2961511"/>
            <a:ext cx="1502520" cy="19920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b="1" spc="10" dirty="0">
                <a:latin typeface="Arial"/>
                <a:cs typeface="Arial"/>
              </a:rPr>
              <a:t>Les grands Raids :</a:t>
            </a:r>
            <a:endParaRPr sz="1300">
              <a:latin typeface="Arial"/>
              <a:cs typeface="Arial"/>
            </a:endParaRPr>
          </a:p>
        </p:txBody>
      </p:sp>
      <p:sp>
        <p:nvSpPr>
          <p:cNvPr id="1213" name="object 1213"/>
          <p:cNvSpPr/>
          <p:nvPr/>
        </p:nvSpPr>
        <p:spPr>
          <a:xfrm>
            <a:off x="3048635" y="3132074"/>
            <a:ext cx="1463294" cy="13716"/>
          </a:xfrm>
          <a:custGeom>
            <a:avLst/>
            <a:gdLst/>
            <a:ahLst/>
            <a:cxnLst/>
            <a:rect l="l" t="t" r="r" b="b"/>
            <a:pathLst>
              <a:path w="1463294" h="13716">
                <a:moveTo>
                  <a:pt x="0" y="0"/>
                </a:moveTo>
                <a:lnTo>
                  <a:pt x="0" y="13716"/>
                </a:lnTo>
                <a:lnTo>
                  <a:pt x="1463294" y="13716"/>
                </a:lnTo>
                <a:lnTo>
                  <a:pt x="146329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text 1"/>
          <p:cNvSpPr txBox="1"/>
          <p:nvPr/>
        </p:nvSpPr>
        <p:spPr>
          <a:xfrm>
            <a:off x="899464" y="3489788"/>
            <a:ext cx="867562" cy="2680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30" spc="10" dirty="0">
                <a:latin typeface="Arial"/>
                <a:cs typeface="Arial"/>
              </a:rPr>
              <a:t>En  1919</a:t>
            </a:r>
            <a:r>
              <a:rPr sz="1530" spc="10" dirty="0">
                <a:latin typeface="Cambria"/>
                <a:cs typeface="Cambria"/>
              </a:rPr>
              <a:t> </a:t>
            </a:r>
            <a:r>
              <a:rPr sz="1530" spc="10" dirty="0">
                <a:latin typeface="Arial"/>
                <a:cs typeface="Arial"/>
              </a:rPr>
              <a:t>:  </a:t>
            </a:r>
            <a:endParaRPr sz="150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1128064" y="3884364"/>
            <a:ext cx="5421722" cy="58005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Wingdings"/>
                <a:cs typeface="Wingdings"/>
              </a:rPr>
              <a:t></a:t>
            </a:r>
            <a:r>
              <a:rPr sz="1300" spc="10" dirty="0">
                <a:latin typeface="Arial"/>
                <a:cs typeface="Arial"/>
              </a:rPr>
              <a:t> </a:t>
            </a:r>
            <a:r>
              <a:rPr sz="1300" b="1" spc="10" dirty="0">
                <a:latin typeface="Arial"/>
                <a:cs typeface="Arial"/>
              </a:rPr>
              <a:t>Roget</a:t>
            </a:r>
            <a:r>
              <a:rPr sz="1300" spc="10" dirty="0">
                <a:latin typeface="Cambria"/>
                <a:cs typeface="Cambria"/>
              </a:rPr>
              <a:t> et </a:t>
            </a:r>
            <a:r>
              <a:rPr sz="1300" b="1" spc="10" dirty="0">
                <a:latin typeface="Arial"/>
                <a:cs typeface="Arial"/>
              </a:rPr>
              <a:t>Coli</a:t>
            </a:r>
            <a:r>
              <a:rPr sz="1300" spc="10" dirty="0">
                <a:latin typeface="Cambria"/>
                <a:cs typeface="Cambria"/>
              </a:rPr>
              <a:t>    partent de Paris pour rejoindre Kenitra au Maroc.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Wingdings"/>
                <a:cs typeface="Wingdings"/>
              </a:rPr>
              <a:t></a:t>
            </a:r>
            <a:r>
              <a:rPr sz="1300" spc="10" dirty="0">
                <a:latin typeface="Arial"/>
                <a:cs typeface="Arial"/>
              </a:rPr>
              <a:t> </a:t>
            </a:r>
            <a:r>
              <a:rPr sz="1300" b="1" spc="10" dirty="0">
                <a:latin typeface="Arial"/>
                <a:cs typeface="Arial"/>
              </a:rPr>
              <a:t>Alcock</a:t>
            </a:r>
            <a:r>
              <a:rPr sz="1300" spc="10" dirty="0">
                <a:latin typeface="Cambria"/>
                <a:cs typeface="Cambria"/>
              </a:rPr>
              <a:t> et </a:t>
            </a:r>
            <a:r>
              <a:rPr sz="1300" b="1" spc="10" dirty="0">
                <a:latin typeface="Arial"/>
                <a:cs typeface="Arial"/>
              </a:rPr>
              <a:t>Brown</a:t>
            </a:r>
            <a:r>
              <a:rPr sz="1300" spc="10" dirty="0">
                <a:latin typeface="Cambria"/>
                <a:cs typeface="Cambria"/>
              </a:rPr>
              <a:t> traversent l’Atlantique Nord de Terre Neuve à l’Irlande.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Wingdings"/>
                <a:cs typeface="Wingdings"/>
              </a:rPr>
              <a:t></a:t>
            </a:r>
            <a:r>
              <a:rPr sz="1300" spc="10" dirty="0">
                <a:latin typeface="Arial"/>
                <a:cs typeface="Arial"/>
              </a:rPr>
              <a:t> </a:t>
            </a:r>
            <a:r>
              <a:rPr sz="1300" b="1" spc="10" dirty="0">
                <a:latin typeface="Arial"/>
                <a:cs typeface="Arial"/>
              </a:rPr>
              <a:t>Poulet</a:t>
            </a:r>
            <a:r>
              <a:rPr sz="1300" spc="10" dirty="0">
                <a:latin typeface="Cambria"/>
                <a:cs typeface="Cambria"/>
              </a:rPr>
              <a:t> part de paris pour rejoindre Rangoon.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899464" y="4774520"/>
            <a:ext cx="5797415" cy="2680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40" spc="10" dirty="0">
                <a:latin typeface="Arial"/>
                <a:cs typeface="Arial"/>
              </a:rPr>
              <a:t>En  1921</a:t>
            </a:r>
            <a:r>
              <a:rPr sz="1740" spc="10" dirty="0">
                <a:latin typeface="Cambria"/>
                <a:cs typeface="Cambria"/>
              </a:rPr>
              <a:t> </a:t>
            </a:r>
            <a:r>
              <a:rPr sz="1340" spc="10" dirty="0">
                <a:latin typeface="Cambria"/>
                <a:cs typeface="Cambria"/>
              </a:rPr>
              <a:t>:  </a:t>
            </a:r>
            <a:r>
              <a:rPr sz="1240" b="1" spc="10" dirty="0">
                <a:latin typeface="Arial"/>
                <a:cs typeface="Arial"/>
              </a:rPr>
              <a:t>Adrienne Bolland</a:t>
            </a:r>
            <a:r>
              <a:rPr sz="1240" spc="10" dirty="0">
                <a:latin typeface="Cambria"/>
                <a:cs typeface="Cambria"/>
              </a:rPr>
              <a:t> traverse la Cordillères des Andes avec son Caudron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1214" name="object 1214"/>
          <p:cNvSpPr/>
          <p:nvPr/>
        </p:nvSpPr>
        <p:spPr>
          <a:xfrm>
            <a:off x="6056122" y="5002403"/>
            <a:ext cx="605332" cy="9144"/>
          </a:xfrm>
          <a:custGeom>
            <a:avLst/>
            <a:gdLst/>
            <a:ahLst/>
            <a:cxnLst/>
            <a:rect l="l" t="t" r="r" b="b"/>
            <a:pathLst>
              <a:path w="605332" h="9144">
                <a:moveTo>
                  <a:pt x="0" y="0"/>
                </a:moveTo>
                <a:lnTo>
                  <a:pt x="0" y="9144"/>
                </a:lnTo>
                <a:lnTo>
                  <a:pt x="605332" y="9144"/>
                </a:lnTo>
                <a:lnTo>
                  <a:pt x="605332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text 1"/>
          <p:cNvSpPr txBox="1"/>
          <p:nvPr/>
        </p:nvSpPr>
        <p:spPr>
          <a:xfrm>
            <a:off x="899464" y="5065464"/>
            <a:ext cx="261762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G3.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215" name="object 1215"/>
          <p:cNvSpPr/>
          <p:nvPr/>
        </p:nvSpPr>
        <p:spPr>
          <a:xfrm>
            <a:off x="899464" y="5232527"/>
            <a:ext cx="225552" cy="9144"/>
          </a:xfrm>
          <a:custGeom>
            <a:avLst/>
            <a:gdLst/>
            <a:ahLst/>
            <a:cxnLst/>
            <a:rect l="l" t="t" r="r" b="b"/>
            <a:pathLst>
              <a:path w="225552" h="9144">
                <a:moveTo>
                  <a:pt x="0" y="0"/>
                </a:moveTo>
                <a:lnTo>
                  <a:pt x="0" y="9144"/>
                </a:lnTo>
                <a:lnTo>
                  <a:pt x="225552" y="9144"/>
                </a:lnTo>
                <a:lnTo>
                  <a:pt x="225552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476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" y="5297424"/>
            <a:ext cx="3294888" cy="2174748"/>
          </a:xfrm>
          <a:prstGeom prst="rect">
            <a:avLst/>
          </a:prstGeom>
        </p:spPr>
      </p:pic>
      <p:pic>
        <p:nvPicPr>
          <p:cNvPr id="477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064" y="7763256"/>
            <a:ext cx="3381755" cy="196596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2128139" y="490116"/>
            <a:ext cx="3354124" cy="22644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spc="10" dirty="0">
                <a:latin typeface="Arial"/>
                <a:cs typeface="Arial"/>
              </a:rPr>
              <a:t>BREVET D’INITIATION AERONAUTIQUE</a:t>
            </a:r>
            <a:endParaRPr sz="1300">
              <a:latin typeface="Arial"/>
              <a:cs typeface="Arial"/>
            </a:endParaRPr>
          </a:p>
        </p:txBody>
      </p:sp>
      <p:sp>
        <p:nvSpPr>
          <p:cNvPr id="1216" name="object 1216"/>
          <p:cNvSpPr/>
          <p:nvPr/>
        </p:nvSpPr>
        <p:spPr>
          <a:xfrm>
            <a:off x="3467100" y="9896856"/>
            <a:ext cx="723900" cy="542544"/>
          </a:xfrm>
          <a:custGeom>
            <a:avLst/>
            <a:gdLst/>
            <a:ahLst/>
            <a:cxnLst/>
            <a:rect l="l" t="t" r="r" b="b"/>
            <a:pathLst>
              <a:path w="723900" h="542544">
                <a:moveTo>
                  <a:pt x="0" y="271272"/>
                </a:moveTo>
                <a:cubicBezTo>
                  <a:pt x="0" y="121450"/>
                  <a:pt x="162052" y="0"/>
                  <a:pt x="361950" y="0"/>
                </a:cubicBezTo>
                <a:cubicBezTo>
                  <a:pt x="561848" y="0"/>
                  <a:pt x="723900" y="121450"/>
                  <a:pt x="723900" y="271272"/>
                </a:cubicBezTo>
                <a:cubicBezTo>
                  <a:pt x="723900" y="421094"/>
                  <a:pt x="561848" y="542544"/>
                  <a:pt x="361950" y="542544"/>
                </a:cubicBezTo>
                <a:cubicBezTo>
                  <a:pt x="162052" y="542544"/>
                  <a:pt x="0" y="421094"/>
                  <a:pt x="0" y="271272"/>
                </a:cubicBez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3672205" y="10070718"/>
            <a:ext cx="354695" cy="199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FF"/>
                </a:solidFill>
                <a:latin typeface="Arial"/>
                <a:cs typeface="Arial"/>
              </a:rPr>
              <a:t>201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2538095" y="953332"/>
            <a:ext cx="2519441" cy="1929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Témoignage de cette jeune femme :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217" name="object 1217"/>
          <p:cNvSpPr/>
          <p:nvPr/>
        </p:nvSpPr>
        <p:spPr>
          <a:xfrm>
            <a:off x="2538095" y="1120395"/>
            <a:ext cx="2483231" cy="9143"/>
          </a:xfrm>
          <a:custGeom>
            <a:avLst/>
            <a:gdLst/>
            <a:ahLst/>
            <a:cxnLst/>
            <a:rect l="l" t="t" r="r" b="b"/>
            <a:pathLst>
              <a:path w="2483231" h="9143">
                <a:moveTo>
                  <a:pt x="0" y="0"/>
                </a:moveTo>
                <a:lnTo>
                  <a:pt x="0" y="9143"/>
                </a:lnTo>
                <a:lnTo>
                  <a:pt x="2483231" y="9143"/>
                </a:lnTo>
                <a:lnTo>
                  <a:pt x="248323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text 1"/>
          <p:cNvSpPr txBox="1"/>
          <p:nvPr/>
        </p:nvSpPr>
        <p:spPr>
          <a:xfrm>
            <a:off x="899464" y="1573739"/>
            <a:ext cx="5819547" cy="2680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0" spc="10" dirty="0">
                <a:latin typeface="Arial"/>
                <a:cs typeface="Arial"/>
              </a:rPr>
              <a:t>«</a:t>
            </a:r>
            <a:r>
              <a:rPr sz="1290" spc="10" dirty="0">
                <a:latin typeface="Cambria"/>
                <a:cs typeface="Cambria"/>
              </a:rPr>
              <a:t> </a:t>
            </a:r>
            <a:r>
              <a:rPr sz="1290" spc="10" dirty="0">
                <a:latin typeface="Arial"/>
                <a:cs typeface="Arial"/>
              </a:rPr>
              <a:t>J'ai volé pendant un certain temps, sans rien dans la tête que la peur. De plus,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899464" y="1910283"/>
            <a:ext cx="5822670" cy="330820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0" spc="10" dirty="0">
                <a:latin typeface="Arial"/>
                <a:cs typeface="Arial"/>
              </a:rPr>
              <a:t>j'avais horriblement froid. Mes moyens ne m'avaient pas permis de m'équiper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90" spc="10" dirty="0">
                <a:latin typeface="Arial"/>
                <a:cs typeface="Arial"/>
              </a:rPr>
              <a:t>convenablement et je m'étais couverte tant bien que mal avec un pyjama, une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90" spc="10" dirty="0">
                <a:latin typeface="Arial"/>
                <a:cs typeface="Arial"/>
              </a:rPr>
              <a:t>combinaison de coton et un matelas de vieux journaux. J'avais les doigts gelés,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Arial"/>
                <a:cs typeface="Arial"/>
              </a:rPr>
              <a:t>malgré le papier-beurre dont j'avais essayé de les envelopper. Pas d'inhalateur, bien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30" spc="10" dirty="0">
                <a:latin typeface="Arial"/>
                <a:cs typeface="Arial"/>
              </a:rPr>
              <a:t>sûr, et le col, avec sa statue du Christ, était à 4 080 mètres. Je devais passer vers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60" spc="10" dirty="0">
                <a:latin typeface="Arial"/>
                <a:cs typeface="Arial"/>
              </a:rPr>
              <a:t>4 200. Je volais depuis près de trois heures. J'avais beau avoir pour neuf heures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00" spc="10" dirty="0">
                <a:latin typeface="Arial"/>
                <a:cs typeface="Arial"/>
              </a:rPr>
              <a:t>d'essence, je n'en menais pas large. Tout à coup, sur ma droite, j'aperçois des cours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90" spc="10" dirty="0">
                <a:latin typeface="Arial"/>
                <a:cs typeface="Arial"/>
              </a:rPr>
              <a:t>d'eau qui coulaient dans l'autre sens. Et tout de suite après, la plaine, avec une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60" spc="10" dirty="0">
                <a:latin typeface="Arial"/>
                <a:cs typeface="Arial"/>
              </a:rPr>
              <a:t>grande ville presque droit devant moi. Santiago ? Ce n'était pas certain, mais des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30" spc="10" dirty="0">
                <a:latin typeface="Arial"/>
                <a:cs typeface="Arial"/>
              </a:rPr>
              <a:t>villes de cette importance, il me semblait qu'il ne devait pas y en avoir des quantités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latin typeface="Arial"/>
                <a:cs typeface="Arial"/>
              </a:rPr>
              <a:t>au Chili.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899464" y="5698058"/>
            <a:ext cx="5820384" cy="115745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30" spc="10" dirty="0">
                <a:latin typeface="Arial"/>
                <a:cs typeface="Arial"/>
              </a:rPr>
              <a:t>Le temps de me poser la question et j'étais dessus. On m'avait dit que l'aérodrome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50" spc="10" dirty="0">
                <a:latin typeface="Arial"/>
                <a:cs typeface="Arial"/>
              </a:rPr>
              <a:t>était à 7 kilomètres de la ville. Je fais un virage à gauche et j'aperçois, sur le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90" spc="10" dirty="0">
                <a:latin typeface="Arial"/>
                <a:cs typeface="Arial"/>
              </a:rPr>
              <a:t>terrain, des points qui brillaient sous le soleil. En m'approchant, j'ai compris: on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latin typeface="Arial"/>
                <a:cs typeface="Arial"/>
              </a:rPr>
              <a:t>m'attendait avec la musique militaire...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899464" y="7336358"/>
            <a:ext cx="5823637" cy="147412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60" spc="10" dirty="0">
                <a:latin typeface="Arial"/>
                <a:cs typeface="Arial"/>
              </a:rPr>
              <a:t>Avec mes doigts raides, j'ai eu l'impression que je n'arriverais jamais à me poser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30" spc="10" dirty="0">
                <a:latin typeface="Arial"/>
                <a:cs typeface="Arial"/>
              </a:rPr>
              <a:t>sans casse. Mais tout s'est passé on ne peut mieux. On avait étendu sur le terrain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350" spc="10" dirty="0">
                <a:latin typeface="Arial"/>
                <a:cs typeface="Arial"/>
              </a:rPr>
              <a:t>trois drapeaux: celui d'Argentine (d'où je venais), celui du Chili et le drapeau</a:t>
            </a:r>
            <a:endParaRPr sz="13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230" spc="10" dirty="0">
                <a:latin typeface="Arial"/>
                <a:cs typeface="Arial"/>
              </a:rPr>
              <a:t>français. J'ai touché, hélice calée, au beau milieu de nos couleurs. Je ne l'avais pas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440" spc="10" dirty="0">
                <a:latin typeface="Arial"/>
                <a:cs typeface="Arial"/>
              </a:rPr>
              <a:t>fait exprès, mais tout le monde a crié au miracle: «Quelle précision !».</a:t>
            </a:r>
            <a:r>
              <a:rPr sz="1440" spc="10" dirty="0">
                <a:latin typeface="Cambria"/>
                <a:cs typeface="Cambria"/>
              </a:rPr>
              <a:t> </a:t>
            </a:r>
            <a:r>
              <a:rPr sz="1440" spc="10" dirty="0">
                <a:latin typeface="Arial"/>
                <a:cs typeface="Arial"/>
              </a:rPr>
              <a:t>»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2128139" y="490116"/>
            <a:ext cx="3354124" cy="22644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spc="10" dirty="0">
                <a:latin typeface="Arial"/>
                <a:cs typeface="Arial"/>
              </a:rPr>
              <a:t>BREVET D’INITIATION AERONAUTIQUE</a:t>
            </a:r>
            <a:endParaRPr sz="1300">
              <a:latin typeface="Arial"/>
              <a:cs typeface="Arial"/>
            </a:endParaRPr>
          </a:p>
        </p:txBody>
      </p:sp>
      <p:sp>
        <p:nvSpPr>
          <p:cNvPr id="1218" name="object 1218"/>
          <p:cNvSpPr/>
          <p:nvPr/>
        </p:nvSpPr>
        <p:spPr>
          <a:xfrm>
            <a:off x="3467100" y="9896856"/>
            <a:ext cx="723900" cy="542544"/>
          </a:xfrm>
          <a:custGeom>
            <a:avLst/>
            <a:gdLst/>
            <a:ahLst/>
            <a:cxnLst/>
            <a:rect l="l" t="t" r="r" b="b"/>
            <a:pathLst>
              <a:path w="723900" h="542544">
                <a:moveTo>
                  <a:pt x="0" y="271272"/>
                </a:moveTo>
                <a:cubicBezTo>
                  <a:pt x="0" y="121450"/>
                  <a:pt x="162052" y="0"/>
                  <a:pt x="361950" y="0"/>
                </a:cubicBezTo>
                <a:cubicBezTo>
                  <a:pt x="561848" y="0"/>
                  <a:pt x="723900" y="121450"/>
                  <a:pt x="723900" y="271272"/>
                </a:cubicBezTo>
                <a:cubicBezTo>
                  <a:pt x="723900" y="421094"/>
                  <a:pt x="561848" y="542544"/>
                  <a:pt x="361950" y="542544"/>
                </a:cubicBezTo>
                <a:cubicBezTo>
                  <a:pt x="162052" y="542544"/>
                  <a:pt x="0" y="421094"/>
                  <a:pt x="0" y="271272"/>
                </a:cubicBez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3672205" y="10070718"/>
            <a:ext cx="354695" cy="199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FF"/>
                </a:solidFill>
                <a:latin typeface="Arial"/>
                <a:cs typeface="Arial"/>
              </a:rPr>
              <a:t>202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899464" y="953471"/>
            <a:ext cx="4276943" cy="26800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70" spc="10" dirty="0">
                <a:latin typeface="Arial"/>
                <a:cs typeface="Arial"/>
              </a:rPr>
              <a:t>En  1923</a:t>
            </a:r>
            <a:r>
              <a:rPr sz="1770" spc="10" dirty="0">
                <a:latin typeface="Cambria"/>
                <a:cs typeface="Cambria"/>
              </a:rPr>
              <a:t> </a:t>
            </a:r>
            <a:r>
              <a:rPr sz="1770" spc="10" dirty="0">
                <a:latin typeface="Arial"/>
                <a:cs typeface="Arial"/>
              </a:rPr>
              <a:t>:</a:t>
            </a:r>
            <a:r>
              <a:rPr sz="1770" spc="10" dirty="0">
                <a:latin typeface="Cambria"/>
                <a:cs typeface="Cambria"/>
              </a:rPr>
              <a:t> </a:t>
            </a:r>
            <a:r>
              <a:rPr sz="1270" spc="10" dirty="0">
                <a:latin typeface="Cambria"/>
                <a:cs typeface="Cambria"/>
              </a:rPr>
              <a:t>La Traversée du continent américain (4088 Km).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2031746" y="1655896"/>
            <a:ext cx="3531759" cy="1929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C’est aussi le premier ravitaillement en vol réussi.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219" name="object 1219"/>
          <p:cNvSpPr/>
          <p:nvPr/>
        </p:nvSpPr>
        <p:spPr>
          <a:xfrm>
            <a:off x="2031746" y="1822959"/>
            <a:ext cx="3495421" cy="9143"/>
          </a:xfrm>
          <a:custGeom>
            <a:avLst/>
            <a:gdLst/>
            <a:ahLst/>
            <a:cxnLst/>
            <a:rect l="l" t="t" r="r" b="b"/>
            <a:pathLst>
              <a:path w="3495421" h="9143">
                <a:moveTo>
                  <a:pt x="0" y="0"/>
                </a:moveTo>
                <a:lnTo>
                  <a:pt x="0" y="9143"/>
                </a:lnTo>
                <a:lnTo>
                  <a:pt x="3495421" y="9143"/>
                </a:lnTo>
                <a:lnTo>
                  <a:pt x="349542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text 1"/>
          <p:cNvSpPr txBox="1"/>
          <p:nvPr/>
        </p:nvSpPr>
        <p:spPr>
          <a:xfrm>
            <a:off x="899464" y="4951304"/>
            <a:ext cx="5797918" cy="2680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latin typeface="Arial"/>
                <a:cs typeface="Arial"/>
              </a:rPr>
              <a:t>En  1927</a:t>
            </a:r>
            <a:r>
              <a:rPr sz="1800" spc="10" dirty="0">
                <a:latin typeface="Cambria"/>
                <a:cs typeface="Cambria"/>
              </a:rPr>
              <a:t> </a:t>
            </a:r>
            <a:r>
              <a:rPr sz="1600" spc="10" dirty="0">
                <a:latin typeface="Arial"/>
                <a:cs typeface="Arial"/>
              </a:rPr>
              <a:t>: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300" b="1" spc="10" dirty="0">
                <a:latin typeface="Arial"/>
                <a:cs typeface="Arial"/>
              </a:rPr>
              <a:t>Nungesser et Coli</a:t>
            </a:r>
            <a:r>
              <a:rPr sz="1300" spc="10" dirty="0">
                <a:latin typeface="Cambria"/>
                <a:cs typeface="Cambria"/>
              </a:rPr>
              <a:t> tentent la traversée de </a:t>
            </a:r>
            <a:r>
              <a:rPr sz="1300" b="1" spc="10" dirty="0">
                <a:latin typeface="Arial"/>
                <a:cs typeface="Arial"/>
              </a:rPr>
              <a:t>l’Atlantique Nord</a:t>
            </a:r>
            <a:r>
              <a:rPr sz="1300" spc="10" dirty="0">
                <a:latin typeface="Cambria"/>
                <a:cs typeface="Cambria"/>
              </a:rPr>
              <a:t> sans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899464" y="5242248"/>
            <a:ext cx="4508590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escale à bord de leur biplan Levasseur. Ils disparaissent en mer.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220" name="object 1220"/>
          <p:cNvSpPr/>
          <p:nvPr/>
        </p:nvSpPr>
        <p:spPr>
          <a:xfrm>
            <a:off x="2867279" y="5409311"/>
            <a:ext cx="716584" cy="9144"/>
          </a:xfrm>
          <a:custGeom>
            <a:avLst/>
            <a:gdLst/>
            <a:ahLst/>
            <a:cxnLst/>
            <a:rect l="l" t="t" r="r" b="b"/>
            <a:pathLst>
              <a:path w="716584" h="9144">
                <a:moveTo>
                  <a:pt x="0" y="0"/>
                </a:moveTo>
                <a:lnTo>
                  <a:pt x="0" y="9144"/>
                </a:lnTo>
                <a:lnTo>
                  <a:pt x="716584" y="9144"/>
                </a:lnTo>
                <a:lnTo>
                  <a:pt x="71658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478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216" y="5551932"/>
            <a:ext cx="4703064" cy="3528059"/>
          </a:xfrm>
          <a:prstGeom prst="rect">
            <a:avLst/>
          </a:prstGeom>
        </p:spPr>
      </p:pic>
      <p:pic>
        <p:nvPicPr>
          <p:cNvPr id="479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968" y="2296669"/>
            <a:ext cx="3105912" cy="2345435"/>
          </a:xfrm>
          <a:prstGeom prst="rect">
            <a:avLst/>
          </a:prstGeom>
        </p:spPr>
      </p:pic>
      <p:pic>
        <p:nvPicPr>
          <p:cNvPr id="480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6" y="2296669"/>
            <a:ext cx="2962656" cy="235457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2128139" y="490116"/>
            <a:ext cx="3354124" cy="22644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spc="10" dirty="0">
                <a:latin typeface="Arial"/>
                <a:cs typeface="Arial"/>
              </a:rPr>
              <a:t>BREVET D’INITIATION AERONAUTIQUE</a:t>
            </a:r>
            <a:endParaRPr sz="1300">
              <a:latin typeface="Arial"/>
              <a:cs typeface="Arial"/>
            </a:endParaRPr>
          </a:p>
        </p:txBody>
      </p:sp>
      <p:sp>
        <p:nvSpPr>
          <p:cNvPr id="1221" name="object 1221"/>
          <p:cNvSpPr/>
          <p:nvPr/>
        </p:nvSpPr>
        <p:spPr>
          <a:xfrm>
            <a:off x="3467100" y="9896856"/>
            <a:ext cx="723900" cy="542544"/>
          </a:xfrm>
          <a:custGeom>
            <a:avLst/>
            <a:gdLst/>
            <a:ahLst/>
            <a:cxnLst/>
            <a:rect l="l" t="t" r="r" b="b"/>
            <a:pathLst>
              <a:path w="723900" h="542544">
                <a:moveTo>
                  <a:pt x="0" y="271272"/>
                </a:moveTo>
                <a:cubicBezTo>
                  <a:pt x="0" y="121450"/>
                  <a:pt x="162052" y="0"/>
                  <a:pt x="361950" y="0"/>
                </a:cubicBezTo>
                <a:cubicBezTo>
                  <a:pt x="561848" y="0"/>
                  <a:pt x="723900" y="121450"/>
                  <a:pt x="723900" y="271272"/>
                </a:cubicBezTo>
                <a:cubicBezTo>
                  <a:pt x="723900" y="421094"/>
                  <a:pt x="561848" y="542544"/>
                  <a:pt x="361950" y="542544"/>
                </a:cubicBezTo>
                <a:cubicBezTo>
                  <a:pt x="162052" y="542544"/>
                  <a:pt x="0" y="421094"/>
                  <a:pt x="0" y="271272"/>
                </a:cubicBez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3672205" y="10070718"/>
            <a:ext cx="354695" cy="199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FF"/>
                </a:solidFill>
                <a:latin typeface="Arial"/>
                <a:cs typeface="Arial"/>
              </a:rPr>
              <a:t>203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899464" y="953332"/>
            <a:ext cx="5379050" cy="1929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Quelques jours plus tard,  </a:t>
            </a:r>
            <a:r>
              <a:rPr sz="1300" b="1" spc="10" dirty="0">
                <a:latin typeface="Arial"/>
                <a:cs typeface="Arial"/>
              </a:rPr>
              <a:t>Charles Lindbergh</a:t>
            </a:r>
            <a:r>
              <a:rPr sz="1300" spc="10" dirty="0">
                <a:latin typeface="Cambria"/>
                <a:cs typeface="Cambria"/>
              </a:rPr>
              <a:t> relie </a:t>
            </a:r>
            <a:r>
              <a:rPr sz="1300" b="1" spc="10" dirty="0">
                <a:latin typeface="Arial"/>
                <a:cs typeface="Arial"/>
              </a:rPr>
              <a:t>New York à Paris</a:t>
            </a:r>
            <a:r>
              <a:rPr sz="1300" spc="10" dirty="0">
                <a:latin typeface="Cambria"/>
                <a:cs typeface="Cambria"/>
              </a:rPr>
              <a:t> avec :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2978531" y="1262704"/>
            <a:ext cx="1639713" cy="1929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Le </a:t>
            </a:r>
            <a:r>
              <a:rPr sz="1300" b="1" spc="10" dirty="0">
                <a:latin typeface="Arial"/>
                <a:cs typeface="Arial"/>
              </a:rPr>
              <a:t>« </a:t>
            </a:r>
            <a:r>
              <a:rPr sz="1300" spc="10" dirty="0">
                <a:latin typeface="Cambria"/>
                <a:cs typeface="Cambria"/>
              </a:rPr>
              <a:t>Spirit of St Louis »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222" name="object 1222"/>
          <p:cNvSpPr/>
          <p:nvPr/>
        </p:nvSpPr>
        <p:spPr>
          <a:xfrm>
            <a:off x="3306190" y="1429766"/>
            <a:ext cx="1275841" cy="9144"/>
          </a:xfrm>
          <a:custGeom>
            <a:avLst/>
            <a:gdLst/>
            <a:ahLst/>
            <a:cxnLst/>
            <a:rect l="l" t="t" r="r" b="b"/>
            <a:pathLst>
              <a:path w="1275841" h="9144">
                <a:moveTo>
                  <a:pt x="0" y="0"/>
                </a:moveTo>
                <a:lnTo>
                  <a:pt x="0" y="9144"/>
                </a:lnTo>
                <a:lnTo>
                  <a:pt x="1275842" y="9144"/>
                </a:lnTo>
                <a:lnTo>
                  <a:pt x="1275842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text 1"/>
          <p:cNvSpPr txBox="1"/>
          <p:nvPr/>
        </p:nvSpPr>
        <p:spPr>
          <a:xfrm>
            <a:off x="899464" y="5375230"/>
            <a:ext cx="5798150" cy="2680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latin typeface="Arial"/>
                <a:cs typeface="Arial"/>
              </a:rPr>
              <a:t>En  1930</a:t>
            </a:r>
            <a:r>
              <a:rPr sz="1800" spc="10" dirty="0">
                <a:latin typeface="Cambria"/>
                <a:cs typeface="Cambria"/>
              </a:rPr>
              <a:t> </a:t>
            </a:r>
            <a:r>
              <a:rPr sz="1800" spc="10" dirty="0">
                <a:latin typeface="Arial"/>
                <a:cs typeface="Arial"/>
              </a:rPr>
              <a:t>: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300" b="1" spc="10" dirty="0">
                <a:latin typeface="Arial"/>
                <a:cs typeface="Arial"/>
              </a:rPr>
              <a:t>Coste et Bellonte</a:t>
            </a:r>
            <a:r>
              <a:rPr sz="1300" spc="10" dirty="0">
                <a:latin typeface="Cambria"/>
                <a:cs typeface="Cambria"/>
              </a:rPr>
              <a:t>  avec  le  Breguet  19  «  Point  d’interrogation  »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223" name="object 1223"/>
          <p:cNvSpPr/>
          <p:nvPr/>
        </p:nvSpPr>
        <p:spPr>
          <a:xfrm>
            <a:off x="3705733" y="5603113"/>
            <a:ext cx="2955671" cy="9144"/>
          </a:xfrm>
          <a:custGeom>
            <a:avLst/>
            <a:gdLst/>
            <a:ahLst/>
            <a:cxnLst/>
            <a:rect l="l" t="t" r="r" b="b"/>
            <a:pathLst>
              <a:path w="2955671" h="9144">
                <a:moveTo>
                  <a:pt x="0" y="0"/>
                </a:moveTo>
                <a:lnTo>
                  <a:pt x="0" y="9144"/>
                </a:lnTo>
                <a:lnTo>
                  <a:pt x="2955671" y="9144"/>
                </a:lnTo>
                <a:lnTo>
                  <a:pt x="295567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text 1"/>
          <p:cNvSpPr txBox="1"/>
          <p:nvPr/>
        </p:nvSpPr>
        <p:spPr>
          <a:xfrm>
            <a:off x="899464" y="5666174"/>
            <a:ext cx="3513038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traversent l’Atlantique Nord de Paris à New York.</a:t>
            </a:r>
            <a:endParaRPr sz="1300">
              <a:latin typeface="Cambria"/>
              <a:cs typeface="Cambria"/>
            </a:endParaRPr>
          </a:p>
        </p:txBody>
      </p:sp>
      <p:pic>
        <p:nvPicPr>
          <p:cNvPr id="481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035" y="1883664"/>
            <a:ext cx="3936492" cy="2993136"/>
          </a:xfrm>
          <a:prstGeom prst="rect">
            <a:avLst/>
          </a:prstGeom>
        </p:spPr>
      </p:pic>
      <p:pic>
        <p:nvPicPr>
          <p:cNvPr id="482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216" y="6284976"/>
            <a:ext cx="5242560" cy="325221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2128139" y="490116"/>
            <a:ext cx="3354124" cy="22644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spc="10" dirty="0">
                <a:latin typeface="Arial"/>
                <a:cs typeface="Arial"/>
              </a:rPr>
              <a:t>BREVET D’INITIATION AERONAUTIQUE</a:t>
            </a:r>
            <a:endParaRPr sz="1300">
              <a:latin typeface="Arial"/>
              <a:cs typeface="Arial"/>
            </a:endParaRPr>
          </a:p>
        </p:txBody>
      </p:sp>
      <p:sp>
        <p:nvSpPr>
          <p:cNvPr id="1224" name="object 1224"/>
          <p:cNvSpPr/>
          <p:nvPr/>
        </p:nvSpPr>
        <p:spPr>
          <a:xfrm>
            <a:off x="3467100" y="9896856"/>
            <a:ext cx="723900" cy="542544"/>
          </a:xfrm>
          <a:custGeom>
            <a:avLst/>
            <a:gdLst/>
            <a:ahLst/>
            <a:cxnLst/>
            <a:rect l="l" t="t" r="r" b="b"/>
            <a:pathLst>
              <a:path w="723900" h="542544">
                <a:moveTo>
                  <a:pt x="0" y="271272"/>
                </a:moveTo>
                <a:cubicBezTo>
                  <a:pt x="0" y="121450"/>
                  <a:pt x="162052" y="0"/>
                  <a:pt x="361950" y="0"/>
                </a:cubicBezTo>
                <a:cubicBezTo>
                  <a:pt x="561848" y="0"/>
                  <a:pt x="723900" y="121450"/>
                  <a:pt x="723900" y="271272"/>
                </a:cubicBezTo>
                <a:cubicBezTo>
                  <a:pt x="723900" y="421094"/>
                  <a:pt x="561848" y="542544"/>
                  <a:pt x="361950" y="542544"/>
                </a:cubicBezTo>
                <a:cubicBezTo>
                  <a:pt x="162052" y="542544"/>
                  <a:pt x="0" y="421094"/>
                  <a:pt x="0" y="271272"/>
                </a:cubicBez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3672205" y="10070718"/>
            <a:ext cx="354695" cy="199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FF"/>
                </a:solidFill>
                <a:latin typeface="Arial"/>
                <a:cs typeface="Arial"/>
              </a:rPr>
              <a:t>204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899464" y="953471"/>
            <a:ext cx="5339425" cy="26800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latin typeface="Arial"/>
                <a:cs typeface="Arial"/>
              </a:rPr>
              <a:t>En  1932</a:t>
            </a:r>
            <a:r>
              <a:rPr sz="1800" spc="10" dirty="0">
                <a:latin typeface="Cambria"/>
                <a:cs typeface="Cambria"/>
              </a:rPr>
              <a:t> </a:t>
            </a:r>
            <a:r>
              <a:rPr sz="1800" spc="10" dirty="0">
                <a:latin typeface="Arial"/>
                <a:cs typeface="Arial"/>
              </a:rPr>
              <a:t>:</a:t>
            </a:r>
            <a:r>
              <a:rPr sz="1800" spc="10" dirty="0">
                <a:latin typeface="Cambria"/>
                <a:cs typeface="Cambria"/>
              </a:rPr>
              <a:t> </a:t>
            </a:r>
            <a:r>
              <a:rPr sz="1300" spc="10" dirty="0">
                <a:latin typeface="Cambria"/>
                <a:cs typeface="Cambria"/>
              </a:rPr>
              <a:t>Une femme réussie la traversée de l’Atlantique Nord à son tour. 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225" name="object 1225"/>
          <p:cNvSpPr/>
          <p:nvPr/>
        </p:nvSpPr>
        <p:spPr>
          <a:xfrm>
            <a:off x="3094355" y="1181354"/>
            <a:ext cx="2292731" cy="9144"/>
          </a:xfrm>
          <a:custGeom>
            <a:avLst/>
            <a:gdLst/>
            <a:ahLst/>
            <a:cxnLst/>
            <a:rect l="l" t="t" r="r" b="b"/>
            <a:pathLst>
              <a:path w="2292731" h="9144">
                <a:moveTo>
                  <a:pt x="0" y="0"/>
                </a:moveTo>
                <a:lnTo>
                  <a:pt x="0" y="9144"/>
                </a:lnTo>
                <a:lnTo>
                  <a:pt x="2292731" y="9144"/>
                </a:lnTo>
                <a:lnTo>
                  <a:pt x="229273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text 1"/>
          <p:cNvSpPr txBox="1"/>
          <p:nvPr/>
        </p:nvSpPr>
        <p:spPr>
          <a:xfrm>
            <a:off x="2999867" y="1346523"/>
            <a:ext cx="1595516" cy="1929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C’est </a:t>
            </a:r>
            <a:r>
              <a:rPr sz="1300" b="1" spc="10" dirty="0">
                <a:latin typeface="Arial"/>
                <a:cs typeface="Arial"/>
              </a:rPr>
              <a:t>Amélia Earhart</a:t>
            </a:r>
            <a:r>
              <a:rPr sz="1300" spc="10" dirty="0">
                <a:latin typeface="Cambria"/>
                <a:cs typeface="Cambria"/>
              </a:rPr>
              <a:t>.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899464" y="5632786"/>
            <a:ext cx="5793138" cy="2680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latin typeface="Arial"/>
                <a:cs typeface="Arial"/>
              </a:rPr>
              <a:t>En  1938</a:t>
            </a:r>
            <a:r>
              <a:rPr sz="1800" spc="10" dirty="0">
                <a:latin typeface="Cambria"/>
                <a:cs typeface="Cambria"/>
              </a:rPr>
              <a:t> </a:t>
            </a:r>
            <a:r>
              <a:rPr sz="1800" spc="10" dirty="0">
                <a:latin typeface="Arial"/>
                <a:cs typeface="Arial"/>
              </a:rPr>
              <a:t>:</a:t>
            </a:r>
            <a:r>
              <a:rPr sz="1800" spc="10" dirty="0">
                <a:latin typeface="Cambria"/>
                <a:cs typeface="Cambria"/>
              </a:rPr>
              <a:t> </a:t>
            </a:r>
            <a:r>
              <a:rPr sz="1300" b="1" spc="10" dirty="0">
                <a:latin typeface="Arial"/>
                <a:cs typeface="Arial"/>
              </a:rPr>
              <a:t>Howard Hugues</a:t>
            </a:r>
            <a:r>
              <a:rPr sz="1300" spc="10" dirty="0">
                <a:latin typeface="Cambria"/>
                <a:cs typeface="Cambria"/>
              </a:rPr>
              <a:t> fait le tour du monde en 3 jours 19 heures et 24 mn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899464" y="5925254"/>
            <a:ext cx="2807426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aux commandes d’un Lockheed Electra.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226" name="object 1226"/>
          <p:cNvSpPr/>
          <p:nvPr/>
        </p:nvSpPr>
        <p:spPr>
          <a:xfrm>
            <a:off x="2073275" y="6092317"/>
            <a:ext cx="1597406" cy="9144"/>
          </a:xfrm>
          <a:custGeom>
            <a:avLst/>
            <a:gdLst/>
            <a:ahLst/>
            <a:cxnLst/>
            <a:rect l="l" t="t" r="r" b="b"/>
            <a:pathLst>
              <a:path w="1597406" h="9144">
                <a:moveTo>
                  <a:pt x="0" y="0"/>
                </a:moveTo>
                <a:lnTo>
                  <a:pt x="0" y="9144"/>
                </a:lnTo>
                <a:lnTo>
                  <a:pt x="1597406" y="9144"/>
                </a:lnTo>
                <a:lnTo>
                  <a:pt x="159740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483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6" y="1965960"/>
            <a:ext cx="5763768" cy="3235452"/>
          </a:xfrm>
          <a:prstGeom prst="rect">
            <a:avLst/>
          </a:prstGeom>
        </p:spPr>
      </p:pic>
      <p:pic>
        <p:nvPicPr>
          <p:cNvPr id="484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236" y="6234684"/>
            <a:ext cx="2700528" cy="3221736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2128139" y="490116"/>
            <a:ext cx="3354124" cy="22644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spc="10" dirty="0">
                <a:latin typeface="Arial"/>
                <a:cs typeface="Arial"/>
              </a:rPr>
              <a:t>BREVET D’INITIATION AERONAUTIQUE</a:t>
            </a:r>
            <a:endParaRPr sz="1300">
              <a:latin typeface="Arial"/>
              <a:cs typeface="Arial"/>
            </a:endParaRPr>
          </a:p>
        </p:txBody>
      </p:sp>
      <p:sp>
        <p:nvSpPr>
          <p:cNvPr id="1227" name="object 1227"/>
          <p:cNvSpPr/>
          <p:nvPr/>
        </p:nvSpPr>
        <p:spPr>
          <a:xfrm>
            <a:off x="3467100" y="9896856"/>
            <a:ext cx="723900" cy="542544"/>
          </a:xfrm>
          <a:custGeom>
            <a:avLst/>
            <a:gdLst/>
            <a:ahLst/>
            <a:cxnLst/>
            <a:rect l="l" t="t" r="r" b="b"/>
            <a:pathLst>
              <a:path w="723900" h="542544">
                <a:moveTo>
                  <a:pt x="0" y="271272"/>
                </a:moveTo>
                <a:cubicBezTo>
                  <a:pt x="0" y="121450"/>
                  <a:pt x="162052" y="0"/>
                  <a:pt x="361950" y="0"/>
                </a:cubicBezTo>
                <a:cubicBezTo>
                  <a:pt x="561848" y="0"/>
                  <a:pt x="723900" y="121450"/>
                  <a:pt x="723900" y="271272"/>
                </a:cubicBezTo>
                <a:cubicBezTo>
                  <a:pt x="723900" y="421094"/>
                  <a:pt x="561848" y="542544"/>
                  <a:pt x="361950" y="542544"/>
                </a:cubicBezTo>
                <a:cubicBezTo>
                  <a:pt x="162052" y="542544"/>
                  <a:pt x="0" y="421094"/>
                  <a:pt x="0" y="271272"/>
                </a:cubicBez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3672205" y="10070718"/>
            <a:ext cx="354695" cy="199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FF"/>
                </a:solidFill>
                <a:latin typeface="Arial"/>
                <a:cs typeface="Arial"/>
              </a:rPr>
              <a:t>205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28" name="object 1228"/>
          <p:cNvSpPr/>
          <p:nvPr/>
        </p:nvSpPr>
        <p:spPr>
          <a:xfrm>
            <a:off x="732028" y="3438016"/>
            <a:ext cx="3413125" cy="2070100"/>
          </a:xfrm>
          <a:custGeom>
            <a:avLst/>
            <a:gdLst/>
            <a:ahLst/>
            <a:cxnLst/>
            <a:rect l="l" t="t" r="r" b="b"/>
            <a:pathLst>
              <a:path w="3413125" h="2070100">
                <a:moveTo>
                  <a:pt x="347243" y="691135"/>
                </a:moveTo>
                <a:cubicBezTo>
                  <a:pt x="308902" y="460503"/>
                  <a:pt x="506311" y="248159"/>
                  <a:pt x="788162" y="216790"/>
                </a:cubicBezTo>
                <a:cubicBezTo>
                  <a:pt x="902335" y="203962"/>
                  <a:pt x="1018540" y="223012"/>
                  <a:pt x="1117981" y="270765"/>
                </a:cubicBezTo>
                <a:cubicBezTo>
                  <a:pt x="1223391" y="108205"/>
                  <a:pt x="1469644" y="46356"/>
                  <a:pt x="1668018" y="132716"/>
                </a:cubicBezTo>
                <a:cubicBezTo>
                  <a:pt x="1702689" y="147829"/>
                  <a:pt x="1734566" y="167006"/>
                  <a:pt x="1762506" y="189485"/>
                </a:cubicBezTo>
                <a:cubicBezTo>
                  <a:pt x="1844548" y="54737"/>
                  <a:pt x="2044446" y="0"/>
                  <a:pt x="2209038" y="67311"/>
                </a:cubicBezTo>
                <a:cubicBezTo>
                  <a:pt x="2254631" y="85853"/>
                  <a:pt x="2294255" y="112777"/>
                  <a:pt x="2325116" y="145924"/>
                </a:cubicBezTo>
                <a:cubicBezTo>
                  <a:pt x="2457450" y="18543"/>
                  <a:pt x="2691256" y="2795"/>
                  <a:pt x="2847212" y="110745"/>
                </a:cubicBezTo>
                <a:cubicBezTo>
                  <a:pt x="2912872" y="156084"/>
                  <a:pt x="2957068" y="218822"/>
                  <a:pt x="2972308" y="287910"/>
                </a:cubicBezTo>
                <a:cubicBezTo>
                  <a:pt x="3189097" y="336297"/>
                  <a:pt x="3316986" y="519558"/>
                  <a:pt x="3257931" y="697358"/>
                </a:cubicBezTo>
                <a:cubicBezTo>
                  <a:pt x="3252978" y="712217"/>
                  <a:pt x="3246755" y="726949"/>
                  <a:pt x="3239262" y="741173"/>
                </a:cubicBezTo>
                <a:cubicBezTo>
                  <a:pt x="3413125" y="926339"/>
                  <a:pt x="3370580" y="1191769"/>
                  <a:pt x="3144266" y="1334009"/>
                </a:cubicBezTo>
                <a:cubicBezTo>
                  <a:pt x="3073781" y="1378332"/>
                  <a:pt x="2990596" y="1407034"/>
                  <a:pt x="2902585" y="1417321"/>
                </a:cubicBezTo>
                <a:cubicBezTo>
                  <a:pt x="2900680" y="1616584"/>
                  <a:pt x="2701543" y="1776731"/>
                  <a:pt x="2457831" y="1775207"/>
                </a:cubicBezTo>
                <a:cubicBezTo>
                  <a:pt x="2376424" y="1774572"/>
                  <a:pt x="2296795" y="1755649"/>
                  <a:pt x="2227707" y="1720470"/>
                </a:cubicBezTo>
                <a:cubicBezTo>
                  <a:pt x="2145284" y="1943863"/>
                  <a:pt x="1857883" y="2070101"/>
                  <a:pt x="1585595" y="2002410"/>
                </a:cubicBezTo>
                <a:cubicBezTo>
                  <a:pt x="1471549" y="1974089"/>
                  <a:pt x="1372997" y="1914145"/>
                  <a:pt x="1306703" y="1832865"/>
                </a:cubicBezTo>
                <a:cubicBezTo>
                  <a:pt x="1028065" y="1970406"/>
                  <a:pt x="666242" y="1896365"/>
                  <a:pt x="498754" y="1667511"/>
                </a:cubicBezTo>
                <a:cubicBezTo>
                  <a:pt x="496646" y="1664590"/>
                  <a:pt x="494563" y="1661796"/>
                  <a:pt x="492531" y="1658875"/>
                </a:cubicBezTo>
                <a:cubicBezTo>
                  <a:pt x="310121" y="1676274"/>
                  <a:pt x="144907" y="1569721"/>
                  <a:pt x="123494" y="1420877"/>
                </a:cubicBezTo>
                <a:cubicBezTo>
                  <a:pt x="112077" y="1341502"/>
                  <a:pt x="144094" y="1262127"/>
                  <a:pt x="210985" y="1203834"/>
                </a:cubicBezTo>
                <a:cubicBezTo>
                  <a:pt x="53047" y="1127761"/>
                  <a:pt x="0" y="960629"/>
                  <a:pt x="92481" y="830708"/>
                </a:cubicBezTo>
                <a:cubicBezTo>
                  <a:pt x="145846" y="755778"/>
                  <a:pt x="239433" y="706248"/>
                  <a:pt x="344462" y="697358"/>
                </a:cubicBez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29" name="object 1229"/>
          <p:cNvSpPr/>
          <p:nvPr/>
        </p:nvSpPr>
        <p:spPr>
          <a:xfrm>
            <a:off x="725932" y="3431921"/>
            <a:ext cx="3425317" cy="2082292"/>
          </a:xfrm>
          <a:custGeom>
            <a:avLst/>
            <a:gdLst/>
            <a:ahLst/>
            <a:cxnLst/>
            <a:rect l="l" t="t" r="r" b="b"/>
            <a:pathLst>
              <a:path w="3425317" h="2082292">
                <a:moveTo>
                  <a:pt x="353339" y="697230"/>
                </a:moveTo>
                <a:cubicBezTo>
                  <a:pt x="314998" y="466598"/>
                  <a:pt x="512407" y="254254"/>
                  <a:pt x="794258" y="222885"/>
                </a:cubicBezTo>
                <a:cubicBezTo>
                  <a:pt x="908431" y="210057"/>
                  <a:pt x="1024636" y="229107"/>
                  <a:pt x="1124077" y="276860"/>
                </a:cubicBezTo>
                <a:cubicBezTo>
                  <a:pt x="1229487" y="114300"/>
                  <a:pt x="1475740" y="52451"/>
                  <a:pt x="1674114" y="138811"/>
                </a:cubicBezTo>
                <a:cubicBezTo>
                  <a:pt x="1708785" y="153924"/>
                  <a:pt x="1740662" y="173101"/>
                  <a:pt x="1768602" y="195580"/>
                </a:cubicBezTo>
                <a:cubicBezTo>
                  <a:pt x="1850644" y="60832"/>
                  <a:pt x="2050542" y="6095"/>
                  <a:pt x="2215134" y="73406"/>
                </a:cubicBezTo>
                <a:cubicBezTo>
                  <a:pt x="2260727" y="91948"/>
                  <a:pt x="2300351" y="118872"/>
                  <a:pt x="2331212" y="152019"/>
                </a:cubicBezTo>
                <a:cubicBezTo>
                  <a:pt x="2463546" y="24638"/>
                  <a:pt x="2697352" y="8890"/>
                  <a:pt x="2853308" y="116840"/>
                </a:cubicBezTo>
                <a:cubicBezTo>
                  <a:pt x="2918968" y="162179"/>
                  <a:pt x="2963164" y="224917"/>
                  <a:pt x="2978404" y="294005"/>
                </a:cubicBezTo>
                <a:cubicBezTo>
                  <a:pt x="3195193" y="342392"/>
                  <a:pt x="3323082" y="525653"/>
                  <a:pt x="3264027" y="703453"/>
                </a:cubicBezTo>
                <a:cubicBezTo>
                  <a:pt x="3259074" y="718312"/>
                  <a:pt x="3252851" y="733044"/>
                  <a:pt x="3245358" y="747268"/>
                </a:cubicBezTo>
                <a:cubicBezTo>
                  <a:pt x="3419221" y="932434"/>
                  <a:pt x="3376676" y="1197864"/>
                  <a:pt x="3150362" y="1340104"/>
                </a:cubicBezTo>
                <a:cubicBezTo>
                  <a:pt x="3079877" y="1384427"/>
                  <a:pt x="2996692" y="1413129"/>
                  <a:pt x="2908681" y="1423416"/>
                </a:cubicBezTo>
                <a:cubicBezTo>
                  <a:pt x="2906776" y="1622679"/>
                  <a:pt x="2707639" y="1782826"/>
                  <a:pt x="2463927" y="1781302"/>
                </a:cubicBezTo>
                <a:cubicBezTo>
                  <a:pt x="2382520" y="1780667"/>
                  <a:pt x="2302891" y="1761744"/>
                  <a:pt x="2233803" y="1726565"/>
                </a:cubicBezTo>
                <a:cubicBezTo>
                  <a:pt x="2151380" y="1949958"/>
                  <a:pt x="1863979" y="2076196"/>
                  <a:pt x="1591691" y="2008505"/>
                </a:cubicBezTo>
                <a:cubicBezTo>
                  <a:pt x="1477645" y="1980184"/>
                  <a:pt x="1379093" y="1920240"/>
                  <a:pt x="1312799" y="1838960"/>
                </a:cubicBezTo>
                <a:cubicBezTo>
                  <a:pt x="1034161" y="1976501"/>
                  <a:pt x="672338" y="1902460"/>
                  <a:pt x="504850" y="1673606"/>
                </a:cubicBezTo>
                <a:cubicBezTo>
                  <a:pt x="502742" y="1670685"/>
                  <a:pt x="500659" y="1667891"/>
                  <a:pt x="498627" y="1664970"/>
                </a:cubicBezTo>
                <a:cubicBezTo>
                  <a:pt x="316217" y="1682369"/>
                  <a:pt x="151003" y="1575816"/>
                  <a:pt x="129590" y="1426972"/>
                </a:cubicBezTo>
                <a:cubicBezTo>
                  <a:pt x="118173" y="1347597"/>
                  <a:pt x="150190" y="1268222"/>
                  <a:pt x="217081" y="1209929"/>
                </a:cubicBezTo>
                <a:cubicBezTo>
                  <a:pt x="59143" y="1133856"/>
                  <a:pt x="6096" y="966724"/>
                  <a:pt x="98577" y="836803"/>
                </a:cubicBezTo>
                <a:cubicBezTo>
                  <a:pt x="151942" y="761873"/>
                  <a:pt x="245529" y="712343"/>
                  <a:pt x="350558" y="703453"/>
                </a:cubicBez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30" name="object 1230"/>
          <p:cNvSpPr/>
          <p:nvPr/>
        </p:nvSpPr>
        <p:spPr>
          <a:xfrm>
            <a:off x="940447" y="3571367"/>
            <a:ext cx="3035414" cy="1697609"/>
          </a:xfrm>
          <a:custGeom>
            <a:avLst/>
            <a:gdLst/>
            <a:ahLst/>
            <a:cxnLst/>
            <a:rect l="l" t="t" r="r" b="b"/>
            <a:pathLst>
              <a:path w="3035414" h="1697609">
                <a:moveTo>
                  <a:pt x="199301" y="1099312"/>
                </a:moveTo>
                <a:cubicBezTo>
                  <a:pt x="131877" y="1103630"/>
                  <a:pt x="64453" y="1090803"/>
                  <a:pt x="6096" y="1062736"/>
                </a:cubicBezTo>
                <a:moveTo>
                  <a:pt x="369812" y="1499235"/>
                </a:moveTo>
                <a:cubicBezTo>
                  <a:pt x="342634" y="1508125"/>
                  <a:pt x="314236" y="1513967"/>
                  <a:pt x="285242" y="1516761"/>
                </a:cubicBezTo>
                <a:moveTo>
                  <a:pt x="1098157" y="1691513"/>
                </a:moveTo>
                <a:cubicBezTo>
                  <a:pt x="1077710" y="1666494"/>
                  <a:pt x="1060692" y="1639697"/>
                  <a:pt x="1047229" y="1611630"/>
                </a:cubicBezTo>
                <a:moveTo>
                  <a:pt x="2039989" y="1492504"/>
                </a:moveTo>
                <a:cubicBezTo>
                  <a:pt x="2037068" y="1522222"/>
                  <a:pt x="2030210" y="1551559"/>
                  <a:pt x="2019669" y="1580007"/>
                </a:cubicBezTo>
                <a:moveTo>
                  <a:pt x="2444356" y="951484"/>
                </a:moveTo>
                <a:cubicBezTo>
                  <a:pt x="2597265" y="1012317"/>
                  <a:pt x="2693785" y="1139698"/>
                  <a:pt x="2692387" y="1278763"/>
                </a:cubicBezTo>
                <a:moveTo>
                  <a:pt x="3029318" y="602996"/>
                </a:moveTo>
                <a:cubicBezTo>
                  <a:pt x="3004554" y="650240"/>
                  <a:pt x="2966708" y="692277"/>
                  <a:pt x="2918956" y="725678"/>
                </a:cubicBezTo>
                <a:moveTo>
                  <a:pt x="2764397" y="147573"/>
                </a:moveTo>
                <a:cubicBezTo>
                  <a:pt x="2768587" y="166751"/>
                  <a:pt x="2770493" y="186182"/>
                  <a:pt x="2770239" y="205613"/>
                </a:cubicBezTo>
                <a:moveTo>
                  <a:pt x="2059166" y="80010"/>
                </a:moveTo>
                <a:cubicBezTo>
                  <a:pt x="2073517" y="53340"/>
                  <a:pt x="2092567" y="28448"/>
                  <a:pt x="2115681" y="6096"/>
                </a:cubicBezTo>
                <a:moveTo>
                  <a:pt x="1530084" y="115189"/>
                </a:moveTo>
                <a:cubicBezTo>
                  <a:pt x="1535926" y="93091"/>
                  <a:pt x="1545197" y="71755"/>
                  <a:pt x="1557516" y="51561"/>
                </a:cubicBezTo>
                <a:moveTo>
                  <a:pt x="909181" y="136906"/>
                </a:moveTo>
                <a:cubicBezTo>
                  <a:pt x="945122" y="154178"/>
                  <a:pt x="978396" y="174879"/>
                  <a:pt x="1008241" y="198755"/>
                </a:cubicBezTo>
                <a:moveTo>
                  <a:pt x="156134" y="622935"/>
                </a:moveTo>
                <a:cubicBezTo>
                  <a:pt x="148273" y="601598"/>
                  <a:pt x="142494" y="579882"/>
                  <a:pt x="138837" y="557784"/>
                </a:cubicBez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text 1"/>
          <p:cNvSpPr txBox="1"/>
          <p:nvPr/>
        </p:nvSpPr>
        <p:spPr>
          <a:xfrm>
            <a:off x="1986026" y="3742512"/>
            <a:ext cx="1767941" cy="8610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30" spc="10" dirty="0">
                <a:solidFill>
                  <a:srgbClr val="FFFFFF"/>
                </a:solidFill>
                <a:latin typeface="Arial"/>
                <a:cs typeface="Arial"/>
              </a:rPr>
              <a:t>Pierre Georges Latécoère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1883 1943</a:t>
            </a:r>
            <a:endParaRPr sz="18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Pionnier de</a:t>
            </a:r>
            <a:r>
              <a:rPr sz="1800" spc="10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1986026" y="4672152"/>
            <a:ext cx="1662785" cy="54328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90" spc="10" dirty="0">
                <a:solidFill>
                  <a:srgbClr val="FFFFFF"/>
                </a:solidFill>
                <a:latin typeface="Arial"/>
                <a:cs typeface="Arial"/>
              </a:rPr>
              <a:t>L’Aviation commerciale</a:t>
            </a:r>
            <a:endParaRPr sz="1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Entrepreneur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485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28" y="3764280"/>
            <a:ext cx="1039368" cy="1400556"/>
          </a:xfrm>
          <a:prstGeom prst="rect">
            <a:avLst/>
          </a:prstGeom>
        </p:spPr>
      </p:pic>
      <p:sp>
        <p:nvSpPr>
          <p:cNvPr id="6" name="text 1"/>
          <p:cNvSpPr txBox="1"/>
          <p:nvPr/>
        </p:nvSpPr>
        <p:spPr>
          <a:xfrm>
            <a:off x="2824607" y="960500"/>
            <a:ext cx="1950578" cy="199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b="1" spc="10" dirty="0">
                <a:latin typeface="Arial"/>
                <a:cs typeface="Arial"/>
              </a:rPr>
              <a:t>L’aviation commerciale</a:t>
            </a:r>
            <a:endParaRPr sz="1300">
              <a:latin typeface="Arial"/>
              <a:cs typeface="Arial"/>
            </a:endParaRPr>
          </a:p>
        </p:txBody>
      </p:sp>
      <p:sp>
        <p:nvSpPr>
          <p:cNvPr id="1231" name="object 1231"/>
          <p:cNvSpPr/>
          <p:nvPr/>
        </p:nvSpPr>
        <p:spPr>
          <a:xfrm>
            <a:off x="2824607" y="1131061"/>
            <a:ext cx="1911350" cy="13717"/>
          </a:xfrm>
          <a:custGeom>
            <a:avLst/>
            <a:gdLst/>
            <a:ahLst/>
            <a:cxnLst/>
            <a:rect l="l" t="t" r="r" b="b"/>
            <a:pathLst>
              <a:path w="1911350" h="13717">
                <a:moveTo>
                  <a:pt x="0" y="0"/>
                </a:moveTo>
                <a:lnTo>
                  <a:pt x="0" y="13717"/>
                </a:lnTo>
                <a:lnTo>
                  <a:pt x="1911350" y="13717"/>
                </a:lnTo>
                <a:lnTo>
                  <a:pt x="191135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text 1"/>
          <p:cNvSpPr txBox="1"/>
          <p:nvPr/>
        </p:nvSpPr>
        <p:spPr>
          <a:xfrm>
            <a:off x="1128064" y="1495649"/>
            <a:ext cx="3066506" cy="18388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b="1" spc="10" dirty="0">
                <a:latin typeface="Arial"/>
                <a:cs typeface="Arial"/>
              </a:rPr>
              <a:t>1.  Transport de courrier : l’Aéropostale</a:t>
            </a:r>
            <a:endParaRPr sz="1300">
              <a:latin typeface="Arial"/>
              <a:cs typeface="Arial"/>
            </a:endParaRPr>
          </a:p>
        </p:txBody>
      </p:sp>
      <p:sp>
        <p:nvSpPr>
          <p:cNvPr id="1232" name="object 1232"/>
          <p:cNvSpPr/>
          <p:nvPr/>
        </p:nvSpPr>
        <p:spPr>
          <a:xfrm>
            <a:off x="1356614" y="1653794"/>
            <a:ext cx="2801747" cy="12192"/>
          </a:xfrm>
          <a:custGeom>
            <a:avLst/>
            <a:gdLst/>
            <a:ahLst/>
            <a:cxnLst/>
            <a:rect l="l" t="t" r="r" b="b"/>
            <a:pathLst>
              <a:path w="2801747" h="12192">
                <a:moveTo>
                  <a:pt x="0" y="0"/>
                </a:moveTo>
                <a:lnTo>
                  <a:pt x="0" y="12192"/>
                </a:lnTo>
                <a:lnTo>
                  <a:pt x="2801747" y="12192"/>
                </a:lnTo>
                <a:lnTo>
                  <a:pt x="280174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text 1"/>
          <p:cNvSpPr txBox="1"/>
          <p:nvPr/>
        </p:nvSpPr>
        <p:spPr>
          <a:xfrm>
            <a:off x="899464" y="2110047"/>
            <a:ext cx="5796971" cy="4002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Au lendemain de la Première Guerre,  la France a énormément d’avions dont elle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ne sait que faire. 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1144828" y="2629732"/>
            <a:ext cx="5303341" cy="4002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9" b="1" spc="10" dirty="0">
                <a:latin typeface="Arial"/>
                <a:cs typeface="Arial"/>
              </a:rPr>
              <a:t>Pierre Georges Latécoère</a:t>
            </a:r>
            <a:r>
              <a:rPr sz="909" spc="10" dirty="0">
                <a:latin typeface="Cambria"/>
                <a:cs typeface="Cambria"/>
              </a:rPr>
              <a:t> a l’idée d’utiliser ces avions pour transporter le</a:t>
            </a:r>
            <a:endParaRPr sz="900">
              <a:latin typeface="Cambria"/>
              <a:cs typeface="Cambria"/>
            </a:endParaRPr>
          </a:p>
          <a:p>
            <a:pPr marL="1376502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courrier dans les colonies française.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899464" y="5634170"/>
            <a:ext cx="5797085" cy="40022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Avec le pilote </a:t>
            </a:r>
            <a:r>
              <a:rPr sz="1300" b="1" spc="10" dirty="0">
                <a:latin typeface="Arial"/>
                <a:cs typeface="Arial"/>
              </a:rPr>
              <a:t>Lemaître,</a:t>
            </a:r>
            <a:r>
              <a:rPr sz="1300" spc="10" dirty="0">
                <a:latin typeface="Cambria"/>
                <a:cs typeface="Cambria"/>
              </a:rPr>
              <a:t> il réalise un vol de Toulouse à Rabat avec une escale à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Barcelone Alicante et Malaga. 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899464" y="6152330"/>
            <a:ext cx="5795394" cy="40174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Celui-ci porte au </a:t>
            </a:r>
            <a:r>
              <a:rPr sz="1300" b="1" spc="10" dirty="0">
                <a:latin typeface="Arial"/>
                <a:cs typeface="Arial"/>
              </a:rPr>
              <a:t>Maréchal Lyautey,</a:t>
            </a:r>
            <a:r>
              <a:rPr sz="1300" spc="10" dirty="0">
                <a:latin typeface="Cambria"/>
                <a:cs typeface="Cambria"/>
              </a:rPr>
              <a:t> qui le reçoit sur le champ d’aviation, le Journal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"Le Temps", arrivé le matin à Toulouse avec un bouquet de violettes. 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899464" y="7293806"/>
            <a:ext cx="3716572" cy="60939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La  Ligne  est  alors  née  très  rapidement,  et  va  se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développer dans toute l’Afrique du Nord, Dakar puis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vers l’Argentine. 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899464" y="8022659"/>
            <a:ext cx="3717998" cy="40022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Des  pilotes  aventuriers  vont  écrire  sa  légende  :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b="1" spc="10" dirty="0">
                <a:latin typeface="Arial"/>
                <a:cs typeface="Arial"/>
              </a:rPr>
              <a:t>Guillaumet</a:t>
            </a:r>
            <a:r>
              <a:rPr sz="1300" spc="10" dirty="0">
                <a:latin typeface="Cambria"/>
                <a:cs typeface="Cambria"/>
              </a:rPr>
              <a:t>, </a:t>
            </a:r>
            <a:r>
              <a:rPr sz="1300" b="1" spc="10" dirty="0">
                <a:latin typeface="Arial"/>
                <a:cs typeface="Arial"/>
              </a:rPr>
              <a:t>Mermoz</a:t>
            </a:r>
            <a:r>
              <a:rPr sz="1300" spc="10" dirty="0">
                <a:latin typeface="Cambria"/>
                <a:cs typeface="Cambria"/>
              </a:rPr>
              <a:t>, </a:t>
            </a:r>
            <a:r>
              <a:rPr sz="1300" b="1" spc="10" dirty="0">
                <a:latin typeface="Arial"/>
                <a:cs typeface="Arial"/>
              </a:rPr>
              <a:t>St Exupéry…</a:t>
            </a:r>
            <a:endParaRPr sz="1300">
              <a:latin typeface="Cambria"/>
              <a:cs typeface="Cambria"/>
            </a:endParaRPr>
          </a:p>
        </p:txBody>
      </p:sp>
      <p:pic>
        <p:nvPicPr>
          <p:cNvPr id="486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96" y="6679692"/>
            <a:ext cx="1801368" cy="260146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2128139" y="490116"/>
            <a:ext cx="3354124" cy="22644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spc="10" dirty="0">
                <a:latin typeface="Arial"/>
                <a:cs typeface="Arial"/>
              </a:rPr>
              <a:t>BREVET D’INITIATION AERONAUTIQUE</a:t>
            </a:r>
            <a:endParaRPr sz="1300">
              <a:latin typeface="Arial"/>
              <a:cs typeface="Arial"/>
            </a:endParaRPr>
          </a:p>
        </p:txBody>
      </p:sp>
      <p:sp>
        <p:nvSpPr>
          <p:cNvPr id="1082" name="object 1082"/>
          <p:cNvSpPr/>
          <p:nvPr/>
        </p:nvSpPr>
        <p:spPr>
          <a:xfrm>
            <a:off x="3467100" y="9896856"/>
            <a:ext cx="723900" cy="542544"/>
          </a:xfrm>
          <a:custGeom>
            <a:avLst/>
            <a:gdLst/>
            <a:ahLst/>
            <a:cxnLst/>
            <a:rect l="l" t="t" r="r" b="b"/>
            <a:pathLst>
              <a:path w="723900" h="542544">
                <a:moveTo>
                  <a:pt x="0" y="271272"/>
                </a:moveTo>
                <a:cubicBezTo>
                  <a:pt x="0" y="121450"/>
                  <a:pt x="162052" y="0"/>
                  <a:pt x="361950" y="0"/>
                </a:cubicBezTo>
                <a:cubicBezTo>
                  <a:pt x="561848" y="0"/>
                  <a:pt x="723900" y="121450"/>
                  <a:pt x="723900" y="271272"/>
                </a:cubicBezTo>
                <a:cubicBezTo>
                  <a:pt x="723900" y="421094"/>
                  <a:pt x="561848" y="542544"/>
                  <a:pt x="361950" y="542544"/>
                </a:cubicBezTo>
                <a:cubicBezTo>
                  <a:pt x="162052" y="542544"/>
                  <a:pt x="0" y="421094"/>
                  <a:pt x="0" y="271272"/>
                </a:cubicBez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3672205" y="10070718"/>
            <a:ext cx="354695" cy="199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FF"/>
                </a:solidFill>
                <a:latin typeface="Arial"/>
                <a:cs typeface="Arial"/>
              </a:rPr>
              <a:t>179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409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2786"/>
            <a:ext cx="7543800" cy="5163312"/>
          </a:xfrm>
          <a:prstGeom prst="rect">
            <a:avLst/>
          </a:prstGeom>
        </p:spPr>
      </p:pic>
      <p:pic>
        <p:nvPicPr>
          <p:cNvPr id="410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" y="1190244"/>
            <a:ext cx="7990331" cy="4418076"/>
          </a:xfrm>
          <a:prstGeom prst="rect">
            <a:avLst/>
          </a:prstGeom>
        </p:spPr>
      </p:pic>
      <p:sp>
        <p:nvSpPr>
          <p:cNvPr id="4" name="text 1"/>
          <p:cNvSpPr txBox="1"/>
          <p:nvPr/>
        </p:nvSpPr>
        <p:spPr>
          <a:xfrm>
            <a:off x="2061082" y="965056"/>
            <a:ext cx="3500373" cy="26519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70" spc="10" dirty="0">
                <a:latin typeface="Arial"/>
                <a:cs typeface="Arial"/>
              </a:rPr>
              <a:t>INTRODUCTION : Frises historiques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411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944" y="9811511"/>
            <a:ext cx="1181100" cy="809244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2128139" y="490116"/>
            <a:ext cx="3354124" cy="22644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spc="10" dirty="0">
                <a:latin typeface="Arial"/>
                <a:cs typeface="Arial"/>
              </a:rPr>
              <a:t>BREVET D’INITIATION AERONAUTIQUE</a:t>
            </a:r>
            <a:endParaRPr sz="1300">
              <a:latin typeface="Arial"/>
              <a:cs typeface="Arial"/>
            </a:endParaRPr>
          </a:p>
        </p:txBody>
      </p:sp>
      <p:sp>
        <p:nvSpPr>
          <p:cNvPr id="1233" name="object 1233"/>
          <p:cNvSpPr/>
          <p:nvPr/>
        </p:nvSpPr>
        <p:spPr>
          <a:xfrm>
            <a:off x="3467100" y="9896856"/>
            <a:ext cx="723900" cy="542544"/>
          </a:xfrm>
          <a:custGeom>
            <a:avLst/>
            <a:gdLst/>
            <a:ahLst/>
            <a:cxnLst/>
            <a:rect l="l" t="t" r="r" b="b"/>
            <a:pathLst>
              <a:path w="723900" h="542544">
                <a:moveTo>
                  <a:pt x="0" y="271272"/>
                </a:moveTo>
                <a:cubicBezTo>
                  <a:pt x="0" y="121450"/>
                  <a:pt x="162052" y="0"/>
                  <a:pt x="361950" y="0"/>
                </a:cubicBezTo>
                <a:cubicBezTo>
                  <a:pt x="561848" y="0"/>
                  <a:pt x="723900" y="121450"/>
                  <a:pt x="723900" y="271272"/>
                </a:cubicBezTo>
                <a:cubicBezTo>
                  <a:pt x="723900" y="421094"/>
                  <a:pt x="561848" y="542544"/>
                  <a:pt x="361950" y="542544"/>
                </a:cubicBezTo>
                <a:cubicBezTo>
                  <a:pt x="162052" y="542544"/>
                  <a:pt x="0" y="421094"/>
                  <a:pt x="0" y="271272"/>
                </a:cubicBez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3672205" y="10070718"/>
            <a:ext cx="354695" cy="199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FF"/>
                </a:solidFill>
                <a:latin typeface="Arial"/>
                <a:cs typeface="Arial"/>
              </a:rPr>
              <a:t>206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899464" y="953471"/>
            <a:ext cx="5798149" cy="26800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latin typeface="Arial"/>
                <a:cs typeface="Arial"/>
              </a:rPr>
              <a:t>En  1928</a:t>
            </a:r>
            <a:r>
              <a:rPr sz="1800" spc="10" dirty="0">
                <a:latin typeface="Cambria"/>
                <a:cs typeface="Cambria"/>
              </a:rPr>
              <a:t> </a:t>
            </a:r>
            <a:r>
              <a:rPr sz="1800" spc="10" dirty="0">
                <a:latin typeface="Arial"/>
                <a:cs typeface="Arial"/>
              </a:rPr>
              <a:t>:</a:t>
            </a:r>
            <a:r>
              <a:rPr sz="1800" spc="10" dirty="0">
                <a:latin typeface="Cambria"/>
                <a:cs typeface="Cambria"/>
              </a:rPr>
              <a:t> </a:t>
            </a:r>
            <a:r>
              <a:rPr sz="1300" b="1" spc="10" dirty="0">
                <a:latin typeface="Arial"/>
                <a:cs typeface="Arial"/>
              </a:rPr>
              <a:t>Mermoz</a:t>
            </a:r>
            <a:r>
              <a:rPr sz="1300" spc="10" dirty="0">
                <a:latin typeface="Cambria"/>
                <a:cs typeface="Cambria"/>
              </a:rPr>
              <a:t> traverse l’Atlantique Sud avec un Hydravion (Latécoère 28)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234" name="object 1234"/>
          <p:cNvSpPr/>
          <p:nvPr/>
        </p:nvSpPr>
        <p:spPr>
          <a:xfrm>
            <a:off x="3051683" y="1181354"/>
            <a:ext cx="1132636" cy="9144"/>
          </a:xfrm>
          <a:custGeom>
            <a:avLst/>
            <a:gdLst/>
            <a:ahLst/>
            <a:cxnLst/>
            <a:rect l="l" t="t" r="r" b="b"/>
            <a:pathLst>
              <a:path w="1132636" h="9144">
                <a:moveTo>
                  <a:pt x="0" y="0"/>
                </a:moveTo>
                <a:lnTo>
                  <a:pt x="0" y="9144"/>
                </a:lnTo>
                <a:lnTo>
                  <a:pt x="1132636" y="9144"/>
                </a:lnTo>
                <a:lnTo>
                  <a:pt x="113263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35" name="object 1235"/>
          <p:cNvSpPr/>
          <p:nvPr/>
        </p:nvSpPr>
        <p:spPr>
          <a:xfrm>
            <a:off x="4592701" y="1181354"/>
            <a:ext cx="2068703" cy="9144"/>
          </a:xfrm>
          <a:custGeom>
            <a:avLst/>
            <a:gdLst/>
            <a:ahLst/>
            <a:cxnLst/>
            <a:rect l="l" t="t" r="r" b="b"/>
            <a:pathLst>
              <a:path w="2068703" h="9144">
                <a:moveTo>
                  <a:pt x="0" y="0"/>
                </a:moveTo>
                <a:lnTo>
                  <a:pt x="0" y="9144"/>
                </a:lnTo>
                <a:lnTo>
                  <a:pt x="2068703" y="9144"/>
                </a:lnTo>
                <a:lnTo>
                  <a:pt x="2068703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text 1"/>
          <p:cNvSpPr txBox="1"/>
          <p:nvPr/>
        </p:nvSpPr>
        <p:spPr>
          <a:xfrm>
            <a:off x="899464" y="1244416"/>
            <a:ext cx="4267799" cy="1929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pour le premier vol commercial qui va jusqu’à Buenos Aires.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899464" y="3887552"/>
            <a:ext cx="5793848" cy="2680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80" spc="10" dirty="0">
                <a:latin typeface="Arial"/>
                <a:cs typeface="Arial"/>
              </a:rPr>
              <a:t>A  partir  de  1929</a:t>
            </a:r>
            <a:r>
              <a:rPr sz="1680" spc="10" dirty="0">
                <a:latin typeface="Cambria"/>
                <a:cs typeface="Cambria"/>
              </a:rPr>
              <a:t> </a:t>
            </a:r>
            <a:r>
              <a:rPr sz="1479" spc="10" dirty="0">
                <a:latin typeface="Arial"/>
                <a:cs typeface="Arial"/>
              </a:rPr>
              <a:t>:</a:t>
            </a:r>
            <a:r>
              <a:rPr sz="1479" spc="10" dirty="0">
                <a:latin typeface="Cambria"/>
                <a:cs typeface="Cambria"/>
              </a:rPr>
              <a:t> </a:t>
            </a:r>
            <a:r>
              <a:rPr sz="1179" spc="10" dirty="0">
                <a:latin typeface="Cambria"/>
                <a:cs typeface="Cambria"/>
              </a:rPr>
              <a:t>Le courrier est acheminé de Buenos Aires à Santiago du Chili</a:t>
            </a:r>
            <a:endParaRPr sz="1100">
              <a:latin typeface="Cambria"/>
              <a:cs typeface="Cambria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899464" y="4180020"/>
            <a:ext cx="1530060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en passant les Andes.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1077772" y="7685855"/>
            <a:ext cx="5439960" cy="40022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849" spc="10" dirty="0">
                <a:latin typeface="Cambria"/>
                <a:cs typeface="Cambria"/>
              </a:rPr>
              <a:t>Lors d’une de ses parieuses traversées, </a:t>
            </a:r>
            <a:r>
              <a:rPr sz="849" b="1" spc="10" dirty="0">
                <a:latin typeface="Arial"/>
                <a:cs typeface="Arial"/>
              </a:rPr>
              <a:t>Guillaumet</a:t>
            </a:r>
            <a:r>
              <a:rPr sz="849" spc="10" dirty="0">
                <a:latin typeface="Cambria"/>
                <a:cs typeface="Cambria"/>
              </a:rPr>
              <a:t> est obligé de se poser  en</a:t>
            </a:r>
            <a:endParaRPr sz="800">
              <a:latin typeface="Cambria"/>
              <a:cs typeface="Cambria"/>
            </a:endParaRPr>
          </a:p>
          <a:p>
            <a:pPr marL="1727022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catastrophe dans les Andes.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899464" y="8204015"/>
            <a:ext cx="5795872" cy="61053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70" spc="10" dirty="0">
                <a:latin typeface="Cambria"/>
                <a:cs typeface="Cambria"/>
              </a:rPr>
              <a:t>Devant les éléments déchainés, il passe 48h, blottit entre les sacs de courriers dans</a:t>
            </a:r>
            <a:endParaRPr sz="12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les restes de l’avion. Puis il marche, durant 5 jours, dans la neige et le froid avant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d’être retrouvé, épuisé et gelé !  </a:t>
            </a:r>
            <a:endParaRPr sz="1300">
              <a:latin typeface="Cambria"/>
              <a:cs typeface="Cambria"/>
            </a:endParaRPr>
          </a:p>
        </p:txBody>
      </p:sp>
      <p:pic>
        <p:nvPicPr>
          <p:cNvPr id="487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6" y="1554480"/>
            <a:ext cx="3813047" cy="1908047"/>
          </a:xfrm>
          <a:prstGeom prst="rect">
            <a:avLst/>
          </a:prstGeom>
        </p:spPr>
      </p:pic>
      <p:pic>
        <p:nvPicPr>
          <p:cNvPr id="488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596" y="4488180"/>
            <a:ext cx="4873752" cy="3080004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2128139" y="490116"/>
            <a:ext cx="3354124" cy="22644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spc="10" dirty="0">
                <a:latin typeface="Arial"/>
                <a:cs typeface="Arial"/>
              </a:rPr>
              <a:t>BREVET D’INITIATION AERONAUTIQUE</a:t>
            </a:r>
            <a:endParaRPr sz="1300">
              <a:latin typeface="Arial"/>
              <a:cs typeface="Arial"/>
            </a:endParaRPr>
          </a:p>
        </p:txBody>
      </p:sp>
      <p:sp>
        <p:nvSpPr>
          <p:cNvPr id="1236" name="object 1236"/>
          <p:cNvSpPr/>
          <p:nvPr/>
        </p:nvSpPr>
        <p:spPr>
          <a:xfrm>
            <a:off x="3467100" y="9896856"/>
            <a:ext cx="723900" cy="542544"/>
          </a:xfrm>
          <a:custGeom>
            <a:avLst/>
            <a:gdLst/>
            <a:ahLst/>
            <a:cxnLst/>
            <a:rect l="l" t="t" r="r" b="b"/>
            <a:pathLst>
              <a:path w="723900" h="542544">
                <a:moveTo>
                  <a:pt x="0" y="271272"/>
                </a:moveTo>
                <a:cubicBezTo>
                  <a:pt x="0" y="121450"/>
                  <a:pt x="162052" y="0"/>
                  <a:pt x="361950" y="0"/>
                </a:cubicBezTo>
                <a:cubicBezTo>
                  <a:pt x="561848" y="0"/>
                  <a:pt x="723900" y="121450"/>
                  <a:pt x="723900" y="271272"/>
                </a:cubicBezTo>
                <a:cubicBezTo>
                  <a:pt x="723900" y="421094"/>
                  <a:pt x="561848" y="542544"/>
                  <a:pt x="361950" y="542544"/>
                </a:cubicBezTo>
                <a:cubicBezTo>
                  <a:pt x="162052" y="542544"/>
                  <a:pt x="0" y="421094"/>
                  <a:pt x="0" y="271272"/>
                </a:cubicBez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3672205" y="10070718"/>
            <a:ext cx="354695" cy="199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FF"/>
                </a:solidFill>
                <a:latin typeface="Arial"/>
                <a:cs typeface="Arial"/>
              </a:rPr>
              <a:t>207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899464" y="954856"/>
            <a:ext cx="5796172" cy="1929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Dans son livre « Terre des hommes » : </a:t>
            </a:r>
            <a:r>
              <a:rPr sz="1300" b="1" spc="10" dirty="0">
                <a:latin typeface="Arial"/>
                <a:cs typeface="Arial"/>
              </a:rPr>
              <a:t>Saint Exupéry</a:t>
            </a:r>
            <a:r>
              <a:rPr sz="1300" spc="10" dirty="0">
                <a:latin typeface="Cambria"/>
                <a:cs typeface="Cambria"/>
              </a:rPr>
              <a:t> rapporte la phrase de son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237" name="object 1237"/>
          <p:cNvSpPr/>
          <p:nvPr/>
        </p:nvSpPr>
        <p:spPr>
          <a:xfrm>
            <a:off x="1967738" y="1121919"/>
            <a:ext cx="1594739" cy="9143"/>
          </a:xfrm>
          <a:custGeom>
            <a:avLst/>
            <a:gdLst/>
            <a:ahLst/>
            <a:cxnLst/>
            <a:rect l="l" t="t" r="r" b="b"/>
            <a:pathLst>
              <a:path w="1594739" h="9143">
                <a:moveTo>
                  <a:pt x="0" y="0"/>
                </a:moveTo>
                <a:lnTo>
                  <a:pt x="0" y="9143"/>
                </a:lnTo>
                <a:lnTo>
                  <a:pt x="1594739" y="9143"/>
                </a:lnTo>
                <a:lnTo>
                  <a:pt x="159473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text 1"/>
          <p:cNvSpPr txBox="1"/>
          <p:nvPr/>
        </p:nvSpPr>
        <p:spPr>
          <a:xfrm>
            <a:off x="899464" y="1162260"/>
            <a:ext cx="5823661" cy="58194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09" spc="10" dirty="0">
                <a:latin typeface="Cambria"/>
                <a:cs typeface="Cambria"/>
              </a:rPr>
              <a:t>ami lors de leurs retrouvailles </a:t>
            </a:r>
            <a:r>
              <a:rPr sz="1410" spc="10" dirty="0">
                <a:latin typeface="Arial"/>
                <a:cs typeface="Arial"/>
              </a:rPr>
              <a:t>: «</a:t>
            </a:r>
            <a:r>
              <a:rPr sz="1410" spc="10" dirty="0">
                <a:latin typeface="Cambria"/>
                <a:cs typeface="Cambria"/>
              </a:rPr>
              <a:t> </a:t>
            </a:r>
            <a:r>
              <a:rPr sz="1410" spc="10" dirty="0">
                <a:latin typeface="Arial"/>
                <a:cs typeface="Arial"/>
              </a:rPr>
              <a:t>Ce que j’ai fait, je te le jure, jamais aucune bête ne</a:t>
            </a:r>
            <a:endParaRPr sz="1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800" spc="10" dirty="0">
                <a:latin typeface="Arial"/>
                <a:cs typeface="Arial"/>
              </a:rPr>
              <a:t>l’aurait fait</a:t>
            </a:r>
            <a:r>
              <a:rPr sz="1800" spc="10" dirty="0">
                <a:latin typeface="Cambria"/>
                <a:cs typeface="Cambria"/>
              </a:rPr>
              <a:t> </a:t>
            </a:r>
            <a:r>
              <a:rPr sz="1800" spc="10" dirty="0">
                <a:latin typeface="Arial"/>
                <a:cs typeface="Arial"/>
              </a:rPr>
              <a:t>».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899464" y="1895303"/>
            <a:ext cx="5798150" cy="2680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10" spc="10" dirty="0">
                <a:latin typeface="Arial"/>
                <a:cs typeface="Arial"/>
              </a:rPr>
              <a:t>En  1933</a:t>
            </a:r>
            <a:r>
              <a:rPr sz="1710" spc="10" dirty="0">
                <a:latin typeface="Cambria"/>
                <a:cs typeface="Cambria"/>
              </a:rPr>
              <a:t> </a:t>
            </a:r>
            <a:r>
              <a:rPr sz="1710" spc="10" dirty="0">
                <a:latin typeface="Arial"/>
                <a:cs typeface="Arial"/>
              </a:rPr>
              <a:t>:  </a:t>
            </a:r>
            <a:r>
              <a:rPr sz="1210" spc="10" dirty="0">
                <a:latin typeface="Cambria"/>
                <a:cs typeface="Cambria"/>
              </a:rPr>
              <a:t>l’Aéropostale se regroupe avec plusieurs petites compagnies pour créer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1238" name="object 1238"/>
          <p:cNvSpPr/>
          <p:nvPr/>
        </p:nvSpPr>
        <p:spPr>
          <a:xfrm>
            <a:off x="1691894" y="2123186"/>
            <a:ext cx="932992" cy="9144"/>
          </a:xfrm>
          <a:custGeom>
            <a:avLst/>
            <a:gdLst/>
            <a:ahLst/>
            <a:cxnLst/>
            <a:rect l="l" t="t" r="r" b="b"/>
            <a:pathLst>
              <a:path w="932992" h="9144">
                <a:moveTo>
                  <a:pt x="0" y="0"/>
                </a:moveTo>
                <a:lnTo>
                  <a:pt x="0" y="9144"/>
                </a:lnTo>
                <a:lnTo>
                  <a:pt x="932992" y="9144"/>
                </a:lnTo>
                <a:lnTo>
                  <a:pt x="932992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text 1"/>
          <p:cNvSpPr txBox="1"/>
          <p:nvPr/>
        </p:nvSpPr>
        <p:spPr>
          <a:xfrm>
            <a:off x="899464" y="2186247"/>
            <a:ext cx="1775424" cy="1929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la compagnie Air France.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239" name="object 1239"/>
          <p:cNvSpPr/>
          <p:nvPr/>
        </p:nvSpPr>
        <p:spPr>
          <a:xfrm>
            <a:off x="899464" y="2353310"/>
            <a:ext cx="1739138" cy="9143"/>
          </a:xfrm>
          <a:custGeom>
            <a:avLst/>
            <a:gdLst/>
            <a:ahLst/>
            <a:cxnLst/>
            <a:rect l="l" t="t" r="r" b="b"/>
            <a:pathLst>
              <a:path w="1739138" h="9143">
                <a:moveTo>
                  <a:pt x="0" y="0"/>
                </a:moveTo>
                <a:lnTo>
                  <a:pt x="0" y="9143"/>
                </a:lnTo>
                <a:lnTo>
                  <a:pt x="1739139" y="9143"/>
                </a:lnTo>
                <a:lnTo>
                  <a:pt x="173913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text 1"/>
          <p:cNvSpPr txBox="1"/>
          <p:nvPr/>
        </p:nvSpPr>
        <p:spPr>
          <a:xfrm>
            <a:off x="899464" y="2808179"/>
            <a:ext cx="5797299" cy="2680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10" spc="10" dirty="0">
                <a:latin typeface="Arial"/>
                <a:cs typeface="Arial"/>
              </a:rPr>
              <a:t>En  1936</a:t>
            </a:r>
            <a:r>
              <a:rPr sz="1710" spc="10" dirty="0">
                <a:latin typeface="Cambria"/>
                <a:cs typeface="Cambria"/>
              </a:rPr>
              <a:t> </a:t>
            </a:r>
            <a:r>
              <a:rPr sz="1710" spc="10" dirty="0">
                <a:latin typeface="Arial"/>
                <a:cs typeface="Arial"/>
              </a:rPr>
              <a:t>:</a:t>
            </a:r>
            <a:r>
              <a:rPr sz="1710" spc="10" dirty="0">
                <a:latin typeface="Cambria"/>
                <a:cs typeface="Cambria"/>
              </a:rPr>
              <a:t> </a:t>
            </a:r>
            <a:r>
              <a:rPr sz="1210" b="1" spc="10" dirty="0">
                <a:latin typeface="Arial"/>
                <a:cs typeface="Arial"/>
              </a:rPr>
              <a:t>Mermoz</a:t>
            </a:r>
            <a:r>
              <a:rPr sz="1210" spc="10" dirty="0">
                <a:latin typeface="Cambria"/>
                <a:cs typeface="Cambria"/>
              </a:rPr>
              <a:t> disparaît aux commandes de son Latécoère 300 (croix du sud).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1240" name="object 1240"/>
          <p:cNvSpPr/>
          <p:nvPr/>
        </p:nvSpPr>
        <p:spPr>
          <a:xfrm>
            <a:off x="4344289" y="3036062"/>
            <a:ext cx="1278890" cy="9144"/>
          </a:xfrm>
          <a:custGeom>
            <a:avLst/>
            <a:gdLst/>
            <a:ahLst/>
            <a:cxnLst/>
            <a:rect l="l" t="t" r="r" b="b"/>
            <a:pathLst>
              <a:path w="1278890" h="9144">
                <a:moveTo>
                  <a:pt x="0" y="0"/>
                </a:moveTo>
                <a:lnTo>
                  <a:pt x="0" y="9144"/>
                </a:lnTo>
                <a:lnTo>
                  <a:pt x="1278890" y="9144"/>
                </a:lnTo>
                <a:lnTo>
                  <a:pt x="127889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text 1"/>
          <p:cNvSpPr txBox="1"/>
          <p:nvPr/>
        </p:nvSpPr>
        <p:spPr>
          <a:xfrm>
            <a:off x="899464" y="3098120"/>
            <a:ext cx="4383625" cy="2680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99" spc="10" dirty="0">
                <a:latin typeface="Cambria"/>
                <a:cs typeface="Cambria"/>
              </a:rPr>
              <a:t>Son dernier message :  </a:t>
            </a:r>
            <a:r>
              <a:rPr sz="1500" spc="10" dirty="0">
                <a:latin typeface="Arial"/>
                <a:cs typeface="Arial"/>
              </a:rPr>
              <a:t>«</a:t>
            </a:r>
            <a:r>
              <a:rPr sz="1500" spc="10" dirty="0">
                <a:latin typeface="Cambria"/>
                <a:cs typeface="Cambria"/>
              </a:rPr>
              <a:t> </a:t>
            </a:r>
            <a:r>
              <a:rPr sz="1500" spc="10" dirty="0">
                <a:latin typeface="Arial"/>
                <a:cs typeface="Arial"/>
              </a:rPr>
              <a:t>Coupons</a:t>
            </a:r>
            <a:r>
              <a:rPr sz="1500" spc="10" dirty="0">
                <a:latin typeface="Times New Roman"/>
                <a:cs typeface="Times New Roman"/>
              </a:rPr>
              <a:t>…</a:t>
            </a:r>
            <a:r>
              <a:rPr sz="1500" spc="10" dirty="0">
                <a:latin typeface="Arial"/>
                <a:cs typeface="Arial"/>
              </a:rPr>
              <a:t> moteur</a:t>
            </a:r>
            <a:r>
              <a:rPr sz="1500" spc="10" dirty="0">
                <a:latin typeface="Times New Roman"/>
                <a:cs typeface="Times New Roman"/>
              </a:rPr>
              <a:t>…</a:t>
            </a:r>
            <a:r>
              <a:rPr sz="1500" spc="10" dirty="0">
                <a:latin typeface="Arial"/>
                <a:cs typeface="Arial"/>
              </a:rPr>
              <a:t> arrière droit</a:t>
            </a:r>
            <a:r>
              <a:rPr sz="1500" spc="10" dirty="0">
                <a:latin typeface="Cambria"/>
                <a:cs typeface="Cambria"/>
              </a:rPr>
              <a:t> </a:t>
            </a:r>
            <a:r>
              <a:rPr sz="1500" spc="10" dirty="0">
                <a:latin typeface="Arial"/>
                <a:cs typeface="Arial"/>
              </a:rPr>
              <a:t>»</a:t>
            </a:r>
            <a:endParaRPr sz="900">
              <a:latin typeface="Cambria"/>
              <a:cs typeface="Cambria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1752854" y="8588064"/>
            <a:ext cx="4089541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C’est la fin d’une époque et de l’aventure de l’Aéropostale.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241" name="object 1241"/>
          <p:cNvSpPr/>
          <p:nvPr/>
        </p:nvSpPr>
        <p:spPr>
          <a:xfrm>
            <a:off x="1752854" y="8755126"/>
            <a:ext cx="4053205" cy="9144"/>
          </a:xfrm>
          <a:custGeom>
            <a:avLst/>
            <a:gdLst/>
            <a:ahLst/>
            <a:cxnLst/>
            <a:rect l="l" t="t" r="r" b="b"/>
            <a:pathLst>
              <a:path w="4053205" h="9144">
                <a:moveTo>
                  <a:pt x="0" y="0"/>
                </a:moveTo>
                <a:lnTo>
                  <a:pt x="0" y="9144"/>
                </a:lnTo>
                <a:lnTo>
                  <a:pt x="4053205" y="9144"/>
                </a:lnTo>
                <a:lnTo>
                  <a:pt x="4053205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489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6" y="3826764"/>
            <a:ext cx="5763768" cy="4023359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2128139" y="490116"/>
            <a:ext cx="3354124" cy="22644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spc="10" dirty="0">
                <a:latin typeface="Arial"/>
                <a:cs typeface="Arial"/>
              </a:rPr>
              <a:t>BREVET D’INITIATION AERONAUTIQUE</a:t>
            </a:r>
            <a:endParaRPr sz="1300">
              <a:latin typeface="Arial"/>
              <a:cs typeface="Arial"/>
            </a:endParaRPr>
          </a:p>
        </p:txBody>
      </p:sp>
      <p:sp>
        <p:nvSpPr>
          <p:cNvPr id="1242" name="object 1242"/>
          <p:cNvSpPr/>
          <p:nvPr/>
        </p:nvSpPr>
        <p:spPr>
          <a:xfrm>
            <a:off x="3467100" y="9896856"/>
            <a:ext cx="723900" cy="542544"/>
          </a:xfrm>
          <a:custGeom>
            <a:avLst/>
            <a:gdLst/>
            <a:ahLst/>
            <a:cxnLst/>
            <a:rect l="l" t="t" r="r" b="b"/>
            <a:pathLst>
              <a:path w="723900" h="542544">
                <a:moveTo>
                  <a:pt x="0" y="271272"/>
                </a:moveTo>
                <a:cubicBezTo>
                  <a:pt x="0" y="121450"/>
                  <a:pt x="162052" y="0"/>
                  <a:pt x="361950" y="0"/>
                </a:cubicBezTo>
                <a:cubicBezTo>
                  <a:pt x="561848" y="0"/>
                  <a:pt x="723900" y="121450"/>
                  <a:pt x="723900" y="271272"/>
                </a:cubicBezTo>
                <a:cubicBezTo>
                  <a:pt x="723900" y="421094"/>
                  <a:pt x="561848" y="542544"/>
                  <a:pt x="361950" y="542544"/>
                </a:cubicBezTo>
                <a:cubicBezTo>
                  <a:pt x="162052" y="542544"/>
                  <a:pt x="0" y="421094"/>
                  <a:pt x="0" y="271272"/>
                </a:cubicBez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3672205" y="10070718"/>
            <a:ext cx="354695" cy="199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FF"/>
                </a:solidFill>
                <a:latin typeface="Arial"/>
                <a:cs typeface="Arial"/>
              </a:rPr>
              <a:t>208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1128064" y="960725"/>
            <a:ext cx="2221956" cy="18388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b="1" spc="10" dirty="0">
                <a:latin typeface="Arial"/>
                <a:cs typeface="Arial"/>
              </a:rPr>
              <a:t>2.  Le transport de passagers</a:t>
            </a:r>
            <a:endParaRPr sz="13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899464" y="1573739"/>
            <a:ext cx="4904831" cy="2680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80" spc="10" dirty="0">
                <a:latin typeface="Arial"/>
                <a:cs typeface="Arial"/>
              </a:rPr>
              <a:t>A  partir  de  1930</a:t>
            </a:r>
            <a:r>
              <a:rPr sz="1680" spc="10" dirty="0">
                <a:latin typeface="Cambria"/>
                <a:cs typeface="Cambria"/>
              </a:rPr>
              <a:t> </a:t>
            </a:r>
            <a:r>
              <a:rPr sz="1680" spc="10" dirty="0">
                <a:latin typeface="Arial"/>
                <a:cs typeface="Arial"/>
              </a:rPr>
              <a:t>:</a:t>
            </a:r>
            <a:r>
              <a:rPr sz="1680" spc="10" dirty="0">
                <a:latin typeface="Cambria"/>
                <a:cs typeface="Cambria"/>
              </a:rPr>
              <a:t> </a:t>
            </a:r>
            <a:r>
              <a:rPr sz="1179" spc="10" dirty="0">
                <a:latin typeface="Cambria"/>
                <a:cs typeface="Cambria"/>
              </a:rPr>
              <a:t>Toutes les grandes explorations sont terminées. </a:t>
            </a:r>
            <a:endParaRPr sz="1100">
              <a:latin typeface="Cambria"/>
              <a:cs typeface="Cambria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899464" y="1968316"/>
            <a:ext cx="5793145" cy="40022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70" spc="10" dirty="0">
                <a:latin typeface="Cambria"/>
                <a:cs typeface="Cambria"/>
              </a:rPr>
              <a:t>Presque toutes les liaisons ont été faites. L'aviation a perdu un peu de son caractère</a:t>
            </a:r>
            <a:endParaRPr sz="12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aventureux et héroïque pour devenir une routine. 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1804670" y="2486475"/>
            <a:ext cx="3985910" cy="1929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L'Explorateur est remplacé par le Commandant de bord.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243" name="object 1243"/>
          <p:cNvSpPr/>
          <p:nvPr/>
        </p:nvSpPr>
        <p:spPr>
          <a:xfrm>
            <a:off x="1804670" y="2653538"/>
            <a:ext cx="3949573" cy="9144"/>
          </a:xfrm>
          <a:custGeom>
            <a:avLst/>
            <a:gdLst/>
            <a:ahLst/>
            <a:cxnLst/>
            <a:rect l="l" t="t" r="r" b="b"/>
            <a:pathLst>
              <a:path w="3949573" h="9144">
                <a:moveTo>
                  <a:pt x="0" y="0"/>
                </a:moveTo>
                <a:lnTo>
                  <a:pt x="0" y="9144"/>
                </a:lnTo>
                <a:lnTo>
                  <a:pt x="3949573" y="9144"/>
                </a:lnTo>
                <a:lnTo>
                  <a:pt x="3949573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text 1"/>
          <p:cNvSpPr txBox="1"/>
          <p:nvPr/>
        </p:nvSpPr>
        <p:spPr>
          <a:xfrm>
            <a:off x="899464" y="2797371"/>
            <a:ext cx="5577169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Les avions deviennent plus puissants et les performances s'améliorent encore. 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1850390" y="3106744"/>
            <a:ext cx="3894470" cy="1929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On assiste à la mise en place de l'aviation commerciale.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244" name="object 1244"/>
          <p:cNvSpPr/>
          <p:nvPr/>
        </p:nvSpPr>
        <p:spPr>
          <a:xfrm>
            <a:off x="1850390" y="3273806"/>
            <a:ext cx="3858133" cy="9143"/>
          </a:xfrm>
          <a:custGeom>
            <a:avLst/>
            <a:gdLst/>
            <a:ahLst/>
            <a:cxnLst/>
            <a:rect l="l" t="t" r="r" b="b"/>
            <a:pathLst>
              <a:path w="3858133" h="9143">
                <a:moveTo>
                  <a:pt x="0" y="0"/>
                </a:moveTo>
                <a:lnTo>
                  <a:pt x="0" y="9144"/>
                </a:lnTo>
                <a:lnTo>
                  <a:pt x="3858133" y="9144"/>
                </a:lnTo>
                <a:lnTo>
                  <a:pt x="3858133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text 1"/>
          <p:cNvSpPr txBox="1"/>
          <p:nvPr/>
        </p:nvSpPr>
        <p:spPr>
          <a:xfrm>
            <a:off x="899464" y="3729056"/>
            <a:ext cx="5793722" cy="2680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70" spc="10" dirty="0">
                <a:latin typeface="Arial"/>
                <a:cs typeface="Arial"/>
              </a:rPr>
              <a:t>Dès  1919</a:t>
            </a:r>
            <a:r>
              <a:rPr sz="1770" spc="10" dirty="0">
                <a:latin typeface="Cambria"/>
                <a:cs typeface="Cambria"/>
              </a:rPr>
              <a:t> </a:t>
            </a:r>
            <a:r>
              <a:rPr sz="1770" spc="10" dirty="0">
                <a:latin typeface="Arial"/>
                <a:cs typeface="Arial"/>
              </a:rPr>
              <a:t>:</a:t>
            </a:r>
            <a:r>
              <a:rPr sz="1770" spc="10" dirty="0">
                <a:latin typeface="Cambria"/>
                <a:cs typeface="Cambria"/>
              </a:rPr>
              <a:t> </a:t>
            </a:r>
            <a:r>
              <a:rPr sz="1270" spc="10" dirty="0">
                <a:latin typeface="Cambria"/>
                <a:cs typeface="Cambria"/>
              </a:rPr>
              <a:t>Les techniques ont suffisamment évolué pour permettre d’envisager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899464" y="4020000"/>
            <a:ext cx="2940014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une exploitation commerciale des avions.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1547114" y="4641792"/>
            <a:ext cx="4501022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Le Farman Goliath F 60 relie Paris à Londres avec 11 passagers.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245" name="object 1245"/>
          <p:cNvSpPr/>
          <p:nvPr/>
        </p:nvSpPr>
        <p:spPr>
          <a:xfrm>
            <a:off x="1752854" y="4808855"/>
            <a:ext cx="1434338" cy="9144"/>
          </a:xfrm>
          <a:custGeom>
            <a:avLst/>
            <a:gdLst/>
            <a:ahLst/>
            <a:cxnLst/>
            <a:rect l="l" t="t" r="r" b="b"/>
            <a:pathLst>
              <a:path w="1434338" h="9144">
                <a:moveTo>
                  <a:pt x="0" y="0"/>
                </a:moveTo>
                <a:lnTo>
                  <a:pt x="0" y="9144"/>
                </a:lnTo>
                <a:lnTo>
                  <a:pt x="1434338" y="9144"/>
                </a:lnTo>
                <a:lnTo>
                  <a:pt x="143433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text 1"/>
          <p:cNvSpPr txBox="1"/>
          <p:nvPr/>
        </p:nvSpPr>
        <p:spPr>
          <a:xfrm>
            <a:off x="899464" y="6597478"/>
            <a:ext cx="3969096" cy="2680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40" spc="10" dirty="0">
                <a:latin typeface="Arial"/>
                <a:cs typeface="Arial"/>
              </a:rPr>
              <a:t>En  1926</a:t>
            </a:r>
            <a:r>
              <a:rPr sz="1740" spc="10" dirty="0">
                <a:latin typeface="Cambria"/>
                <a:cs typeface="Cambria"/>
              </a:rPr>
              <a:t> </a:t>
            </a:r>
            <a:r>
              <a:rPr sz="1740" spc="10" dirty="0">
                <a:latin typeface="Arial"/>
                <a:cs typeface="Arial"/>
              </a:rPr>
              <a:t>:</a:t>
            </a:r>
            <a:r>
              <a:rPr sz="1740" spc="10" dirty="0">
                <a:latin typeface="Cambria"/>
                <a:cs typeface="Cambria"/>
              </a:rPr>
              <a:t> </a:t>
            </a:r>
            <a:r>
              <a:rPr sz="1240" spc="10" dirty="0">
                <a:latin typeface="Cambria"/>
                <a:cs typeface="Cambria"/>
              </a:rPr>
              <a:t>Aux Etats-Unis</a:t>
            </a:r>
            <a:r>
              <a:rPr sz="1240" b="1" spc="10" dirty="0">
                <a:latin typeface="Arial"/>
                <a:cs typeface="Arial"/>
              </a:rPr>
              <a:t>, Juan Trippe </a:t>
            </a:r>
            <a:r>
              <a:rPr sz="1240" spc="10" dirty="0">
                <a:latin typeface="Cambria"/>
                <a:cs typeface="Cambria"/>
              </a:rPr>
              <a:t>crée la PanAm. 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1246" name="object 1246"/>
          <p:cNvSpPr/>
          <p:nvPr/>
        </p:nvSpPr>
        <p:spPr>
          <a:xfrm>
            <a:off x="4255897" y="6825361"/>
            <a:ext cx="505968" cy="9143"/>
          </a:xfrm>
          <a:custGeom>
            <a:avLst/>
            <a:gdLst/>
            <a:ahLst/>
            <a:cxnLst/>
            <a:rect l="l" t="t" r="r" b="b"/>
            <a:pathLst>
              <a:path w="505968" h="9143">
                <a:moveTo>
                  <a:pt x="0" y="0"/>
                </a:moveTo>
                <a:lnTo>
                  <a:pt x="0" y="9144"/>
                </a:lnTo>
                <a:lnTo>
                  <a:pt x="505968" y="9144"/>
                </a:lnTo>
                <a:lnTo>
                  <a:pt x="50596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text 1"/>
          <p:cNvSpPr txBox="1"/>
          <p:nvPr/>
        </p:nvSpPr>
        <p:spPr>
          <a:xfrm>
            <a:off x="899464" y="7612703"/>
            <a:ext cx="401604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Cette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1656423" y="7612703"/>
            <a:ext cx="805348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compagnie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899464" y="7612703"/>
            <a:ext cx="2116488" cy="81932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1917661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va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révolutionner  le  monde  du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transport aérien (conception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du B 747 avec Boeing). </a:t>
            </a:r>
            <a:endParaRPr sz="1300">
              <a:latin typeface="Cambria"/>
              <a:cs typeface="Cambria"/>
            </a:endParaRPr>
          </a:p>
        </p:txBody>
      </p:sp>
      <p:pic>
        <p:nvPicPr>
          <p:cNvPr id="490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096" y="4949952"/>
            <a:ext cx="2968752" cy="1531620"/>
          </a:xfrm>
          <a:prstGeom prst="rect">
            <a:avLst/>
          </a:prstGeom>
        </p:spPr>
      </p:pic>
      <p:pic>
        <p:nvPicPr>
          <p:cNvPr id="491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720" y="7156704"/>
            <a:ext cx="3880104" cy="2127504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2128139" y="490116"/>
            <a:ext cx="3354124" cy="22644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spc="10" dirty="0">
                <a:latin typeface="Arial"/>
                <a:cs typeface="Arial"/>
              </a:rPr>
              <a:t>BREVET D’INITIATION AERONAUTIQUE</a:t>
            </a:r>
            <a:endParaRPr sz="1300">
              <a:latin typeface="Arial"/>
              <a:cs typeface="Arial"/>
            </a:endParaRPr>
          </a:p>
        </p:txBody>
      </p:sp>
      <p:sp>
        <p:nvSpPr>
          <p:cNvPr id="1247" name="object 1247"/>
          <p:cNvSpPr/>
          <p:nvPr/>
        </p:nvSpPr>
        <p:spPr>
          <a:xfrm>
            <a:off x="3467100" y="9896856"/>
            <a:ext cx="723900" cy="542544"/>
          </a:xfrm>
          <a:custGeom>
            <a:avLst/>
            <a:gdLst/>
            <a:ahLst/>
            <a:cxnLst/>
            <a:rect l="l" t="t" r="r" b="b"/>
            <a:pathLst>
              <a:path w="723900" h="542544">
                <a:moveTo>
                  <a:pt x="0" y="271272"/>
                </a:moveTo>
                <a:cubicBezTo>
                  <a:pt x="0" y="121450"/>
                  <a:pt x="162052" y="0"/>
                  <a:pt x="361950" y="0"/>
                </a:cubicBezTo>
                <a:cubicBezTo>
                  <a:pt x="561848" y="0"/>
                  <a:pt x="723900" y="121450"/>
                  <a:pt x="723900" y="271272"/>
                </a:cubicBezTo>
                <a:cubicBezTo>
                  <a:pt x="723900" y="421094"/>
                  <a:pt x="561848" y="542544"/>
                  <a:pt x="361950" y="542544"/>
                </a:cubicBezTo>
                <a:cubicBezTo>
                  <a:pt x="162052" y="542544"/>
                  <a:pt x="0" y="421094"/>
                  <a:pt x="0" y="271272"/>
                </a:cubicBez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3672205" y="10070718"/>
            <a:ext cx="354695" cy="199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FF"/>
                </a:solidFill>
                <a:latin typeface="Arial"/>
                <a:cs typeface="Arial"/>
              </a:rPr>
              <a:t>209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899464" y="954856"/>
            <a:ext cx="5794847" cy="4002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A la même époque, </a:t>
            </a:r>
            <a:r>
              <a:rPr sz="1300" b="1" spc="10" dirty="0">
                <a:latin typeface="Arial"/>
                <a:cs typeface="Arial"/>
              </a:rPr>
              <a:t>Howard Hughes</a:t>
            </a:r>
            <a:r>
              <a:rPr sz="1300" spc="10" dirty="0">
                <a:latin typeface="Cambria"/>
                <a:cs typeface="Cambria"/>
              </a:rPr>
              <a:t>, aviateur, constructeur aéronautique, homme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d’affaires et producteur de film, rachète la compagnie TWA. 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248" name="object 1248"/>
          <p:cNvSpPr/>
          <p:nvPr/>
        </p:nvSpPr>
        <p:spPr>
          <a:xfrm>
            <a:off x="4690237" y="1329183"/>
            <a:ext cx="352348" cy="9143"/>
          </a:xfrm>
          <a:custGeom>
            <a:avLst/>
            <a:gdLst/>
            <a:ahLst/>
            <a:cxnLst/>
            <a:rect l="l" t="t" r="r" b="b"/>
            <a:pathLst>
              <a:path w="352348" h="9143">
                <a:moveTo>
                  <a:pt x="0" y="0"/>
                </a:moveTo>
                <a:lnTo>
                  <a:pt x="0" y="9143"/>
                </a:lnTo>
                <a:lnTo>
                  <a:pt x="352348" y="9143"/>
                </a:lnTo>
                <a:lnTo>
                  <a:pt x="35234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text 1"/>
          <p:cNvSpPr txBox="1"/>
          <p:nvPr/>
        </p:nvSpPr>
        <p:spPr>
          <a:xfrm>
            <a:off x="899464" y="1792796"/>
            <a:ext cx="5795077" cy="25538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latin typeface="Arial"/>
                <a:cs typeface="Arial"/>
              </a:rPr>
              <a:t>En  1933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400" b="1" spc="10" dirty="0">
                <a:latin typeface="Arial"/>
                <a:cs typeface="Arial"/>
              </a:rPr>
              <a:t>: </a:t>
            </a:r>
            <a:r>
              <a:rPr sz="1300" spc="10" dirty="0">
                <a:latin typeface="Cambria"/>
                <a:cs typeface="Cambria"/>
              </a:rPr>
              <a:t>Air France voit le jour, avec le regroupement de cinq compagnies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249" name="object 1249"/>
          <p:cNvSpPr/>
          <p:nvPr/>
        </p:nvSpPr>
        <p:spPr>
          <a:xfrm>
            <a:off x="1819910" y="2010410"/>
            <a:ext cx="829360" cy="9144"/>
          </a:xfrm>
          <a:custGeom>
            <a:avLst/>
            <a:gdLst/>
            <a:ahLst/>
            <a:cxnLst/>
            <a:rect l="l" t="t" r="r" b="b"/>
            <a:pathLst>
              <a:path w="829360" h="9144">
                <a:moveTo>
                  <a:pt x="0" y="0"/>
                </a:moveTo>
                <a:lnTo>
                  <a:pt x="0" y="9144"/>
                </a:lnTo>
                <a:lnTo>
                  <a:pt x="829360" y="9144"/>
                </a:lnTo>
                <a:lnTo>
                  <a:pt x="82936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text 1"/>
          <p:cNvSpPr txBox="1"/>
          <p:nvPr/>
        </p:nvSpPr>
        <p:spPr>
          <a:xfrm>
            <a:off x="899464" y="2073471"/>
            <a:ext cx="4874351" cy="1929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Françaises (l’Aéropostale, Air Union, Farman, C.I.D.N.A et Air Orient).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250" name="object 1250"/>
          <p:cNvSpPr/>
          <p:nvPr/>
        </p:nvSpPr>
        <p:spPr>
          <a:xfrm>
            <a:off x="1685798" y="2240534"/>
            <a:ext cx="3954145" cy="9144"/>
          </a:xfrm>
          <a:custGeom>
            <a:avLst/>
            <a:gdLst/>
            <a:ahLst/>
            <a:cxnLst/>
            <a:rect l="l" t="t" r="r" b="b"/>
            <a:pathLst>
              <a:path w="3954145" h="9144">
                <a:moveTo>
                  <a:pt x="0" y="0"/>
                </a:moveTo>
                <a:lnTo>
                  <a:pt x="0" y="9144"/>
                </a:lnTo>
                <a:lnTo>
                  <a:pt x="3954145" y="9144"/>
                </a:lnTo>
                <a:lnTo>
                  <a:pt x="3954145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text 1"/>
          <p:cNvSpPr txBox="1"/>
          <p:nvPr/>
        </p:nvSpPr>
        <p:spPr>
          <a:xfrm>
            <a:off x="899464" y="3006299"/>
            <a:ext cx="3337692" cy="2680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40" spc="10" dirty="0">
                <a:latin typeface="Arial"/>
                <a:cs typeface="Arial"/>
              </a:rPr>
              <a:t>En  1935</a:t>
            </a:r>
            <a:r>
              <a:rPr sz="1740" spc="10" dirty="0">
                <a:latin typeface="Cambria"/>
                <a:cs typeface="Cambria"/>
              </a:rPr>
              <a:t> </a:t>
            </a:r>
            <a:r>
              <a:rPr sz="1740" spc="10" dirty="0">
                <a:latin typeface="Arial"/>
                <a:cs typeface="Arial"/>
              </a:rPr>
              <a:t>:</a:t>
            </a:r>
            <a:r>
              <a:rPr sz="1740" spc="10" dirty="0">
                <a:latin typeface="Cambria"/>
                <a:cs typeface="Cambria"/>
              </a:rPr>
              <a:t> </a:t>
            </a:r>
            <a:r>
              <a:rPr sz="1240" spc="10" dirty="0">
                <a:latin typeface="Cambria"/>
                <a:cs typeface="Cambria"/>
              </a:rPr>
              <a:t>Naissance d’un avion de légende, le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1251" name="object 1251"/>
          <p:cNvSpPr/>
          <p:nvPr/>
        </p:nvSpPr>
        <p:spPr>
          <a:xfrm>
            <a:off x="4074540" y="3234182"/>
            <a:ext cx="126491" cy="9144"/>
          </a:xfrm>
          <a:custGeom>
            <a:avLst/>
            <a:gdLst/>
            <a:ahLst/>
            <a:cxnLst/>
            <a:rect l="l" t="t" r="r" b="b"/>
            <a:pathLst>
              <a:path w="126491" h="9144">
                <a:moveTo>
                  <a:pt x="0" y="0"/>
                </a:moveTo>
                <a:lnTo>
                  <a:pt x="0" y="9144"/>
                </a:lnTo>
                <a:lnTo>
                  <a:pt x="126492" y="9144"/>
                </a:lnTo>
                <a:lnTo>
                  <a:pt x="126492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text 1"/>
          <p:cNvSpPr txBox="1"/>
          <p:nvPr/>
        </p:nvSpPr>
        <p:spPr>
          <a:xfrm>
            <a:off x="899464" y="3297624"/>
            <a:ext cx="936843" cy="1929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DC3 Dakota. 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252" name="object 1252"/>
          <p:cNvSpPr/>
          <p:nvPr/>
        </p:nvSpPr>
        <p:spPr>
          <a:xfrm>
            <a:off x="899464" y="3464687"/>
            <a:ext cx="862583" cy="9144"/>
          </a:xfrm>
          <a:custGeom>
            <a:avLst/>
            <a:gdLst/>
            <a:ahLst/>
            <a:cxnLst/>
            <a:rect l="l" t="t" r="r" b="b"/>
            <a:pathLst>
              <a:path w="862583" h="9144">
                <a:moveTo>
                  <a:pt x="0" y="0"/>
                </a:moveTo>
                <a:lnTo>
                  <a:pt x="0" y="9144"/>
                </a:lnTo>
                <a:lnTo>
                  <a:pt x="862584" y="9144"/>
                </a:lnTo>
                <a:lnTo>
                  <a:pt x="86258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text 1"/>
          <p:cNvSpPr txBox="1"/>
          <p:nvPr/>
        </p:nvSpPr>
        <p:spPr>
          <a:xfrm>
            <a:off x="899464" y="3610045"/>
            <a:ext cx="134142" cy="1929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Il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1124791" y="3610045"/>
            <a:ext cx="335767" cy="1929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sera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899464" y="3610045"/>
            <a:ext cx="1944588" cy="40022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653265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construit   en   10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jusqu’aux  années 1970 !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2935859" y="3610045"/>
            <a:ext cx="1301165" cy="1929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000   exemplaires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899464" y="4129760"/>
            <a:ext cx="3337779" cy="81776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C’est un avion rentable pour les compagnies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aériennes, capable de transporter 21 passagers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à  travers  les  Etats-Unis  en  faisant  une  seule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escale.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3833749" y="5687510"/>
            <a:ext cx="350416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Lors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4260372" y="5687510"/>
            <a:ext cx="208209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de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4544951" y="5687510"/>
            <a:ext cx="364900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la   2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4875022" y="5702990"/>
            <a:ext cx="219870" cy="12685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850" spc="10" dirty="0">
                <a:latin typeface="Cambria"/>
                <a:cs typeface="Cambria"/>
              </a:rPr>
              <a:t>ème</a:t>
            </a:r>
            <a:endParaRPr sz="800">
              <a:latin typeface="Cambria"/>
              <a:cs typeface="Cambria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5182870" y="5687510"/>
            <a:ext cx="506615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guerre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5765856" y="5687510"/>
            <a:ext cx="728155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mondiale,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20" name="text 1"/>
          <p:cNvSpPr txBox="1"/>
          <p:nvPr/>
        </p:nvSpPr>
        <p:spPr>
          <a:xfrm>
            <a:off x="6570217" y="5687510"/>
            <a:ext cx="126571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il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21" name="text 1"/>
          <p:cNvSpPr txBox="1"/>
          <p:nvPr/>
        </p:nvSpPr>
        <p:spPr>
          <a:xfrm>
            <a:off x="3833749" y="5896298"/>
            <a:ext cx="2862181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devient C-47 et sera mobilisé sur tous les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253" name="object 1253"/>
          <p:cNvSpPr/>
          <p:nvPr/>
        </p:nvSpPr>
        <p:spPr>
          <a:xfrm>
            <a:off x="4390009" y="6063361"/>
            <a:ext cx="330708" cy="9144"/>
          </a:xfrm>
          <a:custGeom>
            <a:avLst/>
            <a:gdLst/>
            <a:ahLst/>
            <a:cxnLst/>
            <a:rect l="l" t="t" r="r" b="b"/>
            <a:pathLst>
              <a:path w="330708" h="9144">
                <a:moveTo>
                  <a:pt x="0" y="0"/>
                </a:moveTo>
                <a:lnTo>
                  <a:pt x="0" y="9144"/>
                </a:lnTo>
                <a:lnTo>
                  <a:pt x="330708" y="9144"/>
                </a:lnTo>
                <a:lnTo>
                  <a:pt x="33070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text 1"/>
          <p:cNvSpPr txBox="1"/>
          <p:nvPr/>
        </p:nvSpPr>
        <p:spPr>
          <a:xfrm>
            <a:off x="3833749" y="6103562"/>
            <a:ext cx="1453911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champs de batailles.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23" name="text 1"/>
          <p:cNvSpPr txBox="1"/>
          <p:nvPr/>
        </p:nvSpPr>
        <p:spPr>
          <a:xfrm>
            <a:off x="899464" y="7034866"/>
            <a:ext cx="5836249" cy="2680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70" spc="10" dirty="0">
                <a:latin typeface="Arial"/>
                <a:cs typeface="Arial"/>
              </a:rPr>
              <a:t>En  1938</a:t>
            </a:r>
            <a:r>
              <a:rPr sz="1770" spc="10" dirty="0">
                <a:latin typeface="Cambria"/>
                <a:cs typeface="Cambria"/>
              </a:rPr>
              <a:t> </a:t>
            </a:r>
            <a:r>
              <a:rPr sz="1570" spc="10" dirty="0">
                <a:latin typeface="Arial"/>
                <a:cs typeface="Arial"/>
              </a:rPr>
              <a:t>:</a:t>
            </a:r>
            <a:r>
              <a:rPr sz="1570" spc="10" dirty="0">
                <a:latin typeface="Cambria"/>
                <a:cs typeface="Cambria"/>
              </a:rPr>
              <a:t> </a:t>
            </a:r>
            <a:r>
              <a:rPr sz="1270" spc="10" dirty="0">
                <a:latin typeface="Cambria"/>
                <a:cs typeface="Cambria"/>
              </a:rPr>
              <a:t>Boeing sort le B 307 Stratoliner, premier appareil à cabine pressurisée. 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1254" name="object 1254"/>
          <p:cNvSpPr/>
          <p:nvPr/>
        </p:nvSpPr>
        <p:spPr>
          <a:xfrm>
            <a:off x="1688846" y="7262749"/>
            <a:ext cx="487984" cy="9143"/>
          </a:xfrm>
          <a:custGeom>
            <a:avLst/>
            <a:gdLst/>
            <a:ahLst/>
            <a:cxnLst/>
            <a:rect l="l" t="t" r="r" b="b"/>
            <a:pathLst>
              <a:path w="487984" h="9143">
                <a:moveTo>
                  <a:pt x="0" y="0"/>
                </a:moveTo>
                <a:lnTo>
                  <a:pt x="0" y="9144"/>
                </a:lnTo>
                <a:lnTo>
                  <a:pt x="487984" y="9144"/>
                </a:lnTo>
                <a:lnTo>
                  <a:pt x="48798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55" name="object 1255"/>
          <p:cNvSpPr/>
          <p:nvPr/>
        </p:nvSpPr>
        <p:spPr>
          <a:xfrm>
            <a:off x="2692019" y="7262749"/>
            <a:ext cx="1207312" cy="9143"/>
          </a:xfrm>
          <a:custGeom>
            <a:avLst/>
            <a:gdLst/>
            <a:ahLst/>
            <a:cxnLst/>
            <a:rect l="l" t="t" r="r" b="b"/>
            <a:pathLst>
              <a:path w="1207312" h="9143">
                <a:moveTo>
                  <a:pt x="0" y="0"/>
                </a:moveTo>
                <a:lnTo>
                  <a:pt x="0" y="9144"/>
                </a:lnTo>
                <a:lnTo>
                  <a:pt x="1207312" y="9144"/>
                </a:lnTo>
                <a:lnTo>
                  <a:pt x="1207312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text 1"/>
          <p:cNvSpPr txBox="1"/>
          <p:nvPr/>
        </p:nvSpPr>
        <p:spPr>
          <a:xfrm>
            <a:off x="1158544" y="7429442"/>
            <a:ext cx="5278507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A partir de ce moment, les avions peuvent voler au-dessus des turbulences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256" name="object 1256"/>
          <p:cNvSpPr/>
          <p:nvPr/>
        </p:nvSpPr>
        <p:spPr>
          <a:xfrm>
            <a:off x="1158544" y="7596504"/>
            <a:ext cx="5243830" cy="9144"/>
          </a:xfrm>
          <a:custGeom>
            <a:avLst/>
            <a:gdLst/>
            <a:ahLst/>
            <a:cxnLst/>
            <a:rect l="l" t="t" r="r" b="b"/>
            <a:pathLst>
              <a:path w="5243830" h="9144">
                <a:moveTo>
                  <a:pt x="0" y="0"/>
                </a:moveTo>
                <a:lnTo>
                  <a:pt x="0" y="9145"/>
                </a:lnTo>
                <a:lnTo>
                  <a:pt x="5243830" y="9145"/>
                </a:lnTo>
                <a:lnTo>
                  <a:pt x="524383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text 1"/>
          <p:cNvSpPr txBox="1"/>
          <p:nvPr/>
        </p:nvSpPr>
        <p:spPr>
          <a:xfrm>
            <a:off x="1371854" y="7637087"/>
            <a:ext cx="4851796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météorologiques (6000 m), rendant le voyage plus calme et plus sûr.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257" name="object 1257"/>
          <p:cNvSpPr/>
          <p:nvPr/>
        </p:nvSpPr>
        <p:spPr>
          <a:xfrm>
            <a:off x="1371854" y="7804150"/>
            <a:ext cx="4815586" cy="9143"/>
          </a:xfrm>
          <a:custGeom>
            <a:avLst/>
            <a:gdLst/>
            <a:ahLst/>
            <a:cxnLst/>
            <a:rect l="l" t="t" r="r" b="b"/>
            <a:pathLst>
              <a:path w="4815586" h="9143">
                <a:moveTo>
                  <a:pt x="0" y="0"/>
                </a:moveTo>
                <a:lnTo>
                  <a:pt x="0" y="9144"/>
                </a:lnTo>
                <a:lnTo>
                  <a:pt x="4815586" y="9144"/>
                </a:lnTo>
                <a:lnTo>
                  <a:pt x="481558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492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20" y="2738627"/>
            <a:ext cx="2974848" cy="1973580"/>
          </a:xfrm>
          <a:prstGeom prst="rect">
            <a:avLst/>
          </a:prstGeom>
        </p:spPr>
      </p:pic>
      <p:pic>
        <p:nvPicPr>
          <p:cNvPr id="493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6" y="5097780"/>
            <a:ext cx="2813304" cy="1641348"/>
          </a:xfrm>
          <a:prstGeom prst="rect">
            <a:avLst/>
          </a:prstGeom>
        </p:spPr>
      </p:pic>
      <p:pic>
        <p:nvPicPr>
          <p:cNvPr id="494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032" y="7891272"/>
            <a:ext cx="3336036" cy="1839468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2128139" y="490116"/>
            <a:ext cx="3354124" cy="22644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spc="10" dirty="0">
                <a:latin typeface="Arial"/>
                <a:cs typeface="Arial"/>
              </a:rPr>
              <a:t>BREVET D’INITIATION AERONAUTIQUE</a:t>
            </a:r>
            <a:endParaRPr sz="1300">
              <a:latin typeface="Arial"/>
              <a:cs typeface="Arial"/>
            </a:endParaRPr>
          </a:p>
        </p:txBody>
      </p:sp>
      <p:sp>
        <p:nvSpPr>
          <p:cNvPr id="1258" name="object 1258"/>
          <p:cNvSpPr/>
          <p:nvPr/>
        </p:nvSpPr>
        <p:spPr>
          <a:xfrm>
            <a:off x="3467100" y="9896856"/>
            <a:ext cx="723900" cy="542544"/>
          </a:xfrm>
          <a:custGeom>
            <a:avLst/>
            <a:gdLst/>
            <a:ahLst/>
            <a:cxnLst/>
            <a:rect l="l" t="t" r="r" b="b"/>
            <a:pathLst>
              <a:path w="723900" h="542544">
                <a:moveTo>
                  <a:pt x="0" y="271272"/>
                </a:moveTo>
                <a:cubicBezTo>
                  <a:pt x="0" y="121450"/>
                  <a:pt x="162052" y="0"/>
                  <a:pt x="361950" y="0"/>
                </a:cubicBezTo>
                <a:cubicBezTo>
                  <a:pt x="561848" y="0"/>
                  <a:pt x="723900" y="121450"/>
                  <a:pt x="723900" y="271272"/>
                </a:cubicBezTo>
                <a:cubicBezTo>
                  <a:pt x="723900" y="421094"/>
                  <a:pt x="561848" y="542544"/>
                  <a:pt x="361950" y="542544"/>
                </a:cubicBezTo>
                <a:cubicBezTo>
                  <a:pt x="162052" y="542544"/>
                  <a:pt x="0" y="421094"/>
                  <a:pt x="0" y="271272"/>
                </a:cubicBez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3672205" y="10070718"/>
            <a:ext cx="354695" cy="199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FF"/>
                </a:solidFill>
                <a:latin typeface="Arial"/>
                <a:cs typeface="Arial"/>
              </a:rPr>
              <a:t>210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890320" y="961623"/>
            <a:ext cx="308497" cy="28433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20" spc="10" dirty="0">
                <a:latin typeface="Arial"/>
                <a:cs typeface="Arial"/>
              </a:rPr>
              <a:t>VI.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1356614" y="950190"/>
            <a:ext cx="4171808" cy="29837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70" spc="10" dirty="0">
                <a:latin typeface="Arial"/>
                <a:cs typeface="Arial"/>
              </a:rPr>
              <a:t>La Deuxième Guerre Mondiale (1939-1945)</a:t>
            </a:r>
            <a:endParaRPr sz="1600">
              <a:latin typeface="Cambria"/>
              <a:cs typeface="Cambria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5527294" y="978772"/>
            <a:ext cx="85977" cy="26519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70" spc="10" dirty="0">
                <a:latin typeface="Arial"/>
                <a:cs typeface="Arial"/>
              </a:rPr>
              <a:t>:</a:t>
            </a:r>
            <a:endParaRPr sz="19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899464" y="1596600"/>
            <a:ext cx="5797023" cy="2680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latin typeface="Arial"/>
                <a:cs typeface="Arial"/>
              </a:rPr>
              <a:t>En  1934</a:t>
            </a:r>
            <a:r>
              <a:rPr sz="1800" spc="10" dirty="0">
                <a:latin typeface="Cambria"/>
                <a:cs typeface="Cambria"/>
              </a:rPr>
              <a:t> </a:t>
            </a:r>
            <a:r>
              <a:rPr sz="1800" spc="10" dirty="0">
                <a:latin typeface="Arial"/>
                <a:cs typeface="Arial"/>
              </a:rPr>
              <a:t>:</a:t>
            </a:r>
            <a:r>
              <a:rPr sz="1800" spc="10" dirty="0">
                <a:latin typeface="Cambria"/>
                <a:cs typeface="Cambria"/>
              </a:rPr>
              <a:t> </a:t>
            </a:r>
            <a:r>
              <a:rPr sz="1300" spc="10" dirty="0">
                <a:latin typeface="Cambria"/>
                <a:cs typeface="Cambria"/>
              </a:rPr>
              <a:t>L</a:t>
            </a:r>
            <a:r>
              <a:rPr sz="1300" b="1" spc="10" dirty="0">
                <a:latin typeface="Arial"/>
                <a:cs typeface="Arial"/>
              </a:rPr>
              <a:t>’Armée de l’Air</a:t>
            </a:r>
            <a:r>
              <a:rPr sz="1300" spc="10" dirty="0">
                <a:latin typeface="Cambria"/>
                <a:cs typeface="Cambria"/>
              </a:rPr>
              <a:t> est créé. Elle était avant intégrée dans </a:t>
            </a:r>
            <a:r>
              <a:rPr sz="1300" b="1" spc="10" dirty="0">
                <a:latin typeface="Arial"/>
                <a:cs typeface="Arial"/>
              </a:rPr>
              <a:t>l’Armée de</a:t>
            </a:r>
            <a:endParaRPr sz="1300"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899464" y="1887544"/>
            <a:ext cx="502503" cy="1929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b="1" spc="10" dirty="0">
                <a:latin typeface="Arial"/>
                <a:cs typeface="Arial"/>
              </a:rPr>
              <a:t>Terre</a:t>
            </a:r>
            <a:r>
              <a:rPr sz="1300" spc="10" dirty="0">
                <a:latin typeface="Cambria"/>
                <a:cs typeface="Cambria"/>
              </a:rPr>
              <a:t>.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899464" y="2198579"/>
            <a:ext cx="5797040" cy="2680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10" spc="10" dirty="0">
                <a:latin typeface="Arial"/>
                <a:cs typeface="Arial"/>
              </a:rPr>
              <a:t>En  1935</a:t>
            </a:r>
            <a:r>
              <a:rPr sz="1710" spc="10" dirty="0">
                <a:latin typeface="Cambria"/>
                <a:cs typeface="Cambria"/>
              </a:rPr>
              <a:t> </a:t>
            </a:r>
            <a:r>
              <a:rPr sz="1710" spc="10" dirty="0">
                <a:latin typeface="Arial"/>
                <a:cs typeface="Arial"/>
              </a:rPr>
              <a:t>:</a:t>
            </a:r>
            <a:r>
              <a:rPr sz="1710" spc="10" dirty="0">
                <a:latin typeface="Cambria"/>
                <a:cs typeface="Cambria"/>
              </a:rPr>
              <a:t> </a:t>
            </a:r>
            <a:r>
              <a:rPr sz="1210" b="1" spc="10" dirty="0">
                <a:latin typeface="Arial"/>
                <a:cs typeface="Arial"/>
              </a:rPr>
              <a:t>L’Armée de l’Air Française</a:t>
            </a:r>
            <a:r>
              <a:rPr sz="1210" spc="10" dirty="0">
                <a:latin typeface="Cambria"/>
                <a:cs typeface="Cambria"/>
              </a:rPr>
              <a:t> possède 1500 avions et </a:t>
            </a:r>
            <a:r>
              <a:rPr sz="1210" b="1" spc="10" dirty="0">
                <a:latin typeface="Arial"/>
                <a:cs typeface="Arial"/>
              </a:rPr>
              <a:t>L’Armée de l’Air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899464" y="2489523"/>
            <a:ext cx="1066383" cy="1929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b="1" spc="10" dirty="0">
                <a:latin typeface="Arial"/>
                <a:cs typeface="Arial"/>
              </a:rPr>
              <a:t>Allemande</a:t>
            </a:r>
            <a:r>
              <a:rPr sz="1300" spc="10" dirty="0">
                <a:latin typeface="Cambria"/>
                <a:cs typeface="Cambria"/>
              </a:rPr>
              <a:t> 0 !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899464" y="2800420"/>
            <a:ext cx="5798150" cy="1929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Deux ans plus tard la France est passée à 1800 avions et l’Allemagne 5000 avions !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1984501" y="3429760"/>
            <a:ext cx="3629262" cy="199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b="1" spc="10" dirty="0">
                <a:latin typeface="Arial"/>
                <a:cs typeface="Arial"/>
              </a:rPr>
              <a:t>Les principaux avions Français de l’époque :</a:t>
            </a:r>
            <a:endParaRPr sz="1300">
              <a:latin typeface="Arial"/>
              <a:cs typeface="Arial"/>
            </a:endParaRPr>
          </a:p>
        </p:txBody>
      </p:sp>
      <p:sp>
        <p:nvSpPr>
          <p:cNvPr id="1259" name="object 1259"/>
          <p:cNvSpPr/>
          <p:nvPr/>
        </p:nvSpPr>
        <p:spPr>
          <a:xfrm>
            <a:off x="1984501" y="3600323"/>
            <a:ext cx="3589909" cy="13716"/>
          </a:xfrm>
          <a:custGeom>
            <a:avLst/>
            <a:gdLst/>
            <a:ahLst/>
            <a:cxnLst/>
            <a:rect l="l" t="t" r="r" b="b"/>
            <a:pathLst>
              <a:path w="3589909" h="13716">
                <a:moveTo>
                  <a:pt x="0" y="0"/>
                </a:moveTo>
                <a:lnTo>
                  <a:pt x="0" y="13716"/>
                </a:lnTo>
                <a:lnTo>
                  <a:pt x="3589910" y="13716"/>
                </a:lnTo>
                <a:lnTo>
                  <a:pt x="358991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text 1"/>
          <p:cNvSpPr txBox="1"/>
          <p:nvPr/>
        </p:nvSpPr>
        <p:spPr>
          <a:xfrm>
            <a:off x="1128064" y="3964910"/>
            <a:ext cx="1310604" cy="18388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0" b="1" spc="10" dirty="0">
                <a:latin typeface="Arial"/>
                <a:cs typeface="Arial"/>
              </a:rPr>
              <a:t>1.  Les chasseurs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4557649" y="6449284"/>
            <a:ext cx="1190258" cy="18388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i="1" spc="10" dirty="0">
                <a:latin typeface="Arial"/>
                <a:cs typeface="Arial"/>
              </a:rPr>
              <a:t>Dewoitine D-520</a:t>
            </a:r>
            <a:endParaRPr sz="1300">
              <a:latin typeface="Arial"/>
              <a:cs typeface="Arial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4443349" y="8817961"/>
            <a:ext cx="1850405" cy="18388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0" i="1" spc="10" dirty="0">
                <a:latin typeface="Arial"/>
                <a:cs typeface="Arial"/>
              </a:rPr>
              <a:t>   Morane-Saulnier MS 406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495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6" y="7060692"/>
            <a:ext cx="3537204" cy="1898904"/>
          </a:xfrm>
          <a:prstGeom prst="rect">
            <a:avLst/>
          </a:prstGeom>
        </p:spPr>
      </p:pic>
      <p:pic>
        <p:nvPicPr>
          <p:cNvPr id="496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6" y="4658868"/>
            <a:ext cx="3546348" cy="2098548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2128139" y="490116"/>
            <a:ext cx="3354124" cy="22644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spc="10" dirty="0">
                <a:latin typeface="Arial"/>
                <a:cs typeface="Arial"/>
              </a:rPr>
              <a:t>BREVET D’INITIATION AERONAUTIQUE</a:t>
            </a:r>
            <a:endParaRPr sz="1300">
              <a:latin typeface="Arial"/>
              <a:cs typeface="Arial"/>
            </a:endParaRPr>
          </a:p>
        </p:txBody>
      </p:sp>
      <p:sp>
        <p:nvSpPr>
          <p:cNvPr id="1260" name="object 1260"/>
          <p:cNvSpPr/>
          <p:nvPr/>
        </p:nvSpPr>
        <p:spPr>
          <a:xfrm>
            <a:off x="3467100" y="9896856"/>
            <a:ext cx="723900" cy="542544"/>
          </a:xfrm>
          <a:custGeom>
            <a:avLst/>
            <a:gdLst/>
            <a:ahLst/>
            <a:cxnLst/>
            <a:rect l="l" t="t" r="r" b="b"/>
            <a:pathLst>
              <a:path w="723900" h="542544">
                <a:moveTo>
                  <a:pt x="0" y="271272"/>
                </a:moveTo>
                <a:cubicBezTo>
                  <a:pt x="0" y="121450"/>
                  <a:pt x="162052" y="0"/>
                  <a:pt x="361950" y="0"/>
                </a:cubicBezTo>
                <a:cubicBezTo>
                  <a:pt x="561848" y="0"/>
                  <a:pt x="723900" y="121450"/>
                  <a:pt x="723900" y="271272"/>
                </a:cubicBezTo>
                <a:cubicBezTo>
                  <a:pt x="723900" y="421094"/>
                  <a:pt x="561848" y="542544"/>
                  <a:pt x="361950" y="542544"/>
                </a:cubicBezTo>
                <a:cubicBezTo>
                  <a:pt x="162052" y="542544"/>
                  <a:pt x="0" y="421094"/>
                  <a:pt x="0" y="271272"/>
                </a:cubicBez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3672205" y="10070718"/>
            <a:ext cx="354695" cy="199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FF"/>
                </a:solidFill>
                <a:latin typeface="Arial"/>
                <a:cs typeface="Arial"/>
              </a:rPr>
              <a:t>211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1128064" y="960725"/>
            <a:ext cx="1546824" cy="18388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b="1" spc="10" dirty="0">
                <a:latin typeface="Arial"/>
                <a:cs typeface="Arial"/>
              </a:rPr>
              <a:t>2.  Les bombardiers</a:t>
            </a:r>
            <a:endParaRPr sz="13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3986149" y="3133950"/>
            <a:ext cx="1517920" cy="18388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10" i="1" spc="10" dirty="0">
                <a:latin typeface="Arial"/>
                <a:cs typeface="Arial"/>
              </a:rPr>
              <a:t>Bloch 200 et Potez 54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899464" y="4058240"/>
            <a:ext cx="5798149" cy="2680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latin typeface="Arial"/>
                <a:cs typeface="Arial"/>
              </a:rPr>
              <a:t>En  1937</a:t>
            </a:r>
            <a:r>
              <a:rPr sz="1800" spc="10" dirty="0">
                <a:latin typeface="Cambria"/>
                <a:cs typeface="Cambria"/>
              </a:rPr>
              <a:t> </a:t>
            </a:r>
            <a:r>
              <a:rPr sz="1400" spc="10" dirty="0">
                <a:latin typeface="Cambria"/>
                <a:cs typeface="Cambria"/>
              </a:rPr>
              <a:t>:  </a:t>
            </a:r>
            <a:r>
              <a:rPr sz="1300" spc="10" dirty="0">
                <a:latin typeface="Cambria"/>
                <a:cs typeface="Cambria"/>
              </a:rPr>
              <a:t>Lors de la Guerre Civile en Espagne, la légion Condor de la Luftwaffe</a:t>
            </a:r>
            <a:endParaRPr sz="1300">
              <a:latin typeface="Arial"/>
              <a:cs typeface="Arial"/>
            </a:endParaRPr>
          </a:p>
        </p:txBody>
      </p:sp>
      <p:sp>
        <p:nvSpPr>
          <p:cNvPr id="1261" name="object 1261"/>
          <p:cNvSpPr/>
          <p:nvPr/>
        </p:nvSpPr>
        <p:spPr>
          <a:xfrm>
            <a:off x="4374769" y="4286123"/>
            <a:ext cx="2286635" cy="9144"/>
          </a:xfrm>
          <a:custGeom>
            <a:avLst/>
            <a:gdLst/>
            <a:ahLst/>
            <a:cxnLst/>
            <a:rect l="l" t="t" r="r" b="b"/>
            <a:pathLst>
              <a:path w="2286635" h="9144">
                <a:moveTo>
                  <a:pt x="0" y="0"/>
                </a:moveTo>
                <a:lnTo>
                  <a:pt x="0" y="9144"/>
                </a:lnTo>
                <a:lnTo>
                  <a:pt x="2286635" y="9144"/>
                </a:lnTo>
                <a:lnTo>
                  <a:pt x="2286635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text 1"/>
          <p:cNvSpPr txBox="1"/>
          <p:nvPr/>
        </p:nvSpPr>
        <p:spPr>
          <a:xfrm>
            <a:off x="899464" y="4349184"/>
            <a:ext cx="2862291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b="1" spc="10" dirty="0">
                <a:latin typeface="Arial"/>
                <a:cs typeface="Arial"/>
              </a:rPr>
              <a:t>d’Hitler</a:t>
            </a:r>
            <a:r>
              <a:rPr sz="1300" spc="10" dirty="0">
                <a:latin typeface="Cambria"/>
                <a:cs typeface="Cambria"/>
              </a:rPr>
              <a:t>, bombarde la ville de Guernica. 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1076248" y="4661604"/>
            <a:ext cx="5439177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Cette « démonstration de force » de l’aviation Allemande se soldera par 2000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262" name="object 1262"/>
          <p:cNvSpPr/>
          <p:nvPr/>
        </p:nvSpPr>
        <p:spPr>
          <a:xfrm>
            <a:off x="1076248" y="4828667"/>
            <a:ext cx="5406898" cy="9144"/>
          </a:xfrm>
          <a:custGeom>
            <a:avLst/>
            <a:gdLst/>
            <a:ahLst/>
            <a:cxnLst/>
            <a:rect l="l" t="t" r="r" b="b"/>
            <a:pathLst>
              <a:path w="5406898" h="9144">
                <a:moveTo>
                  <a:pt x="0" y="0"/>
                </a:moveTo>
                <a:lnTo>
                  <a:pt x="0" y="9144"/>
                </a:lnTo>
                <a:lnTo>
                  <a:pt x="5406899" y="9144"/>
                </a:lnTo>
                <a:lnTo>
                  <a:pt x="54068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text 1"/>
          <p:cNvSpPr txBox="1"/>
          <p:nvPr/>
        </p:nvSpPr>
        <p:spPr>
          <a:xfrm>
            <a:off x="2984627" y="4868868"/>
            <a:ext cx="1627519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morts et la ville rasée !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263" name="object 1263"/>
          <p:cNvSpPr/>
          <p:nvPr/>
        </p:nvSpPr>
        <p:spPr>
          <a:xfrm>
            <a:off x="2984627" y="5035931"/>
            <a:ext cx="1591310" cy="9144"/>
          </a:xfrm>
          <a:custGeom>
            <a:avLst/>
            <a:gdLst/>
            <a:ahLst/>
            <a:cxnLst/>
            <a:rect l="l" t="t" r="r" b="b"/>
            <a:pathLst>
              <a:path w="1591310" h="9144">
                <a:moveTo>
                  <a:pt x="0" y="0"/>
                </a:moveTo>
                <a:lnTo>
                  <a:pt x="0" y="9144"/>
                </a:lnTo>
                <a:lnTo>
                  <a:pt x="1591310" y="9144"/>
                </a:lnTo>
                <a:lnTo>
                  <a:pt x="159131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text 1"/>
          <p:cNvSpPr txBox="1"/>
          <p:nvPr/>
        </p:nvSpPr>
        <p:spPr>
          <a:xfrm>
            <a:off x="899464" y="7785055"/>
            <a:ext cx="5436961" cy="2680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70" spc="10" dirty="0">
                <a:latin typeface="Arial"/>
                <a:cs typeface="Arial"/>
              </a:rPr>
              <a:t>En  1939</a:t>
            </a:r>
            <a:r>
              <a:rPr sz="1770" spc="10" dirty="0">
                <a:latin typeface="Cambria"/>
                <a:cs typeface="Cambria"/>
              </a:rPr>
              <a:t> </a:t>
            </a:r>
            <a:r>
              <a:rPr sz="1770" spc="10" dirty="0">
                <a:latin typeface="Arial"/>
                <a:cs typeface="Arial"/>
              </a:rPr>
              <a:t>:</a:t>
            </a:r>
            <a:r>
              <a:rPr sz="1770" spc="10" dirty="0">
                <a:latin typeface="Cambria"/>
                <a:cs typeface="Cambria"/>
              </a:rPr>
              <a:t> </a:t>
            </a:r>
            <a:r>
              <a:rPr sz="1270" spc="10" dirty="0">
                <a:latin typeface="Cambria"/>
                <a:cs typeface="Cambria"/>
              </a:rPr>
              <a:t>L’Allemagne fait voler le Heinkel 178, le premier avion à réaction.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1264" name="object 1264"/>
          <p:cNvSpPr/>
          <p:nvPr/>
        </p:nvSpPr>
        <p:spPr>
          <a:xfrm>
            <a:off x="3281807" y="8012938"/>
            <a:ext cx="1016813" cy="9143"/>
          </a:xfrm>
          <a:custGeom>
            <a:avLst/>
            <a:gdLst/>
            <a:ahLst/>
            <a:cxnLst/>
            <a:rect l="l" t="t" r="r" b="b"/>
            <a:pathLst>
              <a:path w="1016813" h="9143">
                <a:moveTo>
                  <a:pt x="0" y="0"/>
                </a:moveTo>
                <a:lnTo>
                  <a:pt x="0" y="9144"/>
                </a:lnTo>
                <a:lnTo>
                  <a:pt x="1016813" y="9144"/>
                </a:lnTo>
                <a:lnTo>
                  <a:pt x="1016813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497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20" y="5487924"/>
            <a:ext cx="1365504" cy="1869948"/>
          </a:xfrm>
          <a:prstGeom prst="rect">
            <a:avLst/>
          </a:prstGeom>
        </p:spPr>
      </p:pic>
      <p:pic>
        <p:nvPicPr>
          <p:cNvPr id="498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196" y="8176260"/>
            <a:ext cx="3660647" cy="1527048"/>
          </a:xfrm>
          <a:prstGeom prst="rect">
            <a:avLst/>
          </a:prstGeom>
        </p:spPr>
      </p:pic>
      <p:pic>
        <p:nvPicPr>
          <p:cNvPr id="499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" y="1530097"/>
            <a:ext cx="2962656" cy="1837943"/>
          </a:xfrm>
          <a:prstGeom prst="rect">
            <a:avLst/>
          </a:prstGeom>
        </p:spPr>
      </p:pic>
      <p:pic>
        <p:nvPicPr>
          <p:cNvPr id="500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20" y="5398008"/>
            <a:ext cx="3012948" cy="211836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2128139" y="490116"/>
            <a:ext cx="3354124" cy="22644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spc="10" dirty="0">
                <a:latin typeface="Arial"/>
                <a:cs typeface="Arial"/>
              </a:rPr>
              <a:t>BREVET D’INITIATION AERONAUTIQUE</a:t>
            </a:r>
            <a:endParaRPr sz="1300">
              <a:latin typeface="Arial"/>
              <a:cs typeface="Arial"/>
            </a:endParaRPr>
          </a:p>
        </p:txBody>
      </p:sp>
      <p:sp>
        <p:nvSpPr>
          <p:cNvPr id="1265" name="object 1265"/>
          <p:cNvSpPr/>
          <p:nvPr/>
        </p:nvSpPr>
        <p:spPr>
          <a:xfrm>
            <a:off x="3467100" y="9896856"/>
            <a:ext cx="723900" cy="542544"/>
          </a:xfrm>
          <a:custGeom>
            <a:avLst/>
            <a:gdLst/>
            <a:ahLst/>
            <a:cxnLst/>
            <a:rect l="l" t="t" r="r" b="b"/>
            <a:pathLst>
              <a:path w="723900" h="542544">
                <a:moveTo>
                  <a:pt x="0" y="271272"/>
                </a:moveTo>
                <a:cubicBezTo>
                  <a:pt x="0" y="121450"/>
                  <a:pt x="162052" y="0"/>
                  <a:pt x="361950" y="0"/>
                </a:cubicBezTo>
                <a:cubicBezTo>
                  <a:pt x="561848" y="0"/>
                  <a:pt x="723900" y="121450"/>
                  <a:pt x="723900" y="271272"/>
                </a:cubicBezTo>
                <a:cubicBezTo>
                  <a:pt x="723900" y="421094"/>
                  <a:pt x="561848" y="542544"/>
                  <a:pt x="361950" y="542544"/>
                </a:cubicBezTo>
                <a:cubicBezTo>
                  <a:pt x="162052" y="542544"/>
                  <a:pt x="0" y="421094"/>
                  <a:pt x="0" y="271272"/>
                </a:cubicBez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3672205" y="10070718"/>
            <a:ext cx="354695" cy="199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FF"/>
                </a:solidFill>
                <a:latin typeface="Arial"/>
                <a:cs typeface="Arial"/>
              </a:rPr>
              <a:t>212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899464" y="953471"/>
            <a:ext cx="5794385" cy="26800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latin typeface="Arial"/>
                <a:cs typeface="Arial"/>
              </a:rPr>
              <a:t>En  1940</a:t>
            </a:r>
            <a:r>
              <a:rPr sz="1800" spc="10" dirty="0">
                <a:latin typeface="Cambria"/>
                <a:cs typeface="Cambria"/>
              </a:rPr>
              <a:t> </a:t>
            </a:r>
            <a:r>
              <a:rPr sz="1800" spc="10" dirty="0">
                <a:latin typeface="Arial"/>
                <a:cs typeface="Arial"/>
              </a:rPr>
              <a:t>:</a:t>
            </a:r>
            <a:r>
              <a:rPr sz="1800" spc="10" dirty="0">
                <a:latin typeface="Cambria"/>
                <a:cs typeface="Cambria"/>
              </a:rPr>
              <a:t> </a:t>
            </a:r>
            <a:r>
              <a:rPr sz="1300" spc="10" dirty="0">
                <a:latin typeface="Cambria"/>
                <a:cs typeface="Cambria"/>
              </a:rPr>
              <a:t>L’Allemagne envahit la France, la Belgique et la Hollande grâce à sa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899464" y="1244416"/>
            <a:ext cx="2500848" cy="1929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supériorité sur terre et dans le ciel.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899464" y="1556835"/>
            <a:ext cx="5797855" cy="1929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C’est aussi la bataille d’Angleterre qui voit s’affronter sur les côtes de la Manche,  la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266" name="object 1266"/>
          <p:cNvSpPr/>
          <p:nvPr/>
        </p:nvSpPr>
        <p:spPr>
          <a:xfrm>
            <a:off x="6533388" y="1723898"/>
            <a:ext cx="128016" cy="9144"/>
          </a:xfrm>
          <a:custGeom>
            <a:avLst/>
            <a:gdLst/>
            <a:ahLst/>
            <a:cxnLst/>
            <a:rect l="l" t="t" r="r" b="b"/>
            <a:pathLst>
              <a:path w="128016" h="9144">
                <a:moveTo>
                  <a:pt x="0" y="0"/>
                </a:moveTo>
                <a:lnTo>
                  <a:pt x="0" y="9144"/>
                </a:lnTo>
                <a:lnTo>
                  <a:pt x="128016" y="9144"/>
                </a:lnTo>
                <a:lnTo>
                  <a:pt x="12801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text 1"/>
          <p:cNvSpPr txBox="1"/>
          <p:nvPr/>
        </p:nvSpPr>
        <p:spPr>
          <a:xfrm>
            <a:off x="899464" y="1764100"/>
            <a:ext cx="3845270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Lufwaffe Allemande et </a:t>
            </a:r>
            <a:r>
              <a:rPr sz="1300" b="1" spc="10" dirty="0">
                <a:latin typeface="Arial"/>
                <a:cs typeface="Arial"/>
              </a:rPr>
              <a:t>la chasse Anglaise</a:t>
            </a:r>
            <a:r>
              <a:rPr sz="1300" spc="10" dirty="0">
                <a:latin typeface="Cambria"/>
                <a:cs typeface="Cambria"/>
              </a:rPr>
              <a:t> composée :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267" name="object 1267"/>
          <p:cNvSpPr/>
          <p:nvPr/>
        </p:nvSpPr>
        <p:spPr>
          <a:xfrm>
            <a:off x="899464" y="1931162"/>
            <a:ext cx="1409954" cy="9144"/>
          </a:xfrm>
          <a:custGeom>
            <a:avLst/>
            <a:gdLst/>
            <a:ahLst/>
            <a:cxnLst/>
            <a:rect l="l" t="t" r="r" b="b"/>
            <a:pathLst>
              <a:path w="1409954" h="9144">
                <a:moveTo>
                  <a:pt x="0" y="0"/>
                </a:moveTo>
                <a:lnTo>
                  <a:pt x="0" y="9144"/>
                </a:lnTo>
                <a:lnTo>
                  <a:pt x="1409954" y="9144"/>
                </a:lnTo>
                <a:lnTo>
                  <a:pt x="140995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text 1"/>
          <p:cNvSpPr txBox="1"/>
          <p:nvPr/>
        </p:nvSpPr>
        <p:spPr>
          <a:xfrm>
            <a:off x="4214749" y="3410175"/>
            <a:ext cx="649239" cy="18388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b="1" spc="10" dirty="0">
                <a:latin typeface="Arial"/>
                <a:cs typeface="Arial"/>
              </a:rPr>
              <a:t>   </a:t>
            </a:r>
            <a:r>
              <a:rPr sz="1300" i="1" spc="10" dirty="0">
                <a:latin typeface="Arial"/>
                <a:cs typeface="Arial"/>
              </a:rPr>
              <a:t>Spitfire</a:t>
            </a:r>
            <a:endParaRPr sz="130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4310761" y="5274026"/>
            <a:ext cx="894603" cy="18388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i="1" spc="10" dirty="0">
                <a:latin typeface="Arial"/>
                <a:cs typeface="Arial"/>
              </a:rPr>
              <a:t>L’Hurricane </a:t>
            </a:r>
            <a:endParaRPr sz="130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1240840" y="6198050"/>
            <a:ext cx="5115398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L’Angleterre stoppe l’aviation Allemande lors de la Bataille d’Angleterre.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1416050" y="6819842"/>
            <a:ext cx="4761103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L’aviation prend alors un rôle prépondérant dans le conflit, avec un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268" name="object 1268"/>
          <p:cNvSpPr/>
          <p:nvPr/>
        </p:nvSpPr>
        <p:spPr>
          <a:xfrm>
            <a:off x="1416050" y="6986905"/>
            <a:ext cx="4726813" cy="9144"/>
          </a:xfrm>
          <a:custGeom>
            <a:avLst/>
            <a:gdLst/>
            <a:ahLst/>
            <a:cxnLst/>
            <a:rect l="l" t="t" r="r" b="b"/>
            <a:pathLst>
              <a:path w="4726813" h="9144">
                <a:moveTo>
                  <a:pt x="0" y="0"/>
                </a:moveTo>
                <a:lnTo>
                  <a:pt x="0" y="9144"/>
                </a:lnTo>
                <a:lnTo>
                  <a:pt x="4726813" y="9144"/>
                </a:lnTo>
                <a:lnTo>
                  <a:pt x="4726813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text 1"/>
          <p:cNvSpPr txBox="1"/>
          <p:nvPr/>
        </p:nvSpPr>
        <p:spPr>
          <a:xfrm>
            <a:off x="1768094" y="7028630"/>
            <a:ext cx="4059062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développement important des bombardiers stratégiques.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269" name="object 1269"/>
          <p:cNvSpPr/>
          <p:nvPr/>
        </p:nvSpPr>
        <p:spPr>
          <a:xfrm>
            <a:off x="1768094" y="7195693"/>
            <a:ext cx="4022725" cy="9144"/>
          </a:xfrm>
          <a:custGeom>
            <a:avLst/>
            <a:gdLst/>
            <a:ahLst/>
            <a:cxnLst/>
            <a:rect l="l" t="t" r="r" b="b"/>
            <a:pathLst>
              <a:path w="4022725" h="9144">
                <a:moveTo>
                  <a:pt x="0" y="0"/>
                </a:moveTo>
                <a:lnTo>
                  <a:pt x="0" y="9144"/>
                </a:lnTo>
                <a:lnTo>
                  <a:pt x="4022725" y="9144"/>
                </a:lnTo>
                <a:lnTo>
                  <a:pt x="4022725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501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6" y="2072640"/>
            <a:ext cx="3317748" cy="1488948"/>
          </a:xfrm>
          <a:prstGeom prst="rect">
            <a:avLst/>
          </a:prstGeom>
        </p:spPr>
      </p:pic>
      <p:pic>
        <p:nvPicPr>
          <p:cNvPr id="502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196" y="7647432"/>
            <a:ext cx="3660647" cy="1831848"/>
          </a:xfrm>
          <a:prstGeom prst="rect">
            <a:avLst/>
          </a:prstGeom>
        </p:spPr>
      </p:pic>
      <p:pic>
        <p:nvPicPr>
          <p:cNvPr id="503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6" y="3840480"/>
            <a:ext cx="3299460" cy="1652016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2128139" y="490116"/>
            <a:ext cx="3354124" cy="22644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spc="10" dirty="0">
                <a:latin typeface="Arial"/>
                <a:cs typeface="Arial"/>
              </a:rPr>
              <a:t>BREVET D’INITIATION AERONAUTIQUE</a:t>
            </a:r>
            <a:endParaRPr sz="1300">
              <a:latin typeface="Arial"/>
              <a:cs typeface="Arial"/>
            </a:endParaRPr>
          </a:p>
        </p:txBody>
      </p:sp>
      <p:sp>
        <p:nvSpPr>
          <p:cNvPr id="1270" name="object 1270"/>
          <p:cNvSpPr/>
          <p:nvPr/>
        </p:nvSpPr>
        <p:spPr>
          <a:xfrm>
            <a:off x="3467100" y="9896856"/>
            <a:ext cx="723900" cy="542544"/>
          </a:xfrm>
          <a:custGeom>
            <a:avLst/>
            <a:gdLst/>
            <a:ahLst/>
            <a:cxnLst/>
            <a:rect l="l" t="t" r="r" b="b"/>
            <a:pathLst>
              <a:path w="723900" h="542544">
                <a:moveTo>
                  <a:pt x="0" y="271272"/>
                </a:moveTo>
                <a:cubicBezTo>
                  <a:pt x="0" y="121450"/>
                  <a:pt x="162052" y="0"/>
                  <a:pt x="361950" y="0"/>
                </a:cubicBezTo>
                <a:cubicBezTo>
                  <a:pt x="561848" y="0"/>
                  <a:pt x="723900" y="121450"/>
                  <a:pt x="723900" y="271272"/>
                </a:cubicBezTo>
                <a:cubicBezTo>
                  <a:pt x="723900" y="421094"/>
                  <a:pt x="561848" y="542544"/>
                  <a:pt x="361950" y="542544"/>
                </a:cubicBezTo>
                <a:cubicBezTo>
                  <a:pt x="162052" y="542544"/>
                  <a:pt x="0" y="421094"/>
                  <a:pt x="0" y="271272"/>
                </a:cubicBez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3672205" y="10070718"/>
            <a:ext cx="354695" cy="199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FF"/>
                </a:solidFill>
                <a:latin typeface="Arial"/>
                <a:cs typeface="Arial"/>
              </a:rPr>
              <a:t>213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899464" y="953471"/>
            <a:ext cx="5794554" cy="26800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latin typeface="Arial"/>
                <a:cs typeface="Arial"/>
              </a:rPr>
              <a:t>En   1941</a:t>
            </a:r>
            <a:r>
              <a:rPr sz="1800" spc="10" dirty="0">
                <a:latin typeface="Cambria"/>
                <a:cs typeface="Cambria"/>
              </a:rPr>
              <a:t> </a:t>
            </a:r>
            <a:r>
              <a:rPr sz="1800" spc="10" dirty="0">
                <a:latin typeface="Arial"/>
                <a:cs typeface="Arial"/>
              </a:rPr>
              <a:t>:</a:t>
            </a:r>
            <a:r>
              <a:rPr sz="1800" spc="10" dirty="0">
                <a:latin typeface="Cambria"/>
                <a:cs typeface="Cambria"/>
              </a:rPr>
              <a:t> </a:t>
            </a:r>
            <a:r>
              <a:rPr sz="1300" spc="10" dirty="0">
                <a:latin typeface="Cambria"/>
                <a:cs typeface="Cambria"/>
              </a:rPr>
              <a:t>L’aéronavale  japonaise  lance  une  attaque  surprise  sur  la  base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899464" y="1244416"/>
            <a:ext cx="2659599" cy="1929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américaine de Pearl Harbor à Hawaii.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271" name="object 1271"/>
          <p:cNvSpPr/>
          <p:nvPr/>
        </p:nvSpPr>
        <p:spPr>
          <a:xfrm>
            <a:off x="1929638" y="1411478"/>
            <a:ext cx="911656" cy="9144"/>
          </a:xfrm>
          <a:custGeom>
            <a:avLst/>
            <a:gdLst/>
            <a:ahLst/>
            <a:cxnLst/>
            <a:rect l="l" t="t" r="r" b="b"/>
            <a:pathLst>
              <a:path w="911656" h="9144">
                <a:moveTo>
                  <a:pt x="0" y="0"/>
                </a:moveTo>
                <a:lnTo>
                  <a:pt x="0" y="9144"/>
                </a:lnTo>
                <a:lnTo>
                  <a:pt x="911656" y="9144"/>
                </a:lnTo>
                <a:lnTo>
                  <a:pt x="91165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text 1"/>
          <p:cNvSpPr txBox="1"/>
          <p:nvPr/>
        </p:nvSpPr>
        <p:spPr>
          <a:xfrm>
            <a:off x="2795651" y="1866208"/>
            <a:ext cx="3885074" cy="1929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Cette attaque, plonge les USA dans la Deuxième Guerre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272" name="object 1272"/>
          <p:cNvSpPr/>
          <p:nvPr/>
        </p:nvSpPr>
        <p:spPr>
          <a:xfrm>
            <a:off x="2795651" y="2033271"/>
            <a:ext cx="3850513" cy="9143"/>
          </a:xfrm>
          <a:custGeom>
            <a:avLst/>
            <a:gdLst/>
            <a:ahLst/>
            <a:cxnLst/>
            <a:rect l="l" t="t" r="r" b="b"/>
            <a:pathLst>
              <a:path w="3850513" h="9143">
                <a:moveTo>
                  <a:pt x="0" y="0"/>
                </a:moveTo>
                <a:lnTo>
                  <a:pt x="0" y="9143"/>
                </a:lnTo>
                <a:lnTo>
                  <a:pt x="3850513" y="9143"/>
                </a:lnTo>
                <a:lnTo>
                  <a:pt x="3850513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text 1"/>
          <p:cNvSpPr txBox="1"/>
          <p:nvPr/>
        </p:nvSpPr>
        <p:spPr>
          <a:xfrm>
            <a:off x="4374769" y="2073471"/>
            <a:ext cx="728487" cy="1929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Mondiale.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273" name="object 1273"/>
          <p:cNvSpPr/>
          <p:nvPr/>
        </p:nvSpPr>
        <p:spPr>
          <a:xfrm>
            <a:off x="4374769" y="2240534"/>
            <a:ext cx="692201" cy="9144"/>
          </a:xfrm>
          <a:custGeom>
            <a:avLst/>
            <a:gdLst/>
            <a:ahLst/>
            <a:cxnLst/>
            <a:rect l="l" t="t" r="r" b="b"/>
            <a:pathLst>
              <a:path w="692201" h="9144">
                <a:moveTo>
                  <a:pt x="0" y="0"/>
                </a:moveTo>
                <a:lnTo>
                  <a:pt x="0" y="9144"/>
                </a:lnTo>
                <a:lnTo>
                  <a:pt x="692201" y="9144"/>
                </a:lnTo>
                <a:lnTo>
                  <a:pt x="69220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text 1"/>
          <p:cNvSpPr txBox="1"/>
          <p:nvPr/>
        </p:nvSpPr>
        <p:spPr>
          <a:xfrm>
            <a:off x="2781935" y="2695403"/>
            <a:ext cx="1937960" cy="2680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latin typeface="Arial"/>
                <a:cs typeface="Arial"/>
              </a:rPr>
              <a:t>En   1942</a:t>
            </a:r>
            <a:r>
              <a:rPr sz="1800" spc="10" dirty="0">
                <a:latin typeface="Cambria"/>
                <a:cs typeface="Cambria"/>
              </a:rPr>
              <a:t> </a:t>
            </a:r>
            <a:r>
              <a:rPr sz="1800" spc="10" dirty="0">
                <a:latin typeface="Arial"/>
                <a:cs typeface="Arial"/>
              </a:rPr>
              <a:t>:</a:t>
            </a:r>
            <a:r>
              <a:rPr sz="1800" spc="10" dirty="0">
                <a:latin typeface="Cambria"/>
                <a:cs typeface="Cambria"/>
              </a:rPr>
              <a:t> </a:t>
            </a:r>
            <a:r>
              <a:rPr sz="1300" spc="10" dirty="0">
                <a:latin typeface="Cambria"/>
                <a:cs typeface="Cambria"/>
              </a:rPr>
              <a:t>La  première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2781935" y="2987871"/>
            <a:ext cx="1938373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action contre le Japon est le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274" name="object 1274"/>
          <p:cNvSpPr/>
          <p:nvPr/>
        </p:nvSpPr>
        <p:spPr>
          <a:xfrm>
            <a:off x="4559173" y="3154934"/>
            <a:ext cx="124968" cy="9143"/>
          </a:xfrm>
          <a:custGeom>
            <a:avLst/>
            <a:gdLst/>
            <a:ahLst/>
            <a:cxnLst/>
            <a:rect l="l" t="t" r="r" b="b"/>
            <a:pathLst>
              <a:path w="124968" h="9143">
                <a:moveTo>
                  <a:pt x="0" y="0"/>
                </a:moveTo>
                <a:lnTo>
                  <a:pt x="0" y="9143"/>
                </a:lnTo>
                <a:lnTo>
                  <a:pt x="124968" y="9143"/>
                </a:lnTo>
                <a:lnTo>
                  <a:pt x="12496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text 1"/>
          <p:cNvSpPr txBox="1"/>
          <p:nvPr/>
        </p:nvSpPr>
        <p:spPr>
          <a:xfrm>
            <a:off x="2781935" y="3197040"/>
            <a:ext cx="356250" cy="1929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Raid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4071493" y="3197040"/>
            <a:ext cx="648858" cy="1929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Doolittle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275" name="object 1275"/>
          <p:cNvSpPr/>
          <p:nvPr/>
        </p:nvSpPr>
        <p:spPr>
          <a:xfrm>
            <a:off x="2781935" y="3364103"/>
            <a:ext cx="320040" cy="9143"/>
          </a:xfrm>
          <a:custGeom>
            <a:avLst/>
            <a:gdLst/>
            <a:ahLst/>
            <a:cxnLst/>
            <a:rect l="l" t="t" r="r" b="b"/>
            <a:pathLst>
              <a:path w="320040" h="9143">
                <a:moveTo>
                  <a:pt x="0" y="0"/>
                </a:moveTo>
                <a:lnTo>
                  <a:pt x="0" y="9144"/>
                </a:lnTo>
                <a:lnTo>
                  <a:pt x="320040" y="9144"/>
                </a:lnTo>
                <a:lnTo>
                  <a:pt x="32004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76" name="object 1276"/>
          <p:cNvSpPr/>
          <p:nvPr/>
        </p:nvSpPr>
        <p:spPr>
          <a:xfrm>
            <a:off x="4071493" y="3364103"/>
            <a:ext cx="612648" cy="9143"/>
          </a:xfrm>
          <a:custGeom>
            <a:avLst/>
            <a:gdLst/>
            <a:ahLst/>
            <a:cxnLst/>
            <a:rect l="l" t="t" r="r" b="b"/>
            <a:pathLst>
              <a:path w="612648" h="9143">
                <a:moveTo>
                  <a:pt x="0" y="0"/>
                </a:moveTo>
                <a:lnTo>
                  <a:pt x="0" y="9144"/>
                </a:lnTo>
                <a:lnTo>
                  <a:pt x="612648" y="9144"/>
                </a:lnTo>
                <a:lnTo>
                  <a:pt x="61264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text 1"/>
          <p:cNvSpPr txBox="1"/>
          <p:nvPr/>
        </p:nvSpPr>
        <p:spPr>
          <a:xfrm>
            <a:off x="2781935" y="3405829"/>
            <a:ext cx="1938233" cy="61053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(bombardement de Tokyo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avec  des  B-25  partis  du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porte-avion USS Hornet).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277" name="object 1277"/>
          <p:cNvSpPr/>
          <p:nvPr/>
        </p:nvSpPr>
        <p:spPr>
          <a:xfrm>
            <a:off x="3646296" y="3990467"/>
            <a:ext cx="806196" cy="9143"/>
          </a:xfrm>
          <a:custGeom>
            <a:avLst/>
            <a:gdLst/>
            <a:ahLst/>
            <a:cxnLst/>
            <a:rect l="l" t="t" r="r" b="b"/>
            <a:pathLst>
              <a:path w="806196" h="9143">
                <a:moveTo>
                  <a:pt x="0" y="0"/>
                </a:moveTo>
                <a:lnTo>
                  <a:pt x="0" y="9144"/>
                </a:lnTo>
                <a:lnTo>
                  <a:pt x="806197" y="9144"/>
                </a:lnTo>
                <a:lnTo>
                  <a:pt x="80619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text 1"/>
          <p:cNvSpPr txBox="1"/>
          <p:nvPr/>
        </p:nvSpPr>
        <p:spPr>
          <a:xfrm>
            <a:off x="1292606" y="4445196"/>
            <a:ext cx="5008439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Ce raid fut « une piqure de moustique »  pour les Japonais mais montra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278" name="object 1278"/>
          <p:cNvSpPr/>
          <p:nvPr/>
        </p:nvSpPr>
        <p:spPr>
          <a:xfrm>
            <a:off x="1292606" y="4612259"/>
            <a:ext cx="4974082" cy="9144"/>
          </a:xfrm>
          <a:custGeom>
            <a:avLst/>
            <a:gdLst/>
            <a:ahLst/>
            <a:cxnLst/>
            <a:rect l="l" t="t" r="r" b="b"/>
            <a:pathLst>
              <a:path w="4974082" h="9144">
                <a:moveTo>
                  <a:pt x="0" y="0"/>
                </a:moveTo>
                <a:lnTo>
                  <a:pt x="0" y="9144"/>
                </a:lnTo>
                <a:lnTo>
                  <a:pt x="4974082" y="9144"/>
                </a:lnTo>
                <a:lnTo>
                  <a:pt x="4974082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text 1"/>
          <p:cNvSpPr txBox="1"/>
          <p:nvPr/>
        </p:nvSpPr>
        <p:spPr>
          <a:xfrm>
            <a:off x="2198243" y="4652460"/>
            <a:ext cx="3199144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l’importance des porte-avions dans le conflit.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279" name="object 1279"/>
          <p:cNvSpPr/>
          <p:nvPr/>
        </p:nvSpPr>
        <p:spPr>
          <a:xfrm>
            <a:off x="2198243" y="4819523"/>
            <a:ext cx="3162935" cy="9144"/>
          </a:xfrm>
          <a:custGeom>
            <a:avLst/>
            <a:gdLst/>
            <a:ahLst/>
            <a:cxnLst/>
            <a:rect l="l" t="t" r="r" b="b"/>
            <a:pathLst>
              <a:path w="3162935" h="9144">
                <a:moveTo>
                  <a:pt x="0" y="0"/>
                </a:moveTo>
                <a:lnTo>
                  <a:pt x="0" y="9144"/>
                </a:lnTo>
                <a:lnTo>
                  <a:pt x="3162935" y="9144"/>
                </a:lnTo>
                <a:lnTo>
                  <a:pt x="3162935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text 1"/>
          <p:cNvSpPr txBox="1"/>
          <p:nvPr/>
        </p:nvSpPr>
        <p:spPr>
          <a:xfrm>
            <a:off x="3754501" y="5583878"/>
            <a:ext cx="2938540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Les pertes importantes de bombardiers : 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3754501" y="5896298"/>
            <a:ext cx="2265122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Wingdings"/>
                <a:cs typeface="Wingdings"/>
              </a:rPr>
              <a:t> </a:t>
            </a:r>
            <a:r>
              <a:rPr sz="1300" spc="10" dirty="0">
                <a:latin typeface="Cambria"/>
                <a:cs typeface="Cambria"/>
              </a:rPr>
              <a:t>Halifax, Lancaster (Anglais)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3754501" y="6103562"/>
            <a:ext cx="647346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Wingdings"/>
                <a:cs typeface="Wingdings"/>
              </a:rPr>
              <a:t> </a:t>
            </a:r>
            <a:r>
              <a:rPr sz="1300" spc="10" dirty="0">
                <a:latin typeface="Cambria"/>
                <a:cs typeface="Cambria"/>
              </a:rPr>
              <a:t>B17,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4401847" y="6103562"/>
            <a:ext cx="1279373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B24 (Américains)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3754501" y="6415982"/>
            <a:ext cx="2943353" cy="4002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Ceci amène les USAAC à développer des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avions de chasse d’escorte.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20" name="text 1"/>
          <p:cNvSpPr txBox="1"/>
          <p:nvPr/>
        </p:nvSpPr>
        <p:spPr>
          <a:xfrm>
            <a:off x="899464" y="7865827"/>
            <a:ext cx="5797691" cy="2680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10" spc="10" dirty="0">
                <a:latin typeface="Arial"/>
                <a:cs typeface="Arial"/>
              </a:rPr>
              <a:t>En  1944</a:t>
            </a:r>
            <a:r>
              <a:rPr sz="1710" spc="10" dirty="0">
                <a:latin typeface="Cambria"/>
                <a:cs typeface="Cambria"/>
              </a:rPr>
              <a:t> </a:t>
            </a:r>
            <a:r>
              <a:rPr sz="1710" spc="10" dirty="0">
                <a:latin typeface="Arial"/>
                <a:cs typeface="Arial"/>
              </a:rPr>
              <a:t>:</a:t>
            </a:r>
            <a:r>
              <a:rPr sz="1710" spc="10" dirty="0">
                <a:latin typeface="Cambria"/>
                <a:cs typeface="Cambria"/>
              </a:rPr>
              <a:t> </a:t>
            </a:r>
            <a:r>
              <a:rPr sz="1210" spc="10" dirty="0">
                <a:latin typeface="Cambria"/>
                <a:cs typeface="Cambria"/>
              </a:rPr>
              <a:t>Les Allemands mettent en service le premier chasseur à réaction, le Me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1280" name="object 1280"/>
          <p:cNvSpPr/>
          <p:nvPr/>
        </p:nvSpPr>
        <p:spPr>
          <a:xfrm>
            <a:off x="6286500" y="8093710"/>
            <a:ext cx="374904" cy="9143"/>
          </a:xfrm>
          <a:custGeom>
            <a:avLst/>
            <a:gdLst/>
            <a:ahLst/>
            <a:cxnLst/>
            <a:rect l="l" t="t" r="r" b="b"/>
            <a:pathLst>
              <a:path w="374904" h="9143">
                <a:moveTo>
                  <a:pt x="0" y="0"/>
                </a:moveTo>
                <a:lnTo>
                  <a:pt x="0" y="9144"/>
                </a:lnTo>
                <a:lnTo>
                  <a:pt x="374904" y="9144"/>
                </a:lnTo>
                <a:lnTo>
                  <a:pt x="37490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text 1"/>
          <p:cNvSpPr txBox="1"/>
          <p:nvPr/>
        </p:nvSpPr>
        <p:spPr>
          <a:xfrm>
            <a:off x="899464" y="8156771"/>
            <a:ext cx="380634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262. 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281" name="object 1281"/>
          <p:cNvSpPr/>
          <p:nvPr/>
        </p:nvSpPr>
        <p:spPr>
          <a:xfrm>
            <a:off x="899464" y="8323834"/>
            <a:ext cx="307848" cy="9143"/>
          </a:xfrm>
          <a:custGeom>
            <a:avLst/>
            <a:gdLst/>
            <a:ahLst/>
            <a:cxnLst/>
            <a:rect l="l" t="t" r="r" b="b"/>
            <a:pathLst>
              <a:path w="307848" h="9143">
                <a:moveTo>
                  <a:pt x="0" y="0"/>
                </a:moveTo>
                <a:lnTo>
                  <a:pt x="0" y="9144"/>
                </a:lnTo>
                <a:lnTo>
                  <a:pt x="307848" y="9144"/>
                </a:lnTo>
                <a:lnTo>
                  <a:pt x="30784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text 1"/>
          <p:cNvSpPr txBox="1"/>
          <p:nvPr/>
        </p:nvSpPr>
        <p:spPr>
          <a:xfrm>
            <a:off x="899464" y="8469192"/>
            <a:ext cx="5797602" cy="40022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Cet avion révolutionnaire atteint 860 Km/h, soit 100 km/h de plus que l’appareil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allié qui vole le plus vite. </a:t>
            </a:r>
            <a:endParaRPr sz="1300">
              <a:latin typeface="Cambria"/>
              <a:cs typeface="Cambria"/>
            </a:endParaRPr>
          </a:p>
        </p:txBody>
      </p:sp>
      <p:pic>
        <p:nvPicPr>
          <p:cNvPr id="504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88" y="1551432"/>
            <a:ext cx="1764792" cy="2727960"/>
          </a:xfrm>
          <a:prstGeom prst="rect">
            <a:avLst/>
          </a:prstGeom>
        </p:spPr>
      </p:pic>
      <p:pic>
        <p:nvPicPr>
          <p:cNvPr id="505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028" y="2708148"/>
            <a:ext cx="2226564" cy="1470660"/>
          </a:xfrm>
          <a:prstGeom prst="rect">
            <a:avLst/>
          </a:prstGeom>
        </p:spPr>
      </p:pic>
      <p:pic>
        <p:nvPicPr>
          <p:cNvPr id="506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2" y="5274564"/>
            <a:ext cx="2743200" cy="2276856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2128139" y="490116"/>
            <a:ext cx="3354124" cy="22644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spc="10" dirty="0">
                <a:latin typeface="Arial"/>
                <a:cs typeface="Arial"/>
              </a:rPr>
              <a:t>BREVET D’INITIATION AERONAUTIQUE</a:t>
            </a:r>
            <a:endParaRPr sz="1300">
              <a:latin typeface="Arial"/>
              <a:cs typeface="Arial"/>
            </a:endParaRPr>
          </a:p>
        </p:txBody>
      </p:sp>
      <p:sp>
        <p:nvSpPr>
          <p:cNvPr id="1282" name="object 1282"/>
          <p:cNvSpPr/>
          <p:nvPr/>
        </p:nvSpPr>
        <p:spPr>
          <a:xfrm>
            <a:off x="3467100" y="9896856"/>
            <a:ext cx="723900" cy="542544"/>
          </a:xfrm>
          <a:custGeom>
            <a:avLst/>
            <a:gdLst/>
            <a:ahLst/>
            <a:cxnLst/>
            <a:rect l="l" t="t" r="r" b="b"/>
            <a:pathLst>
              <a:path w="723900" h="542544">
                <a:moveTo>
                  <a:pt x="0" y="271272"/>
                </a:moveTo>
                <a:cubicBezTo>
                  <a:pt x="0" y="121450"/>
                  <a:pt x="162052" y="0"/>
                  <a:pt x="361950" y="0"/>
                </a:cubicBezTo>
                <a:cubicBezTo>
                  <a:pt x="561848" y="0"/>
                  <a:pt x="723900" y="121450"/>
                  <a:pt x="723900" y="271272"/>
                </a:cubicBezTo>
                <a:cubicBezTo>
                  <a:pt x="723900" y="421094"/>
                  <a:pt x="561848" y="542544"/>
                  <a:pt x="361950" y="542544"/>
                </a:cubicBezTo>
                <a:cubicBezTo>
                  <a:pt x="162052" y="542544"/>
                  <a:pt x="0" y="421094"/>
                  <a:pt x="0" y="271272"/>
                </a:cubicBez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3672205" y="10070718"/>
            <a:ext cx="354695" cy="199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FF"/>
                </a:solidFill>
                <a:latin typeface="Arial"/>
                <a:cs typeface="Arial"/>
              </a:rPr>
              <a:t>214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899464" y="954856"/>
            <a:ext cx="5797936" cy="1929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Les Anglais développent alors le chasseur à réaction « Gloster Météor » pour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283" name="object 1283"/>
          <p:cNvSpPr/>
          <p:nvPr/>
        </p:nvSpPr>
        <p:spPr>
          <a:xfrm>
            <a:off x="4865878" y="1121919"/>
            <a:ext cx="1388618" cy="9143"/>
          </a:xfrm>
          <a:custGeom>
            <a:avLst/>
            <a:gdLst/>
            <a:ahLst/>
            <a:cxnLst/>
            <a:rect l="l" t="t" r="r" b="b"/>
            <a:pathLst>
              <a:path w="1388618" h="9143">
                <a:moveTo>
                  <a:pt x="0" y="0"/>
                </a:moveTo>
                <a:lnTo>
                  <a:pt x="0" y="9143"/>
                </a:lnTo>
                <a:lnTo>
                  <a:pt x="1388618" y="9143"/>
                </a:lnTo>
                <a:lnTo>
                  <a:pt x="138861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text 1"/>
          <p:cNvSpPr txBox="1"/>
          <p:nvPr/>
        </p:nvSpPr>
        <p:spPr>
          <a:xfrm>
            <a:off x="899464" y="1162120"/>
            <a:ext cx="4286087" cy="1929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intercepter les «bombes volantes » V1 qui ravagent Londres.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1946401" y="4757616"/>
            <a:ext cx="3703970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Les avions à réactions commencent à se développer.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284" name="object 1284"/>
          <p:cNvSpPr/>
          <p:nvPr/>
        </p:nvSpPr>
        <p:spPr>
          <a:xfrm>
            <a:off x="1946401" y="4924679"/>
            <a:ext cx="3667633" cy="9144"/>
          </a:xfrm>
          <a:custGeom>
            <a:avLst/>
            <a:gdLst/>
            <a:ahLst/>
            <a:cxnLst/>
            <a:rect l="l" t="t" r="r" b="b"/>
            <a:pathLst>
              <a:path w="3667633" h="9144">
                <a:moveTo>
                  <a:pt x="0" y="0"/>
                </a:moveTo>
                <a:lnTo>
                  <a:pt x="0" y="9144"/>
                </a:lnTo>
                <a:lnTo>
                  <a:pt x="3667634" y="9144"/>
                </a:lnTo>
                <a:lnTo>
                  <a:pt x="366763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text 1"/>
          <p:cNvSpPr txBox="1"/>
          <p:nvPr/>
        </p:nvSpPr>
        <p:spPr>
          <a:xfrm>
            <a:off x="899464" y="5378278"/>
            <a:ext cx="4145797" cy="2680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latin typeface="Arial"/>
                <a:cs typeface="Arial"/>
              </a:rPr>
              <a:t>En   1944</a:t>
            </a:r>
            <a:r>
              <a:rPr sz="1800" spc="10" dirty="0">
                <a:latin typeface="Cambria"/>
                <a:cs typeface="Cambria"/>
              </a:rPr>
              <a:t> </a:t>
            </a:r>
            <a:r>
              <a:rPr sz="1800" spc="10" dirty="0">
                <a:latin typeface="Arial"/>
                <a:cs typeface="Arial"/>
              </a:rPr>
              <a:t>:</a:t>
            </a:r>
            <a:r>
              <a:rPr sz="1800" spc="10" dirty="0">
                <a:latin typeface="Cambria"/>
                <a:cs typeface="Cambria"/>
              </a:rPr>
              <a:t> </a:t>
            </a:r>
            <a:r>
              <a:rPr sz="1300" spc="10" dirty="0">
                <a:latin typeface="Cambria"/>
                <a:cs typeface="Cambria"/>
              </a:rPr>
              <a:t>Disparition  en  mission</a:t>
            </a:r>
            <a:r>
              <a:rPr sz="1300" b="1" spc="10" dirty="0">
                <a:latin typeface="Arial"/>
                <a:cs typeface="Arial"/>
              </a:rPr>
              <a:t>  d’Antoine  de  St</a:t>
            </a:r>
            <a:endParaRPr sz="1300"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899464" y="5672270"/>
            <a:ext cx="4146834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b="1" spc="10" dirty="0">
                <a:latin typeface="Arial"/>
                <a:cs typeface="Arial"/>
              </a:rPr>
              <a:t>Exupéry </a:t>
            </a:r>
            <a:r>
              <a:rPr sz="1300" spc="10" dirty="0">
                <a:latin typeface="Cambria"/>
                <a:cs typeface="Cambria"/>
              </a:rPr>
              <a:t>aux commandes de son</a:t>
            </a:r>
            <a:r>
              <a:rPr sz="1300" b="1" spc="10" dirty="0">
                <a:latin typeface="Arial"/>
                <a:cs typeface="Arial"/>
              </a:rPr>
              <a:t> </a:t>
            </a:r>
            <a:r>
              <a:rPr sz="1300" spc="10" dirty="0">
                <a:latin typeface="Cambria"/>
                <a:cs typeface="Cambria"/>
              </a:rPr>
              <a:t>P38 Lightning au-dessus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285" name="object 1285"/>
          <p:cNvSpPr/>
          <p:nvPr/>
        </p:nvSpPr>
        <p:spPr>
          <a:xfrm>
            <a:off x="3269615" y="5839333"/>
            <a:ext cx="993952" cy="9144"/>
          </a:xfrm>
          <a:custGeom>
            <a:avLst/>
            <a:gdLst/>
            <a:ahLst/>
            <a:cxnLst/>
            <a:rect l="l" t="t" r="r" b="b"/>
            <a:pathLst>
              <a:path w="993952" h="9144">
                <a:moveTo>
                  <a:pt x="0" y="0"/>
                </a:moveTo>
                <a:lnTo>
                  <a:pt x="0" y="9144"/>
                </a:lnTo>
                <a:lnTo>
                  <a:pt x="993953" y="9144"/>
                </a:lnTo>
                <a:lnTo>
                  <a:pt x="993953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text 1"/>
          <p:cNvSpPr txBox="1"/>
          <p:nvPr/>
        </p:nvSpPr>
        <p:spPr>
          <a:xfrm>
            <a:off x="899464" y="5879534"/>
            <a:ext cx="877407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de la Corse.</a:t>
            </a:r>
            <a:r>
              <a:rPr sz="1300" b="1" spc="10" dirty="0">
                <a:latin typeface="Arial"/>
                <a:cs typeface="Arial"/>
              </a:rPr>
              <a:t> </a:t>
            </a:r>
            <a:endParaRPr sz="130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899464" y="6800170"/>
            <a:ext cx="5794050" cy="2680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latin typeface="Arial"/>
                <a:cs typeface="Arial"/>
              </a:rPr>
              <a:t>Le  6  juin  1944</a:t>
            </a:r>
            <a:r>
              <a:rPr sz="1800" spc="10" dirty="0">
                <a:solidFill>
                  <a:srgbClr val="000081"/>
                </a:solidFill>
                <a:latin typeface="Arial"/>
                <a:cs typeface="Arial"/>
              </a:rPr>
              <a:t>  </a:t>
            </a:r>
            <a:r>
              <a:rPr sz="1800" spc="10" dirty="0">
                <a:latin typeface="Arial"/>
                <a:cs typeface="Arial"/>
              </a:rPr>
              <a:t>:</a:t>
            </a:r>
            <a:r>
              <a:rPr sz="1800" spc="10" dirty="0">
                <a:latin typeface="Cambria"/>
                <a:cs typeface="Cambria"/>
              </a:rPr>
              <a:t> </a:t>
            </a:r>
            <a:r>
              <a:rPr sz="1300" spc="10" dirty="0">
                <a:latin typeface="Cambria"/>
                <a:cs typeface="Cambria"/>
              </a:rPr>
              <a:t>Débarquement des troupes alliées en Normandie, avec la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899464" y="7092638"/>
            <a:ext cx="5796367" cy="4002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participation de 11.000 avions dont 2.400 avions de transports, de troupes et 860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planeurs.</a:t>
            </a:r>
            <a:r>
              <a:rPr sz="1300" b="1" spc="10" dirty="0">
                <a:latin typeface="Arial"/>
                <a:cs typeface="Arial"/>
              </a:rPr>
              <a:t> </a:t>
            </a:r>
            <a:endParaRPr sz="1300">
              <a:latin typeface="Arial"/>
              <a:cs typeface="Arial"/>
            </a:endParaRPr>
          </a:p>
        </p:txBody>
      </p:sp>
      <p:pic>
        <p:nvPicPr>
          <p:cNvPr id="507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208" y="1470660"/>
            <a:ext cx="4992624" cy="2857500"/>
          </a:xfrm>
          <a:prstGeom prst="rect">
            <a:avLst/>
          </a:prstGeom>
        </p:spPr>
      </p:pic>
      <p:pic>
        <p:nvPicPr>
          <p:cNvPr id="508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688" y="5084064"/>
            <a:ext cx="1717548" cy="1362456"/>
          </a:xfrm>
          <a:prstGeom prst="rect">
            <a:avLst/>
          </a:prstGeom>
        </p:spPr>
      </p:pic>
      <p:pic>
        <p:nvPicPr>
          <p:cNvPr id="509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144" y="7600188"/>
            <a:ext cx="3212592" cy="206502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2128139" y="490116"/>
            <a:ext cx="3354124" cy="22644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spc="10" dirty="0">
                <a:latin typeface="Arial"/>
                <a:cs typeface="Arial"/>
              </a:rPr>
              <a:t>BREVET D’INITIATION AERONAUTIQUE</a:t>
            </a:r>
            <a:endParaRPr sz="1300">
              <a:latin typeface="Arial"/>
              <a:cs typeface="Arial"/>
            </a:endParaRPr>
          </a:p>
        </p:txBody>
      </p:sp>
      <p:sp>
        <p:nvSpPr>
          <p:cNvPr id="1286" name="object 1286"/>
          <p:cNvSpPr/>
          <p:nvPr/>
        </p:nvSpPr>
        <p:spPr>
          <a:xfrm>
            <a:off x="3467100" y="9896856"/>
            <a:ext cx="723900" cy="542544"/>
          </a:xfrm>
          <a:custGeom>
            <a:avLst/>
            <a:gdLst/>
            <a:ahLst/>
            <a:cxnLst/>
            <a:rect l="l" t="t" r="r" b="b"/>
            <a:pathLst>
              <a:path w="723900" h="542544">
                <a:moveTo>
                  <a:pt x="0" y="271272"/>
                </a:moveTo>
                <a:cubicBezTo>
                  <a:pt x="0" y="121450"/>
                  <a:pt x="162052" y="0"/>
                  <a:pt x="361950" y="0"/>
                </a:cubicBezTo>
                <a:cubicBezTo>
                  <a:pt x="561848" y="0"/>
                  <a:pt x="723900" y="121450"/>
                  <a:pt x="723900" y="271272"/>
                </a:cubicBezTo>
                <a:cubicBezTo>
                  <a:pt x="723900" y="421094"/>
                  <a:pt x="561848" y="542544"/>
                  <a:pt x="361950" y="542544"/>
                </a:cubicBezTo>
                <a:cubicBezTo>
                  <a:pt x="162052" y="542544"/>
                  <a:pt x="0" y="421094"/>
                  <a:pt x="0" y="271272"/>
                </a:cubicBez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3672205" y="10070718"/>
            <a:ext cx="354695" cy="199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FF"/>
                </a:solidFill>
                <a:latin typeface="Arial"/>
                <a:cs typeface="Arial"/>
              </a:rPr>
              <a:t>215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899464" y="963741"/>
            <a:ext cx="2879899" cy="25538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80" spc="10" dirty="0">
                <a:latin typeface="Arial"/>
                <a:cs typeface="Arial"/>
              </a:rPr>
              <a:t>Le   6   Août   1945</a:t>
            </a:r>
            <a:r>
              <a:rPr sz="1680" b="1" spc="10" dirty="0">
                <a:latin typeface="Arial"/>
                <a:cs typeface="Arial"/>
              </a:rPr>
              <a:t> </a:t>
            </a:r>
            <a:r>
              <a:rPr sz="1279" b="1" spc="10" dirty="0">
                <a:latin typeface="Arial"/>
                <a:cs typeface="Arial"/>
              </a:rPr>
              <a:t>: </a:t>
            </a:r>
            <a:r>
              <a:rPr sz="1179" spc="10" dirty="0">
                <a:latin typeface="Cambria"/>
                <a:cs typeface="Cambria"/>
              </a:rPr>
              <a:t>Une  forteresse</a:t>
            </a:r>
            <a:endParaRPr sz="1100">
              <a:latin typeface="Cambria"/>
              <a:cs typeface="Cambria"/>
            </a:endParaRPr>
          </a:p>
        </p:txBody>
      </p:sp>
      <p:sp>
        <p:nvSpPr>
          <p:cNvPr id="1287" name="object 1287"/>
          <p:cNvSpPr/>
          <p:nvPr/>
        </p:nvSpPr>
        <p:spPr>
          <a:xfrm>
            <a:off x="3028823" y="1181354"/>
            <a:ext cx="715061" cy="9144"/>
          </a:xfrm>
          <a:custGeom>
            <a:avLst/>
            <a:gdLst/>
            <a:ahLst/>
            <a:cxnLst/>
            <a:rect l="l" t="t" r="r" b="b"/>
            <a:pathLst>
              <a:path w="715061" h="9144">
                <a:moveTo>
                  <a:pt x="0" y="0"/>
                </a:moveTo>
                <a:lnTo>
                  <a:pt x="0" y="9144"/>
                </a:lnTo>
                <a:lnTo>
                  <a:pt x="715061" y="9144"/>
                </a:lnTo>
                <a:lnTo>
                  <a:pt x="71506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text 1"/>
          <p:cNvSpPr txBox="1"/>
          <p:nvPr/>
        </p:nvSpPr>
        <p:spPr>
          <a:xfrm>
            <a:off x="899464" y="1245940"/>
            <a:ext cx="2879587" cy="1929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volante  B-29  "Enola  Gay"</a:t>
            </a:r>
            <a:r>
              <a:rPr sz="1300" b="1" spc="10" dirty="0">
                <a:latin typeface="Arial"/>
                <a:cs typeface="Arial"/>
              </a:rPr>
              <a:t> </a:t>
            </a:r>
            <a:r>
              <a:rPr sz="1300" spc="10" dirty="0">
                <a:latin typeface="Cambria"/>
                <a:cs typeface="Cambria"/>
              </a:rPr>
              <a:t>pilotée  par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288" name="object 1288"/>
          <p:cNvSpPr/>
          <p:nvPr/>
        </p:nvSpPr>
        <p:spPr>
          <a:xfrm>
            <a:off x="899464" y="1413002"/>
            <a:ext cx="1931162" cy="9144"/>
          </a:xfrm>
          <a:custGeom>
            <a:avLst/>
            <a:gdLst/>
            <a:ahLst/>
            <a:cxnLst/>
            <a:rect l="l" t="t" r="r" b="b"/>
            <a:pathLst>
              <a:path w="1931162" h="9144">
                <a:moveTo>
                  <a:pt x="0" y="0"/>
                </a:moveTo>
                <a:lnTo>
                  <a:pt x="0" y="9144"/>
                </a:lnTo>
                <a:lnTo>
                  <a:pt x="1931162" y="9144"/>
                </a:lnTo>
                <a:lnTo>
                  <a:pt x="1931162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text 1"/>
          <p:cNvSpPr txBox="1"/>
          <p:nvPr/>
        </p:nvSpPr>
        <p:spPr>
          <a:xfrm>
            <a:off x="899464" y="1454728"/>
            <a:ext cx="2879787" cy="60901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b="1" spc="10" dirty="0">
                <a:latin typeface="Arial"/>
                <a:cs typeface="Arial"/>
              </a:rPr>
              <a:t>Paul W Tibbets </a:t>
            </a:r>
            <a:r>
              <a:rPr sz="1300" spc="10" dirty="0">
                <a:latin typeface="Cambria"/>
                <a:cs typeface="Cambria"/>
              </a:rPr>
              <a:t>va larguer la première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bombe atomique "Little Boy"</a:t>
            </a:r>
            <a:r>
              <a:rPr sz="1300" b="1" spc="10" dirty="0">
                <a:latin typeface="Arial"/>
                <a:cs typeface="Arial"/>
              </a:rPr>
              <a:t> </a:t>
            </a:r>
            <a:r>
              <a:rPr sz="1300" spc="10" dirty="0">
                <a:latin typeface="Cambria"/>
                <a:cs typeface="Cambria"/>
              </a:rPr>
              <a:t>sur la ville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de Hiroshima</a:t>
            </a:r>
            <a:r>
              <a:rPr sz="1300" b="1" spc="10" dirty="0">
                <a:latin typeface="Arial"/>
                <a:cs typeface="Arial"/>
              </a:rPr>
              <a:t>. 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919276" y="2494096"/>
            <a:ext cx="442423" cy="1929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Une 2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1326134" y="2509575"/>
            <a:ext cx="219870" cy="12685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850" spc="10" dirty="0">
                <a:latin typeface="Cambria"/>
                <a:cs typeface="Cambria"/>
              </a:rPr>
              <a:t>ème</a:t>
            </a:r>
            <a:endParaRPr sz="800">
              <a:latin typeface="Cambria"/>
              <a:cs typeface="Cambria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1522730" y="2494096"/>
            <a:ext cx="2234044" cy="1929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 bombe sur Nagasaki mettra un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981760" y="2702883"/>
            <a:ext cx="2713299" cy="4002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59" spc="10" dirty="0">
                <a:latin typeface="Cambria"/>
                <a:cs typeface="Cambria"/>
              </a:rPr>
              <a:t>terme à ce conflit interminable avec le</a:t>
            </a:r>
            <a:endParaRPr sz="700">
              <a:latin typeface="Cambria"/>
              <a:cs typeface="Cambria"/>
            </a:endParaRPr>
          </a:p>
          <a:p>
            <a:pPr marL="112047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Japon.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899464" y="4154112"/>
            <a:ext cx="5794840" cy="40022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Comme lors de la  Première Guerre, des pilotes hors du commun marqueront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l’histoire (les AS).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899464" y="5056320"/>
            <a:ext cx="5796389" cy="38955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Times New Roman"/>
                <a:cs typeface="Times New Roman"/>
              </a:rPr>
              <a:t>En France, c’est </a:t>
            </a:r>
            <a:r>
              <a:rPr sz="1300" b="1" spc="10" dirty="0">
                <a:latin typeface="Arial"/>
                <a:cs typeface="Arial"/>
              </a:rPr>
              <a:t>Pierre Clostermann</a:t>
            </a:r>
            <a:r>
              <a:rPr sz="1200" b="1" spc="10" dirty="0">
                <a:latin typeface="Arial"/>
                <a:cs typeface="Arial"/>
              </a:rPr>
              <a:t>, </a:t>
            </a:r>
            <a:r>
              <a:rPr sz="1300" spc="10" dirty="0">
                <a:latin typeface="Cambria"/>
                <a:cs typeface="Cambria"/>
              </a:rPr>
              <a:t>vu ici</a:t>
            </a:r>
            <a:r>
              <a:rPr sz="1300" b="1" spc="10" dirty="0">
                <a:latin typeface="Arial"/>
                <a:cs typeface="Arial"/>
              </a:rPr>
              <a:t> </a:t>
            </a:r>
            <a:r>
              <a:rPr sz="1300" spc="10" dirty="0">
                <a:latin typeface="Cambria"/>
                <a:cs typeface="Cambria"/>
              </a:rPr>
              <a:t>dans son Hawker Tempest, qui a raconté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ses missions dans son livre </a:t>
            </a:r>
            <a:r>
              <a:rPr sz="1300" i="1" spc="10" dirty="0">
                <a:latin typeface="Arial"/>
                <a:cs typeface="Arial"/>
              </a:rPr>
              <a:t>Le grand cirque</a:t>
            </a:r>
            <a:r>
              <a:rPr sz="1300" spc="10" dirty="0">
                <a:latin typeface="Cambria"/>
                <a:cs typeface="Cambria"/>
              </a:rPr>
              <a:t>.</a:t>
            </a:r>
            <a:endParaRPr sz="1200">
              <a:latin typeface="Times New Roman"/>
              <a:cs typeface="Times New Roman"/>
            </a:endParaRPr>
          </a:p>
        </p:txBody>
      </p:sp>
      <p:pic>
        <p:nvPicPr>
          <p:cNvPr id="510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720" y="970788"/>
            <a:ext cx="2965704" cy="2327148"/>
          </a:xfrm>
          <a:prstGeom prst="rect">
            <a:avLst/>
          </a:prstGeom>
        </p:spPr>
      </p:pic>
      <p:pic>
        <p:nvPicPr>
          <p:cNvPr id="511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20" y="6073140"/>
            <a:ext cx="5045964" cy="365150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2128139" y="490116"/>
            <a:ext cx="3354124" cy="22644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spc="10" dirty="0">
                <a:latin typeface="Arial"/>
                <a:cs typeface="Arial"/>
              </a:rPr>
              <a:t>BREVET D’INITIATION AERONAUTIQUE</a:t>
            </a:r>
            <a:endParaRPr sz="1300">
              <a:latin typeface="Arial"/>
              <a:cs typeface="Arial"/>
            </a:endParaRPr>
          </a:p>
        </p:txBody>
      </p:sp>
      <p:sp>
        <p:nvSpPr>
          <p:cNvPr id="1083" name="object 1083"/>
          <p:cNvSpPr/>
          <p:nvPr/>
        </p:nvSpPr>
        <p:spPr>
          <a:xfrm>
            <a:off x="3467100" y="9896856"/>
            <a:ext cx="723900" cy="542544"/>
          </a:xfrm>
          <a:custGeom>
            <a:avLst/>
            <a:gdLst/>
            <a:ahLst/>
            <a:cxnLst/>
            <a:rect l="l" t="t" r="r" b="b"/>
            <a:pathLst>
              <a:path w="723900" h="542544">
                <a:moveTo>
                  <a:pt x="0" y="271272"/>
                </a:moveTo>
                <a:cubicBezTo>
                  <a:pt x="0" y="121450"/>
                  <a:pt x="162052" y="0"/>
                  <a:pt x="361950" y="0"/>
                </a:cubicBezTo>
                <a:cubicBezTo>
                  <a:pt x="561848" y="0"/>
                  <a:pt x="723900" y="121450"/>
                  <a:pt x="723900" y="271272"/>
                </a:cubicBezTo>
                <a:cubicBezTo>
                  <a:pt x="723900" y="421094"/>
                  <a:pt x="561848" y="542544"/>
                  <a:pt x="361950" y="542544"/>
                </a:cubicBezTo>
                <a:cubicBezTo>
                  <a:pt x="162052" y="542544"/>
                  <a:pt x="0" y="421094"/>
                  <a:pt x="0" y="271272"/>
                </a:cubicBez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3672205" y="10070718"/>
            <a:ext cx="354695" cy="199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FF"/>
                </a:solidFill>
                <a:latin typeface="Arial"/>
                <a:cs typeface="Arial"/>
              </a:rPr>
              <a:t>180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412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" y="5321807"/>
            <a:ext cx="7514844" cy="5323332"/>
          </a:xfrm>
          <a:prstGeom prst="rect">
            <a:avLst/>
          </a:prstGeom>
        </p:spPr>
      </p:pic>
      <p:pic>
        <p:nvPicPr>
          <p:cNvPr id="413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352044"/>
            <a:ext cx="7543800" cy="507492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2128139" y="490116"/>
            <a:ext cx="3354124" cy="22644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spc="10" dirty="0">
                <a:latin typeface="Arial"/>
                <a:cs typeface="Arial"/>
              </a:rPr>
              <a:t>BREVET D’INITIATION AERONAUTIQUE</a:t>
            </a:r>
            <a:endParaRPr sz="1300">
              <a:latin typeface="Arial"/>
              <a:cs typeface="Arial"/>
            </a:endParaRPr>
          </a:p>
        </p:txBody>
      </p:sp>
      <p:sp>
        <p:nvSpPr>
          <p:cNvPr id="1289" name="object 1289"/>
          <p:cNvSpPr/>
          <p:nvPr/>
        </p:nvSpPr>
        <p:spPr>
          <a:xfrm>
            <a:off x="3467100" y="9896856"/>
            <a:ext cx="723900" cy="542544"/>
          </a:xfrm>
          <a:custGeom>
            <a:avLst/>
            <a:gdLst/>
            <a:ahLst/>
            <a:cxnLst/>
            <a:rect l="l" t="t" r="r" b="b"/>
            <a:pathLst>
              <a:path w="723900" h="542544">
                <a:moveTo>
                  <a:pt x="0" y="271272"/>
                </a:moveTo>
                <a:cubicBezTo>
                  <a:pt x="0" y="121450"/>
                  <a:pt x="162052" y="0"/>
                  <a:pt x="361950" y="0"/>
                </a:cubicBezTo>
                <a:cubicBezTo>
                  <a:pt x="561848" y="0"/>
                  <a:pt x="723900" y="121450"/>
                  <a:pt x="723900" y="271272"/>
                </a:cubicBezTo>
                <a:cubicBezTo>
                  <a:pt x="723900" y="421094"/>
                  <a:pt x="561848" y="542544"/>
                  <a:pt x="361950" y="542544"/>
                </a:cubicBezTo>
                <a:cubicBezTo>
                  <a:pt x="162052" y="542544"/>
                  <a:pt x="0" y="421094"/>
                  <a:pt x="0" y="271272"/>
                </a:cubicBez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3672205" y="10070718"/>
            <a:ext cx="354695" cy="199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FF"/>
                </a:solidFill>
                <a:latin typeface="Arial"/>
                <a:cs typeface="Arial"/>
              </a:rPr>
              <a:t>216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512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03" y="7476744"/>
            <a:ext cx="2974848" cy="1098804"/>
          </a:xfrm>
          <a:prstGeom prst="rect">
            <a:avLst/>
          </a:prstGeom>
        </p:spPr>
      </p:pic>
      <p:sp>
        <p:nvSpPr>
          <p:cNvPr id="4" name="text 1"/>
          <p:cNvSpPr txBox="1"/>
          <p:nvPr/>
        </p:nvSpPr>
        <p:spPr>
          <a:xfrm>
            <a:off x="830884" y="946383"/>
            <a:ext cx="3555186" cy="28433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60" spc="10" dirty="0">
                <a:latin typeface="Arial"/>
                <a:cs typeface="Arial"/>
              </a:rPr>
              <a:t>VII.    L’Aviation de 1945 à nos jours</a:t>
            </a:r>
            <a:endParaRPr sz="17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899464" y="1607128"/>
            <a:ext cx="5796847" cy="4002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Après la deuxième guerre mondiale, les avions à réactions sont militaires et volent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à 900 Km/h. 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899464" y="2125319"/>
            <a:ext cx="5792324" cy="40019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Les pilotes qui ont atteint cette vitesse rapportent que l’avion est instable et que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les commandes ne répondent plus. 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899464" y="2644971"/>
            <a:ext cx="5797158" cy="4002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Pour symboliser que le passage de Mach 1, la vitesse du son (approximativement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100 Km/h) est un mur à franchir : 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2821559" y="3163512"/>
            <a:ext cx="1953656" cy="1929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On parle de « mur du son ».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290" name="object 1290"/>
          <p:cNvSpPr/>
          <p:nvPr/>
        </p:nvSpPr>
        <p:spPr>
          <a:xfrm>
            <a:off x="2821559" y="3330575"/>
            <a:ext cx="1917446" cy="9144"/>
          </a:xfrm>
          <a:custGeom>
            <a:avLst/>
            <a:gdLst/>
            <a:ahLst/>
            <a:cxnLst/>
            <a:rect l="l" t="t" r="r" b="b"/>
            <a:pathLst>
              <a:path w="1917446" h="9144">
                <a:moveTo>
                  <a:pt x="0" y="0"/>
                </a:moveTo>
                <a:lnTo>
                  <a:pt x="0" y="9144"/>
                </a:lnTo>
                <a:lnTo>
                  <a:pt x="1917446" y="9144"/>
                </a:lnTo>
                <a:lnTo>
                  <a:pt x="191744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text 1"/>
          <p:cNvSpPr txBox="1"/>
          <p:nvPr/>
        </p:nvSpPr>
        <p:spPr>
          <a:xfrm>
            <a:off x="2952623" y="3790948"/>
            <a:ext cx="1694545" cy="199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b="1" spc="10" dirty="0">
                <a:latin typeface="Arial"/>
                <a:cs typeface="Arial"/>
              </a:rPr>
              <a:t>L’aviation militaire :</a:t>
            </a:r>
            <a:endParaRPr sz="1300">
              <a:latin typeface="Arial"/>
              <a:cs typeface="Arial"/>
            </a:endParaRPr>
          </a:p>
        </p:txBody>
      </p:sp>
      <p:sp>
        <p:nvSpPr>
          <p:cNvPr id="1291" name="object 1291"/>
          <p:cNvSpPr/>
          <p:nvPr/>
        </p:nvSpPr>
        <p:spPr>
          <a:xfrm>
            <a:off x="2952623" y="3961511"/>
            <a:ext cx="1655318" cy="13716"/>
          </a:xfrm>
          <a:custGeom>
            <a:avLst/>
            <a:gdLst/>
            <a:ahLst/>
            <a:cxnLst/>
            <a:rect l="l" t="t" r="r" b="b"/>
            <a:pathLst>
              <a:path w="1655318" h="13716">
                <a:moveTo>
                  <a:pt x="0" y="0"/>
                </a:moveTo>
                <a:lnTo>
                  <a:pt x="0" y="13716"/>
                </a:lnTo>
                <a:lnTo>
                  <a:pt x="1655318" y="13716"/>
                </a:lnTo>
                <a:lnTo>
                  <a:pt x="165531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text 1"/>
          <p:cNvSpPr txBox="1"/>
          <p:nvPr/>
        </p:nvSpPr>
        <p:spPr>
          <a:xfrm>
            <a:off x="899464" y="4320368"/>
            <a:ext cx="5794466" cy="2680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latin typeface="Arial"/>
                <a:cs typeface="Arial"/>
              </a:rPr>
              <a:t>En  1947</a:t>
            </a:r>
            <a:r>
              <a:rPr sz="1800" spc="10" dirty="0">
                <a:latin typeface="Cambria"/>
                <a:cs typeface="Cambria"/>
              </a:rPr>
              <a:t> </a:t>
            </a:r>
            <a:r>
              <a:rPr sz="1800" spc="10" dirty="0">
                <a:latin typeface="Arial"/>
                <a:cs typeface="Arial"/>
              </a:rPr>
              <a:t>:</a:t>
            </a:r>
            <a:r>
              <a:rPr sz="1800" spc="10" dirty="0">
                <a:latin typeface="Cambria"/>
                <a:cs typeface="Cambria"/>
              </a:rPr>
              <a:t> </a:t>
            </a:r>
            <a:r>
              <a:rPr sz="1300" spc="10" dirty="0">
                <a:latin typeface="Cambria"/>
                <a:cs typeface="Cambria"/>
              </a:rPr>
              <a:t>La  Société Bell-Aircrafts (USA) s'y attaqua et travailla sur une série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292" name="object 1292"/>
          <p:cNvSpPr/>
          <p:nvPr/>
        </p:nvSpPr>
        <p:spPr>
          <a:xfrm>
            <a:off x="2014982" y="4548251"/>
            <a:ext cx="1501775" cy="9144"/>
          </a:xfrm>
          <a:custGeom>
            <a:avLst/>
            <a:gdLst/>
            <a:ahLst/>
            <a:cxnLst/>
            <a:rect l="l" t="t" r="r" b="b"/>
            <a:pathLst>
              <a:path w="1501775" h="9144">
                <a:moveTo>
                  <a:pt x="0" y="0"/>
                </a:moveTo>
                <a:lnTo>
                  <a:pt x="0" y="9144"/>
                </a:lnTo>
                <a:lnTo>
                  <a:pt x="1501775" y="9144"/>
                </a:lnTo>
                <a:lnTo>
                  <a:pt x="1501775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text 1"/>
          <p:cNvSpPr txBox="1"/>
          <p:nvPr/>
        </p:nvSpPr>
        <p:spPr>
          <a:xfrm>
            <a:off x="899464" y="4611312"/>
            <a:ext cx="3084794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d'essais, conjointement avec l'US Air-Force.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293" name="object 1293"/>
          <p:cNvSpPr/>
          <p:nvPr/>
        </p:nvSpPr>
        <p:spPr>
          <a:xfrm>
            <a:off x="2934335" y="4778375"/>
            <a:ext cx="1013764" cy="9144"/>
          </a:xfrm>
          <a:custGeom>
            <a:avLst/>
            <a:gdLst/>
            <a:ahLst/>
            <a:cxnLst/>
            <a:rect l="l" t="t" r="r" b="b"/>
            <a:pathLst>
              <a:path w="1013764" h="9144">
                <a:moveTo>
                  <a:pt x="0" y="0"/>
                </a:moveTo>
                <a:lnTo>
                  <a:pt x="0" y="9144"/>
                </a:lnTo>
                <a:lnTo>
                  <a:pt x="1013764" y="9144"/>
                </a:lnTo>
                <a:lnTo>
                  <a:pt x="101376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text 1"/>
          <p:cNvSpPr txBox="1"/>
          <p:nvPr/>
        </p:nvSpPr>
        <p:spPr>
          <a:xfrm>
            <a:off x="899464" y="4923732"/>
            <a:ext cx="5796854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L'avion  fabriqué,  pour  cette  tentative,  était  le  Bell  X-1,  avion  entièrement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294" name="object 1294"/>
          <p:cNvSpPr/>
          <p:nvPr/>
        </p:nvSpPr>
        <p:spPr>
          <a:xfrm>
            <a:off x="4326001" y="5090795"/>
            <a:ext cx="227076" cy="9144"/>
          </a:xfrm>
          <a:custGeom>
            <a:avLst/>
            <a:gdLst/>
            <a:ahLst/>
            <a:cxnLst/>
            <a:rect l="l" t="t" r="r" b="b"/>
            <a:pathLst>
              <a:path w="227076" h="9144">
                <a:moveTo>
                  <a:pt x="0" y="0"/>
                </a:moveTo>
                <a:lnTo>
                  <a:pt x="0" y="9144"/>
                </a:lnTo>
                <a:lnTo>
                  <a:pt x="227076" y="9144"/>
                </a:lnTo>
                <a:lnTo>
                  <a:pt x="22707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95" name="object 1295"/>
          <p:cNvSpPr/>
          <p:nvPr/>
        </p:nvSpPr>
        <p:spPr>
          <a:xfrm>
            <a:off x="4553077" y="5090795"/>
            <a:ext cx="612953" cy="9144"/>
          </a:xfrm>
          <a:custGeom>
            <a:avLst/>
            <a:gdLst/>
            <a:ahLst/>
            <a:cxnLst/>
            <a:rect l="l" t="t" r="r" b="b"/>
            <a:pathLst>
              <a:path w="612953" h="9144">
                <a:moveTo>
                  <a:pt x="0" y="0"/>
                </a:moveTo>
                <a:lnTo>
                  <a:pt x="0" y="9144"/>
                </a:lnTo>
                <a:lnTo>
                  <a:pt x="612953" y="9144"/>
                </a:lnTo>
                <a:lnTo>
                  <a:pt x="612953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text 1"/>
          <p:cNvSpPr txBox="1"/>
          <p:nvPr/>
        </p:nvSpPr>
        <p:spPr>
          <a:xfrm>
            <a:off x="899464" y="5130996"/>
            <a:ext cx="1888200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métallique et très robuste.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899464" y="5443670"/>
            <a:ext cx="5794627" cy="40022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Pour le dessiner, les ingénieurs s'inspirèrent d'une balle de fusil, ce qui lui apporta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un aérodynamisme certain. 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899464" y="5961830"/>
            <a:ext cx="5795479" cy="40174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Il était pressurisé et il disposait de systèmes très sophistiqués pour toutes sortes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de mesures.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300" spc="10" dirty="0">
                <a:latin typeface="Cambria"/>
                <a:cs typeface="Cambria"/>
              </a:rPr>
              <a:t>Il est largué d'un B-29 modifié.</a:t>
            </a:r>
            <a:endParaRPr sz="1300">
              <a:latin typeface="Cambria"/>
              <a:cs typeface="Cambria"/>
            </a:endParaRPr>
          </a:p>
        </p:txBody>
      </p:sp>
      <p:pic>
        <p:nvPicPr>
          <p:cNvPr id="513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6" y="6478524"/>
            <a:ext cx="2974848" cy="1098804"/>
          </a:xfrm>
          <a:prstGeom prst="rect">
            <a:avLst/>
          </a:prstGeom>
        </p:spPr>
      </p:pic>
      <p:pic>
        <p:nvPicPr>
          <p:cNvPr id="514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332" y="6733032"/>
            <a:ext cx="3003804" cy="2174748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2128139" y="490116"/>
            <a:ext cx="3354124" cy="22644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spc="10" dirty="0">
                <a:latin typeface="Arial"/>
                <a:cs typeface="Arial"/>
              </a:rPr>
              <a:t>BREVET D’INITIATION AERONAUTIQUE</a:t>
            </a:r>
            <a:endParaRPr sz="1300">
              <a:latin typeface="Arial"/>
              <a:cs typeface="Arial"/>
            </a:endParaRPr>
          </a:p>
        </p:txBody>
      </p:sp>
      <p:sp>
        <p:nvSpPr>
          <p:cNvPr id="1296" name="object 1296"/>
          <p:cNvSpPr/>
          <p:nvPr/>
        </p:nvSpPr>
        <p:spPr>
          <a:xfrm>
            <a:off x="3467100" y="9896856"/>
            <a:ext cx="723900" cy="542544"/>
          </a:xfrm>
          <a:custGeom>
            <a:avLst/>
            <a:gdLst/>
            <a:ahLst/>
            <a:cxnLst/>
            <a:rect l="l" t="t" r="r" b="b"/>
            <a:pathLst>
              <a:path w="723900" h="542544">
                <a:moveTo>
                  <a:pt x="0" y="271272"/>
                </a:moveTo>
                <a:cubicBezTo>
                  <a:pt x="0" y="121450"/>
                  <a:pt x="162052" y="0"/>
                  <a:pt x="361950" y="0"/>
                </a:cubicBezTo>
                <a:cubicBezTo>
                  <a:pt x="561848" y="0"/>
                  <a:pt x="723900" y="121450"/>
                  <a:pt x="723900" y="271272"/>
                </a:cubicBezTo>
                <a:cubicBezTo>
                  <a:pt x="723900" y="421094"/>
                  <a:pt x="561848" y="542544"/>
                  <a:pt x="361950" y="542544"/>
                </a:cubicBezTo>
                <a:cubicBezTo>
                  <a:pt x="162052" y="542544"/>
                  <a:pt x="0" y="421094"/>
                  <a:pt x="0" y="271272"/>
                </a:cubicBez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3672205" y="10070718"/>
            <a:ext cx="354695" cy="199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FF"/>
                </a:solidFill>
                <a:latin typeface="Arial"/>
                <a:cs typeface="Arial"/>
              </a:rPr>
              <a:t>217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899464" y="953471"/>
            <a:ext cx="5797096" cy="26800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80" spc="10" dirty="0">
                <a:latin typeface="Arial"/>
                <a:cs typeface="Arial"/>
              </a:rPr>
              <a:t>Le  14  octobre  1947</a:t>
            </a:r>
            <a:r>
              <a:rPr sz="1680" spc="10" dirty="0">
                <a:latin typeface="Cambria"/>
                <a:cs typeface="Cambria"/>
              </a:rPr>
              <a:t> </a:t>
            </a:r>
            <a:r>
              <a:rPr sz="1680" spc="10" dirty="0">
                <a:latin typeface="Arial"/>
                <a:cs typeface="Arial"/>
              </a:rPr>
              <a:t>:</a:t>
            </a:r>
            <a:r>
              <a:rPr sz="1680" b="1" spc="10" dirty="0">
                <a:latin typeface="Arial"/>
                <a:cs typeface="Arial"/>
              </a:rPr>
              <a:t> </a:t>
            </a:r>
            <a:r>
              <a:rPr sz="1179" b="1" spc="10" dirty="0">
                <a:latin typeface="Arial"/>
                <a:cs typeface="Arial"/>
              </a:rPr>
              <a:t>Chuck Yeager</a:t>
            </a:r>
            <a:r>
              <a:rPr sz="1179" spc="10" dirty="0">
                <a:latin typeface="Cambria"/>
                <a:cs typeface="Cambria"/>
              </a:rPr>
              <a:t> aux commandes de son Bell X1, grimpe à</a:t>
            </a:r>
            <a:endParaRPr sz="1100">
              <a:latin typeface="Cambria"/>
              <a:cs typeface="Cambria"/>
            </a:endParaRPr>
          </a:p>
        </p:txBody>
      </p:sp>
      <p:sp>
        <p:nvSpPr>
          <p:cNvPr id="1297" name="object 1297"/>
          <p:cNvSpPr/>
          <p:nvPr/>
        </p:nvSpPr>
        <p:spPr>
          <a:xfrm>
            <a:off x="5144770" y="1181354"/>
            <a:ext cx="835152" cy="9144"/>
          </a:xfrm>
          <a:custGeom>
            <a:avLst/>
            <a:gdLst/>
            <a:ahLst/>
            <a:cxnLst/>
            <a:rect l="l" t="t" r="r" b="b"/>
            <a:pathLst>
              <a:path w="835152" h="9144">
                <a:moveTo>
                  <a:pt x="0" y="0"/>
                </a:moveTo>
                <a:lnTo>
                  <a:pt x="0" y="9144"/>
                </a:lnTo>
                <a:lnTo>
                  <a:pt x="835152" y="9144"/>
                </a:lnTo>
                <a:lnTo>
                  <a:pt x="835152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text 1"/>
          <p:cNvSpPr txBox="1"/>
          <p:nvPr/>
        </p:nvSpPr>
        <p:spPr>
          <a:xfrm>
            <a:off x="899464" y="1244416"/>
            <a:ext cx="4435440" cy="1929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12000m et passe le mur du son. </a:t>
            </a:r>
            <a:r>
              <a:rPr sz="1300" i="1" spc="10" dirty="0">
                <a:latin typeface="Arial"/>
                <a:cs typeface="Arial"/>
              </a:rPr>
              <a:t>(Voir le film L’étoffe des héros).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298" name="object 1298"/>
          <p:cNvSpPr/>
          <p:nvPr/>
        </p:nvSpPr>
        <p:spPr>
          <a:xfrm>
            <a:off x="2134235" y="1411478"/>
            <a:ext cx="964692" cy="9144"/>
          </a:xfrm>
          <a:custGeom>
            <a:avLst/>
            <a:gdLst/>
            <a:ahLst/>
            <a:cxnLst/>
            <a:rect l="l" t="t" r="r" b="b"/>
            <a:pathLst>
              <a:path w="964692" h="9144">
                <a:moveTo>
                  <a:pt x="0" y="0"/>
                </a:moveTo>
                <a:lnTo>
                  <a:pt x="0" y="9144"/>
                </a:lnTo>
                <a:lnTo>
                  <a:pt x="964692" y="9144"/>
                </a:lnTo>
                <a:lnTo>
                  <a:pt x="964692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text 1"/>
          <p:cNvSpPr txBox="1"/>
          <p:nvPr/>
        </p:nvSpPr>
        <p:spPr>
          <a:xfrm>
            <a:off x="899464" y="1864824"/>
            <a:ext cx="5799453" cy="2680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latin typeface="Arial"/>
                <a:cs typeface="Arial"/>
              </a:rPr>
              <a:t>En  1946</a:t>
            </a:r>
            <a:r>
              <a:rPr sz="1800" spc="10" dirty="0">
                <a:latin typeface="Cambria"/>
                <a:cs typeface="Cambria"/>
              </a:rPr>
              <a:t> </a:t>
            </a:r>
            <a:r>
              <a:rPr sz="1400" spc="10" dirty="0">
                <a:latin typeface="Cambria"/>
                <a:cs typeface="Cambria"/>
              </a:rPr>
              <a:t>:  </a:t>
            </a:r>
            <a:r>
              <a:rPr sz="1300" spc="10" dirty="0">
                <a:latin typeface="Cambria"/>
                <a:cs typeface="Cambria"/>
              </a:rPr>
              <a:t>Côté français, le premier avion à réaction voit le jour, il s’agit du SO-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299" name="object 1299"/>
          <p:cNvSpPr/>
          <p:nvPr/>
        </p:nvSpPr>
        <p:spPr>
          <a:xfrm>
            <a:off x="6417564" y="2092707"/>
            <a:ext cx="243840" cy="9143"/>
          </a:xfrm>
          <a:custGeom>
            <a:avLst/>
            <a:gdLst/>
            <a:ahLst/>
            <a:cxnLst/>
            <a:rect l="l" t="t" r="r" b="b"/>
            <a:pathLst>
              <a:path w="243840" h="9143">
                <a:moveTo>
                  <a:pt x="0" y="0"/>
                </a:moveTo>
                <a:lnTo>
                  <a:pt x="0" y="9143"/>
                </a:lnTo>
                <a:lnTo>
                  <a:pt x="243840" y="9143"/>
                </a:lnTo>
                <a:lnTo>
                  <a:pt x="24384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text 1"/>
          <p:cNvSpPr txBox="1"/>
          <p:nvPr/>
        </p:nvSpPr>
        <p:spPr>
          <a:xfrm>
            <a:off x="899464" y="2157292"/>
            <a:ext cx="4499448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6000 Triton conçu en cachette pendant l'occupation allemande.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300" name="object 1300"/>
          <p:cNvSpPr/>
          <p:nvPr/>
        </p:nvSpPr>
        <p:spPr>
          <a:xfrm>
            <a:off x="899464" y="2324354"/>
            <a:ext cx="848868" cy="9143"/>
          </a:xfrm>
          <a:custGeom>
            <a:avLst/>
            <a:gdLst/>
            <a:ahLst/>
            <a:cxnLst/>
            <a:rect l="l" t="t" r="r" b="b"/>
            <a:pathLst>
              <a:path w="848868" h="9143">
                <a:moveTo>
                  <a:pt x="0" y="0"/>
                </a:moveTo>
                <a:lnTo>
                  <a:pt x="0" y="9144"/>
                </a:lnTo>
                <a:lnTo>
                  <a:pt x="848868" y="9144"/>
                </a:lnTo>
                <a:lnTo>
                  <a:pt x="84886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text 1"/>
          <p:cNvSpPr txBox="1"/>
          <p:nvPr/>
        </p:nvSpPr>
        <p:spPr>
          <a:xfrm>
            <a:off x="899464" y="2468327"/>
            <a:ext cx="5794659" cy="2680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10" spc="10" dirty="0">
                <a:latin typeface="Arial"/>
                <a:cs typeface="Arial"/>
              </a:rPr>
              <a:t>En  1949</a:t>
            </a:r>
            <a:r>
              <a:rPr sz="1710" spc="10" dirty="0">
                <a:latin typeface="Cambria"/>
                <a:cs typeface="Cambria"/>
              </a:rPr>
              <a:t> </a:t>
            </a:r>
            <a:r>
              <a:rPr sz="1710" spc="10" dirty="0">
                <a:latin typeface="Arial"/>
                <a:cs typeface="Arial"/>
              </a:rPr>
              <a:t>:</a:t>
            </a:r>
            <a:r>
              <a:rPr sz="1710" b="1" spc="10" dirty="0">
                <a:latin typeface="Arial"/>
                <a:cs typeface="Arial"/>
              </a:rPr>
              <a:t> </a:t>
            </a:r>
            <a:r>
              <a:rPr sz="1210" spc="10" dirty="0">
                <a:latin typeface="Cambria"/>
                <a:cs typeface="Cambria"/>
              </a:rPr>
              <a:t>Développement du premier chasseur à réaction de conception française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899464" y="2759271"/>
            <a:ext cx="1539204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(</a:t>
            </a:r>
            <a:r>
              <a:rPr sz="1300" b="1" spc="10" dirty="0">
                <a:latin typeface="Arial"/>
                <a:cs typeface="Arial"/>
              </a:rPr>
              <a:t>Dassault Ouragan</a:t>
            </a:r>
            <a:r>
              <a:rPr sz="1300" spc="10" dirty="0">
                <a:latin typeface="Cambria"/>
                <a:cs typeface="Cambria"/>
              </a:rPr>
              <a:t>).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899464" y="5960446"/>
            <a:ext cx="5795258" cy="2680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latin typeface="Arial"/>
                <a:cs typeface="Arial"/>
              </a:rPr>
              <a:t>En  1949</a:t>
            </a:r>
            <a:r>
              <a:rPr sz="1800" spc="10" dirty="0">
                <a:latin typeface="Cambria"/>
                <a:cs typeface="Cambria"/>
              </a:rPr>
              <a:t> </a:t>
            </a:r>
            <a:r>
              <a:rPr sz="1800" spc="10" dirty="0">
                <a:latin typeface="Arial"/>
                <a:cs typeface="Arial"/>
              </a:rPr>
              <a:t>:</a:t>
            </a:r>
            <a:r>
              <a:rPr sz="1800" spc="10" dirty="0">
                <a:latin typeface="Cambria"/>
                <a:cs typeface="Cambria"/>
              </a:rPr>
              <a:t> </a:t>
            </a:r>
            <a:r>
              <a:rPr sz="1300" spc="10" dirty="0">
                <a:latin typeface="Cambria"/>
                <a:cs typeface="Cambria"/>
              </a:rPr>
              <a:t>l’ingénieur français </a:t>
            </a:r>
            <a:r>
              <a:rPr sz="1300" b="1" spc="10" dirty="0">
                <a:latin typeface="Arial"/>
                <a:cs typeface="Arial"/>
              </a:rPr>
              <a:t>René Leduc</a:t>
            </a:r>
            <a:r>
              <a:rPr sz="1300" spc="10" dirty="0">
                <a:latin typeface="Cambria"/>
                <a:cs typeface="Cambria"/>
              </a:rPr>
              <a:t> réalise le premier avion à tuyère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301" name="object 1301"/>
          <p:cNvSpPr/>
          <p:nvPr/>
        </p:nvSpPr>
        <p:spPr>
          <a:xfrm>
            <a:off x="4775581" y="6188329"/>
            <a:ext cx="1885823" cy="9144"/>
          </a:xfrm>
          <a:custGeom>
            <a:avLst/>
            <a:gdLst/>
            <a:ahLst/>
            <a:cxnLst/>
            <a:rect l="l" t="t" r="r" b="b"/>
            <a:pathLst>
              <a:path w="1885823" h="9144">
                <a:moveTo>
                  <a:pt x="0" y="0"/>
                </a:moveTo>
                <a:lnTo>
                  <a:pt x="0" y="9144"/>
                </a:lnTo>
                <a:lnTo>
                  <a:pt x="1885823" y="9144"/>
                </a:lnTo>
                <a:lnTo>
                  <a:pt x="1885823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text 1"/>
          <p:cNvSpPr txBox="1"/>
          <p:nvPr/>
        </p:nvSpPr>
        <p:spPr>
          <a:xfrm>
            <a:off x="899464" y="6252914"/>
            <a:ext cx="1383756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thermopropulsive. 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302" name="object 1302"/>
          <p:cNvSpPr/>
          <p:nvPr/>
        </p:nvSpPr>
        <p:spPr>
          <a:xfrm>
            <a:off x="899464" y="6419977"/>
            <a:ext cx="1275842" cy="9144"/>
          </a:xfrm>
          <a:custGeom>
            <a:avLst/>
            <a:gdLst/>
            <a:ahLst/>
            <a:cxnLst/>
            <a:rect l="l" t="t" r="r" b="b"/>
            <a:pathLst>
              <a:path w="1275842" h="9144">
                <a:moveTo>
                  <a:pt x="0" y="0"/>
                </a:moveTo>
                <a:lnTo>
                  <a:pt x="0" y="9144"/>
                </a:lnTo>
                <a:lnTo>
                  <a:pt x="1275842" y="9144"/>
                </a:lnTo>
                <a:lnTo>
                  <a:pt x="1275842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text 1"/>
          <p:cNvSpPr txBox="1"/>
          <p:nvPr/>
        </p:nvSpPr>
        <p:spPr>
          <a:xfrm>
            <a:off x="2934335" y="6562286"/>
            <a:ext cx="1728103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Le statoréacteur est né !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303" name="object 1303"/>
          <p:cNvSpPr/>
          <p:nvPr/>
        </p:nvSpPr>
        <p:spPr>
          <a:xfrm>
            <a:off x="2934335" y="6729349"/>
            <a:ext cx="1691894" cy="9143"/>
          </a:xfrm>
          <a:custGeom>
            <a:avLst/>
            <a:gdLst/>
            <a:ahLst/>
            <a:cxnLst/>
            <a:rect l="l" t="t" r="r" b="b"/>
            <a:pathLst>
              <a:path w="1691894" h="9143">
                <a:moveTo>
                  <a:pt x="0" y="0"/>
                </a:moveTo>
                <a:lnTo>
                  <a:pt x="0" y="9144"/>
                </a:lnTo>
                <a:lnTo>
                  <a:pt x="1691894" y="9144"/>
                </a:lnTo>
                <a:lnTo>
                  <a:pt x="169189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text 1"/>
          <p:cNvSpPr txBox="1"/>
          <p:nvPr/>
        </p:nvSpPr>
        <p:spPr>
          <a:xfrm>
            <a:off x="899464" y="6873182"/>
            <a:ext cx="2255485" cy="1929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Il équipera par la suite le SR 71.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304" name="object 1304"/>
          <p:cNvSpPr/>
          <p:nvPr/>
        </p:nvSpPr>
        <p:spPr>
          <a:xfrm>
            <a:off x="2519807" y="7040244"/>
            <a:ext cx="565404" cy="9144"/>
          </a:xfrm>
          <a:custGeom>
            <a:avLst/>
            <a:gdLst/>
            <a:ahLst/>
            <a:cxnLst/>
            <a:rect l="l" t="t" r="r" b="b"/>
            <a:pathLst>
              <a:path w="565404" h="9144">
                <a:moveTo>
                  <a:pt x="0" y="0"/>
                </a:moveTo>
                <a:lnTo>
                  <a:pt x="0" y="9145"/>
                </a:lnTo>
                <a:lnTo>
                  <a:pt x="565404" y="9145"/>
                </a:lnTo>
                <a:lnTo>
                  <a:pt x="56540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515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207" y="3378708"/>
            <a:ext cx="3470147" cy="2156460"/>
          </a:xfrm>
          <a:prstGeom prst="rect">
            <a:avLst/>
          </a:prstGeom>
        </p:spPr>
      </p:pic>
      <p:pic>
        <p:nvPicPr>
          <p:cNvPr id="516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620" y="7287768"/>
            <a:ext cx="2965704" cy="231648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2128139" y="490116"/>
            <a:ext cx="3354124" cy="22644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spc="10" dirty="0">
                <a:latin typeface="Arial"/>
                <a:cs typeface="Arial"/>
              </a:rPr>
              <a:t>BREVET D’INITIATION AERONAUTIQUE</a:t>
            </a:r>
            <a:endParaRPr sz="1300">
              <a:latin typeface="Arial"/>
              <a:cs typeface="Arial"/>
            </a:endParaRPr>
          </a:p>
        </p:txBody>
      </p:sp>
      <p:sp>
        <p:nvSpPr>
          <p:cNvPr id="1305" name="object 1305"/>
          <p:cNvSpPr/>
          <p:nvPr/>
        </p:nvSpPr>
        <p:spPr>
          <a:xfrm>
            <a:off x="3467100" y="9896856"/>
            <a:ext cx="723900" cy="542544"/>
          </a:xfrm>
          <a:custGeom>
            <a:avLst/>
            <a:gdLst/>
            <a:ahLst/>
            <a:cxnLst/>
            <a:rect l="l" t="t" r="r" b="b"/>
            <a:pathLst>
              <a:path w="723900" h="542544">
                <a:moveTo>
                  <a:pt x="0" y="271272"/>
                </a:moveTo>
                <a:cubicBezTo>
                  <a:pt x="0" y="121450"/>
                  <a:pt x="162052" y="0"/>
                  <a:pt x="361950" y="0"/>
                </a:cubicBezTo>
                <a:cubicBezTo>
                  <a:pt x="561848" y="0"/>
                  <a:pt x="723900" y="121450"/>
                  <a:pt x="723900" y="271272"/>
                </a:cubicBezTo>
                <a:cubicBezTo>
                  <a:pt x="723900" y="421094"/>
                  <a:pt x="561848" y="542544"/>
                  <a:pt x="361950" y="542544"/>
                </a:cubicBezTo>
                <a:cubicBezTo>
                  <a:pt x="162052" y="542544"/>
                  <a:pt x="0" y="421094"/>
                  <a:pt x="0" y="271272"/>
                </a:cubicBez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3672205" y="10070718"/>
            <a:ext cx="354695" cy="199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FF"/>
                </a:solidFill>
                <a:latin typeface="Arial"/>
                <a:cs typeface="Arial"/>
              </a:rPr>
              <a:t>218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899464" y="953471"/>
            <a:ext cx="5796024" cy="26800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10" spc="10" dirty="0">
                <a:latin typeface="Arial"/>
                <a:cs typeface="Arial"/>
              </a:rPr>
              <a:t>En  1952</a:t>
            </a:r>
            <a:r>
              <a:rPr sz="1710" spc="10" dirty="0">
                <a:latin typeface="Cambria"/>
                <a:cs typeface="Cambria"/>
              </a:rPr>
              <a:t> </a:t>
            </a:r>
            <a:r>
              <a:rPr sz="1710" spc="10" dirty="0">
                <a:latin typeface="Arial"/>
                <a:cs typeface="Arial"/>
              </a:rPr>
              <a:t>:</a:t>
            </a:r>
            <a:r>
              <a:rPr sz="1710" b="1" spc="10" dirty="0">
                <a:latin typeface="Arial"/>
                <a:cs typeface="Arial"/>
              </a:rPr>
              <a:t> </a:t>
            </a:r>
            <a:r>
              <a:rPr sz="1210" b="1" spc="10" dirty="0">
                <a:latin typeface="Arial"/>
                <a:cs typeface="Arial"/>
              </a:rPr>
              <a:t>Roger Carpentier</a:t>
            </a:r>
            <a:r>
              <a:rPr sz="1210" spc="10" dirty="0">
                <a:latin typeface="Cambria"/>
                <a:cs typeface="Cambria"/>
              </a:rPr>
              <a:t> est le premier pilote français à passer le mur du son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1306" name="object 1306"/>
          <p:cNvSpPr/>
          <p:nvPr/>
        </p:nvSpPr>
        <p:spPr>
          <a:xfrm>
            <a:off x="3283331" y="1181354"/>
            <a:ext cx="3378073" cy="9144"/>
          </a:xfrm>
          <a:custGeom>
            <a:avLst/>
            <a:gdLst/>
            <a:ahLst/>
            <a:cxnLst/>
            <a:rect l="l" t="t" r="r" b="b"/>
            <a:pathLst>
              <a:path w="3378073" h="9144">
                <a:moveTo>
                  <a:pt x="0" y="0"/>
                </a:moveTo>
                <a:lnTo>
                  <a:pt x="0" y="9144"/>
                </a:lnTo>
                <a:lnTo>
                  <a:pt x="3378073" y="9144"/>
                </a:lnTo>
                <a:lnTo>
                  <a:pt x="3378073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text 1"/>
          <p:cNvSpPr txBox="1"/>
          <p:nvPr/>
        </p:nvSpPr>
        <p:spPr>
          <a:xfrm>
            <a:off x="899464" y="1244416"/>
            <a:ext cx="1920204" cy="1929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en piqué sur un Mystère II.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307" name="object 1307"/>
          <p:cNvSpPr/>
          <p:nvPr/>
        </p:nvSpPr>
        <p:spPr>
          <a:xfrm>
            <a:off x="899464" y="1411478"/>
            <a:ext cx="608076" cy="9144"/>
          </a:xfrm>
          <a:custGeom>
            <a:avLst/>
            <a:gdLst/>
            <a:ahLst/>
            <a:cxnLst/>
            <a:rect l="l" t="t" r="r" b="b"/>
            <a:pathLst>
              <a:path w="608076" h="9144">
                <a:moveTo>
                  <a:pt x="0" y="0"/>
                </a:moveTo>
                <a:lnTo>
                  <a:pt x="0" y="9144"/>
                </a:lnTo>
                <a:lnTo>
                  <a:pt x="608076" y="9144"/>
                </a:lnTo>
                <a:lnTo>
                  <a:pt x="60807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08" name="object 1308"/>
          <p:cNvSpPr/>
          <p:nvPr/>
        </p:nvSpPr>
        <p:spPr>
          <a:xfrm>
            <a:off x="2030222" y="1411478"/>
            <a:ext cx="753160" cy="9144"/>
          </a:xfrm>
          <a:custGeom>
            <a:avLst/>
            <a:gdLst/>
            <a:ahLst/>
            <a:cxnLst/>
            <a:rect l="l" t="t" r="r" b="b"/>
            <a:pathLst>
              <a:path w="753160" h="9144">
                <a:moveTo>
                  <a:pt x="0" y="0"/>
                </a:moveTo>
                <a:lnTo>
                  <a:pt x="0" y="9144"/>
                </a:lnTo>
                <a:lnTo>
                  <a:pt x="753160" y="9144"/>
                </a:lnTo>
                <a:lnTo>
                  <a:pt x="75316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text 1"/>
          <p:cNvSpPr txBox="1"/>
          <p:nvPr/>
        </p:nvSpPr>
        <p:spPr>
          <a:xfrm>
            <a:off x="899464" y="1864824"/>
            <a:ext cx="2993886" cy="2680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latin typeface="Arial"/>
                <a:cs typeface="Arial"/>
              </a:rPr>
              <a:t>En  1953</a:t>
            </a:r>
            <a:r>
              <a:rPr sz="1800" spc="10" dirty="0">
                <a:latin typeface="Cambria"/>
                <a:cs typeface="Cambria"/>
              </a:rPr>
              <a:t> </a:t>
            </a:r>
            <a:r>
              <a:rPr sz="1800" spc="10" dirty="0">
                <a:latin typeface="Arial"/>
                <a:cs typeface="Arial"/>
              </a:rPr>
              <a:t>:</a:t>
            </a:r>
            <a:r>
              <a:rPr sz="1800" spc="10" dirty="0">
                <a:latin typeface="Cambria"/>
                <a:cs typeface="Cambria"/>
              </a:rPr>
              <a:t> </a:t>
            </a:r>
            <a:r>
              <a:rPr sz="1300" spc="10" dirty="0">
                <a:latin typeface="Cambria"/>
                <a:cs typeface="Cambria"/>
              </a:rPr>
              <a:t>Développement du premier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899464" y="2158816"/>
            <a:ext cx="2994646" cy="40174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avion militaire de série à passer le mur du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son en palier, c’est le Super sabre F-100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309" name="object 1309"/>
          <p:cNvSpPr/>
          <p:nvPr/>
        </p:nvSpPr>
        <p:spPr>
          <a:xfrm>
            <a:off x="2515235" y="2534666"/>
            <a:ext cx="1342898" cy="9143"/>
          </a:xfrm>
          <a:custGeom>
            <a:avLst/>
            <a:gdLst/>
            <a:ahLst/>
            <a:cxnLst/>
            <a:rect l="l" t="t" r="r" b="b"/>
            <a:pathLst>
              <a:path w="1342898" h="9143">
                <a:moveTo>
                  <a:pt x="0" y="0"/>
                </a:moveTo>
                <a:lnTo>
                  <a:pt x="0" y="9144"/>
                </a:lnTo>
                <a:lnTo>
                  <a:pt x="1342898" y="9144"/>
                </a:lnTo>
                <a:lnTo>
                  <a:pt x="134289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text 1"/>
          <p:cNvSpPr txBox="1"/>
          <p:nvPr/>
        </p:nvSpPr>
        <p:spPr>
          <a:xfrm>
            <a:off x="899464" y="2574868"/>
            <a:ext cx="2151852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américain de North Américan.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310" name="object 1310"/>
          <p:cNvSpPr/>
          <p:nvPr/>
        </p:nvSpPr>
        <p:spPr>
          <a:xfrm>
            <a:off x="899464" y="2741930"/>
            <a:ext cx="2115566" cy="9143"/>
          </a:xfrm>
          <a:custGeom>
            <a:avLst/>
            <a:gdLst/>
            <a:ahLst/>
            <a:cxnLst/>
            <a:rect l="l" t="t" r="r" b="b"/>
            <a:pathLst>
              <a:path w="2115566" h="9143">
                <a:moveTo>
                  <a:pt x="0" y="0"/>
                </a:moveTo>
                <a:lnTo>
                  <a:pt x="0" y="9144"/>
                </a:lnTo>
                <a:lnTo>
                  <a:pt x="2115566" y="9144"/>
                </a:lnTo>
                <a:lnTo>
                  <a:pt x="211556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text 1"/>
          <p:cNvSpPr txBox="1"/>
          <p:nvPr/>
        </p:nvSpPr>
        <p:spPr>
          <a:xfrm>
            <a:off x="899464" y="3857072"/>
            <a:ext cx="3077818" cy="2680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10" spc="10" dirty="0">
                <a:latin typeface="Arial"/>
                <a:cs typeface="Arial"/>
              </a:rPr>
              <a:t>En  1961</a:t>
            </a:r>
            <a:r>
              <a:rPr sz="1710" spc="10" dirty="0">
                <a:latin typeface="Cambria"/>
                <a:cs typeface="Cambria"/>
              </a:rPr>
              <a:t> </a:t>
            </a:r>
            <a:r>
              <a:rPr sz="1710" spc="10" dirty="0">
                <a:latin typeface="Arial"/>
                <a:cs typeface="Arial"/>
              </a:rPr>
              <a:t>:</a:t>
            </a:r>
            <a:r>
              <a:rPr sz="1710" spc="10" dirty="0">
                <a:latin typeface="Cambria"/>
                <a:cs typeface="Cambria"/>
              </a:rPr>
              <a:t> </a:t>
            </a:r>
            <a:r>
              <a:rPr sz="1210" spc="10" dirty="0">
                <a:latin typeface="Cambria"/>
                <a:cs typeface="Cambria"/>
              </a:rPr>
              <a:t>Les français réalisent le premier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899464" y="4151064"/>
            <a:ext cx="3080967" cy="40022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avion de combat, capable de passer Mach 2 :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le Mirage III de Dassault.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311" name="object 1311"/>
          <p:cNvSpPr/>
          <p:nvPr/>
        </p:nvSpPr>
        <p:spPr>
          <a:xfrm>
            <a:off x="899464" y="4525391"/>
            <a:ext cx="1699514" cy="9144"/>
          </a:xfrm>
          <a:custGeom>
            <a:avLst/>
            <a:gdLst/>
            <a:ahLst/>
            <a:cxnLst/>
            <a:rect l="l" t="t" r="r" b="b"/>
            <a:pathLst>
              <a:path w="1699514" h="9144">
                <a:moveTo>
                  <a:pt x="0" y="0"/>
                </a:moveTo>
                <a:lnTo>
                  <a:pt x="0" y="9144"/>
                </a:lnTo>
                <a:lnTo>
                  <a:pt x="1699515" y="9144"/>
                </a:lnTo>
                <a:lnTo>
                  <a:pt x="1699515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text 1"/>
          <p:cNvSpPr txBox="1"/>
          <p:nvPr/>
        </p:nvSpPr>
        <p:spPr>
          <a:xfrm>
            <a:off x="899464" y="5951302"/>
            <a:ext cx="3136392" cy="2680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latin typeface="Arial"/>
                <a:cs typeface="Arial"/>
              </a:rPr>
              <a:t>En  1978</a:t>
            </a:r>
            <a:r>
              <a:rPr sz="1800" spc="10" dirty="0">
                <a:latin typeface="Cambria"/>
                <a:cs typeface="Cambria"/>
              </a:rPr>
              <a:t> </a:t>
            </a:r>
            <a:r>
              <a:rPr sz="1800" spc="10" dirty="0">
                <a:latin typeface="Arial"/>
                <a:cs typeface="Arial"/>
              </a:rPr>
              <a:t>:</a:t>
            </a:r>
            <a:r>
              <a:rPr sz="1800" spc="10" dirty="0">
                <a:latin typeface="Cambria"/>
                <a:cs typeface="Cambria"/>
              </a:rPr>
              <a:t> </a:t>
            </a:r>
            <a:r>
              <a:rPr sz="1300" b="1" spc="10" dirty="0">
                <a:latin typeface="Arial"/>
                <a:cs typeface="Arial"/>
              </a:rPr>
              <a:t>Dassault</a:t>
            </a:r>
            <a:r>
              <a:rPr sz="1300" spc="10" dirty="0">
                <a:latin typeface="Cambria"/>
                <a:cs typeface="Cambria"/>
              </a:rPr>
              <a:t> fait le premier vol du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899464" y="6242246"/>
            <a:ext cx="964275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Mirage 2000.</a:t>
            </a:r>
            <a:endParaRPr sz="1300">
              <a:latin typeface="Arial"/>
              <a:cs typeface="Arial"/>
            </a:endParaRPr>
          </a:p>
        </p:txBody>
      </p:sp>
      <p:sp>
        <p:nvSpPr>
          <p:cNvPr id="1312" name="object 1312"/>
          <p:cNvSpPr/>
          <p:nvPr/>
        </p:nvSpPr>
        <p:spPr>
          <a:xfrm>
            <a:off x="899464" y="6409309"/>
            <a:ext cx="928116" cy="9144"/>
          </a:xfrm>
          <a:custGeom>
            <a:avLst/>
            <a:gdLst/>
            <a:ahLst/>
            <a:cxnLst/>
            <a:rect l="l" t="t" r="r" b="b"/>
            <a:pathLst>
              <a:path w="928116" h="9144">
                <a:moveTo>
                  <a:pt x="0" y="0"/>
                </a:moveTo>
                <a:lnTo>
                  <a:pt x="0" y="9144"/>
                </a:lnTo>
                <a:lnTo>
                  <a:pt x="928116" y="9144"/>
                </a:lnTo>
                <a:lnTo>
                  <a:pt x="92811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text 1"/>
          <p:cNvSpPr txBox="1"/>
          <p:nvPr/>
        </p:nvSpPr>
        <p:spPr>
          <a:xfrm>
            <a:off x="899464" y="7836871"/>
            <a:ext cx="2906486" cy="2680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10" spc="10" dirty="0">
                <a:latin typeface="Arial"/>
                <a:cs typeface="Arial"/>
              </a:rPr>
              <a:t>En  1986</a:t>
            </a:r>
            <a:r>
              <a:rPr sz="1710" spc="10" dirty="0">
                <a:latin typeface="Cambria"/>
                <a:cs typeface="Cambria"/>
              </a:rPr>
              <a:t> </a:t>
            </a:r>
            <a:r>
              <a:rPr sz="1710" spc="10" dirty="0">
                <a:latin typeface="Arial"/>
                <a:cs typeface="Arial"/>
              </a:rPr>
              <a:t>:</a:t>
            </a:r>
            <a:r>
              <a:rPr sz="1710" spc="10" dirty="0">
                <a:latin typeface="Cambria"/>
                <a:cs typeface="Cambria"/>
              </a:rPr>
              <a:t> </a:t>
            </a:r>
            <a:r>
              <a:rPr sz="1210" spc="10" dirty="0">
                <a:latin typeface="Cambria"/>
                <a:cs typeface="Cambria"/>
              </a:rPr>
              <a:t>c’est le premier vol du</a:t>
            </a:r>
            <a:r>
              <a:rPr sz="1210" b="1" spc="10" dirty="0">
                <a:latin typeface="Arial"/>
                <a:cs typeface="Arial"/>
              </a:rPr>
              <a:t> </a:t>
            </a:r>
            <a:r>
              <a:rPr sz="1210" spc="10" dirty="0">
                <a:latin typeface="Cambria"/>
                <a:cs typeface="Cambria"/>
              </a:rPr>
              <a:t>Rafale.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1313" name="object 1313"/>
          <p:cNvSpPr/>
          <p:nvPr/>
        </p:nvSpPr>
        <p:spPr>
          <a:xfrm>
            <a:off x="3295523" y="8064754"/>
            <a:ext cx="439216" cy="9144"/>
          </a:xfrm>
          <a:custGeom>
            <a:avLst/>
            <a:gdLst/>
            <a:ahLst/>
            <a:cxnLst/>
            <a:rect l="l" t="t" r="r" b="b"/>
            <a:pathLst>
              <a:path w="439216" h="9144">
                <a:moveTo>
                  <a:pt x="0" y="0"/>
                </a:moveTo>
                <a:lnTo>
                  <a:pt x="0" y="9144"/>
                </a:lnTo>
                <a:lnTo>
                  <a:pt x="439216" y="9144"/>
                </a:lnTo>
                <a:lnTo>
                  <a:pt x="43921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517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020" y="1627632"/>
            <a:ext cx="2631948" cy="1537716"/>
          </a:xfrm>
          <a:prstGeom prst="rect">
            <a:avLst/>
          </a:prstGeom>
        </p:spPr>
      </p:pic>
      <p:pic>
        <p:nvPicPr>
          <p:cNvPr id="518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888" y="3322320"/>
            <a:ext cx="2506979" cy="1879092"/>
          </a:xfrm>
          <a:prstGeom prst="rect">
            <a:avLst/>
          </a:prstGeom>
        </p:spPr>
      </p:pic>
      <p:pic>
        <p:nvPicPr>
          <p:cNvPr id="519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276" y="5344668"/>
            <a:ext cx="2385060" cy="1589532"/>
          </a:xfrm>
          <a:prstGeom prst="rect">
            <a:avLst/>
          </a:prstGeom>
        </p:spPr>
      </p:pic>
      <p:pic>
        <p:nvPicPr>
          <p:cNvPr id="520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844" y="7191756"/>
            <a:ext cx="2410968" cy="169926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2128139" y="490116"/>
            <a:ext cx="3354124" cy="22644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spc="10" dirty="0">
                <a:latin typeface="Arial"/>
                <a:cs typeface="Arial"/>
              </a:rPr>
              <a:t>BREVET D’INITIATION AERONAUTIQUE</a:t>
            </a:r>
            <a:endParaRPr sz="1300">
              <a:latin typeface="Arial"/>
              <a:cs typeface="Arial"/>
            </a:endParaRPr>
          </a:p>
        </p:txBody>
      </p:sp>
      <p:sp>
        <p:nvSpPr>
          <p:cNvPr id="1314" name="object 1314"/>
          <p:cNvSpPr/>
          <p:nvPr/>
        </p:nvSpPr>
        <p:spPr>
          <a:xfrm>
            <a:off x="3467100" y="9896856"/>
            <a:ext cx="723900" cy="542544"/>
          </a:xfrm>
          <a:custGeom>
            <a:avLst/>
            <a:gdLst/>
            <a:ahLst/>
            <a:cxnLst/>
            <a:rect l="l" t="t" r="r" b="b"/>
            <a:pathLst>
              <a:path w="723900" h="542544">
                <a:moveTo>
                  <a:pt x="0" y="271272"/>
                </a:moveTo>
                <a:cubicBezTo>
                  <a:pt x="0" y="121450"/>
                  <a:pt x="162052" y="0"/>
                  <a:pt x="361950" y="0"/>
                </a:cubicBezTo>
                <a:cubicBezTo>
                  <a:pt x="561848" y="0"/>
                  <a:pt x="723900" y="121450"/>
                  <a:pt x="723900" y="271272"/>
                </a:cubicBezTo>
                <a:cubicBezTo>
                  <a:pt x="723900" y="421094"/>
                  <a:pt x="561848" y="542544"/>
                  <a:pt x="361950" y="542544"/>
                </a:cubicBezTo>
                <a:cubicBezTo>
                  <a:pt x="162052" y="542544"/>
                  <a:pt x="0" y="421094"/>
                  <a:pt x="0" y="271272"/>
                </a:cubicBez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3672205" y="10070718"/>
            <a:ext cx="354695" cy="199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FF"/>
                </a:solidFill>
                <a:latin typeface="Arial"/>
                <a:cs typeface="Arial"/>
              </a:rPr>
              <a:t>219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2780411" y="960500"/>
            <a:ext cx="2038969" cy="199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70" b="1" spc="10" dirty="0">
                <a:latin typeface="Arial"/>
                <a:cs typeface="Arial"/>
              </a:rPr>
              <a:t>L’aviation commerciale :</a:t>
            </a:r>
            <a:endParaRPr sz="1300">
              <a:latin typeface="Arial"/>
              <a:cs typeface="Arial"/>
            </a:endParaRPr>
          </a:p>
        </p:txBody>
      </p:sp>
      <p:sp>
        <p:nvSpPr>
          <p:cNvPr id="1315" name="object 1315"/>
          <p:cNvSpPr/>
          <p:nvPr/>
        </p:nvSpPr>
        <p:spPr>
          <a:xfrm>
            <a:off x="2780411" y="1131061"/>
            <a:ext cx="1999742" cy="13717"/>
          </a:xfrm>
          <a:custGeom>
            <a:avLst/>
            <a:gdLst/>
            <a:ahLst/>
            <a:cxnLst/>
            <a:rect l="l" t="t" r="r" b="b"/>
            <a:pathLst>
              <a:path w="1999742" h="13717">
                <a:moveTo>
                  <a:pt x="0" y="0"/>
                </a:moveTo>
                <a:lnTo>
                  <a:pt x="0" y="13717"/>
                </a:lnTo>
                <a:lnTo>
                  <a:pt x="1999742" y="13717"/>
                </a:lnTo>
                <a:lnTo>
                  <a:pt x="1999742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text 1"/>
          <p:cNvSpPr txBox="1"/>
          <p:nvPr/>
        </p:nvSpPr>
        <p:spPr>
          <a:xfrm>
            <a:off x="899464" y="1488395"/>
            <a:ext cx="5797730" cy="26800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70" spc="10" dirty="0">
                <a:latin typeface="Arial"/>
                <a:cs typeface="Arial"/>
              </a:rPr>
              <a:t>En  1939</a:t>
            </a:r>
            <a:r>
              <a:rPr sz="1770" spc="10" dirty="0">
                <a:latin typeface="Cambria"/>
                <a:cs typeface="Cambria"/>
              </a:rPr>
              <a:t> </a:t>
            </a:r>
            <a:r>
              <a:rPr sz="1770" spc="10" dirty="0">
                <a:latin typeface="Arial"/>
                <a:cs typeface="Arial"/>
              </a:rPr>
              <a:t>:</a:t>
            </a:r>
            <a:r>
              <a:rPr sz="1770" b="1" spc="10" dirty="0">
                <a:latin typeface="Arial"/>
                <a:cs typeface="Arial"/>
              </a:rPr>
              <a:t> </a:t>
            </a:r>
            <a:r>
              <a:rPr sz="1270" spc="10" dirty="0">
                <a:latin typeface="Cambria"/>
                <a:cs typeface="Cambria"/>
              </a:rPr>
              <a:t>Lockheed débute le développement du Constellation sous l’impulsion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1316" name="object 1316"/>
          <p:cNvSpPr/>
          <p:nvPr/>
        </p:nvSpPr>
        <p:spPr>
          <a:xfrm>
            <a:off x="4534789" y="1716278"/>
            <a:ext cx="929945" cy="9144"/>
          </a:xfrm>
          <a:custGeom>
            <a:avLst/>
            <a:gdLst/>
            <a:ahLst/>
            <a:cxnLst/>
            <a:rect l="l" t="t" r="r" b="b"/>
            <a:pathLst>
              <a:path w="929945" h="9144">
                <a:moveTo>
                  <a:pt x="0" y="0"/>
                </a:moveTo>
                <a:lnTo>
                  <a:pt x="0" y="9144"/>
                </a:lnTo>
                <a:lnTo>
                  <a:pt x="929945" y="9144"/>
                </a:lnTo>
                <a:lnTo>
                  <a:pt x="929945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text 1"/>
          <p:cNvSpPr txBox="1"/>
          <p:nvPr/>
        </p:nvSpPr>
        <p:spPr>
          <a:xfrm>
            <a:off x="899464" y="1779340"/>
            <a:ext cx="2627594" cy="1929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b="1" spc="10" dirty="0">
                <a:latin typeface="Arial"/>
                <a:cs typeface="Arial"/>
              </a:rPr>
              <a:t>Howard Hughes, </a:t>
            </a:r>
            <a:r>
              <a:rPr sz="1300" spc="10" dirty="0">
                <a:latin typeface="Cambria"/>
                <a:cs typeface="Cambria"/>
              </a:rPr>
              <a:t>patron de la TWA.</a:t>
            </a:r>
            <a:r>
              <a:rPr sz="1300" b="1" spc="10" dirty="0">
                <a:latin typeface="Arial"/>
                <a:cs typeface="Arial"/>
              </a:rPr>
              <a:t> 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899464" y="2090376"/>
            <a:ext cx="5795798" cy="2680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latin typeface="Arial"/>
                <a:cs typeface="Arial"/>
              </a:rPr>
              <a:t>En  1945</a:t>
            </a:r>
            <a:r>
              <a:rPr sz="1800" spc="10" dirty="0">
                <a:latin typeface="Cambria"/>
                <a:cs typeface="Cambria"/>
              </a:rPr>
              <a:t> </a:t>
            </a:r>
            <a:r>
              <a:rPr sz="1800" spc="10" dirty="0">
                <a:latin typeface="Arial"/>
                <a:cs typeface="Arial"/>
              </a:rPr>
              <a:t>: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300" spc="10" dirty="0">
                <a:latin typeface="Cambria"/>
                <a:cs typeface="Cambria"/>
              </a:rPr>
              <a:t>La TWA reçoit son premier Constellation. Son premier vol est un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317" name="object 1317"/>
          <p:cNvSpPr/>
          <p:nvPr/>
        </p:nvSpPr>
        <p:spPr>
          <a:xfrm>
            <a:off x="3920617" y="2318258"/>
            <a:ext cx="931468" cy="9144"/>
          </a:xfrm>
          <a:custGeom>
            <a:avLst/>
            <a:gdLst/>
            <a:ahLst/>
            <a:cxnLst/>
            <a:rect l="l" t="t" r="r" b="b"/>
            <a:pathLst>
              <a:path w="931468" h="9144">
                <a:moveTo>
                  <a:pt x="0" y="0"/>
                </a:moveTo>
                <a:lnTo>
                  <a:pt x="0" y="9144"/>
                </a:lnTo>
                <a:lnTo>
                  <a:pt x="931468" y="9144"/>
                </a:lnTo>
                <a:lnTo>
                  <a:pt x="93146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text 1"/>
          <p:cNvSpPr txBox="1"/>
          <p:nvPr/>
        </p:nvSpPr>
        <p:spPr>
          <a:xfrm>
            <a:off x="899464" y="2382844"/>
            <a:ext cx="5794397" cy="4002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Washington  DC  –  Paris  avec  une  escale  en  Irlande  (manque  d’autonomie  de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l’appareil).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899464" y="5285060"/>
            <a:ext cx="5795089" cy="2680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latin typeface="Arial"/>
                <a:cs typeface="Arial"/>
              </a:rPr>
              <a:t>En  1954</a:t>
            </a:r>
            <a:r>
              <a:rPr sz="1800" spc="10" dirty="0">
                <a:latin typeface="Cambria"/>
                <a:cs typeface="Cambria"/>
              </a:rPr>
              <a:t> </a:t>
            </a:r>
            <a:r>
              <a:rPr sz="1800" spc="10" dirty="0">
                <a:latin typeface="Arial"/>
                <a:cs typeface="Arial"/>
              </a:rPr>
              <a:t>:</a:t>
            </a:r>
            <a:r>
              <a:rPr sz="1800" spc="10" dirty="0">
                <a:latin typeface="Cambria"/>
                <a:cs typeface="Cambria"/>
              </a:rPr>
              <a:t> </a:t>
            </a:r>
            <a:r>
              <a:rPr sz="1300" spc="10" dirty="0">
                <a:latin typeface="Cambria"/>
                <a:cs typeface="Cambria"/>
              </a:rPr>
              <a:t>Avec le super Constellation, les avions à hélice transportent plus de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318" name="object 1318"/>
          <p:cNvSpPr/>
          <p:nvPr/>
        </p:nvSpPr>
        <p:spPr>
          <a:xfrm>
            <a:off x="2350643" y="5512892"/>
            <a:ext cx="1420622" cy="9448"/>
          </a:xfrm>
          <a:custGeom>
            <a:avLst/>
            <a:gdLst/>
            <a:ahLst/>
            <a:cxnLst/>
            <a:rect l="l" t="t" r="r" b="b"/>
            <a:pathLst>
              <a:path w="1420622" h="9448">
                <a:moveTo>
                  <a:pt x="0" y="0"/>
                </a:moveTo>
                <a:lnTo>
                  <a:pt x="0" y="9449"/>
                </a:lnTo>
                <a:lnTo>
                  <a:pt x="1420622" y="9449"/>
                </a:lnTo>
                <a:lnTo>
                  <a:pt x="1420622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text 1"/>
          <p:cNvSpPr txBox="1"/>
          <p:nvPr/>
        </p:nvSpPr>
        <p:spPr>
          <a:xfrm>
            <a:off x="899464" y="5579306"/>
            <a:ext cx="5791993" cy="40022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passagers  et  emportent  plus  de  carburant,  ce  qui  permet  de  faire  des  vols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transatlantiques sans escale.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899464" y="6098990"/>
            <a:ext cx="5797785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70" spc="10" dirty="0">
                <a:latin typeface="Cambria"/>
                <a:cs typeface="Cambria"/>
              </a:rPr>
              <a:t>Mais déjà tous ces avions à hélices (Breguet deux ponts, B 377 Stratocruser, …) sont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1319" name="object 1319"/>
          <p:cNvSpPr/>
          <p:nvPr/>
        </p:nvSpPr>
        <p:spPr>
          <a:xfrm>
            <a:off x="3345815" y="6266053"/>
            <a:ext cx="2765170" cy="9144"/>
          </a:xfrm>
          <a:custGeom>
            <a:avLst/>
            <a:gdLst/>
            <a:ahLst/>
            <a:cxnLst/>
            <a:rect l="l" t="t" r="r" b="b"/>
            <a:pathLst>
              <a:path w="2765170" h="9144">
                <a:moveTo>
                  <a:pt x="0" y="0"/>
                </a:moveTo>
                <a:lnTo>
                  <a:pt x="0" y="9144"/>
                </a:lnTo>
                <a:lnTo>
                  <a:pt x="2765171" y="9144"/>
                </a:lnTo>
                <a:lnTo>
                  <a:pt x="276517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text 1"/>
          <p:cNvSpPr txBox="1"/>
          <p:nvPr/>
        </p:nvSpPr>
        <p:spPr>
          <a:xfrm>
            <a:off x="899464" y="6307778"/>
            <a:ext cx="5796779" cy="40022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70" spc="10" dirty="0">
                <a:latin typeface="Cambria"/>
                <a:cs typeface="Cambria"/>
              </a:rPr>
              <a:t>dépassés car ceux-ci trop couteux et plus assez rapide pour des passagers toujours</a:t>
            </a:r>
            <a:endParaRPr sz="12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trop pressés.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899464" y="6825938"/>
            <a:ext cx="275691" cy="1929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Les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1248235" y="6825938"/>
            <a:ext cx="939326" cy="1929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britanniques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2262450" y="6825938"/>
            <a:ext cx="547762" cy="1929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sortent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2883621" y="6825938"/>
            <a:ext cx="161135" cy="1929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le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3118164" y="6825938"/>
            <a:ext cx="1101615" cy="1929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quadriréacteur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899464" y="6825938"/>
            <a:ext cx="3619548" cy="61053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3394052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De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Havilland  DH-106  Comet  qui  connaît  une  série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d'accidents (cellule mal conçue).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1518158" y="7553407"/>
            <a:ext cx="4558934" cy="2680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40" spc="10" dirty="0">
                <a:latin typeface="Arial"/>
                <a:cs typeface="Arial"/>
              </a:rPr>
              <a:t>En  1954</a:t>
            </a:r>
            <a:r>
              <a:rPr sz="1740" spc="10" dirty="0">
                <a:latin typeface="Cambria"/>
                <a:cs typeface="Cambria"/>
              </a:rPr>
              <a:t> </a:t>
            </a:r>
            <a:r>
              <a:rPr sz="1740" spc="10" dirty="0">
                <a:latin typeface="Arial"/>
                <a:cs typeface="Arial"/>
              </a:rPr>
              <a:t>:</a:t>
            </a:r>
            <a:r>
              <a:rPr sz="1740" spc="10" dirty="0">
                <a:latin typeface="Cambria"/>
                <a:cs typeface="Cambria"/>
              </a:rPr>
              <a:t> </a:t>
            </a:r>
            <a:r>
              <a:rPr sz="1240" spc="10" dirty="0">
                <a:latin typeface="Cambria"/>
                <a:cs typeface="Cambria"/>
              </a:rPr>
              <a:t>Pour répondre à cette demande Boeing sort le B 707.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1320" name="object 1320"/>
          <p:cNvSpPr/>
          <p:nvPr/>
        </p:nvSpPr>
        <p:spPr>
          <a:xfrm>
            <a:off x="4589653" y="7781289"/>
            <a:ext cx="1451102" cy="9144"/>
          </a:xfrm>
          <a:custGeom>
            <a:avLst/>
            <a:gdLst/>
            <a:ahLst/>
            <a:cxnLst/>
            <a:rect l="l" t="t" r="r" b="b"/>
            <a:pathLst>
              <a:path w="1451102" h="9144">
                <a:moveTo>
                  <a:pt x="0" y="0"/>
                </a:moveTo>
                <a:lnTo>
                  <a:pt x="0" y="9145"/>
                </a:lnTo>
                <a:lnTo>
                  <a:pt x="1451102" y="9145"/>
                </a:lnTo>
                <a:lnTo>
                  <a:pt x="1451102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text 1"/>
          <p:cNvSpPr txBox="1"/>
          <p:nvPr/>
        </p:nvSpPr>
        <p:spPr>
          <a:xfrm>
            <a:off x="899464" y="8897435"/>
            <a:ext cx="5798408" cy="81775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Cet  avion  va  révolutionner  le  transport  aérien  et  sera  construit  en  9000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exemplaires !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300" spc="10" dirty="0">
                <a:latin typeface="Cambria"/>
                <a:cs typeface="Cambria"/>
              </a:rPr>
              <a:t>Sa forme est celle de quasiment tous les avions de transport de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passagers  depuis  lors.  (Ailes  en  flèche,  réacteurs  séparés  et  disposés  sous  la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voilure).</a:t>
            </a:r>
            <a:endParaRPr sz="1300">
              <a:latin typeface="Cambria"/>
              <a:cs typeface="Cambria"/>
            </a:endParaRPr>
          </a:p>
        </p:txBody>
      </p:sp>
      <p:pic>
        <p:nvPicPr>
          <p:cNvPr id="521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196" y="2900172"/>
            <a:ext cx="3651504" cy="2260092"/>
          </a:xfrm>
          <a:prstGeom prst="rect">
            <a:avLst/>
          </a:prstGeom>
        </p:spPr>
      </p:pic>
      <p:pic>
        <p:nvPicPr>
          <p:cNvPr id="522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208" y="7844028"/>
            <a:ext cx="2708148" cy="926592"/>
          </a:xfrm>
          <a:prstGeom prst="rect">
            <a:avLst/>
          </a:prstGeom>
        </p:spPr>
      </p:pic>
      <p:pic>
        <p:nvPicPr>
          <p:cNvPr id="523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956" y="6559296"/>
            <a:ext cx="2112263" cy="976884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2128139" y="490116"/>
            <a:ext cx="3354124" cy="22644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spc="10" dirty="0">
                <a:latin typeface="Arial"/>
                <a:cs typeface="Arial"/>
              </a:rPr>
              <a:t>BREVET D’INITIATION AERONAUTIQUE</a:t>
            </a:r>
            <a:endParaRPr sz="1300">
              <a:latin typeface="Arial"/>
              <a:cs typeface="Arial"/>
            </a:endParaRPr>
          </a:p>
        </p:txBody>
      </p:sp>
      <p:sp>
        <p:nvSpPr>
          <p:cNvPr id="1321" name="object 1321"/>
          <p:cNvSpPr/>
          <p:nvPr/>
        </p:nvSpPr>
        <p:spPr>
          <a:xfrm>
            <a:off x="3467100" y="9896856"/>
            <a:ext cx="723900" cy="542544"/>
          </a:xfrm>
          <a:custGeom>
            <a:avLst/>
            <a:gdLst/>
            <a:ahLst/>
            <a:cxnLst/>
            <a:rect l="l" t="t" r="r" b="b"/>
            <a:pathLst>
              <a:path w="723900" h="542544">
                <a:moveTo>
                  <a:pt x="0" y="271272"/>
                </a:moveTo>
                <a:cubicBezTo>
                  <a:pt x="0" y="121450"/>
                  <a:pt x="162052" y="0"/>
                  <a:pt x="361950" y="0"/>
                </a:cubicBezTo>
                <a:cubicBezTo>
                  <a:pt x="561848" y="0"/>
                  <a:pt x="723900" y="121450"/>
                  <a:pt x="723900" y="271272"/>
                </a:cubicBezTo>
                <a:cubicBezTo>
                  <a:pt x="723900" y="421094"/>
                  <a:pt x="561848" y="542544"/>
                  <a:pt x="361950" y="542544"/>
                </a:cubicBezTo>
                <a:cubicBezTo>
                  <a:pt x="162052" y="542544"/>
                  <a:pt x="0" y="421094"/>
                  <a:pt x="0" y="271272"/>
                </a:cubicBez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3672205" y="10070718"/>
            <a:ext cx="354695" cy="199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FF"/>
                </a:solidFill>
                <a:latin typeface="Arial"/>
                <a:cs typeface="Arial"/>
              </a:rPr>
              <a:t>220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899464" y="1262843"/>
            <a:ext cx="2745105" cy="26800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latin typeface="Arial"/>
                <a:cs typeface="Arial"/>
              </a:rPr>
              <a:t>En   1955</a:t>
            </a:r>
            <a:r>
              <a:rPr sz="1800" spc="10" dirty="0">
                <a:latin typeface="Cambria"/>
                <a:cs typeface="Cambria"/>
              </a:rPr>
              <a:t> </a:t>
            </a:r>
            <a:r>
              <a:rPr sz="1800" spc="10" dirty="0">
                <a:latin typeface="Arial"/>
                <a:cs typeface="Arial"/>
              </a:rPr>
              <a:t>:</a:t>
            </a:r>
            <a:r>
              <a:rPr sz="1800" spc="10" dirty="0">
                <a:latin typeface="Cambria"/>
                <a:cs typeface="Cambria"/>
              </a:rPr>
              <a:t> </a:t>
            </a:r>
            <a:r>
              <a:rPr sz="1300" spc="10" dirty="0">
                <a:latin typeface="Cambria"/>
                <a:cs typeface="Cambria"/>
              </a:rPr>
              <a:t>La  France  réalise  son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899464" y="1556835"/>
            <a:ext cx="2746296" cy="1929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premier avion de ligne à réaction : La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322" name="object 1322"/>
          <p:cNvSpPr/>
          <p:nvPr/>
        </p:nvSpPr>
        <p:spPr>
          <a:xfrm>
            <a:off x="899464" y="1723898"/>
            <a:ext cx="2488945" cy="9144"/>
          </a:xfrm>
          <a:custGeom>
            <a:avLst/>
            <a:gdLst/>
            <a:ahLst/>
            <a:cxnLst/>
            <a:rect l="l" t="t" r="r" b="b"/>
            <a:pathLst>
              <a:path w="2488945" h="9144">
                <a:moveTo>
                  <a:pt x="0" y="0"/>
                </a:moveTo>
                <a:lnTo>
                  <a:pt x="0" y="9144"/>
                </a:lnTo>
                <a:lnTo>
                  <a:pt x="2488946" y="9144"/>
                </a:lnTo>
                <a:lnTo>
                  <a:pt x="248894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23" name="object 1323"/>
          <p:cNvSpPr/>
          <p:nvPr/>
        </p:nvSpPr>
        <p:spPr>
          <a:xfrm>
            <a:off x="3439033" y="1723898"/>
            <a:ext cx="170688" cy="9144"/>
          </a:xfrm>
          <a:custGeom>
            <a:avLst/>
            <a:gdLst/>
            <a:ahLst/>
            <a:cxnLst/>
            <a:rect l="l" t="t" r="r" b="b"/>
            <a:pathLst>
              <a:path w="170688" h="9144">
                <a:moveTo>
                  <a:pt x="0" y="0"/>
                </a:moveTo>
                <a:lnTo>
                  <a:pt x="0" y="9144"/>
                </a:lnTo>
                <a:lnTo>
                  <a:pt x="170688" y="9144"/>
                </a:lnTo>
                <a:lnTo>
                  <a:pt x="17068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text 1"/>
          <p:cNvSpPr txBox="1"/>
          <p:nvPr/>
        </p:nvSpPr>
        <p:spPr>
          <a:xfrm>
            <a:off x="899464" y="1765623"/>
            <a:ext cx="2744436" cy="1929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Caravelle, dont les deux réacteurs sont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324" name="object 1324"/>
          <p:cNvSpPr/>
          <p:nvPr/>
        </p:nvSpPr>
        <p:spPr>
          <a:xfrm>
            <a:off x="899464" y="1932686"/>
            <a:ext cx="655320" cy="9144"/>
          </a:xfrm>
          <a:custGeom>
            <a:avLst/>
            <a:gdLst/>
            <a:ahLst/>
            <a:cxnLst/>
            <a:rect l="l" t="t" r="r" b="b"/>
            <a:pathLst>
              <a:path w="655320" h="9144">
                <a:moveTo>
                  <a:pt x="0" y="0"/>
                </a:moveTo>
                <a:lnTo>
                  <a:pt x="0" y="9144"/>
                </a:lnTo>
                <a:lnTo>
                  <a:pt x="655320" y="9144"/>
                </a:lnTo>
                <a:lnTo>
                  <a:pt x="65532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text 1"/>
          <p:cNvSpPr txBox="1"/>
          <p:nvPr/>
        </p:nvSpPr>
        <p:spPr>
          <a:xfrm>
            <a:off x="899464" y="1974411"/>
            <a:ext cx="2747147" cy="1929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accrochés à l’arrière de l’appareil, ce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899464" y="2183200"/>
            <a:ext cx="262853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qui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899464" y="2183200"/>
            <a:ext cx="1235928" cy="40022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350416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sera   repris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constructeurs. 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2222627" y="2183200"/>
            <a:ext cx="277996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par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2588185" y="2183200"/>
            <a:ext cx="208209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de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2883463" y="2183200"/>
            <a:ext cx="761402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nombreux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899464" y="2702915"/>
            <a:ext cx="744614" cy="1929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L’appareil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899464" y="2702915"/>
            <a:ext cx="2744099" cy="60898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888138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sera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exemplaires  et  sera  exploité  par  Air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inter (jusqu’en 1991)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2268870" y="2702883"/>
            <a:ext cx="568989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produit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2981383" y="2702883"/>
            <a:ext cx="208373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en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3333623" y="2702883"/>
            <a:ext cx="311737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280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899464" y="4050620"/>
            <a:ext cx="2650459" cy="2680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latin typeface="Arial"/>
                <a:cs typeface="Arial"/>
              </a:rPr>
              <a:t>En  1963</a:t>
            </a:r>
            <a:r>
              <a:rPr sz="1800" spc="10" dirty="0">
                <a:latin typeface="Cambria"/>
                <a:cs typeface="Cambria"/>
              </a:rPr>
              <a:t> </a:t>
            </a:r>
            <a:r>
              <a:rPr sz="1800" spc="10" dirty="0">
                <a:latin typeface="Arial"/>
                <a:cs typeface="Arial"/>
              </a:rPr>
              <a:t>:</a:t>
            </a:r>
            <a:r>
              <a:rPr sz="1800" spc="10" dirty="0">
                <a:latin typeface="Cambria"/>
                <a:cs typeface="Cambria"/>
              </a:rPr>
              <a:t> </a:t>
            </a:r>
            <a:r>
              <a:rPr sz="1300" spc="10" dirty="0">
                <a:latin typeface="Cambria"/>
                <a:cs typeface="Cambria"/>
              </a:rPr>
              <a:t>Dassault  développe  un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899464" y="4343120"/>
            <a:ext cx="425141" cy="19290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avion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20" name="text 1"/>
          <p:cNvSpPr txBox="1"/>
          <p:nvPr/>
        </p:nvSpPr>
        <p:spPr>
          <a:xfrm>
            <a:off x="1403610" y="4343120"/>
            <a:ext cx="620511" cy="19290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d’affaire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21" name="text 1"/>
          <p:cNvSpPr txBox="1"/>
          <p:nvPr/>
        </p:nvSpPr>
        <p:spPr>
          <a:xfrm>
            <a:off x="2103949" y="4343120"/>
            <a:ext cx="208373" cy="19290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en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22" name="text 1"/>
          <p:cNvSpPr txBox="1"/>
          <p:nvPr/>
        </p:nvSpPr>
        <p:spPr>
          <a:xfrm>
            <a:off x="2390338" y="4343120"/>
            <a:ext cx="799258" cy="19290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appliquant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23" name="text 1"/>
          <p:cNvSpPr txBox="1"/>
          <p:nvPr/>
        </p:nvSpPr>
        <p:spPr>
          <a:xfrm>
            <a:off x="899464" y="4343120"/>
            <a:ext cx="2650847" cy="61050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2369959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des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solutions  techniques  éprouvées  sur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ses avions militaires. Il reprend aussi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24" name="text 1"/>
          <p:cNvSpPr txBox="1"/>
          <p:nvPr/>
        </p:nvSpPr>
        <p:spPr>
          <a:xfrm>
            <a:off x="899464" y="4971008"/>
            <a:ext cx="415594" cy="19290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l’idée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25" name="text 1"/>
          <p:cNvSpPr txBox="1"/>
          <p:nvPr/>
        </p:nvSpPr>
        <p:spPr>
          <a:xfrm>
            <a:off x="1426488" y="4971008"/>
            <a:ext cx="208209" cy="19290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de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26" name="text 1"/>
          <p:cNvSpPr txBox="1"/>
          <p:nvPr/>
        </p:nvSpPr>
        <p:spPr>
          <a:xfrm>
            <a:off x="1746126" y="4971008"/>
            <a:ext cx="301038" cy="19290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Sud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27" name="text 1"/>
          <p:cNvSpPr txBox="1"/>
          <p:nvPr/>
        </p:nvSpPr>
        <p:spPr>
          <a:xfrm>
            <a:off x="2158758" y="4971008"/>
            <a:ext cx="629070" cy="19290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Aviation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28" name="text 1"/>
          <p:cNvSpPr txBox="1"/>
          <p:nvPr/>
        </p:nvSpPr>
        <p:spPr>
          <a:xfrm>
            <a:off x="2898928" y="4971008"/>
            <a:ext cx="373953" cy="19290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pour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29" name="text 1"/>
          <p:cNvSpPr txBox="1"/>
          <p:nvPr/>
        </p:nvSpPr>
        <p:spPr>
          <a:xfrm>
            <a:off x="899464" y="4971008"/>
            <a:ext cx="2649437" cy="60923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248682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la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Caravelle des moteurs à l’arrière de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l’appareil.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30" name="text 1"/>
          <p:cNvSpPr txBox="1"/>
          <p:nvPr/>
        </p:nvSpPr>
        <p:spPr>
          <a:xfrm>
            <a:off x="3528949" y="6319970"/>
            <a:ext cx="3167033" cy="60901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Dans un premier temps baptisé Mystère 20,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il portera le nom de </a:t>
            </a:r>
            <a:r>
              <a:rPr sz="1300" b="1" spc="10" dirty="0">
                <a:latin typeface="Arial"/>
                <a:cs typeface="Arial"/>
              </a:rPr>
              <a:t>Falcon 20</a:t>
            </a:r>
            <a:r>
              <a:rPr sz="1300" spc="10" dirty="0">
                <a:latin typeface="Cambria"/>
                <a:cs typeface="Cambria"/>
              </a:rPr>
              <a:t>, plus facile à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prononcer pour les Américains.   </a:t>
            </a:r>
            <a:endParaRPr sz="1300">
              <a:latin typeface="Cambria"/>
              <a:cs typeface="Cambria"/>
            </a:endParaRPr>
          </a:p>
        </p:txBody>
      </p:sp>
      <p:pic>
        <p:nvPicPr>
          <p:cNvPr id="524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132" y="1267969"/>
            <a:ext cx="2983992" cy="1987295"/>
          </a:xfrm>
          <a:prstGeom prst="rect">
            <a:avLst/>
          </a:prstGeom>
        </p:spPr>
      </p:pic>
      <p:pic>
        <p:nvPicPr>
          <p:cNvPr id="525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120" y="3744468"/>
            <a:ext cx="3489960" cy="1613916"/>
          </a:xfrm>
          <a:prstGeom prst="rect">
            <a:avLst/>
          </a:prstGeom>
        </p:spPr>
      </p:pic>
      <p:pic>
        <p:nvPicPr>
          <p:cNvPr id="526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6" y="5870448"/>
            <a:ext cx="2517648" cy="1679448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2128139" y="490116"/>
            <a:ext cx="3354124" cy="22644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spc="10" dirty="0">
                <a:latin typeface="Arial"/>
                <a:cs typeface="Arial"/>
              </a:rPr>
              <a:t>BREVET D’INITIATION AERONAUTIQUE</a:t>
            </a:r>
            <a:endParaRPr sz="1300">
              <a:latin typeface="Arial"/>
              <a:cs typeface="Arial"/>
            </a:endParaRPr>
          </a:p>
        </p:txBody>
      </p:sp>
      <p:sp>
        <p:nvSpPr>
          <p:cNvPr id="1325" name="object 1325"/>
          <p:cNvSpPr/>
          <p:nvPr/>
        </p:nvSpPr>
        <p:spPr>
          <a:xfrm>
            <a:off x="3467100" y="9896856"/>
            <a:ext cx="723900" cy="542544"/>
          </a:xfrm>
          <a:custGeom>
            <a:avLst/>
            <a:gdLst/>
            <a:ahLst/>
            <a:cxnLst/>
            <a:rect l="l" t="t" r="r" b="b"/>
            <a:pathLst>
              <a:path w="723900" h="542544">
                <a:moveTo>
                  <a:pt x="0" y="271272"/>
                </a:moveTo>
                <a:cubicBezTo>
                  <a:pt x="0" y="121450"/>
                  <a:pt x="162052" y="0"/>
                  <a:pt x="361950" y="0"/>
                </a:cubicBezTo>
                <a:cubicBezTo>
                  <a:pt x="561848" y="0"/>
                  <a:pt x="723900" y="121450"/>
                  <a:pt x="723900" y="271272"/>
                </a:cubicBezTo>
                <a:cubicBezTo>
                  <a:pt x="723900" y="421094"/>
                  <a:pt x="561848" y="542544"/>
                  <a:pt x="361950" y="542544"/>
                </a:cubicBezTo>
                <a:cubicBezTo>
                  <a:pt x="162052" y="542544"/>
                  <a:pt x="0" y="421094"/>
                  <a:pt x="0" y="271272"/>
                </a:cubicBez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3672205" y="10070718"/>
            <a:ext cx="354695" cy="199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FF"/>
                </a:solidFill>
                <a:latin typeface="Arial"/>
                <a:cs typeface="Arial"/>
              </a:rPr>
              <a:t>221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899464" y="1262843"/>
            <a:ext cx="2882580" cy="26800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latin typeface="Arial"/>
                <a:cs typeface="Arial"/>
              </a:rPr>
              <a:t>En   1968</a:t>
            </a:r>
            <a:r>
              <a:rPr sz="1800" spc="10" dirty="0">
                <a:latin typeface="Cambria"/>
                <a:cs typeface="Cambria"/>
              </a:rPr>
              <a:t> </a:t>
            </a:r>
            <a:r>
              <a:rPr sz="1800" spc="10" dirty="0">
                <a:latin typeface="Arial"/>
                <a:cs typeface="Arial"/>
              </a:rPr>
              <a:t>:</a:t>
            </a:r>
            <a:r>
              <a:rPr sz="1800" spc="10" dirty="0">
                <a:latin typeface="Cambria"/>
                <a:cs typeface="Cambria"/>
              </a:rPr>
              <a:t> </a:t>
            </a:r>
            <a:r>
              <a:rPr sz="1300" spc="10" dirty="0">
                <a:latin typeface="Cambria"/>
                <a:cs typeface="Cambria"/>
              </a:rPr>
              <a:t>C’est  la  course  à  l’avion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899464" y="1556835"/>
            <a:ext cx="2883626" cy="4002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supersonique ! Et ce sont les russes avec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le Tupolev 144 qui réalise le premier vol.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326" name="object 1326"/>
          <p:cNvSpPr/>
          <p:nvPr/>
        </p:nvSpPr>
        <p:spPr>
          <a:xfrm>
            <a:off x="1056436" y="1931162"/>
            <a:ext cx="882396" cy="9144"/>
          </a:xfrm>
          <a:custGeom>
            <a:avLst/>
            <a:gdLst/>
            <a:ahLst/>
            <a:cxnLst/>
            <a:rect l="l" t="t" r="r" b="b"/>
            <a:pathLst>
              <a:path w="882396" h="9144">
                <a:moveTo>
                  <a:pt x="0" y="0"/>
                </a:moveTo>
                <a:lnTo>
                  <a:pt x="0" y="9144"/>
                </a:lnTo>
                <a:lnTo>
                  <a:pt x="882396" y="9144"/>
                </a:lnTo>
                <a:lnTo>
                  <a:pt x="88239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text 1"/>
          <p:cNvSpPr txBox="1"/>
          <p:nvPr/>
        </p:nvSpPr>
        <p:spPr>
          <a:xfrm>
            <a:off x="899464" y="2384507"/>
            <a:ext cx="2881167" cy="2680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70" spc="10" dirty="0">
                <a:latin typeface="Arial"/>
                <a:cs typeface="Arial"/>
              </a:rPr>
              <a:t>En  1973</a:t>
            </a:r>
            <a:r>
              <a:rPr sz="1770" spc="10" dirty="0">
                <a:latin typeface="Cambria"/>
                <a:cs typeface="Cambria"/>
              </a:rPr>
              <a:t> </a:t>
            </a:r>
            <a:r>
              <a:rPr sz="1370" spc="10" dirty="0">
                <a:latin typeface="Cambria"/>
                <a:cs typeface="Cambria"/>
              </a:rPr>
              <a:t>:  </a:t>
            </a:r>
            <a:r>
              <a:rPr sz="1270" spc="10" dirty="0">
                <a:latin typeface="Cambria"/>
                <a:cs typeface="Cambria"/>
              </a:rPr>
              <a:t>Un accident, retarde sa mise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899464" y="2678499"/>
            <a:ext cx="2883626" cy="81818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en service. Un autre accident, en 1978,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réduit l’utilisation des appareils produits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au transport de fret et de passagers dans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l’espace soviétique.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899464" y="3613232"/>
            <a:ext cx="5797844" cy="2680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10" spc="10" dirty="0">
                <a:latin typeface="Arial"/>
                <a:cs typeface="Arial"/>
              </a:rPr>
              <a:t>En  1969</a:t>
            </a:r>
            <a:r>
              <a:rPr sz="1710" spc="10" dirty="0">
                <a:latin typeface="Cambria"/>
                <a:cs typeface="Cambria"/>
              </a:rPr>
              <a:t> </a:t>
            </a:r>
            <a:r>
              <a:rPr sz="1710" spc="10" dirty="0">
                <a:latin typeface="Arial"/>
                <a:cs typeface="Arial"/>
              </a:rPr>
              <a:t>:</a:t>
            </a:r>
            <a:r>
              <a:rPr sz="1710" spc="10" dirty="0">
                <a:latin typeface="Cambria"/>
                <a:cs typeface="Cambria"/>
              </a:rPr>
              <a:t> </a:t>
            </a:r>
            <a:r>
              <a:rPr sz="1210" spc="10" dirty="0">
                <a:latin typeface="Cambria"/>
                <a:cs typeface="Cambria"/>
              </a:rPr>
              <a:t>C’est le premier vol d’essai du Concorde à Toulouse-Blagnac avec </a:t>
            </a:r>
            <a:r>
              <a:rPr sz="1210" b="1" spc="10" dirty="0">
                <a:latin typeface="Arial"/>
                <a:cs typeface="Arial"/>
              </a:rPr>
              <a:t>André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27" name="object 1327"/>
          <p:cNvSpPr/>
          <p:nvPr/>
        </p:nvSpPr>
        <p:spPr>
          <a:xfrm>
            <a:off x="3745357" y="3841115"/>
            <a:ext cx="673608" cy="9143"/>
          </a:xfrm>
          <a:custGeom>
            <a:avLst/>
            <a:gdLst/>
            <a:ahLst/>
            <a:cxnLst/>
            <a:rect l="l" t="t" r="r" b="b"/>
            <a:pathLst>
              <a:path w="673608" h="9143">
                <a:moveTo>
                  <a:pt x="0" y="0"/>
                </a:moveTo>
                <a:lnTo>
                  <a:pt x="0" y="9144"/>
                </a:lnTo>
                <a:lnTo>
                  <a:pt x="673608" y="9144"/>
                </a:lnTo>
                <a:lnTo>
                  <a:pt x="67360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text 1"/>
          <p:cNvSpPr txBox="1"/>
          <p:nvPr/>
        </p:nvSpPr>
        <p:spPr>
          <a:xfrm>
            <a:off x="899464" y="3905700"/>
            <a:ext cx="1787616" cy="1929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b="1" spc="10" dirty="0">
                <a:latin typeface="Arial"/>
                <a:cs typeface="Arial"/>
              </a:rPr>
              <a:t>Turcat</a:t>
            </a:r>
            <a:r>
              <a:rPr sz="1300" spc="10" dirty="0">
                <a:latin typeface="Cambria"/>
                <a:cs typeface="Cambria"/>
              </a:rPr>
              <a:t> aux commandes. 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1146352" y="4218152"/>
            <a:ext cx="5298054" cy="19290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C’est le début de l’exploitation d’avions supersoniques pour le transport de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328" name="object 1328"/>
          <p:cNvSpPr/>
          <p:nvPr/>
        </p:nvSpPr>
        <p:spPr>
          <a:xfrm>
            <a:off x="1146352" y="4385183"/>
            <a:ext cx="5266690" cy="9144"/>
          </a:xfrm>
          <a:custGeom>
            <a:avLst/>
            <a:gdLst/>
            <a:ahLst/>
            <a:cxnLst/>
            <a:rect l="l" t="t" r="r" b="b"/>
            <a:pathLst>
              <a:path w="5266690" h="9144">
                <a:moveTo>
                  <a:pt x="0" y="0"/>
                </a:moveTo>
                <a:lnTo>
                  <a:pt x="0" y="9144"/>
                </a:lnTo>
                <a:lnTo>
                  <a:pt x="5266691" y="9144"/>
                </a:lnTo>
                <a:lnTo>
                  <a:pt x="526669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text 1"/>
          <p:cNvSpPr txBox="1"/>
          <p:nvPr/>
        </p:nvSpPr>
        <p:spPr>
          <a:xfrm>
            <a:off x="3414395" y="4425384"/>
            <a:ext cx="766460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passagers.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329" name="object 1329"/>
          <p:cNvSpPr/>
          <p:nvPr/>
        </p:nvSpPr>
        <p:spPr>
          <a:xfrm>
            <a:off x="3414395" y="4592447"/>
            <a:ext cx="730300" cy="9144"/>
          </a:xfrm>
          <a:custGeom>
            <a:avLst/>
            <a:gdLst/>
            <a:ahLst/>
            <a:cxnLst/>
            <a:rect l="l" t="t" r="r" b="b"/>
            <a:pathLst>
              <a:path w="730300" h="9144">
                <a:moveTo>
                  <a:pt x="0" y="0"/>
                </a:moveTo>
                <a:lnTo>
                  <a:pt x="0" y="9144"/>
                </a:lnTo>
                <a:lnTo>
                  <a:pt x="730300" y="9144"/>
                </a:lnTo>
                <a:lnTo>
                  <a:pt x="7303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text 1"/>
          <p:cNvSpPr txBox="1"/>
          <p:nvPr/>
        </p:nvSpPr>
        <p:spPr>
          <a:xfrm>
            <a:off x="3853561" y="5045792"/>
            <a:ext cx="815340" cy="2680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40" spc="10" dirty="0">
                <a:latin typeface="Arial"/>
                <a:cs typeface="Arial"/>
              </a:rPr>
              <a:t>En   1976</a:t>
            </a:r>
            <a:endParaRPr sz="1400">
              <a:latin typeface="Cambria"/>
              <a:cs typeface="Cambria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4761865" y="5093579"/>
            <a:ext cx="858039" cy="20904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Cambria"/>
                <a:cs typeface="Cambria"/>
              </a:rPr>
              <a:t>:  </a:t>
            </a:r>
            <a:r>
              <a:rPr sz="1300" spc="10" dirty="0">
                <a:latin typeface="Cambria"/>
                <a:cs typeface="Cambria"/>
              </a:rPr>
              <a:t>Les   vols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5706973" y="5106612"/>
            <a:ext cx="989693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commerciaux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3853561" y="5338260"/>
            <a:ext cx="708294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débutent.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3853561" y="5648026"/>
            <a:ext cx="2004075" cy="2680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10" spc="10" dirty="0">
                <a:latin typeface="Arial"/>
                <a:cs typeface="Arial"/>
              </a:rPr>
              <a:t>En  2003</a:t>
            </a:r>
            <a:r>
              <a:rPr sz="1710" spc="10" dirty="0">
                <a:latin typeface="Cambria"/>
                <a:cs typeface="Cambria"/>
              </a:rPr>
              <a:t> </a:t>
            </a:r>
            <a:r>
              <a:rPr sz="1510" spc="10" dirty="0">
                <a:latin typeface="Arial"/>
                <a:cs typeface="Arial"/>
              </a:rPr>
              <a:t>:</a:t>
            </a:r>
            <a:r>
              <a:rPr sz="1510" spc="10" dirty="0">
                <a:latin typeface="Cambria"/>
                <a:cs typeface="Cambria"/>
              </a:rPr>
              <a:t> </a:t>
            </a:r>
            <a:r>
              <a:rPr sz="1210" spc="10" dirty="0">
                <a:latin typeface="Cambria"/>
                <a:cs typeface="Cambria"/>
              </a:rPr>
              <a:t>Ils se terminent.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3853561" y="6042602"/>
            <a:ext cx="2842812" cy="60901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Le coût du carburant, de l’entretien et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l’accident de l’an 2000, ont eu raison du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bel oiseau blanc.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1033576" y="6769550"/>
            <a:ext cx="5528401" cy="1929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Il reste le seul avion supersonique à avoir eu 27 ans exploitation commerciale.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330" name="object 1330"/>
          <p:cNvSpPr/>
          <p:nvPr/>
        </p:nvSpPr>
        <p:spPr>
          <a:xfrm>
            <a:off x="1033576" y="6936613"/>
            <a:ext cx="5492241" cy="9144"/>
          </a:xfrm>
          <a:custGeom>
            <a:avLst/>
            <a:gdLst/>
            <a:ahLst/>
            <a:cxnLst/>
            <a:rect l="l" t="t" r="r" b="b"/>
            <a:pathLst>
              <a:path w="5492241" h="9144">
                <a:moveTo>
                  <a:pt x="0" y="0"/>
                </a:moveTo>
                <a:lnTo>
                  <a:pt x="0" y="9144"/>
                </a:lnTo>
                <a:lnTo>
                  <a:pt x="5492242" y="9144"/>
                </a:lnTo>
                <a:lnTo>
                  <a:pt x="5492242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text 1"/>
          <p:cNvSpPr txBox="1"/>
          <p:nvPr/>
        </p:nvSpPr>
        <p:spPr>
          <a:xfrm>
            <a:off x="899464" y="7391482"/>
            <a:ext cx="3525781" cy="2680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latin typeface="Arial"/>
                <a:cs typeface="Arial"/>
              </a:rPr>
              <a:t>En  1969</a:t>
            </a:r>
            <a:r>
              <a:rPr sz="1800" spc="10" dirty="0">
                <a:latin typeface="Cambria"/>
                <a:cs typeface="Cambria"/>
              </a:rPr>
              <a:t> </a:t>
            </a:r>
            <a:r>
              <a:rPr sz="1800" spc="10" dirty="0">
                <a:latin typeface="Arial"/>
                <a:cs typeface="Arial"/>
              </a:rPr>
              <a:t>:</a:t>
            </a:r>
            <a:r>
              <a:rPr sz="1800" spc="10" dirty="0">
                <a:latin typeface="Cambria"/>
                <a:cs typeface="Cambria"/>
              </a:rPr>
              <a:t> </a:t>
            </a:r>
            <a:r>
              <a:rPr sz="1300" spc="10" dirty="0">
                <a:latin typeface="Cambria"/>
                <a:cs typeface="Cambria"/>
              </a:rPr>
              <a:t>Le Boeing 747 vole pour la première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331" name="object 1331"/>
          <p:cNvSpPr/>
          <p:nvPr/>
        </p:nvSpPr>
        <p:spPr>
          <a:xfrm>
            <a:off x="1757426" y="7619365"/>
            <a:ext cx="1027480" cy="9144"/>
          </a:xfrm>
          <a:custGeom>
            <a:avLst/>
            <a:gdLst/>
            <a:ahLst/>
            <a:cxnLst/>
            <a:rect l="l" t="t" r="r" b="b"/>
            <a:pathLst>
              <a:path w="1027480" h="9144">
                <a:moveTo>
                  <a:pt x="0" y="0"/>
                </a:moveTo>
                <a:lnTo>
                  <a:pt x="0" y="9144"/>
                </a:lnTo>
                <a:lnTo>
                  <a:pt x="1027480" y="9144"/>
                </a:lnTo>
                <a:lnTo>
                  <a:pt x="102748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text 1"/>
          <p:cNvSpPr txBox="1"/>
          <p:nvPr/>
        </p:nvSpPr>
        <p:spPr>
          <a:xfrm>
            <a:off x="899464" y="7682807"/>
            <a:ext cx="360822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fois. 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21" name="text 1"/>
          <p:cNvSpPr txBox="1"/>
          <p:nvPr/>
        </p:nvSpPr>
        <p:spPr>
          <a:xfrm>
            <a:off x="899464" y="7995227"/>
            <a:ext cx="3525805" cy="40022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Les premiers exemplaires seront livrés un an plus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tard à Air France pour la ligne Paris – New York. 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22" name="text 1"/>
          <p:cNvSpPr txBox="1"/>
          <p:nvPr/>
        </p:nvSpPr>
        <p:spPr>
          <a:xfrm>
            <a:off x="928420" y="8514912"/>
            <a:ext cx="3464497" cy="40174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49" spc="10" dirty="0">
                <a:latin typeface="Cambria"/>
                <a:cs typeface="Cambria"/>
              </a:rPr>
              <a:t>Pour lutter contre la concurrence américaine, les</a:t>
            </a:r>
            <a:endParaRPr sz="1100">
              <a:latin typeface="Cambria"/>
              <a:cs typeface="Cambria"/>
            </a:endParaRPr>
          </a:p>
          <a:p>
            <a:pPr marL="361137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Européens créèrent Airbus-Industries,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332" name="object 1332"/>
          <p:cNvSpPr/>
          <p:nvPr/>
        </p:nvSpPr>
        <p:spPr>
          <a:xfrm>
            <a:off x="2719451" y="8890762"/>
            <a:ext cx="1245412" cy="9144"/>
          </a:xfrm>
          <a:custGeom>
            <a:avLst/>
            <a:gdLst/>
            <a:ahLst/>
            <a:cxnLst/>
            <a:rect l="l" t="t" r="r" b="b"/>
            <a:pathLst>
              <a:path w="1245412" h="9144">
                <a:moveTo>
                  <a:pt x="0" y="0"/>
                </a:moveTo>
                <a:lnTo>
                  <a:pt x="0" y="9144"/>
                </a:lnTo>
                <a:lnTo>
                  <a:pt x="1245412" y="9144"/>
                </a:lnTo>
                <a:lnTo>
                  <a:pt x="1245412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text 1"/>
          <p:cNvSpPr txBox="1"/>
          <p:nvPr/>
        </p:nvSpPr>
        <p:spPr>
          <a:xfrm>
            <a:off x="957376" y="8932487"/>
            <a:ext cx="3407217" cy="4002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49" spc="10" dirty="0">
                <a:latin typeface="Cambria"/>
                <a:cs typeface="Cambria"/>
              </a:rPr>
              <a:t>consortium qui regroupe la France, l'Allemagne,</a:t>
            </a:r>
            <a:endParaRPr sz="1100">
              <a:latin typeface="Cambria"/>
              <a:cs typeface="Cambria"/>
            </a:endParaRPr>
          </a:p>
          <a:p>
            <a:pPr marL="406857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le Royaume-Uni, l'Espagne et l'Italie.</a:t>
            </a:r>
            <a:endParaRPr sz="1300">
              <a:latin typeface="Cambria"/>
              <a:cs typeface="Cambria"/>
            </a:endParaRPr>
          </a:p>
        </p:txBody>
      </p:sp>
      <p:pic>
        <p:nvPicPr>
          <p:cNvPr id="527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768" y="1156716"/>
            <a:ext cx="2974848" cy="2232660"/>
          </a:xfrm>
          <a:prstGeom prst="rect">
            <a:avLst/>
          </a:prstGeom>
        </p:spPr>
      </p:pic>
      <p:pic>
        <p:nvPicPr>
          <p:cNvPr id="528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" y="4739640"/>
            <a:ext cx="2830068" cy="1970532"/>
          </a:xfrm>
          <a:prstGeom prst="rect">
            <a:avLst/>
          </a:prstGeom>
        </p:spPr>
      </p:pic>
      <p:pic>
        <p:nvPicPr>
          <p:cNvPr id="529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7418832"/>
            <a:ext cx="2907792" cy="2043684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2128139" y="490116"/>
            <a:ext cx="3354124" cy="22644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spc="10" dirty="0">
                <a:latin typeface="Arial"/>
                <a:cs typeface="Arial"/>
              </a:rPr>
              <a:t>BREVET D’INITIATION AERONAUTIQUE</a:t>
            </a:r>
            <a:endParaRPr sz="1300">
              <a:latin typeface="Arial"/>
              <a:cs typeface="Arial"/>
            </a:endParaRPr>
          </a:p>
        </p:txBody>
      </p:sp>
      <p:sp>
        <p:nvSpPr>
          <p:cNvPr id="1333" name="object 1333"/>
          <p:cNvSpPr/>
          <p:nvPr/>
        </p:nvSpPr>
        <p:spPr>
          <a:xfrm>
            <a:off x="3467100" y="9896856"/>
            <a:ext cx="723900" cy="542544"/>
          </a:xfrm>
          <a:custGeom>
            <a:avLst/>
            <a:gdLst/>
            <a:ahLst/>
            <a:cxnLst/>
            <a:rect l="l" t="t" r="r" b="b"/>
            <a:pathLst>
              <a:path w="723900" h="542544">
                <a:moveTo>
                  <a:pt x="0" y="271272"/>
                </a:moveTo>
                <a:cubicBezTo>
                  <a:pt x="0" y="121450"/>
                  <a:pt x="162052" y="0"/>
                  <a:pt x="361950" y="0"/>
                </a:cubicBezTo>
                <a:cubicBezTo>
                  <a:pt x="561848" y="0"/>
                  <a:pt x="723900" y="121450"/>
                  <a:pt x="723900" y="271272"/>
                </a:cubicBezTo>
                <a:cubicBezTo>
                  <a:pt x="723900" y="421094"/>
                  <a:pt x="561848" y="542544"/>
                  <a:pt x="361950" y="542544"/>
                </a:cubicBezTo>
                <a:cubicBezTo>
                  <a:pt x="162052" y="542544"/>
                  <a:pt x="0" y="421094"/>
                  <a:pt x="0" y="271272"/>
                </a:cubicBez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3672205" y="10070718"/>
            <a:ext cx="354695" cy="199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FF"/>
                </a:solidFill>
                <a:latin typeface="Arial"/>
                <a:cs typeface="Arial"/>
              </a:rPr>
              <a:t>222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899464" y="953471"/>
            <a:ext cx="4833204" cy="26800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40" spc="10" dirty="0">
                <a:latin typeface="Arial"/>
                <a:cs typeface="Arial"/>
              </a:rPr>
              <a:t>En  1972</a:t>
            </a:r>
            <a:r>
              <a:rPr sz="1740" spc="10" dirty="0">
                <a:latin typeface="Cambria"/>
                <a:cs typeface="Cambria"/>
              </a:rPr>
              <a:t> </a:t>
            </a:r>
            <a:r>
              <a:rPr sz="1340" spc="10" dirty="0">
                <a:latin typeface="Cambria"/>
                <a:cs typeface="Cambria"/>
              </a:rPr>
              <a:t>:  </a:t>
            </a:r>
            <a:r>
              <a:rPr sz="1240" spc="10" dirty="0">
                <a:latin typeface="Cambria"/>
                <a:cs typeface="Cambria"/>
              </a:rPr>
              <a:t>C’est le premier vol du A300 qui lance l’histoire d’Airbus.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1334" name="object 1334"/>
          <p:cNvSpPr/>
          <p:nvPr/>
        </p:nvSpPr>
        <p:spPr>
          <a:xfrm>
            <a:off x="2074799" y="1181354"/>
            <a:ext cx="1617218" cy="9144"/>
          </a:xfrm>
          <a:custGeom>
            <a:avLst/>
            <a:gdLst/>
            <a:ahLst/>
            <a:cxnLst/>
            <a:rect l="l" t="t" r="r" b="b"/>
            <a:pathLst>
              <a:path w="1617218" h="9144">
                <a:moveTo>
                  <a:pt x="0" y="0"/>
                </a:moveTo>
                <a:lnTo>
                  <a:pt x="0" y="9144"/>
                </a:lnTo>
                <a:lnTo>
                  <a:pt x="1617218" y="9144"/>
                </a:lnTo>
                <a:lnTo>
                  <a:pt x="161721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text 1"/>
          <p:cNvSpPr txBox="1"/>
          <p:nvPr/>
        </p:nvSpPr>
        <p:spPr>
          <a:xfrm>
            <a:off x="899464" y="4142060"/>
            <a:ext cx="5798149" cy="2680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10" spc="10" dirty="0">
                <a:latin typeface="Arial"/>
                <a:cs typeface="Arial"/>
              </a:rPr>
              <a:t>En  1987</a:t>
            </a:r>
            <a:r>
              <a:rPr sz="1710" spc="10" dirty="0">
                <a:latin typeface="Cambria"/>
                <a:cs typeface="Cambria"/>
              </a:rPr>
              <a:t> </a:t>
            </a:r>
            <a:r>
              <a:rPr sz="1710" spc="10" dirty="0">
                <a:latin typeface="Arial"/>
                <a:cs typeface="Arial"/>
              </a:rPr>
              <a:t>:</a:t>
            </a:r>
            <a:r>
              <a:rPr sz="1710" spc="10" dirty="0">
                <a:latin typeface="Cambria"/>
                <a:cs typeface="Cambria"/>
              </a:rPr>
              <a:t> </a:t>
            </a:r>
            <a:r>
              <a:rPr sz="1210" spc="10" dirty="0">
                <a:latin typeface="Cambria"/>
                <a:cs typeface="Cambria"/>
              </a:rPr>
              <a:t>Airbus lance le A 320, le premier avion à commandes de vol électriques.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1335" name="object 1335"/>
          <p:cNvSpPr/>
          <p:nvPr/>
        </p:nvSpPr>
        <p:spPr>
          <a:xfrm>
            <a:off x="2583815" y="4369943"/>
            <a:ext cx="565404" cy="9144"/>
          </a:xfrm>
          <a:custGeom>
            <a:avLst/>
            <a:gdLst/>
            <a:ahLst/>
            <a:cxnLst/>
            <a:rect l="l" t="t" r="r" b="b"/>
            <a:pathLst>
              <a:path w="565404" h="9144">
                <a:moveTo>
                  <a:pt x="0" y="0"/>
                </a:moveTo>
                <a:lnTo>
                  <a:pt x="0" y="9144"/>
                </a:lnTo>
                <a:lnTo>
                  <a:pt x="565404" y="9144"/>
                </a:lnTo>
                <a:lnTo>
                  <a:pt x="56540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text 1"/>
          <p:cNvSpPr txBox="1"/>
          <p:nvPr/>
        </p:nvSpPr>
        <p:spPr>
          <a:xfrm>
            <a:off x="899464" y="7371670"/>
            <a:ext cx="3241767" cy="2680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10" spc="10" dirty="0">
                <a:latin typeface="Arial"/>
                <a:cs typeface="Arial"/>
              </a:rPr>
              <a:t>En  1991</a:t>
            </a:r>
            <a:r>
              <a:rPr sz="1710" spc="10" dirty="0">
                <a:latin typeface="Cambria"/>
                <a:cs typeface="Cambria"/>
              </a:rPr>
              <a:t> </a:t>
            </a:r>
            <a:r>
              <a:rPr sz="1710" spc="10" dirty="0">
                <a:latin typeface="Arial"/>
                <a:cs typeface="Arial"/>
              </a:rPr>
              <a:t>:  </a:t>
            </a:r>
            <a:r>
              <a:rPr sz="1210" spc="10" dirty="0">
                <a:latin typeface="Cambria"/>
                <a:cs typeface="Cambria"/>
              </a:rPr>
              <a:t>Création de l’A340 quadriréacteur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899464" y="8074615"/>
            <a:ext cx="3450554" cy="2680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40" spc="10" dirty="0">
                <a:latin typeface="Arial"/>
                <a:cs typeface="Arial"/>
              </a:rPr>
              <a:t>En  2005</a:t>
            </a:r>
            <a:r>
              <a:rPr sz="1740" spc="10" dirty="0">
                <a:latin typeface="Cambria"/>
                <a:cs typeface="Cambria"/>
              </a:rPr>
              <a:t> </a:t>
            </a:r>
            <a:r>
              <a:rPr sz="1740" spc="10" dirty="0">
                <a:latin typeface="Arial"/>
                <a:cs typeface="Arial"/>
              </a:rPr>
              <a:t>:</a:t>
            </a:r>
            <a:r>
              <a:rPr sz="1740" spc="10" dirty="0">
                <a:latin typeface="Cambria"/>
                <a:cs typeface="Cambria"/>
              </a:rPr>
              <a:t> </a:t>
            </a:r>
            <a:r>
              <a:rPr sz="1240" spc="10" dirty="0">
                <a:latin typeface="Cambria"/>
                <a:cs typeface="Cambria"/>
              </a:rPr>
              <a:t>Création de l’A380, très gros porteur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899464" y="8778703"/>
            <a:ext cx="5795327" cy="26800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latin typeface="Arial"/>
                <a:cs typeface="Arial"/>
              </a:rPr>
              <a:t>En  2013</a:t>
            </a:r>
            <a:r>
              <a:rPr sz="1800" spc="10" dirty="0">
                <a:latin typeface="Cambria"/>
                <a:cs typeface="Cambria"/>
              </a:rPr>
              <a:t> </a:t>
            </a:r>
            <a:r>
              <a:rPr sz="1800" spc="10" dirty="0">
                <a:latin typeface="Arial"/>
                <a:cs typeface="Arial"/>
              </a:rPr>
              <a:t>:</a:t>
            </a:r>
            <a:r>
              <a:rPr sz="1800" spc="10" dirty="0">
                <a:latin typeface="Cambria"/>
                <a:cs typeface="Cambria"/>
              </a:rPr>
              <a:t> </a:t>
            </a:r>
            <a:r>
              <a:rPr sz="1300" spc="10" dirty="0">
                <a:latin typeface="Cambria"/>
                <a:cs typeface="Cambria"/>
              </a:rPr>
              <a:t>C’est le premier vol du A 350, avion réalisé en grande partie en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899464" y="9071172"/>
            <a:ext cx="3203667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matériaux « composites  (fibres de carbone). </a:t>
            </a:r>
            <a:endParaRPr sz="1300">
              <a:latin typeface="Cambria"/>
              <a:cs typeface="Cambria"/>
            </a:endParaRPr>
          </a:p>
        </p:txBody>
      </p:sp>
      <p:pic>
        <p:nvPicPr>
          <p:cNvPr id="530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896" y="1655064"/>
            <a:ext cx="3889247" cy="2060448"/>
          </a:xfrm>
          <a:prstGeom prst="rect">
            <a:avLst/>
          </a:prstGeom>
        </p:spPr>
      </p:pic>
      <p:pic>
        <p:nvPicPr>
          <p:cNvPr id="531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416" y="4844796"/>
            <a:ext cx="3951732" cy="2058924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2128139" y="490116"/>
            <a:ext cx="3354124" cy="22644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spc="10" dirty="0">
                <a:latin typeface="Arial"/>
                <a:cs typeface="Arial"/>
              </a:rPr>
              <a:t>BREVET D’INITIATION AERONAUTIQUE</a:t>
            </a:r>
            <a:endParaRPr sz="1300">
              <a:latin typeface="Arial"/>
              <a:cs typeface="Arial"/>
            </a:endParaRPr>
          </a:p>
        </p:txBody>
      </p:sp>
      <p:sp>
        <p:nvSpPr>
          <p:cNvPr id="1336" name="object 1336"/>
          <p:cNvSpPr/>
          <p:nvPr/>
        </p:nvSpPr>
        <p:spPr>
          <a:xfrm>
            <a:off x="3467100" y="9896856"/>
            <a:ext cx="723900" cy="542544"/>
          </a:xfrm>
          <a:custGeom>
            <a:avLst/>
            <a:gdLst/>
            <a:ahLst/>
            <a:cxnLst/>
            <a:rect l="l" t="t" r="r" b="b"/>
            <a:pathLst>
              <a:path w="723900" h="542544">
                <a:moveTo>
                  <a:pt x="0" y="271272"/>
                </a:moveTo>
                <a:cubicBezTo>
                  <a:pt x="0" y="121450"/>
                  <a:pt x="162052" y="0"/>
                  <a:pt x="361950" y="0"/>
                </a:cubicBezTo>
                <a:cubicBezTo>
                  <a:pt x="561848" y="0"/>
                  <a:pt x="723900" y="121450"/>
                  <a:pt x="723900" y="271272"/>
                </a:cubicBezTo>
                <a:cubicBezTo>
                  <a:pt x="723900" y="421094"/>
                  <a:pt x="561848" y="542544"/>
                  <a:pt x="361950" y="542544"/>
                </a:cubicBezTo>
                <a:cubicBezTo>
                  <a:pt x="162052" y="542544"/>
                  <a:pt x="0" y="421094"/>
                  <a:pt x="0" y="271272"/>
                </a:cubicBez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3672205" y="10070718"/>
            <a:ext cx="354695" cy="199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FF"/>
                </a:solidFill>
                <a:latin typeface="Arial"/>
                <a:cs typeface="Arial"/>
              </a:rPr>
              <a:t>223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919276" y="954856"/>
            <a:ext cx="5756222" cy="4002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99" spc="10" dirty="0">
                <a:latin typeface="Cambria"/>
                <a:cs typeface="Cambria"/>
              </a:rPr>
              <a:t>La propulsion électrique et solaire se développe et redécouvre les défis du passé :</a:t>
            </a:r>
            <a:endParaRPr sz="900">
              <a:latin typeface="Cambria"/>
              <a:cs typeface="Cambria"/>
            </a:endParaRPr>
          </a:p>
          <a:p>
            <a:pPr marL="1218006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faire le tour de la terre avec le Solar Impulse II.</a:t>
            </a:r>
            <a:endParaRPr sz="1300">
              <a:latin typeface="Cambria"/>
              <a:cs typeface="Cambria"/>
            </a:endParaRPr>
          </a:p>
        </p:txBody>
      </p:sp>
      <p:pic>
        <p:nvPicPr>
          <p:cNvPr id="532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56" y="1848612"/>
            <a:ext cx="6220968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2128139" y="490116"/>
            <a:ext cx="3354124" cy="22644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spc="10" dirty="0">
                <a:latin typeface="Arial"/>
                <a:cs typeface="Arial"/>
              </a:rPr>
              <a:t>BREVET D’INITIATION AERONAUTIQUE</a:t>
            </a:r>
            <a:endParaRPr sz="1300">
              <a:latin typeface="Arial"/>
              <a:cs typeface="Arial"/>
            </a:endParaRPr>
          </a:p>
        </p:txBody>
      </p:sp>
      <p:sp>
        <p:nvSpPr>
          <p:cNvPr id="1337" name="object 1337"/>
          <p:cNvSpPr/>
          <p:nvPr/>
        </p:nvSpPr>
        <p:spPr>
          <a:xfrm>
            <a:off x="3467100" y="9896856"/>
            <a:ext cx="723900" cy="542544"/>
          </a:xfrm>
          <a:custGeom>
            <a:avLst/>
            <a:gdLst/>
            <a:ahLst/>
            <a:cxnLst/>
            <a:rect l="l" t="t" r="r" b="b"/>
            <a:pathLst>
              <a:path w="723900" h="542544">
                <a:moveTo>
                  <a:pt x="0" y="271272"/>
                </a:moveTo>
                <a:cubicBezTo>
                  <a:pt x="0" y="121450"/>
                  <a:pt x="162052" y="0"/>
                  <a:pt x="361950" y="0"/>
                </a:cubicBezTo>
                <a:cubicBezTo>
                  <a:pt x="561848" y="0"/>
                  <a:pt x="723900" y="121450"/>
                  <a:pt x="723900" y="271272"/>
                </a:cubicBezTo>
                <a:cubicBezTo>
                  <a:pt x="723900" y="421094"/>
                  <a:pt x="561848" y="542544"/>
                  <a:pt x="361950" y="542544"/>
                </a:cubicBezTo>
                <a:cubicBezTo>
                  <a:pt x="162052" y="542544"/>
                  <a:pt x="0" y="421094"/>
                  <a:pt x="0" y="271272"/>
                </a:cubicBez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3672205" y="10070718"/>
            <a:ext cx="354695" cy="199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FF"/>
                </a:solidFill>
                <a:latin typeface="Arial"/>
                <a:cs typeface="Arial"/>
              </a:rPr>
              <a:t>224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771448" y="946383"/>
            <a:ext cx="2791662" cy="28433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60" spc="10" dirty="0">
                <a:latin typeface="Arial"/>
                <a:cs typeface="Arial"/>
              </a:rPr>
              <a:t>VIII.    La Conquête Spatiale</a:t>
            </a:r>
            <a:endParaRPr sz="17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899464" y="1605743"/>
            <a:ext cx="1184097" cy="26800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latin typeface="Arial"/>
                <a:cs typeface="Arial"/>
              </a:rPr>
              <a:t>En     1903</a:t>
            </a:r>
            <a:r>
              <a:rPr sz="1800" spc="10" dirty="0">
                <a:latin typeface="Cambria"/>
                <a:cs typeface="Cambria"/>
              </a:rPr>
              <a:t> </a:t>
            </a:r>
            <a:r>
              <a:rPr sz="1800" spc="10" dirty="0">
                <a:latin typeface="Arial"/>
                <a:cs typeface="Arial"/>
              </a:rPr>
              <a:t>: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2266823" y="1673958"/>
            <a:ext cx="859005" cy="18388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b="1" spc="10" dirty="0">
                <a:latin typeface="Arial"/>
                <a:cs typeface="Arial"/>
              </a:rPr>
              <a:t>Constantin</a:t>
            </a:r>
            <a:endParaRPr sz="13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3302600" y="1666564"/>
            <a:ext cx="951188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b="1" spc="10" dirty="0">
                <a:latin typeface="Arial"/>
                <a:cs typeface="Arial"/>
              </a:rPr>
              <a:t>Tsiolkovski</a:t>
            </a:r>
            <a:r>
              <a:rPr sz="1300" spc="10" dirty="0">
                <a:latin typeface="Cambria"/>
                <a:cs typeface="Cambria"/>
              </a:rPr>
              <a:t>,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899464" y="1898211"/>
            <a:ext cx="3354576" cy="60901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scientifique russe, décrit le principe d’une fusée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assez puissante pour se libérer de l’attraction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terrestre et atteindre d’autres planètes.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899464" y="2626683"/>
            <a:ext cx="3354045" cy="60901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Il  aborde  alors  la  forme  de  la  chambre  de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combustion, le guidage de la trajectoire de la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fusée, …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899464" y="3354012"/>
            <a:ext cx="3147278" cy="1929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Tous ses principes seront repris par la suite.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899464" y="3663758"/>
            <a:ext cx="3369291" cy="51804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149" spc="10" dirty="0">
                <a:latin typeface="Arial"/>
                <a:cs typeface="Arial"/>
              </a:rPr>
              <a:t>«</a:t>
            </a:r>
            <a:r>
              <a:rPr sz="1149" spc="10" dirty="0">
                <a:latin typeface="Cambria"/>
                <a:cs typeface="Cambria"/>
              </a:rPr>
              <a:t> </a:t>
            </a:r>
            <a:r>
              <a:rPr sz="1149" spc="10" dirty="0">
                <a:latin typeface="Arial"/>
                <a:cs typeface="Arial"/>
              </a:rPr>
              <a:t>La Terre est le berceau de l'Humanité, mais on ne</a:t>
            </a:r>
            <a:endParaRPr sz="1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600" spc="10" dirty="0">
                <a:latin typeface="Arial"/>
                <a:cs typeface="Arial"/>
              </a:rPr>
              <a:t>passe pas sa vie dans un berceau.</a:t>
            </a:r>
            <a:r>
              <a:rPr sz="1600" spc="10" dirty="0">
                <a:latin typeface="Cambria"/>
                <a:cs typeface="Cambria"/>
              </a:rPr>
              <a:t> </a:t>
            </a:r>
            <a:r>
              <a:rPr sz="1600" spc="10" dirty="0">
                <a:latin typeface="Arial"/>
                <a:cs typeface="Arial"/>
              </a:rPr>
              <a:t>»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899464" y="4636379"/>
            <a:ext cx="5795127" cy="4208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10" spc="10" dirty="0">
                <a:latin typeface="Arial"/>
                <a:cs typeface="Arial"/>
              </a:rPr>
              <a:t>En  1930</a:t>
            </a:r>
            <a:r>
              <a:rPr sz="1310" spc="10" dirty="0">
                <a:latin typeface="Cambria"/>
                <a:cs typeface="Cambria"/>
              </a:rPr>
              <a:t>  </a:t>
            </a:r>
            <a:r>
              <a:rPr sz="1310" spc="10" dirty="0">
                <a:latin typeface="Arial"/>
                <a:cs typeface="Arial"/>
              </a:rPr>
              <a:t>:</a:t>
            </a:r>
            <a:r>
              <a:rPr sz="1310" spc="10" dirty="0">
                <a:latin typeface="Cambria"/>
                <a:cs typeface="Cambria"/>
              </a:rPr>
              <a:t>  </a:t>
            </a:r>
            <a:r>
              <a:rPr sz="1210" b="1" spc="10" dirty="0">
                <a:latin typeface="Arial"/>
                <a:cs typeface="Arial"/>
              </a:rPr>
              <a:t>Wernher von Braun</a:t>
            </a:r>
            <a:r>
              <a:rPr sz="1210" spc="10" dirty="0">
                <a:latin typeface="Cambria"/>
                <a:cs typeface="Cambria"/>
              </a:rPr>
              <a:t>, pionnier de l’astronautique poursuit ses recherches</a:t>
            </a:r>
            <a:endParaRPr sz="12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pour le régime Nazi.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2413127" y="5175192"/>
            <a:ext cx="2770900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On lui doit la conception des fusées V2.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338" name="object 1338"/>
          <p:cNvSpPr/>
          <p:nvPr/>
        </p:nvSpPr>
        <p:spPr>
          <a:xfrm>
            <a:off x="2413127" y="5342255"/>
            <a:ext cx="2734691" cy="9144"/>
          </a:xfrm>
          <a:custGeom>
            <a:avLst/>
            <a:gdLst/>
            <a:ahLst/>
            <a:cxnLst/>
            <a:rect l="l" t="t" r="r" b="b"/>
            <a:pathLst>
              <a:path w="2734691" h="9144">
                <a:moveTo>
                  <a:pt x="0" y="0"/>
                </a:moveTo>
                <a:lnTo>
                  <a:pt x="0" y="9144"/>
                </a:lnTo>
                <a:lnTo>
                  <a:pt x="2734691" y="9144"/>
                </a:lnTo>
                <a:lnTo>
                  <a:pt x="273469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text 1"/>
          <p:cNvSpPr txBox="1"/>
          <p:nvPr/>
        </p:nvSpPr>
        <p:spPr>
          <a:xfrm>
            <a:off x="899464" y="5795854"/>
            <a:ext cx="4920072" cy="2680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70" spc="10" dirty="0">
                <a:latin typeface="Arial"/>
                <a:cs typeface="Arial"/>
              </a:rPr>
              <a:t>En  1942</a:t>
            </a:r>
            <a:r>
              <a:rPr sz="1770" spc="10" dirty="0">
                <a:latin typeface="Cambria"/>
                <a:cs typeface="Cambria"/>
              </a:rPr>
              <a:t> </a:t>
            </a:r>
            <a:r>
              <a:rPr sz="1770" spc="10" dirty="0">
                <a:latin typeface="Arial"/>
                <a:cs typeface="Arial"/>
              </a:rPr>
              <a:t>:</a:t>
            </a:r>
            <a:r>
              <a:rPr sz="1770" spc="10" dirty="0">
                <a:latin typeface="Cambria"/>
                <a:cs typeface="Cambria"/>
              </a:rPr>
              <a:t> </a:t>
            </a:r>
            <a:r>
              <a:rPr sz="1270" spc="10" dirty="0">
                <a:latin typeface="Cambria"/>
                <a:cs typeface="Cambria"/>
              </a:rPr>
              <a:t>La première fusée de grande taille est lancée d’Allemagne.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899464" y="6190430"/>
            <a:ext cx="4354118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Récupéré par les américains après la défaite allemande de la 2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5220970" y="6205910"/>
            <a:ext cx="219871" cy="12685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850" spc="10" dirty="0">
                <a:latin typeface="Cambria"/>
                <a:cs typeface="Cambria"/>
              </a:rPr>
              <a:t>ème</a:t>
            </a:r>
            <a:endParaRPr sz="800">
              <a:latin typeface="Cambria"/>
              <a:cs typeface="Cambria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5417566" y="6190430"/>
            <a:ext cx="1279932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 Guerre Mondiale,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899464" y="6397694"/>
            <a:ext cx="4412580" cy="1929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il développe pour l’armée américaine, des missiles balistiques.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899464" y="6710146"/>
            <a:ext cx="5798064" cy="4017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Avec le lancement de la course à l’Espace avec l’Union Soviétique, il devient l’un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des principaux responsables de la NASA et travaille sur le développement de la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339" name="object 1339"/>
          <p:cNvSpPr/>
          <p:nvPr/>
        </p:nvSpPr>
        <p:spPr>
          <a:xfrm>
            <a:off x="6534912" y="7085965"/>
            <a:ext cx="126492" cy="9144"/>
          </a:xfrm>
          <a:custGeom>
            <a:avLst/>
            <a:gdLst/>
            <a:ahLst/>
            <a:cxnLst/>
            <a:rect l="l" t="t" r="r" b="b"/>
            <a:pathLst>
              <a:path w="126492" h="9144">
                <a:moveTo>
                  <a:pt x="0" y="0"/>
                </a:moveTo>
                <a:lnTo>
                  <a:pt x="0" y="9144"/>
                </a:lnTo>
                <a:lnTo>
                  <a:pt x="126492" y="9144"/>
                </a:lnTo>
                <a:lnTo>
                  <a:pt x="126492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text 1"/>
          <p:cNvSpPr txBox="1"/>
          <p:nvPr/>
        </p:nvSpPr>
        <p:spPr>
          <a:xfrm>
            <a:off x="899464" y="7126166"/>
            <a:ext cx="1086195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fusée Saturn V.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340" name="object 1340"/>
          <p:cNvSpPr/>
          <p:nvPr/>
        </p:nvSpPr>
        <p:spPr>
          <a:xfrm>
            <a:off x="899464" y="7293229"/>
            <a:ext cx="1016508" cy="9143"/>
          </a:xfrm>
          <a:custGeom>
            <a:avLst/>
            <a:gdLst/>
            <a:ahLst/>
            <a:cxnLst/>
            <a:rect l="l" t="t" r="r" b="b"/>
            <a:pathLst>
              <a:path w="1016508" h="9143">
                <a:moveTo>
                  <a:pt x="0" y="0"/>
                </a:moveTo>
                <a:lnTo>
                  <a:pt x="0" y="9144"/>
                </a:lnTo>
                <a:lnTo>
                  <a:pt x="1016508" y="9144"/>
                </a:lnTo>
                <a:lnTo>
                  <a:pt x="101650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533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744" y="1478280"/>
            <a:ext cx="1933956" cy="2429256"/>
          </a:xfrm>
          <a:prstGeom prst="rect">
            <a:avLst/>
          </a:prstGeom>
        </p:spPr>
      </p:pic>
      <p:pic>
        <p:nvPicPr>
          <p:cNvPr id="534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220" y="1476756"/>
            <a:ext cx="1937004" cy="2432304"/>
          </a:xfrm>
          <a:prstGeom prst="rect">
            <a:avLst/>
          </a:prstGeom>
        </p:spPr>
      </p:pic>
      <p:sp>
        <p:nvSpPr>
          <p:cNvPr id="1341" name="object 1341"/>
          <p:cNvSpPr/>
          <p:nvPr/>
        </p:nvSpPr>
        <p:spPr>
          <a:xfrm>
            <a:off x="4340352" y="1389888"/>
            <a:ext cx="2110740" cy="2606039"/>
          </a:xfrm>
          <a:custGeom>
            <a:avLst/>
            <a:gdLst/>
            <a:ahLst/>
            <a:cxnLst/>
            <a:rect l="l" t="t" r="r" b="b"/>
            <a:pathLst>
              <a:path w="2110740" h="2606039">
                <a:moveTo>
                  <a:pt x="0" y="0"/>
                </a:moveTo>
                <a:lnTo>
                  <a:pt x="2110740" y="0"/>
                </a:lnTo>
                <a:lnTo>
                  <a:pt x="2110740" y="2606039"/>
                </a:lnTo>
                <a:lnTo>
                  <a:pt x="0" y="2606039"/>
                </a:lnTo>
                <a:close/>
                <a:moveTo>
                  <a:pt x="53086" y="2552953"/>
                </a:moveTo>
                <a:lnTo>
                  <a:pt x="2057654" y="2552953"/>
                </a:lnTo>
                <a:lnTo>
                  <a:pt x="2057654" y="53086"/>
                </a:lnTo>
                <a:lnTo>
                  <a:pt x="53086" y="53086"/>
                </a:lnTo>
                <a:close/>
                <a:moveTo>
                  <a:pt x="70739" y="70739"/>
                </a:moveTo>
                <a:lnTo>
                  <a:pt x="2040001" y="70739"/>
                </a:lnTo>
                <a:lnTo>
                  <a:pt x="2040001" y="2535301"/>
                </a:lnTo>
                <a:lnTo>
                  <a:pt x="70739" y="2535301"/>
                </a:lnTo>
                <a:close/>
                <a:moveTo>
                  <a:pt x="88392" y="2517648"/>
                </a:moveTo>
                <a:lnTo>
                  <a:pt x="2022348" y="2517648"/>
                </a:lnTo>
                <a:lnTo>
                  <a:pt x="2022348" y="88392"/>
                </a:lnTo>
                <a:lnTo>
                  <a:pt x="88392" y="8839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535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088" y="7732776"/>
            <a:ext cx="3735324" cy="132588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2128139" y="490116"/>
            <a:ext cx="3354124" cy="22644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spc="10" dirty="0">
                <a:latin typeface="Arial"/>
                <a:cs typeface="Arial"/>
              </a:rPr>
              <a:t>BREVET D’INITIATION AERONAUTIQUE</a:t>
            </a:r>
            <a:endParaRPr sz="1300">
              <a:latin typeface="Arial"/>
              <a:cs typeface="Arial"/>
            </a:endParaRPr>
          </a:p>
        </p:txBody>
      </p:sp>
      <p:sp>
        <p:nvSpPr>
          <p:cNvPr id="1342" name="object 1342"/>
          <p:cNvSpPr/>
          <p:nvPr/>
        </p:nvSpPr>
        <p:spPr>
          <a:xfrm>
            <a:off x="3467100" y="9896856"/>
            <a:ext cx="723900" cy="542544"/>
          </a:xfrm>
          <a:custGeom>
            <a:avLst/>
            <a:gdLst/>
            <a:ahLst/>
            <a:cxnLst/>
            <a:rect l="l" t="t" r="r" b="b"/>
            <a:pathLst>
              <a:path w="723900" h="542544">
                <a:moveTo>
                  <a:pt x="0" y="271272"/>
                </a:moveTo>
                <a:cubicBezTo>
                  <a:pt x="0" y="121450"/>
                  <a:pt x="162052" y="0"/>
                  <a:pt x="361950" y="0"/>
                </a:cubicBezTo>
                <a:cubicBezTo>
                  <a:pt x="561848" y="0"/>
                  <a:pt x="723900" y="121450"/>
                  <a:pt x="723900" y="271272"/>
                </a:cubicBezTo>
                <a:cubicBezTo>
                  <a:pt x="723900" y="421094"/>
                  <a:pt x="561848" y="542544"/>
                  <a:pt x="361950" y="542544"/>
                </a:cubicBezTo>
                <a:cubicBezTo>
                  <a:pt x="162052" y="542544"/>
                  <a:pt x="0" y="421094"/>
                  <a:pt x="0" y="271272"/>
                </a:cubicBez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3672205" y="10070718"/>
            <a:ext cx="354695" cy="199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FF"/>
                </a:solidFill>
                <a:latin typeface="Arial"/>
                <a:cs typeface="Arial"/>
              </a:rPr>
              <a:t>225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536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944" y="8886444"/>
            <a:ext cx="710184" cy="946404"/>
          </a:xfrm>
          <a:prstGeom prst="rect">
            <a:avLst/>
          </a:prstGeom>
        </p:spPr>
      </p:pic>
      <p:sp>
        <p:nvSpPr>
          <p:cNvPr id="4" name="text 1"/>
          <p:cNvSpPr txBox="1"/>
          <p:nvPr/>
        </p:nvSpPr>
        <p:spPr>
          <a:xfrm>
            <a:off x="899464" y="953471"/>
            <a:ext cx="5797202" cy="26800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10" spc="10" dirty="0">
                <a:latin typeface="Arial"/>
                <a:cs typeface="Arial"/>
              </a:rPr>
              <a:t>En  1957</a:t>
            </a:r>
            <a:r>
              <a:rPr sz="1710" spc="10" dirty="0">
                <a:latin typeface="Cambria"/>
                <a:cs typeface="Cambria"/>
              </a:rPr>
              <a:t> </a:t>
            </a:r>
            <a:r>
              <a:rPr sz="1710" spc="10" dirty="0">
                <a:latin typeface="Arial"/>
                <a:cs typeface="Arial"/>
              </a:rPr>
              <a:t>:</a:t>
            </a:r>
            <a:r>
              <a:rPr sz="1710" spc="10" dirty="0">
                <a:latin typeface="Cambria"/>
                <a:cs typeface="Cambria"/>
              </a:rPr>
              <a:t> </a:t>
            </a:r>
            <a:r>
              <a:rPr sz="1210" spc="10" dirty="0">
                <a:latin typeface="Cambria"/>
                <a:cs typeface="Cambria"/>
              </a:rPr>
              <a:t>Les Russes lance le premier satellite artificiel, « Spoutnik 1 » qui tourne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1343" name="object 1343"/>
          <p:cNvSpPr/>
          <p:nvPr/>
        </p:nvSpPr>
        <p:spPr>
          <a:xfrm>
            <a:off x="2887091" y="1181354"/>
            <a:ext cx="1951355" cy="9144"/>
          </a:xfrm>
          <a:custGeom>
            <a:avLst/>
            <a:gdLst/>
            <a:ahLst/>
            <a:cxnLst/>
            <a:rect l="l" t="t" r="r" b="b"/>
            <a:pathLst>
              <a:path w="1951355" h="9144">
                <a:moveTo>
                  <a:pt x="0" y="0"/>
                </a:moveTo>
                <a:lnTo>
                  <a:pt x="0" y="9144"/>
                </a:lnTo>
                <a:lnTo>
                  <a:pt x="1951355" y="9144"/>
                </a:lnTo>
                <a:lnTo>
                  <a:pt x="1951355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text 1"/>
          <p:cNvSpPr txBox="1"/>
          <p:nvPr/>
        </p:nvSpPr>
        <p:spPr>
          <a:xfrm>
            <a:off x="899464" y="1244416"/>
            <a:ext cx="1306032" cy="1929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autour de la terre.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1617218" y="4521396"/>
            <a:ext cx="4362338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Il s’en suivra « Spoutnik 2 » ainsi que la chienne </a:t>
            </a:r>
            <a:r>
              <a:rPr sz="1300" b="1" spc="10" dirty="0">
                <a:latin typeface="Arial"/>
                <a:cs typeface="Arial"/>
              </a:rPr>
              <a:t>Laïka</a:t>
            </a:r>
            <a:r>
              <a:rPr sz="1300" spc="10" dirty="0">
                <a:latin typeface="Cambria"/>
                <a:cs typeface="Cambria"/>
              </a:rPr>
              <a:t> à bord.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344" name="object 1344"/>
          <p:cNvSpPr/>
          <p:nvPr/>
        </p:nvSpPr>
        <p:spPr>
          <a:xfrm>
            <a:off x="1617218" y="4688459"/>
            <a:ext cx="4326001" cy="9144"/>
          </a:xfrm>
          <a:custGeom>
            <a:avLst/>
            <a:gdLst/>
            <a:ahLst/>
            <a:cxnLst/>
            <a:rect l="l" t="t" r="r" b="b"/>
            <a:pathLst>
              <a:path w="4326001" h="9144">
                <a:moveTo>
                  <a:pt x="0" y="0"/>
                </a:moveTo>
                <a:lnTo>
                  <a:pt x="0" y="9144"/>
                </a:lnTo>
                <a:lnTo>
                  <a:pt x="4326001" y="9144"/>
                </a:lnTo>
                <a:lnTo>
                  <a:pt x="432600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text 1"/>
          <p:cNvSpPr txBox="1"/>
          <p:nvPr/>
        </p:nvSpPr>
        <p:spPr>
          <a:xfrm>
            <a:off x="899464" y="5763850"/>
            <a:ext cx="3834602" cy="2680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latin typeface="Arial"/>
                <a:cs typeface="Arial"/>
              </a:rPr>
              <a:t>En  1961</a:t>
            </a:r>
            <a:r>
              <a:rPr sz="1800" spc="10" dirty="0">
                <a:latin typeface="Cambria"/>
                <a:cs typeface="Cambria"/>
              </a:rPr>
              <a:t> </a:t>
            </a:r>
            <a:r>
              <a:rPr sz="1800" spc="10" dirty="0">
                <a:latin typeface="Arial"/>
                <a:cs typeface="Arial"/>
              </a:rPr>
              <a:t>:</a:t>
            </a:r>
            <a:r>
              <a:rPr sz="1800" spc="10" dirty="0">
                <a:latin typeface="Cambria"/>
                <a:cs typeface="Cambria"/>
              </a:rPr>
              <a:t> </a:t>
            </a:r>
            <a:r>
              <a:rPr sz="1300" b="1" spc="10" dirty="0">
                <a:latin typeface="Arial"/>
                <a:cs typeface="Arial"/>
              </a:rPr>
              <a:t>Youri Gagarine </a:t>
            </a:r>
            <a:r>
              <a:rPr sz="1300" spc="10" dirty="0">
                <a:latin typeface="Cambria"/>
                <a:cs typeface="Cambria"/>
              </a:rPr>
              <a:t>à bord de Vostok 1 est le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345" name="object 1345"/>
          <p:cNvSpPr/>
          <p:nvPr/>
        </p:nvSpPr>
        <p:spPr>
          <a:xfrm>
            <a:off x="3647821" y="5991733"/>
            <a:ext cx="626363" cy="9144"/>
          </a:xfrm>
          <a:custGeom>
            <a:avLst/>
            <a:gdLst/>
            <a:ahLst/>
            <a:cxnLst/>
            <a:rect l="l" t="t" r="r" b="b"/>
            <a:pathLst>
              <a:path w="626363" h="9144">
                <a:moveTo>
                  <a:pt x="0" y="0"/>
                </a:moveTo>
                <a:lnTo>
                  <a:pt x="0" y="9144"/>
                </a:lnTo>
                <a:lnTo>
                  <a:pt x="626364" y="9144"/>
                </a:lnTo>
                <a:lnTo>
                  <a:pt x="62636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46" name="object 1346"/>
          <p:cNvSpPr/>
          <p:nvPr/>
        </p:nvSpPr>
        <p:spPr>
          <a:xfrm>
            <a:off x="4574413" y="5991733"/>
            <a:ext cx="123444" cy="9144"/>
          </a:xfrm>
          <a:custGeom>
            <a:avLst/>
            <a:gdLst/>
            <a:ahLst/>
            <a:cxnLst/>
            <a:rect l="l" t="t" r="r" b="b"/>
            <a:pathLst>
              <a:path w="123444" h="9144">
                <a:moveTo>
                  <a:pt x="0" y="0"/>
                </a:moveTo>
                <a:lnTo>
                  <a:pt x="0" y="9144"/>
                </a:lnTo>
                <a:lnTo>
                  <a:pt x="123444" y="9144"/>
                </a:lnTo>
                <a:lnTo>
                  <a:pt x="12344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text 1"/>
          <p:cNvSpPr txBox="1"/>
          <p:nvPr/>
        </p:nvSpPr>
        <p:spPr>
          <a:xfrm>
            <a:off x="899464" y="6056318"/>
            <a:ext cx="2217385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premier homme dans l’espace. 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347" name="object 1347"/>
          <p:cNvSpPr/>
          <p:nvPr/>
        </p:nvSpPr>
        <p:spPr>
          <a:xfrm>
            <a:off x="899464" y="6223381"/>
            <a:ext cx="2109470" cy="9144"/>
          </a:xfrm>
          <a:custGeom>
            <a:avLst/>
            <a:gdLst/>
            <a:ahLst/>
            <a:cxnLst/>
            <a:rect l="l" t="t" r="r" b="b"/>
            <a:pathLst>
              <a:path w="2109470" h="9144">
                <a:moveTo>
                  <a:pt x="0" y="0"/>
                </a:moveTo>
                <a:lnTo>
                  <a:pt x="0" y="9144"/>
                </a:lnTo>
                <a:lnTo>
                  <a:pt x="2109471" y="9144"/>
                </a:lnTo>
                <a:lnTo>
                  <a:pt x="210947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text 1"/>
          <p:cNvSpPr txBox="1"/>
          <p:nvPr/>
        </p:nvSpPr>
        <p:spPr>
          <a:xfrm>
            <a:off x="899464" y="6676586"/>
            <a:ext cx="3555710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Une fois de plus les Russes battent les Américains.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899464" y="7919167"/>
            <a:ext cx="1675206" cy="2680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80" spc="10" dirty="0">
                <a:latin typeface="Arial"/>
                <a:cs typeface="Arial"/>
              </a:rPr>
              <a:t>En   Juillet   1962</a:t>
            </a:r>
            <a:r>
              <a:rPr sz="1680" spc="10" dirty="0">
                <a:latin typeface="Cambria"/>
                <a:cs typeface="Cambria"/>
              </a:rPr>
              <a:t> </a:t>
            </a:r>
            <a:r>
              <a:rPr sz="1680" spc="10" dirty="0">
                <a:latin typeface="Arial"/>
                <a:cs typeface="Arial"/>
              </a:rPr>
              <a:t>:</a:t>
            </a:r>
            <a:endParaRPr sz="1600">
              <a:latin typeface="Cambria"/>
              <a:cs typeface="Cambria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2656967" y="7979987"/>
            <a:ext cx="204917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Le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2938748" y="7979987"/>
            <a:ext cx="608496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premier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3624109" y="7979987"/>
            <a:ext cx="595165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satellite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4295645" y="7979987"/>
            <a:ext cx="739676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américain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899464" y="8210111"/>
            <a:ext cx="805779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« Telstar »  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899464" y="8631682"/>
            <a:ext cx="3984278" cy="1645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libri"/>
                <a:cs typeface="Calibri"/>
              </a:rPr>
              <a:t>Ce satellite sera l’inspiration du personnage emblématique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899464" y="8831326"/>
            <a:ext cx="1424367" cy="16459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libri"/>
                <a:cs typeface="Calibri"/>
              </a:rPr>
              <a:t>de Star Wars : R2-D2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348" name="object 1348"/>
          <p:cNvSpPr/>
          <p:nvPr/>
        </p:nvSpPr>
        <p:spPr>
          <a:xfrm>
            <a:off x="1105204" y="8973058"/>
            <a:ext cx="652272" cy="10668"/>
          </a:xfrm>
          <a:custGeom>
            <a:avLst/>
            <a:gdLst/>
            <a:ahLst/>
            <a:cxnLst/>
            <a:rect l="l" t="t" r="r" b="b"/>
            <a:pathLst>
              <a:path w="652272" h="10668">
                <a:moveTo>
                  <a:pt x="0" y="0"/>
                </a:moveTo>
                <a:lnTo>
                  <a:pt x="0" y="10668"/>
                </a:lnTo>
                <a:lnTo>
                  <a:pt x="652272" y="10668"/>
                </a:lnTo>
                <a:lnTo>
                  <a:pt x="652272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537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796" y="1863852"/>
            <a:ext cx="3203448" cy="2226563"/>
          </a:xfrm>
          <a:prstGeom prst="rect">
            <a:avLst/>
          </a:prstGeom>
        </p:spPr>
      </p:pic>
      <p:pic>
        <p:nvPicPr>
          <p:cNvPr id="538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268" y="5155691"/>
            <a:ext cx="1848612" cy="2628900"/>
          </a:xfrm>
          <a:prstGeom prst="rect">
            <a:avLst/>
          </a:prstGeom>
        </p:spPr>
      </p:pic>
      <p:pic>
        <p:nvPicPr>
          <p:cNvPr id="539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020" y="7927848"/>
            <a:ext cx="1318260" cy="164896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2128139" y="490116"/>
            <a:ext cx="3354124" cy="22644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spc="10" dirty="0">
                <a:latin typeface="Arial"/>
                <a:cs typeface="Arial"/>
              </a:rPr>
              <a:t>BREVET D’INITIATION AERONAUTIQUE</a:t>
            </a:r>
            <a:endParaRPr sz="1300">
              <a:latin typeface="Arial"/>
              <a:cs typeface="Arial"/>
            </a:endParaRPr>
          </a:p>
        </p:txBody>
      </p:sp>
      <p:sp>
        <p:nvSpPr>
          <p:cNvPr id="1084" name="object 1084"/>
          <p:cNvSpPr/>
          <p:nvPr/>
        </p:nvSpPr>
        <p:spPr>
          <a:xfrm>
            <a:off x="3467100" y="9896856"/>
            <a:ext cx="723900" cy="542544"/>
          </a:xfrm>
          <a:custGeom>
            <a:avLst/>
            <a:gdLst/>
            <a:ahLst/>
            <a:cxnLst/>
            <a:rect l="l" t="t" r="r" b="b"/>
            <a:pathLst>
              <a:path w="723900" h="542544">
                <a:moveTo>
                  <a:pt x="0" y="271272"/>
                </a:moveTo>
                <a:cubicBezTo>
                  <a:pt x="0" y="121450"/>
                  <a:pt x="162052" y="0"/>
                  <a:pt x="361950" y="0"/>
                </a:cubicBezTo>
                <a:cubicBezTo>
                  <a:pt x="561848" y="0"/>
                  <a:pt x="723900" y="121450"/>
                  <a:pt x="723900" y="271272"/>
                </a:cubicBezTo>
                <a:cubicBezTo>
                  <a:pt x="723900" y="421094"/>
                  <a:pt x="561848" y="542544"/>
                  <a:pt x="361950" y="542544"/>
                </a:cubicBezTo>
                <a:cubicBezTo>
                  <a:pt x="162052" y="542544"/>
                  <a:pt x="0" y="421094"/>
                  <a:pt x="0" y="271272"/>
                </a:cubicBez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3672205" y="10070718"/>
            <a:ext cx="354695" cy="199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FF"/>
                </a:solidFill>
                <a:latin typeface="Arial"/>
                <a:cs typeface="Arial"/>
              </a:rPr>
              <a:t>181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414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444" y="5333998"/>
            <a:ext cx="7676388" cy="5337048"/>
          </a:xfrm>
          <a:prstGeom prst="rect">
            <a:avLst/>
          </a:prstGeom>
        </p:spPr>
      </p:pic>
      <p:pic>
        <p:nvPicPr>
          <p:cNvPr id="415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199644"/>
            <a:ext cx="7591043" cy="52578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2128139" y="490116"/>
            <a:ext cx="3354124" cy="22644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spc="10" dirty="0">
                <a:latin typeface="Arial"/>
                <a:cs typeface="Arial"/>
              </a:rPr>
              <a:t>BREVET D’INITIATION AERONAUTIQUE</a:t>
            </a:r>
            <a:endParaRPr sz="1300">
              <a:latin typeface="Arial"/>
              <a:cs typeface="Arial"/>
            </a:endParaRPr>
          </a:p>
        </p:txBody>
      </p:sp>
      <p:sp>
        <p:nvSpPr>
          <p:cNvPr id="1349" name="object 1349"/>
          <p:cNvSpPr/>
          <p:nvPr/>
        </p:nvSpPr>
        <p:spPr>
          <a:xfrm>
            <a:off x="3467100" y="9896856"/>
            <a:ext cx="723900" cy="542544"/>
          </a:xfrm>
          <a:custGeom>
            <a:avLst/>
            <a:gdLst/>
            <a:ahLst/>
            <a:cxnLst/>
            <a:rect l="l" t="t" r="r" b="b"/>
            <a:pathLst>
              <a:path w="723900" h="542544">
                <a:moveTo>
                  <a:pt x="0" y="271272"/>
                </a:moveTo>
                <a:cubicBezTo>
                  <a:pt x="0" y="121450"/>
                  <a:pt x="162052" y="0"/>
                  <a:pt x="361950" y="0"/>
                </a:cubicBezTo>
                <a:cubicBezTo>
                  <a:pt x="561848" y="0"/>
                  <a:pt x="723900" y="121450"/>
                  <a:pt x="723900" y="271272"/>
                </a:cubicBezTo>
                <a:cubicBezTo>
                  <a:pt x="723900" y="421094"/>
                  <a:pt x="561848" y="542544"/>
                  <a:pt x="361950" y="542544"/>
                </a:cubicBezTo>
                <a:cubicBezTo>
                  <a:pt x="162052" y="542544"/>
                  <a:pt x="0" y="421094"/>
                  <a:pt x="0" y="271272"/>
                </a:cubicBez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3672205" y="10070718"/>
            <a:ext cx="354695" cy="199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FF"/>
                </a:solidFill>
                <a:latin typeface="Arial"/>
                <a:cs typeface="Arial"/>
              </a:rPr>
              <a:t>226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899464" y="1262843"/>
            <a:ext cx="3669202" cy="26800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10" spc="10" dirty="0">
                <a:latin typeface="Arial"/>
                <a:cs typeface="Arial"/>
              </a:rPr>
              <a:t>En  Mai  1961</a:t>
            </a:r>
            <a:r>
              <a:rPr sz="1710" spc="10" dirty="0">
                <a:latin typeface="Cambria"/>
                <a:cs typeface="Cambria"/>
              </a:rPr>
              <a:t> </a:t>
            </a:r>
            <a:r>
              <a:rPr sz="1710" spc="10" dirty="0">
                <a:latin typeface="Arial"/>
                <a:cs typeface="Arial"/>
              </a:rPr>
              <a:t>:</a:t>
            </a:r>
            <a:r>
              <a:rPr sz="1710" spc="10" dirty="0">
                <a:latin typeface="Cambria"/>
                <a:cs typeface="Cambria"/>
              </a:rPr>
              <a:t> </a:t>
            </a:r>
            <a:r>
              <a:rPr sz="1210" spc="10" dirty="0">
                <a:latin typeface="Cambria"/>
                <a:cs typeface="Cambria"/>
              </a:rPr>
              <a:t>Le Premier astronaute Américain: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899464" y="1562706"/>
            <a:ext cx="1089243" cy="18388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b="1" spc="10" dirty="0">
                <a:latin typeface="Arial"/>
                <a:cs typeface="Arial"/>
              </a:rPr>
              <a:t>Alan Shepard.</a:t>
            </a:r>
            <a:endParaRPr sz="13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899464" y="2177104"/>
            <a:ext cx="134142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Il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1117220" y="2177104"/>
            <a:ext cx="528011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partira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1729173" y="2177104"/>
            <a:ext cx="353049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avec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2166164" y="2177104"/>
            <a:ext cx="161135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le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899464" y="2177104"/>
            <a:ext cx="2121920" cy="40022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1511942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Premier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américain : </a:t>
            </a:r>
            <a:r>
              <a:rPr sz="1300" b="1" spc="10" dirty="0">
                <a:latin typeface="Arial"/>
                <a:cs typeface="Arial"/>
              </a:rPr>
              <a:t>Mercury</a:t>
            </a:r>
            <a:r>
              <a:rPr sz="1300" spc="10" dirty="0">
                <a:latin typeface="Cambria"/>
                <a:cs typeface="Cambria"/>
              </a:rPr>
              <a:t> 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3105820" y="2177104"/>
            <a:ext cx="871021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Programme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4060783" y="2177104"/>
            <a:ext cx="506779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spatial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899464" y="3626948"/>
            <a:ext cx="3822838" cy="2680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latin typeface="Arial"/>
                <a:cs typeface="Arial"/>
              </a:rPr>
              <a:t>En  Juin  1963</a:t>
            </a:r>
            <a:r>
              <a:rPr sz="1800" spc="10" dirty="0">
                <a:latin typeface="Cambria"/>
                <a:cs typeface="Cambria"/>
              </a:rPr>
              <a:t> </a:t>
            </a:r>
            <a:r>
              <a:rPr sz="1600" spc="10" dirty="0">
                <a:latin typeface="Arial"/>
                <a:cs typeface="Arial"/>
              </a:rPr>
              <a:t>:</a:t>
            </a:r>
            <a:r>
              <a:rPr sz="1600" spc="10" dirty="0">
                <a:latin typeface="Cambria"/>
                <a:cs typeface="Cambria"/>
              </a:rPr>
              <a:t> </a:t>
            </a:r>
            <a:r>
              <a:rPr sz="1300" spc="10" dirty="0">
                <a:latin typeface="Cambria"/>
                <a:cs typeface="Cambria"/>
              </a:rPr>
              <a:t>La 1ère Femme (Russe) mise en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899464" y="3917893"/>
            <a:ext cx="3328634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orbite dans Vostok 6 : Valentina</a:t>
            </a:r>
            <a:r>
              <a:rPr sz="1300" b="1" spc="10" dirty="0">
                <a:latin typeface="Arial"/>
                <a:cs typeface="Arial"/>
              </a:rPr>
              <a:t> Teresshkova.</a:t>
            </a:r>
            <a:endParaRPr sz="1300">
              <a:latin typeface="Arial"/>
              <a:cs typeface="Arial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899464" y="5160092"/>
            <a:ext cx="4513162" cy="2680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10" spc="10" dirty="0">
                <a:latin typeface="Arial"/>
                <a:cs typeface="Arial"/>
              </a:rPr>
              <a:t>En  1969</a:t>
            </a:r>
            <a:r>
              <a:rPr sz="1710" spc="10" dirty="0">
                <a:latin typeface="Cambria"/>
                <a:cs typeface="Cambria"/>
              </a:rPr>
              <a:t> </a:t>
            </a:r>
            <a:r>
              <a:rPr sz="1510" spc="10" dirty="0">
                <a:latin typeface="Arial"/>
                <a:cs typeface="Arial"/>
              </a:rPr>
              <a:t>:</a:t>
            </a:r>
            <a:r>
              <a:rPr sz="1510" spc="10" dirty="0">
                <a:latin typeface="Cambria"/>
                <a:cs typeface="Cambria"/>
              </a:rPr>
              <a:t> </a:t>
            </a:r>
            <a:r>
              <a:rPr sz="1210" spc="10" dirty="0">
                <a:latin typeface="Cambria"/>
                <a:cs typeface="Cambria"/>
              </a:rPr>
              <a:t>Le programme Apollo permet la conquête de la lune.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1350" name="object 1350"/>
          <p:cNvSpPr/>
          <p:nvPr/>
        </p:nvSpPr>
        <p:spPr>
          <a:xfrm>
            <a:off x="2766695" y="5387975"/>
            <a:ext cx="458724" cy="9144"/>
          </a:xfrm>
          <a:custGeom>
            <a:avLst/>
            <a:gdLst/>
            <a:ahLst/>
            <a:cxnLst/>
            <a:rect l="l" t="t" r="r" b="b"/>
            <a:pathLst>
              <a:path w="458724" h="9144">
                <a:moveTo>
                  <a:pt x="0" y="0"/>
                </a:moveTo>
                <a:lnTo>
                  <a:pt x="0" y="9144"/>
                </a:lnTo>
                <a:lnTo>
                  <a:pt x="458724" y="9144"/>
                </a:lnTo>
                <a:lnTo>
                  <a:pt x="45872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text 1"/>
          <p:cNvSpPr txBox="1"/>
          <p:nvPr/>
        </p:nvSpPr>
        <p:spPr>
          <a:xfrm>
            <a:off x="899464" y="7928171"/>
            <a:ext cx="4545637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Apollo 11: </a:t>
            </a:r>
            <a:r>
              <a:rPr sz="1300" b="1" spc="10" dirty="0">
                <a:latin typeface="Arial"/>
                <a:cs typeface="Arial"/>
              </a:rPr>
              <a:t>Neil Armstrong</a:t>
            </a:r>
            <a:r>
              <a:rPr sz="1300" spc="10" dirty="0">
                <a:latin typeface="Cambria"/>
                <a:cs typeface="Cambria"/>
              </a:rPr>
              <a:t> est le premier homme à marcher sur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351" name="object 1351"/>
          <p:cNvSpPr/>
          <p:nvPr/>
        </p:nvSpPr>
        <p:spPr>
          <a:xfrm>
            <a:off x="899464" y="8095234"/>
            <a:ext cx="755904" cy="9143"/>
          </a:xfrm>
          <a:custGeom>
            <a:avLst/>
            <a:gdLst/>
            <a:ahLst/>
            <a:cxnLst/>
            <a:rect l="l" t="t" r="r" b="b"/>
            <a:pathLst>
              <a:path w="755904" h="9143">
                <a:moveTo>
                  <a:pt x="0" y="0"/>
                </a:moveTo>
                <a:lnTo>
                  <a:pt x="0" y="9144"/>
                </a:lnTo>
                <a:lnTo>
                  <a:pt x="755904" y="9144"/>
                </a:lnTo>
                <a:lnTo>
                  <a:pt x="75590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text 1"/>
          <p:cNvSpPr txBox="1"/>
          <p:nvPr/>
        </p:nvSpPr>
        <p:spPr>
          <a:xfrm>
            <a:off x="899464" y="8135435"/>
            <a:ext cx="540603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la lune.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978712" y="8446471"/>
            <a:ext cx="4414851" cy="58194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49" spc="10" dirty="0">
                <a:latin typeface="Arial"/>
                <a:cs typeface="Arial"/>
              </a:rPr>
              <a:t>«</a:t>
            </a:r>
            <a:r>
              <a:rPr sz="749" spc="10" dirty="0">
                <a:latin typeface="Cambria"/>
                <a:cs typeface="Cambria"/>
              </a:rPr>
              <a:t> </a:t>
            </a:r>
            <a:r>
              <a:rPr sz="749" spc="10" dirty="0">
                <a:latin typeface="Arial"/>
                <a:cs typeface="Arial"/>
              </a:rPr>
              <a:t>C’est un petit pas pour l’homme, mais un pas de géant pour</a:t>
            </a:r>
            <a:endParaRPr sz="700">
              <a:latin typeface="Arial"/>
              <a:cs typeface="Arial"/>
            </a:endParaRPr>
          </a:p>
          <a:p>
            <a:pPr marL="1745310">
              <a:lnSpc>
                <a:spcPct val="100000"/>
              </a:lnSpc>
            </a:pPr>
            <a:r>
              <a:rPr sz="1800" spc="10" dirty="0">
                <a:latin typeface="Arial"/>
                <a:cs typeface="Arial"/>
              </a:rPr>
              <a:t>l’humanité</a:t>
            </a:r>
            <a:r>
              <a:rPr sz="1800" spc="10" dirty="0">
                <a:latin typeface="Cambria"/>
                <a:cs typeface="Cambria"/>
              </a:rPr>
              <a:t> </a:t>
            </a:r>
            <a:r>
              <a:rPr sz="1800" spc="10" dirty="0">
                <a:latin typeface="Arial"/>
                <a:cs typeface="Arial"/>
              </a:rPr>
              <a:t>»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540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796" y="5551932"/>
            <a:ext cx="2441448" cy="1947672"/>
          </a:xfrm>
          <a:prstGeom prst="rect">
            <a:avLst/>
          </a:prstGeom>
        </p:spPr>
      </p:pic>
      <p:pic>
        <p:nvPicPr>
          <p:cNvPr id="541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076" y="3009900"/>
            <a:ext cx="2051304" cy="1918716"/>
          </a:xfrm>
          <a:prstGeom prst="rect">
            <a:avLst/>
          </a:prstGeom>
        </p:spPr>
      </p:pic>
      <p:pic>
        <p:nvPicPr>
          <p:cNvPr id="542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976" y="7653528"/>
            <a:ext cx="1600200" cy="2033016"/>
          </a:xfrm>
          <a:prstGeom prst="rect">
            <a:avLst/>
          </a:prstGeom>
        </p:spPr>
      </p:pic>
      <p:pic>
        <p:nvPicPr>
          <p:cNvPr id="543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676" y="1118616"/>
            <a:ext cx="2432304" cy="1548384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2128139" y="490116"/>
            <a:ext cx="3354124" cy="22644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spc="10" dirty="0">
                <a:latin typeface="Arial"/>
                <a:cs typeface="Arial"/>
              </a:rPr>
              <a:t>BREVET D’INITIATION AERONAUTIQUE</a:t>
            </a:r>
            <a:endParaRPr sz="1300">
              <a:latin typeface="Arial"/>
              <a:cs typeface="Arial"/>
            </a:endParaRPr>
          </a:p>
        </p:txBody>
      </p:sp>
      <p:sp>
        <p:nvSpPr>
          <p:cNvPr id="1352" name="object 1352"/>
          <p:cNvSpPr/>
          <p:nvPr/>
        </p:nvSpPr>
        <p:spPr>
          <a:xfrm>
            <a:off x="3467100" y="9896856"/>
            <a:ext cx="723900" cy="542544"/>
          </a:xfrm>
          <a:custGeom>
            <a:avLst/>
            <a:gdLst/>
            <a:ahLst/>
            <a:cxnLst/>
            <a:rect l="l" t="t" r="r" b="b"/>
            <a:pathLst>
              <a:path w="723900" h="542544">
                <a:moveTo>
                  <a:pt x="0" y="271272"/>
                </a:moveTo>
                <a:cubicBezTo>
                  <a:pt x="0" y="121450"/>
                  <a:pt x="162052" y="0"/>
                  <a:pt x="361950" y="0"/>
                </a:cubicBezTo>
                <a:cubicBezTo>
                  <a:pt x="561848" y="0"/>
                  <a:pt x="723900" y="121450"/>
                  <a:pt x="723900" y="271272"/>
                </a:cubicBezTo>
                <a:cubicBezTo>
                  <a:pt x="723900" y="421094"/>
                  <a:pt x="561848" y="542544"/>
                  <a:pt x="361950" y="542544"/>
                </a:cubicBezTo>
                <a:cubicBezTo>
                  <a:pt x="162052" y="542544"/>
                  <a:pt x="0" y="421094"/>
                  <a:pt x="0" y="271272"/>
                </a:cubicBez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3672205" y="10070718"/>
            <a:ext cx="354695" cy="199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FF"/>
                </a:solidFill>
                <a:latin typeface="Arial"/>
                <a:cs typeface="Arial"/>
              </a:rPr>
              <a:t>227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899464" y="1654512"/>
            <a:ext cx="3670426" cy="2680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50" spc="10" dirty="0">
                <a:latin typeface="Arial"/>
                <a:cs typeface="Arial"/>
              </a:rPr>
              <a:t>En  Novembre  1965</a:t>
            </a:r>
            <a:r>
              <a:rPr sz="1650" spc="10" dirty="0">
                <a:latin typeface="Cambria"/>
                <a:cs typeface="Cambria"/>
              </a:rPr>
              <a:t> </a:t>
            </a:r>
            <a:r>
              <a:rPr sz="1650" spc="10" dirty="0">
                <a:latin typeface="Arial"/>
                <a:cs typeface="Arial"/>
              </a:rPr>
              <a:t>:</a:t>
            </a:r>
            <a:r>
              <a:rPr sz="1650" spc="10" dirty="0">
                <a:latin typeface="Cambria"/>
                <a:cs typeface="Cambria"/>
              </a:rPr>
              <a:t> </a:t>
            </a:r>
            <a:r>
              <a:rPr sz="1149" spc="10" dirty="0">
                <a:latin typeface="Cambria"/>
                <a:cs typeface="Cambria"/>
              </a:rPr>
              <a:t>Diamant A : Première fusée</a:t>
            </a:r>
            <a:endParaRPr sz="1100">
              <a:latin typeface="Cambria"/>
              <a:cs typeface="Cambria"/>
            </a:endParaRPr>
          </a:p>
        </p:txBody>
      </p:sp>
      <p:sp>
        <p:nvSpPr>
          <p:cNvPr id="1353" name="object 1353"/>
          <p:cNvSpPr/>
          <p:nvPr/>
        </p:nvSpPr>
        <p:spPr>
          <a:xfrm>
            <a:off x="2600579" y="1882395"/>
            <a:ext cx="826008" cy="9143"/>
          </a:xfrm>
          <a:custGeom>
            <a:avLst/>
            <a:gdLst/>
            <a:ahLst/>
            <a:cxnLst/>
            <a:rect l="l" t="t" r="r" b="b"/>
            <a:pathLst>
              <a:path w="826008" h="9143">
                <a:moveTo>
                  <a:pt x="0" y="0"/>
                </a:moveTo>
                <a:lnTo>
                  <a:pt x="0" y="9143"/>
                </a:lnTo>
                <a:lnTo>
                  <a:pt x="826008" y="9143"/>
                </a:lnTo>
                <a:lnTo>
                  <a:pt x="82600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text 1"/>
          <p:cNvSpPr txBox="1"/>
          <p:nvPr/>
        </p:nvSpPr>
        <p:spPr>
          <a:xfrm>
            <a:off x="899464" y="1945456"/>
            <a:ext cx="3671534" cy="1929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Française à avoir lancé le premier satellite (Astérix)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899464" y="3197180"/>
            <a:ext cx="3790405" cy="2680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50" spc="10" dirty="0">
                <a:latin typeface="Arial"/>
                <a:cs typeface="Arial"/>
              </a:rPr>
              <a:t>En  Décembre</a:t>
            </a:r>
            <a:r>
              <a:rPr sz="1650" spc="10" dirty="0">
                <a:latin typeface="Cambria"/>
                <a:cs typeface="Cambria"/>
              </a:rPr>
              <a:t> </a:t>
            </a:r>
            <a:r>
              <a:rPr sz="1650" spc="10" dirty="0">
                <a:latin typeface="Arial"/>
                <a:cs typeface="Arial"/>
              </a:rPr>
              <a:t>1972</a:t>
            </a:r>
            <a:r>
              <a:rPr sz="1650" spc="10" dirty="0">
                <a:latin typeface="Cambria"/>
                <a:cs typeface="Cambria"/>
              </a:rPr>
              <a:t> </a:t>
            </a:r>
            <a:r>
              <a:rPr sz="1650" spc="10" dirty="0">
                <a:latin typeface="Arial"/>
                <a:cs typeface="Arial"/>
              </a:rPr>
              <a:t>:</a:t>
            </a:r>
            <a:r>
              <a:rPr sz="1650" spc="10" dirty="0">
                <a:latin typeface="Cambria"/>
                <a:cs typeface="Cambria"/>
              </a:rPr>
              <a:t> </a:t>
            </a:r>
            <a:r>
              <a:rPr sz="1149" spc="10" dirty="0">
                <a:latin typeface="Cambria"/>
                <a:cs typeface="Cambria"/>
              </a:rPr>
              <a:t>Dernier alunissage : Apollo 17</a:t>
            </a:r>
            <a:endParaRPr sz="1100">
              <a:latin typeface="Cambria"/>
              <a:cs typeface="Cambria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899464" y="5184476"/>
            <a:ext cx="3565082" cy="2680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80" spc="10" dirty="0">
                <a:latin typeface="Arial"/>
                <a:cs typeface="Arial"/>
              </a:rPr>
              <a:t>En  Décembre  1979</a:t>
            </a:r>
            <a:r>
              <a:rPr sz="1680" spc="10" dirty="0">
                <a:latin typeface="Cambria"/>
                <a:cs typeface="Cambria"/>
              </a:rPr>
              <a:t> </a:t>
            </a:r>
            <a:r>
              <a:rPr sz="1680" spc="10" dirty="0">
                <a:latin typeface="Arial"/>
                <a:cs typeface="Arial"/>
              </a:rPr>
              <a:t>:</a:t>
            </a:r>
            <a:r>
              <a:rPr sz="1680" spc="10" dirty="0">
                <a:latin typeface="Cambria"/>
                <a:cs typeface="Cambria"/>
              </a:rPr>
              <a:t> </a:t>
            </a:r>
            <a:r>
              <a:rPr sz="1179" spc="10" dirty="0">
                <a:latin typeface="Cambria"/>
                <a:cs typeface="Cambria"/>
              </a:rPr>
              <a:t>Le  Premier  vol  Ariane</a:t>
            </a:r>
            <a:endParaRPr sz="1100">
              <a:latin typeface="Cambria"/>
              <a:cs typeface="Cambria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899464" y="5475674"/>
            <a:ext cx="1417284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(lanceur Européen)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899464" y="6717874"/>
            <a:ext cx="4949027" cy="2680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10" spc="10" dirty="0">
                <a:latin typeface="Arial"/>
                <a:cs typeface="Arial"/>
              </a:rPr>
              <a:t>En  Avril  1981</a:t>
            </a:r>
            <a:r>
              <a:rPr sz="1710" spc="10" dirty="0">
                <a:latin typeface="Cambria"/>
                <a:cs typeface="Cambria"/>
              </a:rPr>
              <a:t> </a:t>
            </a:r>
            <a:r>
              <a:rPr sz="1710" spc="10" dirty="0">
                <a:latin typeface="Arial"/>
                <a:cs typeface="Arial"/>
              </a:rPr>
              <a:t>:</a:t>
            </a:r>
            <a:r>
              <a:rPr sz="1710" spc="10" dirty="0">
                <a:latin typeface="Cambria"/>
                <a:cs typeface="Cambria"/>
              </a:rPr>
              <a:t> </a:t>
            </a:r>
            <a:r>
              <a:rPr sz="1210" spc="10" dirty="0">
                <a:latin typeface="Cambria"/>
                <a:cs typeface="Cambria"/>
              </a:rPr>
              <a:t>La Première navette spatiale américaine : Colombia 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1354" name="object 1354"/>
          <p:cNvSpPr/>
          <p:nvPr/>
        </p:nvSpPr>
        <p:spPr>
          <a:xfrm>
            <a:off x="5108194" y="6945756"/>
            <a:ext cx="667512" cy="9144"/>
          </a:xfrm>
          <a:custGeom>
            <a:avLst/>
            <a:gdLst/>
            <a:ahLst/>
            <a:cxnLst/>
            <a:rect l="l" t="t" r="r" b="b"/>
            <a:pathLst>
              <a:path w="667512" h="9144">
                <a:moveTo>
                  <a:pt x="0" y="0"/>
                </a:moveTo>
                <a:lnTo>
                  <a:pt x="0" y="9145"/>
                </a:lnTo>
                <a:lnTo>
                  <a:pt x="667512" y="9145"/>
                </a:lnTo>
                <a:lnTo>
                  <a:pt x="667512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text 1"/>
          <p:cNvSpPr txBox="1"/>
          <p:nvPr/>
        </p:nvSpPr>
        <p:spPr>
          <a:xfrm>
            <a:off x="899464" y="9275477"/>
            <a:ext cx="2908010" cy="2680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50" spc="10" dirty="0">
                <a:latin typeface="Arial"/>
                <a:cs typeface="Arial"/>
              </a:rPr>
              <a:t>En  Juillet  2011</a:t>
            </a:r>
            <a:r>
              <a:rPr sz="1650" spc="10" dirty="0">
                <a:latin typeface="Cambria"/>
                <a:cs typeface="Cambria"/>
              </a:rPr>
              <a:t> </a:t>
            </a:r>
            <a:r>
              <a:rPr sz="1449" spc="10" dirty="0">
                <a:latin typeface="Arial"/>
                <a:cs typeface="Arial"/>
              </a:rPr>
              <a:t>:</a:t>
            </a:r>
            <a:r>
              <a:rPr sz="1449" spc="10" dirty="0">
                <a:latin typeface="Cambria"/>
                <a:cs typeface="Cambria"/>
              </a:rPr>
              <a:t> </a:t>
            </a:r>
            <a:r>
              <a:rPr sz="1149" spc="10" dirty="0">
                <a:latin typeface="Cambria"/>
                <a:cs typeface="Cambria"/>
              </a:rPr>
              <a:t>Elle finira sa carrière.</a:t>
            </a:r>
            <a:endParaRPr sz="1100">
              <a:latin typeface="Cambria"/>
              <a:cs typeface="Cambria"/>
            </a:endParaRPr>
          </a:p>
        </p:txBody>
      </p:sp>
      <p:pic>
        <p:nvPicPr>
          <p:cNvPr id="544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136" y="7109460"/>
            <a:ext cx="3098292" cy="2049780"/>
          </a:xfrm>
          <a:prstGeom prst="rect">
            <a:avLst/>
          </a:prstGeom>
        </p:spPr>
      </p:pic>
      <p:pic>
        <p:nvPicPr>
          <p:cNvPr id="545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676" y="1071372"/>
            <a:ext cx="2613660" cy="1700784"/>
          </a:xfrm>
          <a:prstGeom prst="rect">
            <a:avLst/>
          </a:prstGeom>
        </p:spPr>
      </p:pic>
      <p:pic>
        <p:nvPicPr>
          <p:cNvPr id="546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20" y="4526280"/>
            <a:ext cx="2691384" cy="1927860"/>
          </a:xfrm>
          <a:prstGeom prst="rect">
            <a:avLst/>
          </a:prstGeom>
        </p:spPr>
      </p:pic>
      <p:pic>
        <p:nvPicPr>
          <p:cNvPr id="547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696" y="2735580"/>
            <a:ext cx="1472184" cy="1472184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2128139" y="490116"/>
            <a:ext cx="3354124" cy="22644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spc="10" dirty="0">
                <a:latin typeface="Arial"/>
                <a:cs typeface="Arial"/>
              </a:rPr>
              <a:t>BREVET D’INITIATION AERONAUTIQUE</a:t>
            </a:r>
            <a:endParaRPr sz="1300">
              <a:latin typeface="Arial"/>
              <a:cs typeface="Arial"/>
            </a:endParaRPr>
          </a:p>
        </p:txBody>
      </p:sp>
      <p:sp>
        <p:nvSpPr>
          <p:cNvPr id="1355" name="object 1355"/>
          <p:cNvSpPr/>
          <p:nvPr/>
        </p:nvSpPr>
        <p:spPr>
          <a:xfrm>
            <a:off x="3467100" y="9896856"/>
            <a:ext cx="723900" cy="542544"/>
          </a:xfrm>
          <a:custGeom>
            <a:avLst/>
            <a:gdLst/>
            <a:ahLst/>
            <a:cxnLst/>
            <a:rect l="l" t="t" r="r" b="b"/>
            <a:pathLst>
              <a:path w="723900" h="542544">
                <a:moveTo>
                  <a:pt x="0" y="271272"/>
                </a:moveTo>
                <a:cubicBezTo>
                  <a:pt x="0" y="121450"/>
                  <a:pt x="162052" y="0"/>
                  <a:pt x="361950" y="0"/>
                </a:cubicBezTo>
                <a:cubicBezTo>
                  <a:pt x="561848" y="0"/>
                  <a:pt x="723900" y="121450"/>
                  <a:pt x="723900" y="271272"/>
                </a:cubicBezTo>
                <a:cubicBezTo>
                  <a:pt x="723900" y="421094"/>
                  <a:pt x="561848" y="542544"/>
                  <a:pt x="361950" y="542544"/>
                </a:cubicBezTo>
                <a:cubicBezTo>
                  <a:pt x="162052" y="542544"/>
                  <a:pt x="0" y="421094"/>
                  <a:pt x="0" y="271272"/>
                </a:cubicBez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3672205" y="10070718"/>
            <a:ext cx="354695" cy="199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FF"/>
                </a:solidFill>
                <a:latin typeface="Arial"/>
                <a:cs typeface="Arial"/>
              </a:rPr>
              <a:t>228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899464" y="2005031"/>
            <a:ext cx="3289056" cy="26800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latin typeface="Arial"/>
                <a:cs typeface="Arial"/>
              </a:rPr>
              <a:t>En   Juin   1982</a:t>
            </a:r>
            <a:r>
              <a:rPr sz="1800" spc="10" dirty="0">
                <a:latin typeface="Cambria"/>
                <a:cs typeface="Cambria"/>
              </a:rPr>
              <a:t> </a:t>
            </a:r>
            <a:r>
              <a:rPr sz="1800" spc="10" dirty="0">
                <a:latin typeface="Arial"/>
                <a:cs typeface="Arial"/>
              </a:rPr>
              <a:t>:</a:t>
            </a:r>
            <a:r>
              <a:rPr sz="1800" spc="10" dirty="0">
                <a:latin typeface="Cambria"/>
                <a:cs typeface="Cambria"/>
              </a:rPr>
              <a:t> </a:t>
            </a:r>
            <a:r>
              <a:rPr sz="1300" spc="10" dirty="0">
                <a:latin typeface="Cambria"/>
                <a:cs typeface="Cambria"/>
              </a:rPr>
              <a:t>Le  Premier  Astronaute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899464" y="2299023"/>
            <a:ext cx="677460" cy="1929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Français: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1669034" y="2306417"/>
            <a:ext cx="368356" cy="18388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b="1" spc="10" dirty="0">
                <a:latin typeface="Arial"/>
                <a:cs typeface="Arial"/>
              </a:rPr>
              <a:t>Jean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2130549" y="2299023"/>
            <a:ext cx="1805893" cy="1929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b="1" spc="10" dirty="0">
                <a:latin typeface="Arial"/>
                <a:cs typeface="Arial"/>
              </a:rPr>
              <a:t>Loup  Chrétien</a:t>
            </a:r>
            <a:r>
              <a:rPr sz="1300" spc="10" dirty="0">
                <a:latin typeface="Cambria"/>
                <a:cs typeface="Cambria"/>
              </a:rPr>
              <a:t>   rejoint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899464" y="2299023"/>
            <a:ext cx="3290266" cy="40175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3128655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la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station Russe « Saliout 7 » à bord de Souyouz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356" name="object 1356"/>
          <p:cNvSpPr/>
          <p:nvPr/>
        </p:nvSpPr>
        <p:spPr>
          <a:xfrm>
            <a:off x="3556381" y="2674874"/>
            <a:ext cx="597408" cy="9144"/>
          </a:xfrm>
          <a:custGeom>
            <a:avLst/>
            <a:gdLst/>
            <a:ahLst/>
            <a:cxnLst/>
            <a:rect l="l" t="t" r="r" b="b"/>
            <a:pathLst>
              <a:path w="597408" h="9144">
                <a:moveTo>
                  <a:pt x="0" y="0"/>
                </a:moveTo>
                <a:lnTo>
                  <a:pt x="0" y="9144"/>
                </a:lnTo>
                <a:lnTo>
                  <a:pt x="597408" y="9144"/>
                </a:lnTo>
                <a:lnTo>
                  <a:pt x="59740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text 1"/>
          <p:cNvSpPr txBox="1"/>
          <p:nvPr/>
        </p:nvSpPr>
        <p:spPr>
          <a:xfrm>
            <a:off x="899464" y="2715075"/>
            <a:ext cx="258714" cy="1929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T6.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357" name="object 1357"/>
          <p:cNvSpPr/>
          <p:nvPr/>
        </p:nvSpPr>
        <p:spPr>
          <a:xfrm>
            <a:off x="899464" y="2882138"/>
            <a:ext cx="188976" cy="9144"/>
          </a:xfrm>
          <a:custGeom>
            <a:avLst/>
            <a:gdLst/>
            <a:ahLst/>
            <a:cxnLst/>
            <a:rect l="l" t="t" r="r" b="b"/>
            <a:pathLst>
              <a:path w="188976" h="9144">
                <a:moveTo>
                  <a:pt x="0" y="0"/>
                </a:moveTo>
                <a:lnTo>
                  <a:pt x="0" y="9144"/>
                </a:lnTo>
                <a:lnTo>
                  <a:pt x="188976" y="9144"/>
                </a:lnTo>
                <a:lnTo>
                  <a:pt x="18897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text 1"/>
          <p:cNvSpPr txBox="1"/>
          <p:nvPr/>
        </p:nvSpPr>
        <p:spPr>
          <a:xfrm>
            <a:off x="899464" y="4193876"/>
            <a:ext cx="3375330" cy="2680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latin typeface="Arial"/>
                <a:cs typeface="Arial"/>
              </a:rPr>
              <a:t>En   1986</a:t>
            </a:r>
            <a:r>
              <a:rPr sz="1800" spc="10" dirty="0">
                <a:latin typeface="Cambria"/>
                <a:cs typeface="Cambria"/>
              </a:rPr>
              <a:t> </a:t>
            </a:r>
            <a:r>
              <a:rPr sz="1600" spc="10" dirty="0">
                <a:latin typeface="Arial"/>
                <a:cs typeface="Arial"/>
              </a:rPr>
              <a:t>:  </a:t>
            </a:r>
            <a:r>
              <a:rPr sz="1300" spc="10" dirty="0">
                <a:latin typeface="Cambria"/>
                <a:cs typeface="Cambria"/>
              </a:rPr>
              <a:t>Explosion  en  vol  de  la  Navette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358" name="object 1358"/>
          <p:cNvSpPr/>
          <p:nvPr/>
        </p:nvSpPr>
        <p:spPr>
          <a:xfrm>
            <a:off x="3690493" y="4421759"/>
            <a:ext cx="548640" cy="9144"/>
          </a:xfrm>
          <a:custGeom>
            <a:avLst/>
            <a:gdLst/>
            <a:ahLst/>
            <a:cxnLst/>
            <a:rect l="l" t="t" r="r" b="b"/>
            <a:pathLst>
              <a:path w="548640" h="9144">
                <a:moveTo>
                  <a:pt x="0" y="0"/>
                </a:moveTo>
                <a:lnTo>
                  <a:pt x="0" y="9144"/>
                </a:lnTo>
                <a:lnTo>
                  <a:pt x="548640" y="9144"/>
                </a:lnTo>
                <a:lnTo>
                  <a:pt x="54864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text 1"/>
          <p:cNvSpPr txBox="1"/>
          <p:nvPr/>
        </p:nvSpPr>
        <p:spPr>
          <a:xfrm>
            <a:off x="899464" y="4480585"/>
            <a:ext cx="859220" cy="1987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Challenger </a:t>
            </a:r>
            <a:endParaRPr sz="1600">
              <a:latin typeface="Arial"/>
              <a:cs typeface="Arial"/>
            </a:endParaRPr>
          </a:p>
        </p:txBody>
      </p:sp>
      <p:sp>
        <p:nvSpPr>
          <p:cNvPr id="1359" name="object 1359"/>
          <p:cNvSpPr/>
          <p:nvPr/>
        </p:nvSpPr>
        <p:spPr>
          <a:xfrm>
            <a:off x="899464" y="4653407"/>
            <a:ext cx="755904" cy="9144"/>
          </a:xfrm>
          <a:custGeom>
            <a:avLst/>
            <a:gdLst/>
            <a:ahLst/>
            <a:cxnLst/>
            <a:rect l="l" t="t" r="r" b="b"/>
            <a:pathLst>
              <a:path w="755904" h="9144">
                <a:moveTo>
                  <a:pt x="0" y="0"/>
                </a:moveTo>
                <a:lnTo>
                  <a:pt x="0" y="9144"/>
                </a:lnTo>
                <a:lnTo>
                  <a:pt x="755904" y="9144"/>
                </a:lnTo>
                <a:lnTo>
                  <a:pt x="75590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text 1"/>
          <p:cNvSpPr txBox="1"/>
          <p:nvPr/>
        </p:nvSpPr>
        <p:spPr>
          <a:xfrm>
            <a:off x="899464" y="5849194"/>
            <a:ext cx="5789005" cy="2680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10" spc="10" dirty="0">
                <a:latin typeface="Arial"/>
                <a:cs typeface="Arial"/>
              </a:rPr>
              <a:t>En  Aout  1996</a:t>
            </a:r>
            <a:r>
              <a:rPr sz="1710" spc="10" dirty="0">
                <a:latin typeface="Cambria"/>
                <a:cs typeface="Cambria"/>
              </a:rPr>
              <a:t> </a:t>
            </a:r>
            <a:r>
              <a:rPr sz="1710" spc="10" dirty="0">
                <a:latin typeface="Arial"/>
                <a:cs typeface="Arial"/>
              </a:rPr>
              <a:t>:</a:t>
            </a:r>
            <a:r>
              <a:rPr sz="1710" spc="10" dirty="0">
                <a:latin typeface="Cambria"/>
                <a:cs typeface="Cambria"/>
              </a:rPr>
              <a:t> </a:t>
            </a:r>
            <a:r>
              <a:rPr sz="1210" spc="10" dirty="0">
                <a:latin typeface="Cambria"/>
                <a:cs typeface="Cambria"/>
              </a:rPr>
              <a:t>La première Française dans l’espace : </a:t>
            </a:r>
            <a:r>
              <a:rPr sz="1210" b="1" spc="10" dirty="0">
                <a:latin typeface="Arial"/>
                <a:cs typeface="Arial"/>
              </a:rPr>
              <a:t>Claudie André-Haigneré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548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196" y="6551676"/>
            <a:ext cx="2900172" cy="2990088"/>
          </a:xfrm>
          <a:prstGeom prst="rect">
            <a:avLst/>
          </a:prstGeom>
        </p:spPr>
      </p:pic>
      <p:pic>
        <p:nvPicPr>
          <p:cNvPr id="549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676" y="1467612"/>
            <a:ext cx="2948940" cy="1700784"/>
          </a:xfrm>
          <a:prstGeom prst="rect">
            <a:avLst/>
          </a:prstGeom>
        </p:spPr>
      </p:pic>
      <p:pic>
        <p:nvPicPr>
          <p:cNvPr id="550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020" y="3656076"/>
            <a:ext cx="2165604" cy="1755647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2128139" y="490116"/>
            <a:ext cx="3354124" cy="22644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spc="10" dirty="0">
                <a:latin typeface="Arial"/>
                <a:cs typeface="Arial"/>
              </a:rPr>
              <a:t>BREVET D’INITIATION AERONAUTIQUE</a:t>
            </a:r>
            <a:endParaRPr sz="1300">
              <a:latin typeface="Arial"/>
              <a:cs typeface="Arial"/>
            </a:endParaRPr>
          </a:p>
        </p:txBody>
      </p:sp>
      <p:sp>
        <p:nvSpPr>
          <p:cNvPr id="1360" name="object 1360"/>
          <p:cNvSpPr/>
          <p:nvPr/>
        </p:nvSpPr>
        <p:spPr>
          <a:xfrm>
            <a:off x="3467100" y="9896856"/>
            <a:ext cx="723900" cy="542544"/>
          </a:xfrm>
          <a:custGeom>
            <a:avLst/>
            <a:gdLst/>
            <a:ahLst/>
            <a:cxnLst/>
            <a:rect l="l" t="t" r="r" b="b"/>
            <a:pathLst>
              <a:path w="723900" h="542544">
                <a:moveTo>
                  <a:pt x="0" y="271272"/>
                </a:moveTo>
                <a:cubicBezTo>
                  <a:pt x="0" y="121450"/>
                  <a:pt x="162052" y="0"/>
                  <a:pt x="361950" y="0"/>
                </a:cubicBezTo>
                <a:cubicBezTo>
                  <a:pt x="561848" y="0"/>
                  <a:pt x="723900" y="121450"/>
                  <a:pt x="723900" y="271272"/>
                </a:cubicBezTo>
                <a:cubicBezTo>
                  <a:pt x="723900" y="421094"/>
                  <a:pt x="561848" y="542544"/>
                  <a:pt x="361950" y="542544"/>
                </a:cubicBezTo>
                <a:cubicBezTo>
                  <a:pt x="162052" y="542544"/>
                  <a:pt x="0" y="421094"/>
                  <a:pt x="0" y="271272"/>
                </a:cubicBez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3672205" y="10070718"/>
            <a:ext cx="354695" cy="199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FF"/>
                </a:solidFill>
                <a:latin typeface="Arial"/>
                <a:cs typeface="Arial"/>
              </a:rPr>
              <a:t>229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899464" y="953471"/>
            <a:ext cx="5653369" cy="26800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40" spc="10" dirty="0">
                <a:latin typeface="Arial"/>
                <a:cs typeface="Arial"/>
              </a:rPr>
              <a:t>En  1998</a:t>
            </a:r>
            <a:r>
              <a:rPr sz="1740" spc="10" dirty="0">
                <a:latin typeface="Cambria"/>
                <a:cs typeface="Cambria"/>
              </a:rPr>
              <a:t> </a:t>
            </a:r>
            <a:r>
              <a:rPr sz="1740" spc="10" dirty="0">
                <a:latin typeface="Arial"/>
                <a:cs typeface="Arial"/>
              </a:rPr>
              <a:t>:</a:t>
            </a:r>
            <a:r>
              <a:rPr sz="1740" spc="10" dirty="0">
                <a:latin typeface="Cambria"/>
                <a:cs typeface="Cambria"/>
              </a:rPr>
              <a:t> </a:t>
            </a:r>
            <a:r>
              <a:rPr sz="1240" spc="10" dirty="0">
                <a:latin typeface="Cambria"/>
                <a:cs typeface="Cambria"/>
              </a:rPr>
              <a:t>Lancement du 1er élément de la Station Spatiale Internationale (ISS)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899464" y="5050364"/>
            <a:ext cx="5796385" cy="2680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spc="10" dirty="0">
                <a:latin typeface="Arial"/>
                <a:cs typeface="Arial"/>
              </a:rPr>
              <a:t>En   2003</a:t>
            </a:r>
            <a:r>
              <a:rPr sz="1800" spc="10" dirty="0">
                <a:latin typeface="Cambria"/>
                <a:cs typeface="Cambria"/>
              </a:rPr>
              <a:t> </a:t>
            </a:r>
            <a:r>
              <a:rPr sz="1800" spc="10" dirty="0">
                <a:latin typeface="Arial"/>
                <a:cs typeface="Arial"/>
              </a:rPr>
              <a:t>:</a:t>
            </a:r>
            <a:r>
              <a:rPr sz="1800" spc="10" dirty="0">
                <a:latin typeface="Cambria"/>
                <a:cs typeface="Cambria"/>
              </a:rPr>
              <a:t> </a:t>
            </a:r>
            <a:r>
              <a:rPr sz="1300" spc="10" dirty="0">
                <a:latin typeface="Cambria"/>
                <a:cs typeface="Cambria"/>
              </a:rPr>
              <a:t>Destruction  de  la  Navette  Columbia  lors  de  sa  rentrée  dans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361" name="object 1361"/>
          <p:cNvSpPr/>
          <p:nvPr/>
        </p:nvSpPr>
        <p:spPr>
          <a:xfrm>
            <a:off x="3386963" y="5278247"/>
            <a:ext cx="1318514" cy="9144"/>
          </a:xfrm>
          <a:custGeom>
            <a:avLst/>
            <a:gdLst/>
            <a:ahLst/>
            <a:cxnLst/>
            <a:rect l="l" t="t" r="r" b="b"/>
            <a:pathLst>
              <a:path w="1318514" h="9144">
                <a:moveTo>
                  <a:pt x="0" y="0"/>
                </a:moveTo>
                <a:lnTo>
                  <a:pt x="0" y="9144"/>
                </a:lnTo>
                <a:lnTo>
                  <a:pt x="1318514" y="9144"/>
                </a:lnTo>
                <a:lnTo>
                  <a:pt x="131851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text 1"/>
          <p:cNvSpPr txBox="1"/>
          <p:nvPr/>
        </p:nvSpPr>
        <p:spPr>
          <a:xfrm>
            <a:off x="899464" y="5341308"/>
            <a:ext cx="996279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l’atmosphère.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1027480" y="8841047"/>
            <a:ext cx="5537139" cy="4002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270" spc="10" dirty="0">
                <a:latin typeface="Cambria"/>
                <a:cs typeface="Cambria"/>
              </a:rPr>
              <a:t>Des entreprises états-uniennes développent des lanceurs privés et le tourisme</a:t>
            </a:r>
            <a:endParaRPr sz="1200">
              <a:latin typeface="Cambria"/>
              <a:cs typeface="Cambria"/>
            </a:endParaRPr>
          </a:p>
          <a:p>
            <a:pPr marL="146304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spatial semble être pour bientôt, grâce à des engins en partie réutilisables.</a:t>
            </a:r>
            <a:endParaRPr sz="1300">
              <a:latin typeface="Cambria"/>
              <a:cs typeface="Cambria"/>
            </a:endParaRPr>
          </a:p>
        </p:txBody>
      </p:sp>
      <p:pic>
        <p:nvPicPr>
          <p:cNvPr id="551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796" y="1345692"/>
            <a:ext cx="3962400" cy="3279648"/>
          </a:xfrm>
          <a:prstGeom prst="rect">
            <a:avLst/>
          </a:prstGeom>
        </p:spPr>
      </p:pic>
      <p:pic>
        <p:nvPicPr>
          <p:cNvPr id="552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092" y="5961888"/>
            <a:ext cx="4564380" cy="245059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2128139" y="490116"/>
            <a:ext cx="3354124" cy="22644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spc="10" dirty="0">
                <a:latin typeface="Arial"/>
                <a:cs typeface="Arial"/>
              </a:rPr>
              <a:t>BREVET D’INITIATION AERONAUTIQUE</a:t>
            </a:r>
            <a:endParaRPr sz="1300">
              <a:latin typeface="Arial"/>
              <a:cs typeface="Arial"/>
            </a:endParaRPr>
          </a:p>
        </p:txBody>
      </p:sp>
      <p:sp>
        <p:nvSpPr>
          <p:cNvPr id="1085" name="object 1085"/>
          <p:cNvSpPr/>
          <p:nvPr/>
        </p:nvSpPr>
        <p:spPr>
          <a:xfrm>
            <a:off x="3467100" y="9896856"/>
            <a:ext cx="723900" cy="542544"/>
          </a:xfrm>
          <a:custGeom>
            <a:avLst/>
            <a:gdLst/>
            <a:ahLst/>
            <a:cxnLst/>
            <a:rect l="l" t="t" r="r" b="b"/>
            <a:pathLst>
              <a:path w="723900" h="542544">
                <a:moveTo>
                  <a:pt x="0" y="271272"/>
                </a:moveTo>
                <a:cubicBezTo>
                  <a:pt x="0" y="121450"/>
                  <a:pt x="162052" y="0"/>
                  <a:pt x="361950" y="0"/>
                </a:cubicBezTo>
                <a:cubicBezTo>
                  <a:pt x="561848" y="0"/>
                  <a:pt x="723900" y="121450"/>
                  <a:pt x="723900" y="271272"/>
                </a:cubicBezTo>
                <a:cubicBezTo>
                  <a:pt x="723900" y="421094"/>
                  <a:pt x="561848" y="542544"/>
                  <a:pt x="361950" y="542544"/>
                </a:cubicBezTo>
                <a:cubicBezTo>
                  <a:pt x="162052" y="542544"/>
                  <a:pt x="0" y="421094"/>
                  <a:pt x="0" y="271272"/>
                </a:cubicBez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3672205" y="10070718"/>
            <a:ext cx="354695" cy="199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FF"/>
                </a:solidFill>
                <a:latin typeface="Arial"/>
                <a:cs typeface="Arial"/>
              </a:rPr>
              <a:t>182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416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" y="5228842"/>
            <a:ext cx="7743443" cy="5411724"/>
          </a:xfrm>
          <a:prstGeom prst="rect">
            <a:avLst/>
          </a:prstGeom>
        </p:spPr>
      </p:pic>
      <p:pic>
        <p:nvPicPr>
          <p:cNvPr id="417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" y="181356"/>
            <a:ext cx="7839456" cy="524256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2128139" y="490116"/>
            <a:ext cx="3354124" cy="22644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spc="10" dirty="0">
                <a:latin typeface="Arial"/>
                <a:cs typeface="Arial"/>
              </a:rPr>
              <a:t>BREVET D’INITIATION AERONAUTIQUE</a:t>
            </a:r>
            <a:endParaRPr sz="1300">
              <a:latin typeface="Arial"/>
              <a:cs typeface="Arial"/>
            </a:endParaRPr>
          </a:p>
        </p:txBody>
      </p:sp>
      <p:sp>
        <p:nvSpPr>
          <p:cNvPr id="1086" name="object 1086"/>
          <p:cNvSpPr/>
          <p:nvPr/>
        </p:nvSpPr>
        <p:spPr>
          <a:xfrm>
            <a:off x="3467100" y="9896856"/>
            <a:ext cx="723900" cy="542544"/>
          </a:xfrm>
          <a:custGeom>
            <a:avLst/>
            <a:gdLst/>
            <a:ahLst/>
            <a:cxnLst/>
            <a:rect l="l" t="t" r="r" b="b"/>
            <a:pathLst>
              <a:path w="723900" h="542544">
                <a:moveTo>
                  <a:pt x="0" y="271272"/>
                </a:moveTo>
                <a:cubicBezTo>
                  <a:pt x="0" y="121450"/>
                  <a:pt x="162052" y="0"/>
                  <a:pt x="361950" y="0"/>
                </a:cubicBezTo>
                <a:cubicBezTo>
                  <a:pt x="561848" y="0"/>
                  <a:pt x="723900" y="121450"/>
                  <a:pt x="723900" y="271272"/>
                </a:cubicBezTo>
                <a:cubicBezTo>
                  <a:pt x="723900" y="421094"/>
                  <a:pt x="561848" y="542544"/>
                  <a:pt x="361950" y="542544"/>
                </a:cubicBezTo>
                <a:cubicBezTo>
                  <a:pt x="162052" y="542544"/>
                  <a:pt x="0" y="421094"/>
                  <a:pt x="0" y="271272"/>
                </a:cubicBez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3672205" y="10070718"/>
            <a:ext cx="354695" cy="199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FF"/>
                </a:solidFill>
                <a:latin typeface="Arial"/>
                <a:cs typeface="Arial"/>
              </a:rPr>
              <a:t>183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1044244" y="947907"/>
            <a:ext cx="2450285" cy="28433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60" spc="10" dirty="0">
                <a:latin typeface="Arial"/>
                <a:cs typeface="Arial"/>
              </a:rPr>
              <a:t>I.    Du Mythe à la réalité</a:t>
            </a:r>
            <a:endParaRPr sz="17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899464" y="1294708"/>
            <a:ext cx="5679276" cy="1929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L’idée de naviguer ou de s’élever dans les airs est aussi ancienne que l’humanité.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899464" y="1607128"/>
            <a:ext cx="5797206" cy="40022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Les dieux messagers des mythologies antiques comme </a:t>
            </a:r>
            <a:r>
              <a:rPr sz="1300" b="1" spc="10" dirty="0">
                <a:latin typeface="Arial"/>
                <a:cs typeface="Arial"/>
              </a:rPr>
              <a:t>Mercure </a:t>
            </a:r>
            <a:r>
              <a:rPr sz="1300" spc="10" dirty="0">
                <a:latin typeface="Cambria"/>
                <a:cs typeface="Cambria"/>
              </a:rPr>
              <a:t>pour les Romains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(ou</a:t>
            </a:r>
            <a:r>
              <a:rPr sz="1300" b="1" spc="10" dirty="0">
                <a:latin typeface="Arial"/>
                <a:cs typeface="Arial"/>
              </a:rPr>
              <a:t> Hermès </a:t>
            </a:r>
            <a:r>
              <a:rPr sz="1300" spc="10" dirty="0">
                <a:latin typeface="Cambria"/>
                <a:cs typeface="Cambria"/>
              </a:rPr>
              <a:t>pour les Grecs) sont représentés avec des ailes.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1797050" y="3987996"/>
            <a:ext cx="4002674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La légende la plus connue est celle de </a:t>
            </a:r>
            <a:r>
              <a:rPr sz="1300" b="1" spc="10" dirty="0">
                <a:latin typeface="Arial"/>
                <a:cs typeface="Arial"/>
              </a:rPr>
              <a:t>Dédale et d’Icare</a:t>
            </a:r>
            <a:r>
              <a:rPr sz="1300" spc="10" dirty="0">
                <a:latin typeface="Cambria"/>
                <a:cs typeface="Cambria"/>
              </a:rPr>
              <a:t>.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087" name="object 1087"/>
          <p:cNvSpPr/>
          <p:nvPr/>
        </p:nvSpPr>
        <p:spPr>
          <a:xfrm>
            <a:off x="4454017" y="4153536"/>
            <a:ext cx="1274318" cy="12191"/>
          </a:xfrm>
          <a:custGeom>
            <a:avLst/>
            <a:gdLst/>
            <a:ahLst/>
            <a:cxnLst/>
            <a:rect l="l" t="t" r="r" b="b"/>
            <a:pathLst>
              <a:path w="1274318" h="12191">
                <a:moveTo>
                  <a:pt x="0" y="0"/>
                </a:moveTo>
                <a:lnTo>
                  <a:pt x="0" y="12191"/>
                </a:lnTo>
                <a:lnTo>
                  <a:pt x="1274318" y="12191"/>
                </a:lnTo>
                <a:lnTo>
                  <a:pt x="127431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text 1"/>
          <p:cNvSpPr txBox="1"/>
          <p:nvPr/>
        </p:nvSpPr>
        <p:spPr>
          <a:xfrm>
            <a:off x="899464" y="4300448"/>
            <a:ext cx="5791499" cy="40019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Pour s’enfuir du labyrinthe où ils sont enfermés, Dédale a l’idée de fabriquer des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ailes imitant celle des oiseaux, confectionnées avec de la cire et des plumes.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899464" y="4818576"/>
            <a:ext cx="5794195" cy="60901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Une fois celles-ci confectionnées, Dédale met en garde son fils en lui interdisant de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s’approcher trop près du soleil ainsi que de voler au-dessus de l’eau car ceci était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trop dangereux.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899464" y="8342699"/>
            <a:ext cx="5796092" cy="40022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Malheureusement, Icare oublie cet interdit : Il prend trop d’altitude ce qui fait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fondre la cire de « ses ailes ». Il meurt précipité dans la mer.</a:t>
            </a:r>
            <a:endParaRPr sz="1300">
              <a:latin typeface="Cambria"/>
              <a:cs typeface="Cambria"/>
            </a:endParaRPr>
          </a:p>
        </p:txBody>
      </p:sp>
      <p:pic>
        <p:nvPicPr>
          <p:cNvPr id="418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20" y="2017776"/>
            <a:ext cx="2165604" cy="1822704"/>
          </a:xfrm>
          <a:prstGeom prst="rect">
            <a:avLst/>
          </a:prstGeom>
        </p:spPr>
      </p:pic>
      <p:pic>
        <p:nvPicPr>
          <p:cNvPr id="419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832" y="5551932"/>
            <a:ext cx="3127248" cy="231648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2128139" y="490116"/>
            <a:ext cx="3354124" cy="22644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spc="10" dirty="0">
                <a:latin typeface="Arial"/>
                <a:cs typeface="Arial"/>
              </a:rPr>
              <a:t>BREVET D’INITIATION AERONAUTIQUE</a:t>
            </a:r>
            <a:endParaRPr sz="1300">
              <a:latin typeface="Arial"/>
              <a:cs typeface="Arial"/>
            </a:endParaRPr>
          </a:p>
        </p:txBody>
      </p:sp>
      <p:sp>
        <p:nvSpPr>
          <p:cNvPr id="1088" name="object 1088"/>
          <p:cNvSpPr/>
          <p:nvPr/>
        </p:nvSpPr>
        <p:spPr>
          <a:xfrm>
            <a:off x="3467100" y="9896856"/>
            <a:ext cx="723900" cy="542544"/>
          </a:xfrm>
          <a:custGeom>
            <a:avLst/>
            <a:gdLst/>
            <a:ahLst/>
            <a:cxnLst/>
            <a:rect l="l" t="t" r="r" b="b"/>
            <a:pathLst>
              <a:path w="723900" h="542544">
                <a:moveTo>
                  <a:pt x="0" y="271272"/>
                </a:moveTo>
                <a:cubicBezTo>
                  <a:pt x="0" y="121450"/>
                  <a:pt x="162052" y="0"/>
                  <a:pt x="361950" y="0"/>
                </a:cubicBezTo>
                <a:cubicBezTo>
                  <a:pt x="561848" y="0"/>
                  <a:pt x="723900" y="121450"/>
                  <a:pt x="723900" y="271272"/>
                </a:cubicBezTo>
                <a:cubicBezTo>
                  <a:pt x="723900" y="421094"/>
                  <a:pt x="561848" y="542544"/>
                  <a:pt x="361950" y="542544"/>
                </a:cubicBezTo>
                <a:cubicBezTo>
                  <a:pt x="162052" y="542544"/>
                  <a:pt x="0" y="421094"/>
                  <a:pt x="0" y="271272"/>
                </a:cubicBez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3672205" y="10070718"/>
            <a:ext cx="354695" cy="199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FF"/>
                </a:solidFill>
                <a:latin typeface="Arial"/>
                <a:cs typeface="Arial"/>
              </a:rPr>
              <a:t>184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899464" y="953471"/>
            <a:ext cx="5382464" cy="26800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50" spc="10" dirty="0">
                <a:latin typeface="Arial"/>
                <a:cs typeface="Arial"/>
              </a:rPr>
              <a:t>Les  années  1500</a:t>
            </a:r>
            <a:r>
              <a:rPr sz="1650" spc="10" dirty="0">
                <a:latin typeface="Cambria"/>
                <a:cs typeface="Cambria"/>
              </a:rPr>
              <a:t> </a:t>
            </a:r>
            <a:r>
              <a:rPr sz="1149" spc="10" dirty="0">
                <a:latin typeface="Cambria"/>
                <a:cs typeface="Cambria"/>
              </a:rPr>
              <a:t>: Apparition des premières études sur le vol des oiseaux.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899464" y="1348079"/>
            <a:ext cx="5793195" cy="40016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b="1" spc="10" dirty="0">
                <a:latin typeface="Arial"/>
                <a:cs typeface="Arial"/>
              </a:rPr>
              <a:t>Léonard de Vinci </a:t>
            </a:r>
            <a:r>
              <a:rPr sz="1300" spc="10" dirty="0">
                <a:latin typeface="Cambria"/>
                <a:cs typeface="Cambria"/>
              </a:rPr>
              <a:t>conçoit, dessine des machines volantes, proche de l’avion, de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l’hélicoptère et du parachute et l’hélice.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899464" y="1864683"/>
            <a:ext cx="3740479" cy="1929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Pourtant il ne fera aucune tentative pour les réaliser.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899464" y="4842890"/>
            <a:ext cx="4443209" cy="25315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50" spc="10" dirty="0">
                <a:latin typeface="Arial"/>
                <a:cs typeface="Arial"/>
              </a:rPr>
              <a:t>Les  années  1600</a:t>
            </a:r>
            <a:r>
              <a:rPr sz="1650" spc="10" dirty="0">
                <a:latin typeface="Times New Roman"/>
                <a:cs typeface="Times New Roman"/>
              </a:rPr>
              <a:t>  </a:t>
            </a:r>
            <a:r>
              <a:rPr sz="1149" spc="10" dirty="0">
                <a:latin typeface="Times New Roman"/>
                <a:cs typeface="Times New Roman"/>
              </a:rPr>
              <a:t>: </a:t>
            </a:r>
            <a:r>
              <a:rPr sz="1149" spc="10" dirty="0">
                <a:latin typeface="Cambria"/>
                <a:cs typeface="Cambria"/>
              </a:rPr>
              <a:t>Le philosophe </a:t>
            </a:r>
            <a:r>
              <a:rPr sz="1149" b="1" spc="10" dirty="0">
                <a:latin typeface="Arial"/>
                <a:cs typeface="Arial"/>
              </a:rPr>
              <a:t>Descartes</a:t>
            </a:r>
            <a:r>
              <a:rPr sz="1149" spc="10" dirty="0">
                <a:latin typeface="Cambria"/>
                <a:cs typeface="Cambria"/>
              </a:rPr>
              <a:t> ne croit pas que</a:t>
            </a:r>
            <a:endParaRPr sz="1100">
              <a:latin typeface="Cambria"/>
              <a:cs typeface="Cambria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899464" y="5103596"/>
            <a:ext cx="4309514" cy="58025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l’homme puisse voler par ses propres moyens. Il pense que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l’homme manque de force et ne dispose pas de moyens assez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puissants pour s’élever dans les airs.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1807718" y="8860892"/>
            <a:ext cx="3977132" cy="1929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Mais de nombreux téméraires vont tenter leur chance …</a:t>
            </a:r>
            <a:endParaRPr sz="1200">
              <a:latin typeface="Cambria"/>
              <a:cs typeface="Cambria"/>
            </a:endParaRPr>
          </a:p>
        </p:txBody>
      </p:sp>
      <p:pic>
        <p:nvPicPr>
          <p:cNvPr id="420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288" y="2374391"/>
            <a:ext cx="1246632" cy="1955292"/>
          </a:xfrm>
          <a:prstGeom prst="rect">
            <a:avLst/>
          </a:prstGeom>
        </p:spPr>
      </p:pic>
      <p:pic>
        <p:nvPicPr>
          <p:cNvPr id="421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188" y="2478023"/>
            <a:ext cx="2951988" cy="1780032"/>
          </a:xfrm>
          <a:prstGeom prst="rect">
            <a:avLst/>
          </a:prstGeom>
        </p:spPr>
      </p:pic>
      <p:pic>
        <p:nvPicPr>
          <p:cNvPr id="422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428" y="4460748"/>
            <a:ext cx="1627632" cy="2415540"/>
          </a:xfrm>
          <a:prstGeom prst="rect">
            <a:avLst/>
          </a:prstGeom>
        </p:spPr>
      </p:pic>
      <p:pic>
        <p:nvPicPr>
          <p:cNvPr id="423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6906768"/>
            <a:ext cx="2819400" cy="1723644"/>
          </a:xfrm>
          <a:prstGeom prst="rect">
            <a:avLst/>
          </a:prstGeom>
        </p:spPr>
      </p:pic>
      <p:pic>
        <p:nvPicPr>
          <p:cNvPr id="424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6772656"/>
            <a:ext cx="2590800" cy="193395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2128139" y="490116"/>
            <a:ext cx="3354124" cy="22644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59" spc="10" dirty="0">
                <a:latin typeface="Arial"/>
                <a:cs typeface="Arial"/>
              </a:rPr>
              <a:t>BREVET D’INITIATION AERONAUTIQUE</a:t>
            </a:r>
            <a:endParaRPr sz="1300">
              <a:latin typeface="Arial"/>
              <a:cs typeface="Arial"/>
            </a:endParaRPr>
          </a:p>
        </p:txBody>
      </p:sp>
      <p:sp>
        <p:nvSpPr>
          <p:cNvPr id="1089" name="object 1089"/>
          <p:cNvSpPr/>
          <p:nvPr/>
        </p:nvSpPr>
        <p:spPr>
          <a:xfrm>
            <a:off x="3467100" y="9896856"/>
            <a:ext cx="723900" cy="542544"/>
          </a:xfrm>
          <a:custGeom>
            <a:avLst/>
            <a:gdLst/>
            <a:ahLst/>
            <a:cxnLst/>
            <a:rect l="l" t="t" r="r" b="b"/>
            <a:pathLst>
              <a:path w="723900" h="542544">
                <a:moveTo>
                  <a:pt x="0" y="271272"/>
                </a:moveTo>
                <a:cubicBezTo>
                  <a:pt x="0" y="121450"/>
                  <a:pt x="162052" y="0"/>
                  <a:pt x="361950" y="0"/>
                </a:cubicBezTo>
                <a:cubicBezTo>
                  <a:pt x="561848" y="0"/>
                  <a:pt x="723900" y="121450"/>
                  <a:pt x="723900" y="271272"/>
                </a:cubicBezTo>
                <a:cubicBezTo>
                  <a:pt x="723900" y="421094"/>
                  <a:pt x="561848" y="542544"/>
                  <a:pt x="361950" y="542544"/>
                </a:cubicBezTo>
                <a:cubicBezTo>
                  <a:pt x="162052" y="542544"/>
                  <a:pt x="0" y="421094"/>
                  <a:pt x="0" y="271272"/>
                </a:cubicBez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3672205" y="10070718"/>
            <a:ext cx="354695" cy="1992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b="1" spc="10" dirty="0">
                <a:solidFill>
                  <a:srgbClr val="FFFFFF"/>
                </a:solidFill>
                <a:latin typeface="Arial"/>
                <a:cs typeface="Arial"/>
              </a:rPr>
              <a:t>185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899464" y="1385570"/>
            <a:ext cx="3860105" cy="22145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560" spc="10" dirty="0">
                <a:latin typeface="Arial"/>
                <a:cs typeface="Arial"/>
              </a:rPr>
              <a:t>Le  19  Septembre  1783</a:t>
            </a:r>
            <a:r>
              <a:rPr sz="1159" spc="10" dirty="0">
                <a:latin typeface="Times New Roman"/>
                <a:cs typeface="Times New Roman"/>
              </a:rPr>
              <a:t>  </a:t>
            </a:r>
            <a:r>
              <a:rPr sz="1059" spc="10" dirty="0">
                <a:latin typeface="Times New Roman"/>
                <a:cs typeface="Times New Roman"/>
              </a:rPr>
              <a:t>: </a:t>
            </a:r>
            <a:r>
              <a:rPr sz="1059" spc="10" dirty="0">
                <a:latin typeface="Cambria"/>
                <a:cs typeface="Cambria"/>
              </a:rPr>
              <a:t>Les frères Montgolfier font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899464" y="1622400"/>
            <a:ext cx="3857380" cy="38647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la démonstration que l’on peut s’élever dans les airs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avec le premier ballon captif à Air chaud.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899464" y="2620010"/>
            <a:ext cx="3134326" cy="21944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40" spc="10" dirty="0">
                <a:latin typeface="Arial"/>
                <a:cs typeface="Arial"/>
              </a:rPr>
              <a:t>En  1783  </a:t>
            </a:r>
            <a:r>
              <a:rPr sz="1240" spc="10" dirty="0">
                <a:latin typeface="Times New Roman"/>
                <a:cs typeface="Times New Roman"/>
              </a:rPr>
              <a:t>: </a:t>
            </a:r>
            <a:r>
              <a:rPr sz="1240" b="1" spc="10" dirty="0">
                <a:latin typeface="Arial"/>
                <a:cs typeface="Arial"/>
              </a:rPr>
              <a:t>Pilâtre de Rozier</a:t>
            </a:r>
            <a:r>
              <a:rPr sz="1240" spc="10" dirty="0">
                <a:latin typeface="Cambria"/>
                <a:cs typeface="Cambria"/>
              </a:rPr>
              <a:t> et le </a:t>
            </a:r>
            <a:r>
              <a:rPr sz="1240" b="1" spc="10" dirty="0">
                <a:latin typeface="Arial"/>
                <a:cs typeface="Arial"/>
              </a:rPr>
              <a:t>Marquis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899464" y="2856808"/>
            <a:ext cx="3622765" cy="1929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b="1" spc="10" dirty="0">
                <a:latin typeface="Arial"/>
                <a:cs typeface="Arial"/>
              </a:rPr>
              <a:t>d’Arlandes</a:t>
            </a:r>
            <a:r>
              <a:rPr sz="1300" spc="10" dirty="0">
                <a:latin typeface="Cambria"/>
                <a:cs typeface="Cambria"/>
              </a:rPr>
              <a:t> réalisent le premier vol libre en ballon.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978712" y="3227521"/>
            <a:ext cx="5638254" cy="1929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C’est aussi l’année du premier vol d’un ballon à hydrogène qui dure plus de 2h à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090" name="object 1090"/>
          <p:cNvSpPr/>
          <p:nvPr/>
        </p:nvSpPr>
        <p:spPr>
          <a:xfrm>
            <a:off x="2510663" y="3394583"/>
            <a:ext cx="2559431" cy="9144"/>
          </a:xfrm>
          <a:custGeom>
            <a:avLst/>
            <a:gdLst/>
            <a:ahLst/>
            <a:cxnLst/>
            <a:rect l="l" t="t" r="r" b="b"/>
            <a:pathLst>
              <a:path w="2559431" h="9144">
                <a:moveTo>
                  <a:pt x="0" y="0"/>
                </a:moveTo>
                <a:lnTo>
                  <a:pt x="0" y="9144"/>
                </a:lnTo>
                <a:lnTo>
                  <a:pt x="2559431" y="9144"/>
                </a:lnTo>
                <a:lnTo>
                  <a:pt x="255943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text 1"/>
          <p:cNvSpPr txBox="1"/>
          <p:nvPr/>
        </p:nvSpPr>
        <p:spPr>
          <a:xfrm>
            <a:off x="2960243" y="3422624"/>
            <a:ext cx="1673606" cy="1929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3000 mètres d’altitude.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899464" y="4207193"/>
            <a:ext cx="4548609" cy="25538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710" spc="10" dirty="0">
                <a:latin typeface="Arial"/>
                <a:cs typeface="Arial"/>
              </a:rPr>
              <a:t>En  1785</a:t>
            </a:r>
            <a:r>
              <a:rPr sz="1710" b="1" spc="10" dirty="0">
                <a:latin typeface="Arial"/>
                <a:cs typeface="Arial"/>
              </a:rPr>
              <a:t> </a:t>
            </a:r>
            <a:r>
              <a:rPr sz="1210" b="1" spc="10" dirty="0">
                <a:latin typeface="Arial"/>
                <a:cs typeface="Arial"/>
              </a:rPr>
              <a:t>: Blanchard</a:t>
            </a:r>
            <a:r>
              <a:rPr sz="1210" spc="10" dirty="0">
                <a:latin typeface="Cambria"/>
                <a:cs typeface="Cambria"/>
              </a:rPr>
              <a:t> à bord de son ballon, réalise la Traversée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1091" name="object 1091"/>
          <p:cNvSpPr/>
          <p:nvPr/>
        </p:nvSpPr>
        <p:spPr>
          <a:xfrm>
            <a:off x="4539361" y="4424807"/>
            <a:ext cx="873556" cy="9144"/>
          </a:xfrm>
          <a:custGeom>
            <a:avLst/>
            <a:gdLst/>
            <a:ahLst/>
            <a:cxnLst/>
            <a:rect l="l" t="t" r="r" b="b"/>
            <a:pathLst>
              <a:path w="873556" h="9144">
                <a:moveTo>
                  <a:pt x="0" y="0"/>
                </a:moveTo>
                <a:lnTo>
                  <a:pt x="0" y="9144"/>
                </a:lnTo>
                <a:lnTo>
                  <a:pt x="873556" y="9144"/>
                </a:lnTo>
                <a:lnTo>
                  <a:pt x="87355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text 1"/>
          <p:cNvSpPr txBox="1"/>
          <p:nvPr/>
        </p:nvSpPr>
        <p:spPr>
          <a:xfrm>
            <a:off x="899464" y="4468056"/>
            <a:ext cx="1033221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de la manche. 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092" name="object 1092"/>
          <p:cNvSpPr/>
          <p:nvPr/>
        </p:nvSpPr>
        <p:spPr>
          <a:xfrm>
            <a:off x="899464" y="4635119"/>
            <a:ext cx="925068" cy="9144"/>
          </a:xfrm>
          <a:custGeom>
            <a:avLst/>
            <a:gdLst/>
            <a:ahLst/>
            <a:cxnLst/>
            <a:rect l="l" t="t" r="r" b="b"/>
            <a:pathLst>
              <a:path w="925068" h="9144">
                <a:moveTo>
                  <a:pt x="0" y="0"/>
                </a:moveTo>
                <a:lnTo>
                  <a:pt x="0" y="9144"/>
                </a:lnTo>
                <a:lnTo>
                  <a:pt x="925068" y="9144"/>
                </a:lnTo>
                <a:lnTo>
                  <a:pt x="92506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text 1"/>
          <p:cNvSpPr txBox="1"/>
          <p:nvPr/>
        </p:nvSpPr>
        <p:spPr>
          <a:xfrm>
            <a:off x="899464" y="5255894"/>
            <a:ext cx="4642608" cy="25315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50" spc="10" dirty="0">
                <a:latin typeface="Arial"/>
                <a:cs typeface="Arial"/>
              </a:rPr>
              <a:t>Dans  les  années  1700</a:t>
            </a:r>
            <a:r>
              <a:rPr sz="1650" spc="10" dirty="0">
                <a:latin typeface="Times New Roman"/>
                <a:cs typeface="Times New Roman"/>
              </a:rPr>
              <a:t>  </a:t>
            </a:r>
            <a:r>
              <a:rPr sz="1149" spc="10" dirty="0">
                <a:latin typeface="Times New Roman"/>
                <a:cs typeface="Times New Roman"/>
              </a:rPr>
              <a:t>: </a:t>
            </a:r>
            <a:r>
              <a:rPr sz="1149" spc="10" dirty="0">
                <a:latin typeface="Cambria"/>
                <a:cs typeface="Cambria"/>
              </a:rPr>
              <a:t>Les chercheurs s’orientent dans deux</a:t>
            </a:r>
            <a:endParaRPr sz="1100">
              <a:latin typeface="Cambria"/>
              <a:cs typeface="Cambria"/>
            </a:endParaRPr>
          </a:p>
        </p:txBody>
      </p:sp>
      <p:sp>
        <p:nvSpPr>
          <p:cNvPr id="13" name="text 1"/>
          <p:cNvSpPr txBox="1"/>
          <p:nvPr/>
        </p:nvSpPr>
        <p:spPr>
          <a:xfrm>
            <a:off x="899464" y="5515298"/>
            <a:ext cx="3711523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directions qui vont progressivement se combattre …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14" name="text 1"/>
          <p:cNvSpPr txBox="1"/>
          <p:nvPr/>
        </p:nvSpPr>
        <p:spPr>
          <a:xfrm>
            <a:off x="1128064" y="5885662"/>
            <a:ext cx="1525863" cy="19290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latin typeface="Arial"/>
                <a:cs typeface="Arial"/>
              </a:rPr>
              <a:t>    </a:t>
            </a:r>
            <a:r>
              <a:rPr sz="1300" spc="10" dirty="0">
                <a:latin typeface="Cambria"/>
                <a:cs typeface="Cambria"/>
              </a:rPr>
              <a:t>Les partisans des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2680098" y="5885662"/>
            <a:ext cx="822137" cy="19290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plus légers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6" name="text 1"/>
          <p:cNvSpPr txBox="1"/>
          <p:nvPr/>
        </p:nvSpPr>
        <p:spPr>
          <a:xfrm>
            <a:off x="1356614" y="5885662"/>
            <a:ext cx="4728235" cy="38797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2171791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que l’air qui sentent bien que leur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s’élever dans les airs est réalisable …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17" name="text 1"/>
          <p:cNvSpPr txBox="1"/>
          <p:nvPr/>
        </p:nvSpPr>
        <p:spPr>
          <a:xfrm>
            <a:off x="6111348" y="5885662"/>
            <a:ext cx="581339" cy="19290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rêve de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8" name="text 1"/>
          <p:cNvSpPr txBox="1"/>
          <p:nvPr/>
        </p:nvSpPr>
        <p:spPr>
          <a:xfrm>
            <a:off x="1128064" y="6274282"/>
            <a:ext cx="1486197" cy="19290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000" spc="10" dirty="0">
                <a:latin typeface="Arial"/>
                <a:cs typeface="Arial"/>
              </a:rPr>
              <a:t>    </a:t>
            </a:r>
            <a:r>
              <a:rPr sz="1300" spc="10" dirty="0">
                <a:latin typeface="Cambria"/>
                <a:cs typeface="Cambria"/>
              </a:rPr>
              <a:t>Les partisans des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2620515" y="6274282"/>
            <a:ext cx="334780" cy="19290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plus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20" name="text 1"/>
          <p:cNvSpPr txBox="1"/>
          <p:nvPr/>
        </p:nvSpPr>
        <p:spPr>
          <a:xfrm>
            <a:off x="2961550" y="6274282"/>
            <a:ext cx="488509" cy="19290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lourds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21" name="text 1"/>
          <p:cNvSpPr txBox="1"/>
          <p:nvPr/>
        </p:nvSpPr>
        <p:spPr>
          <a:xfrm>
            <a:off x="1356614" y="6274282"/>
            <a:ext cx="5337789" cy="58002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2099699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que l’air qui veulent voler comme les oiseaux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… Mais malheureusement, ils ne trouveront pas de sitôt le moteur dont ils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ont besoin pour mener à bien leurs projets.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22" name="text 1"/>
          <p:cNvSpPr txBox="1"/>
          <p:nvPr/>
        </p:nvSpPr>
        <p:spPr>
          <a:xfrm>
            <a:off x="2239391" y="7039229"/>
            <a:ext cx="4457564" cy="25315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80" spc="10" dirty="0">
                <a:latin typeface="Arial"/>
                <a:cs typeface="Arial"/>
              </a:rPr>
              <a:t>En  Décembre  1856</a:t>
            </a:r>
            <a:r>
              <a:rPr sz="1680" spc="10" dirty="0">
                <a:latin typeface="Times New Roman"/>
                <a:cs typeface="Times New Roman"/>
              </a:rPr>
              <a:t>  </a:t>
            </a:r>
            <a:r>
              <a:rPr sz="1479" spc="10" dirty="0">
                <a:latin typeface="Times New Roman"/>
                <a:cs typeface="Times New Roman"/>
              </a:rPr>
              <a:t>:</a:t>
            </a:r>
            <a:r>
              <a:rPr sz="1479" spc="10" dirty="0">
                <a:latin typeface="Cambria"/>
                <a:cs typeface="Cambria"/>
              </a:rPr>
              <a:t> </a:t>
            </a:r>
            <a:r>
              <a:rPr sz="1179" spc="10" dirty="0">
                <a:latin typeface="Cambria"/>
                <a:cs typeface="Cambria"/>
              </a:rPr>
              <a:t>Apparition du premier signe que l’on</a:t>
            </a:r>
            <a:endParaRPr sz="1100">
              <a:latin typeface="Cambria"/>
              <a:cs typeface="Cambria"/>
            </a:endParaRPr>
          </a:p>
        </p:txBody>
      </p:sp>
      <p:sp>
        <p:nvSpPr>
          <p:cNvPr id="23" name="text 1"/>
          <p:cNvSpPr txBox="1"/>
          <p:nvPr/>
        </p:nvSpPr>
        <p:spPr>
          <a:xfrm>
            <a:off x="2239391" y="7299902"/>
            <a:ext cx="4459582" cy="58043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peut faire voler un « plus lourd que l’air ». En effet, en Bretagne,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sur la plage de Saint Anne-la-palud, </a:t>
            </a:r>
            <a:r>
              <a:rPr sz="1300" b="1" spc="10" dirty="0">
                <a:latin typeface="Arial"/>
                <a:cs typeface="Arial"/>
              </a:rPr>
              <a:t>Jean Marie Le Bris</a:t>
            </a:r>
            <a:r>
              <a:rPr sz="1300" spc="10" dirty="0">
                <a:latin typeface="Cambria"/>
                <a:cs typeface="Cambria"/>
              </a:rPr>
              <a:t> va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réussir à faire s’élever son planeur</a:t>
            </a:r>
            <a:r>
              <a:rPr sz="1300" b="1" spc="10" dirty="0">
                <a:latin typeface="Arial"/>
                <a:cs typeface="Arial"/>
              </a:rPr>
              <a:t> </a:t>
            </a:r>
            <a:r>
              <a:rPr sz="1300" spc="10" dirty="0">
                <a:latin typeface="Cambria"/>
                <a:cs typeface="Cambria"/>
              </a:rPr>
              <a:t>l’Albatros.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1093" name="object 1093"/>
          <p:cNvSpPr/>
          <p:nvPr/>
        </p:nvSpPr>
        <p:spPr>
          <a:xfrm>
            <a:off x="4703953" y="7854441"/>
            <a:ext cx="683057" cy="9144"/>
          </a:xfrm>
          <a:custGeom>
            <a:avLst/>
            <a:gdLst/>
            <a:ahLst/>
            <a:cxnLst/>
            <a:rect l="l" t="t" r="r" b="b"/>
            <a:pathLst>
              <a:path w="683057" h="9144">
                <a:moveTo>
                  <a:pt x="0" y="0"/>
                </a:moveTo>
                <a:lnTo>
                  <a:pt x="0" y="9145"/>
                </a:lnTo>
                <a:lnTo>
                  <a:pt x="683057" y="9145"/>
                </a:lnTo>
                <a:lnTo>
                  <a:pt x="68305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text 1"/>
          <p:cNvSpPr txBox="1"/>
          <p:nvPr/>
        </p:nvSpPr>
        <p:spPr>
          <a:xfrm>
            <a:off x="2239391" y="8057711"/>
            <a:ext cx="2064477" cy="58005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Sa  machine  décolle,  posée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sur  une  charrette,  face  au</a:t>
            </a:r>
            <a:endParaRPr sz="1300">
              <a:latin typeface="Cambria"/>
              <a:cs typeface="Cambria"/>
            </a:endParaRPr>
          </a:p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vent et tirée par un cheval.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25" name="text 1"/>
          <p:cNvSpPr txBox="1"/>
          <p:nvPr/>
        </p:nvSpPr>
        <p:spPr>
          <a:xfrm>
            <a:off x="2239391" y="8815140"/>
            <a:ext cx="2065135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Il invente alors le contrôle du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094" name="object 1094"/>
          <p:cNvSpPr/>
          <p:nvPr/>
        </p:nvSpPr>
        <p:spPr>
          <a:xfrm>
            <a:off x="2239391" y="8982202"/>
            <a:ext cx="2030222" cy="9144"/>
          </a:xfrm>
          <a:custGeom>
            <a:avLst/>
            <a:gdLst/>
            <a:ahLst/>
            <a:cxnLst/>
            <a:rect l="l" t="t" r="r" b="b"/>
            <a:pathLst>
              <a:path w="2030222" h="9144">
                <a:moveTo>
                  <a:pt x="0" y="0"/>
                </a:moveTo>
                <a:lnTo>
                  <a:pt x="0" y="9144"/>
                </a:lnTo>
                <a:lnTo>
                  <a:pt x="2030222" y="9144"/>
                </a:lnTo>
                <a:lnTo>
                  <a:pt x="2030222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text 1"/>
          <p:cNvSpPr txBox="1"/>
          <p:nvPr/>
        </p:nvSpPr>
        <p:spPr>
          <a:xfrm>
            <a:off x="2239391" y="9010212"/>
            <a:ext cx="251332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vol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27" name="text 1"/>
          <p:cNvSpPr txBox="1"/>
          <p:nvPr/>
        </p:nvSpPr>
        <p:spPr>
          <a:xfrm>
            <a:off x="2731356" y="9010212"/>
            <a:ext cx="208373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en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28" name="text 1"/>
          <p:cNvSpPr txBox="1"/>
          <p:nvPr/>
        </p:nvSpPr>
        <p:spPr>
          <a:xfrm>
            <a:off x="3180692" y="9010212"/>
            <a:ext cx="614751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agissant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29" name="text 1"/>
          <p:cNvSpPr txBox="1"/>
          <p:nvPr/>
        </p:nvSpPr>
        <p:spPr>
          <a:xfrm>
            <a:off x="4036736" y="9010212"/>
            <a:ext cx="267626" cy="1929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sur</a:t>
            </a:r>
            <a:endParaRPr sz="1300">
              <a:latin typeface="Cambria"/>
              <a:cs typeface="Cambria"/>
            </a:endParaRPr>
          </a:p>
        </p:txBody>
      </p:sp>
      <p:sp>
        <p:nvSpPr>
          <p:cNvPr id="1095" name="object 1095"/>
          <p:cNvSpPr/>
          <p:nvPr/>
        </p:nvSpPr>
        <p:spPr>
          <a:xfrm>
            <a:off x="2239391" y="9177274"/>
            <a:ext cx="2030222" cy="9144"/>
          </a:xfrm>
          <a:custGeom>
            <a:avLst/>
            <a:gdLst/>
            <a:ahLst/>
            <a:cxnLst/>
            <a:rect l="l" t="t" r="r" b="b"/>
            <a:pathLst>
              <a:path w="2030222" h="9144">
                <a:moveTo>
                  <a:pt x="0" y="0"/>
                </a:moveTo>
                <a:lnTo>
                  <a:pt x="0" y="9144"/>
                </a:lnTo>
                <a:lnTo>
                  <a:pt x="2030222" y="9144"/>
                </a:lnTo>
                <a:lnTo>
                  <a:pt x="2030222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text 1"/>
          <p:cNvSpPr txBox="1"/>
          <p:nvPr/>
        </p:nvSpPr>
        <p:spPr>
          <a:xfrm>
            <a:off x="2239391" y="9203792"/>
            <a:ext cx="1461770" cy="19290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300" spc="10" dirty="0">
                <a:latin typeface="Cambria"/>
                <a:cs typeface="Cambria"/>
              </a:rPr>
              <a:t>l’incidence des ailes.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1096" name="object 1096"/>
          <p:cNvSpPr/>
          <p:nvPr/>
        </p:nvSpPr>
        <p:spPr>
          <a:xfrm>
            <a:off x="2239391" y="9370822"/>
            <a:ext cx="1428242" cy="9144"/>
          </a:xfrm>
          <a:custGeom>
            <a:avLst/>
            <a:gdLst/>
            <a:ahLst/>
            <a:cxnLst/>
            <a:rect l="l" t="t" r="r" b="b"/>
            <a:pathLst>
              <a:path w="1428242" h="9144">
                <a:moveTo>
                  <a:pt x="0" y="0"/>
                </a:moveTo>
                <a:lnTo>
                  <a:pt x="0" y="9144"/>
                </a:lnTo>
                <a:lnTo>
                  <a:pt x="1428242" y="9144"/>
                </a:lnTo>
                <a:lnTo>
                  <a:pt x="1428242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425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028" y="911352"/>
            <a:ext cx="2132076" cy="1732788"/>
          </a:xfrm>
          <a:prstGeom prst="rect">
            <a:avLst/>
          </a:prstGeom>
        </p:spPr>
      </p:pic>
      <p:pic>
        <p:nvPicPr>
          <p:cNvPr id="426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100" y="1106424"/>
            <a:ext cx="1543812" cy="1144524"/>
          </a:xfrm>
          <a:prstGeom prst="rect">
            <a:avLst/>
          </a:prstGeom>
        </p:spPr>
      </p:pic>
      <p:pic>
        <p:nvPicPr>
          <p:cNvPr id="427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560" y="3724656"/>
            <a:ext cx="1519428" cy="1345692"/>
          </a:xfrm>
          <a:prstGeom prst="rect">
            <a:avLst/>
          </a:prstGeom>
        </p:spPr>
      </p:pic>
      <p:pic>
        <p:nvPicPr>
          <p:cNvPr id="428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52" y="7138416"/>
            <a:ext cx="1720596" cy="2295144"/>
          </a:xfrm>
          <a:prstGeom prst="rect">
            <a:avLst/>
          </a:prstGeom>
        </p:spPr>
      </p:pic>
      <p:pic>
        <p:nvPicPr>
          <p:cNvPr id="429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976" y="7883652"/>
            <a:ext cx="2849880" cy="140208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5365</Words>
  <Application>Microsoft Office PowerPoint</Application>
  <PresentationFormat>Personnalisé</PresentationFormat>
  <Paragraphs>753</Paragraphs>
  <Slides>53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53</vt:i4>
      </vt:variant>
    </vt:vector>
  </HeadingPairs>
  <TitlesOfParts>
    <vt:vector size="60" baseType="lpstr">
      <vt:lpstr>Arial</vt:lpstr>
      <vt:lpstr>Bernard MT Condensed</vt:lpstr>
      <vt:lpstr>Calibri</vt:lpstr>
      <vt:lpstr>Cambria</vt:lpstr>
      <vt:lpstr>Times New Roman</vt:lpstr>
      <vt:lpstr>Wingdings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JJC</dc:creator>
  <cp:lastModifiedBy>Jean-Jacques Calliet</cp:lastModifiedBy>
  <cp:revision>1</cp:revision>
  <dcterms:created xsi:type="dcterms:W3CDTF">2018-10-27T09:38:43Z</dcterms:created>
  <dcterms:modified xsi:type="dcterms:W3CDTF">2018-10-27T08:04:29Z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2018-10-27T00:00:00Z</vt:filetime>
  </property>
  <property fmtid="{D5CDD505-2E9C-101B-9397-08002B2CF9AE}" pid="3" name="LastSaved">
    <vt:filetime>2018-10-27T00:00:00Z</vt:filetime>
  </property>
</Properties>
</file>