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90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419" r:id="rId32"/>
    <p:sldId id="420" r:id="rId33"/>
    <p:sldId id="421" r:id="rId34"/>
    <p:sldId id="422" r:id="rId35"/>
    <p:sldId id="423" r:id="rId36"/>
    <p:sldId id="424" r:id="rId37"/>
    <p:sldId id="425" r:id="rId38"/>
    <p:sldId id="426" r:id="rId39"/>
    <p:sldId id="427" r:id="rId40"/>
    <p:sldId id="428" r:id="rId41"/>
    <p:sldId id="429" r:id="rId42"/>
    <p:sldId id="430" r:id="rId43"/>
    <p:sldId id="431" r:id="rId44"/>
    <p:sldId id="432" r:id="rId45"/>
  </p:sldIdLst>
  <p:sldSz cx="7561263" cy="10691813"/>
  <p:notesSz cx="7561263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0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fr.wikipedia.org/wiki/Pascal_(unit%C3%A9)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dictionnaire.sensagent.leparisien.fr/A&#195;&#169;ronef/fr-fr/" TargetMode="External"/><Relationship Id="rId4" Type="http://schemas.openxmlformats.org/officeDocument/2006/relationships/hyperlink" Target="http://dictionnaire.sensagent.leparisien.fr/Rel&#195;&#168;vement/fr-fr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s://fr.wikipedia.org/wiki/METAR#cite_note-2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1"/>
          <p:cNvSpPr txBox="1"/>
          <p:nvPr/>
        </p:nvSpPr>
        <p:spPr>
          <a:xfrm>
            <a:off x="2789555" y="9865203"/>
            <a:ext cx="2017665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©CIRAS TOULOUSE - 2018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0564" cy="9436608"/>
          </a:xfrm>
          <a:prstGeom prst="rect">
            <a:avLst/>
          </a:prstGeom>
        </p:spPr>
      </p:pic>
      <p:pic>
        <p:nvPicPr>
          <p:cNvPr id="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251" y="899160"/>
            <a:ext cx="1191768" cy="1191768"/>
          </a:xfrm>
          <a:prstGeom prst="rect">
            <a:avLst/>
          </a:prstGeom>
        </p:spPr>
      </p:pic>
      <p:pic>
        <p:nvPicPr>
          <p:cNvPr id="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08" y="899160"/>
            <a:ext cx="813816" cy="813816"/>
          </a:xfrm>
          <a:prstGeom prst="rect">
            <a:avLst/>
          </a:prstGeom>
        </p:spPr>
      </p:pic>
      <p:sp>
        <p:nvSpPr>
          <p:cNvPr id="15" name="text 1"/>
          <p:cNvSpPr txBox="1"/>
          <p:nvPr/>
        </p:nvSpPr>
        <p:spPr>
          <a:xfrm>
            <a:off x="2536571" y="2800056"/>
            <a:ext cx="2487498" cy="6762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680" spc="10" dirty="0">
                <a:solidFill>
                  <a:srgbClr val="FFFFFF"/>
                </a:solidFill>
                <a:latin typeface="Arial"/>
                <a:cs typeface="Arial"/>
              </a:rPr>
              <a:t>MANUEL</a:t>
            </a:r>
            <a:endParaRPr sz="4600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3254375" y="3659592"/>
            <a:ext cx="1228293" cy="6762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770" spc="10" dirty="0">
                <a:solidFill>
                  <a:srgbClr val="FFFFFF"/>
                </a:solidFill>
                <a:latin typeface="Arial"/>
                <a:cs typeface="Arial"/>
              </a:rPr>
              <a:t>  DU  </a:t>
            </a:r>
            <a:endParaRPr sz="4700">
              <a:latin typeface="Arial"/>
              <a:cs typeface="Arial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934516" y="4517771"/>
            <a:ext cx="5689397" cy="5516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230" spc="10" dirty="0">
                <a:solidFill>
                  <a:srgbClr val="FFFFFF"/>
                </a:solidFill>
                <a:latin typeface="Arial"/>
                <a:cs typeface="Arial"/>
              </a:rPr>
              <a:t>BREVET  D’INITIATION</a:t>
            </a:r>
            <a:endParaRPr sz="4200"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1598930" y="5272238"/>
            <a:ext cx="4360875" cy="6762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290" spc="10" dirty="0">
                <a:solidFill>
                  <a:srgbClr val="FFFFFF"/>
                </a:solidFill>
                <a:latin typeface="Arial"/>
                <a:cs typeface="Arial"/>
              </a:rPr>
              <a:t>AERONAUTIQUE</a:t>
            </a:r>
            <a:endParaRPr sz="4200">
              <a:latin typeface="Arial"/>
              <a:cs typeface="Arial"/>
            </a:endParaRPr>
          </a:p>
        </p:txBody>
      </p:sp>
      <p:pic>
        <p:nvPicPr>
          <p:cNvPr id="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72" y="8715756"/>
            <a:ext cx="967740" cy="989076"/>
          </a:xfrm>
          <a:prstGeom prst="rect">
            <a:avLst/>
          </a:prstGeom>
        </p:spPr>
      </p:pic>
      <p:pic>
        <p:nvPicPr>
          <p:cNvPr id="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28" y="8778240"/>
            <a:ext cx="1723643" cy="1315212"/>
          </a:xfrm>
          <a:prstGeom prst="rect">
            <a:avLst/>
          </a:prstGeom>
        </p:spPr>
      </p:pic>
      <p:pic>
        <p:nvPicPr>
          <p:cNvPr id="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8973312"/>
            <a:ext cx="1135380" cy="726948"/>
          </a:xfrm>
          <a:prstGeom prst="rect">
            <a:avLst/>
          </a:prstGeom>
        </p:spPr>
      </p:pic>
      <p:pic>
        <p:nvPicPr>
          <p:cNvPr id="8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80" y="8863584"/>
            <a:ext cx="1741932" cy="1024128"/>
          </a:xfrm>
          <a:prstGeom prst="rect">
            <a:avLst/>
          </a:prstGeom>
        </p:spPr>
      </p:pic>
      <p:pic>
        <p:nvPicPr>
          <p:cNvPr id="9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804" y="9055608"/>
            <a:ext cx="1357884" cy="640080"/>
          </a:xfrm>
          <a:prstGeom prst="rect">
            <a:avLst/>
          </a:prstGeom>
        </p:spPr>
      </p:pic>
      <p:pic>
        <p:nvPicPr>
          <p:cNvPr id="10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728" y="8592312"/>
            <a:ext cx="1598676" cy="1597152"/>
          </a:xfrm>
          <a:prstGeom prst="rect">
            <a:avLst/>
          </a:prstGeom>
        </p:spPr>
      </p:pic>
      <p:pic>
        <p:nvPicPr>
          <p:cNvPr id="11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787384"/>
            <a:ext cx="1010412" cy="1008888"/>
          </a:xfrm>
          <a:prstGeom prst="rect">
            <a:avLst/>
          </a:prstGeom>
        </p:spPr>
      </p:pic>
      <p:pic>
        <p:nvPicPr>
          <p:cNvPr id="12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76" y="8676132"/>
            <a:ext cx="1459992" cy="1190244"/>
          </a:xfrm>
          <a:prstGeom prst="rect">
            <a:avLst/>
          </a:prstGeom>
        </p:spPr>
      </p:pic>
      <p:pic>
        <p:nvPicPr>
          <p:cNvPr id="13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8868156"/>
            <a:ext cx="1075944" cy="8061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923" name="object 923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143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60725"/>
            <a:ext cx="1504152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2.  Survol maritime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99464" y="1264259"/>
            <a:ext cx="5791666" cy="40019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 cas de survol d’une étendue d’eau, chaque occupant de l’aéronef doit avoir un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gilet de sauvetage.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1782388"/>
            <a:ext cx="223872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existe deux situations de vol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356614" y="2094808"/>
            <a:ext cx="10062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798574" y="2094808"/>
            <a:ext cx="486398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 plus de 50 NM des côtes et quelle que soit l’altitude (avoir un gilet)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356614" y="2512383"/>
            <a:ext cx="10062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356614" y="2512383"/>
            <a:ext cx="5338017" cy="8193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4195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 plus de 100 NM des côtes pour un monomoteur et 200 NM pour un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multi/moteurs, il doit en plus emporter des canots de sauvetage pour tous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les occupants, un équipement de secours médical et de survie ainsi qu’une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balise de détresse flottante et étanche.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128064" y="3664457"/>
            <a:ext cx="2903407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C.  Autres équipements et sécurités</a:t>
            </a:r>
            <a:endParaRPr sz="1300">
              <a:latin typeface="Arial"/>
              <a:cs typeface="Arial"/>
            </a:endParaRPr>
          </a:p>
        </p:txBody>
      </p:sp>
      <p:sp>
        <p:nvSpPr>
          <p:cNvPr id="924" name="object 924"/>
          <p:cNvSpPr/>
          <p:nvPr/>
        </p:nvSpPr>
        <p:spPr>
          <a:xfrm>
            <a:off x="1356614" y="3835019"/>
            <a:ext cx="2635631" cy="13716"/>
          </a:xfrm>
          <a:custGeom>
            <a:avLst/>
            <a:gdLst/>
            <a:ahLst/>
            <a:cxnLst/>
            <a:rect l="l" t="t" r="r" b="b"/>
            <a:pathLst>
              <a:path w="2635631" h="13716">
                <a:moveTo>
                  <a:pt x="0" y="0"/>
                </a:moveTo>
                <a:lnTo>
                  <a:pt x="0" y="13716"/>
                </a:lnTo>
                <a:lnTo>
                  <a:pt x="2635631" y="13716"/>
                </a:lnTo>
                <a:lnTo>
                  <a:pt x="263563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text 1"/>
          <p:cNvSpPr txBox="1"/>
          <p:nvPr/>
        </p:nvSpPr>
        <p:spPr>
          <a:xfrm>
            <a:off x="1128064" y="4199606"/>
            <a:ext cx="1257264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1.  Le Parachute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899464" y="4504632"/>
            <a:ext cx="5791831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est indispensable pour la pratique de la voltige et dans les planeurs qui ne sont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pas moto planeur.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128064" y="5030186"/>
            <a:ext cx="1024092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2.  L’oxygène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899464" y="5332164"/>
            <a:ext cx="256968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Z &gt;3800 m (FL 125) pour t &gt; 30 min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899464" y="5643314"/>
            <a:ext cx="311679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Z &gt;4400 m (FL 145) quelle que soit la durée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899464" y="5955734"/>
            <a:ext cx="5794396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Pour les appareils pressurisés : Z cabine ≤2500 m et équipement individuel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secours en cas de dépressurisation.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1128064" y="6481288"/>
            <a:ext cx="2258533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3.  L’Autonomie en carburant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899464" y="6784790"/>
            <a:ext cx="37559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1365589" y="6784790"/>
            <a:ext cx="98656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entreprendre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2443831" y="6784790"/>
            <a:ext cx="59681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   vol,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3130931" y="6784790"/>
            <a:ext cx="53176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  faut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3752977" y="6784790"/>
            <a:ext cx="70758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emporter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4550755" y="6784790"/>
            <a:ext cx="29972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4940674" y="6784790"/>
            <a:ext cx="62989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quantité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5661093" y="6784790"/>
            <a:ext cx="20820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899464" y="6784790"/>
            <a:ext cx="5795268" cy="6105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5060034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carburant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correspondant à la mise en route, au roulage, la montée, le vol, la descente et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l’arrivée, en tenant compte du vent et des dernières conditions météorologiques.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899464" y="7511738"/>
            <a:ext cx="373706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D’après la dernière réglementation du 26 Juin 2016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1128064" y="7824663"/>
            <a:ext cx="121956" cy="20096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79" spc="10" dirty="0">
                <a:latin typeface="Arial"/>
                <a:cs typeface="Arial"/>
              </a:rPr>
              <a:t>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1356614" y="7833683"/>
            <a:ext cx="5334594" cy="6105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 défaut de connaître le vent, il faut prévoir une quantité nécessaire sans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vent plus 10% à laquelle s’ajoutent 30 minutes de réserve de jour, ou 45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minutes de nuit.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1128064" y="8460171"/>
            <a:ext cx="4909548" cy="201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Arial"/>
                <a:cs typeface="Arial"/>
              </a:rPr>
              <a:t>    </a:t>
            </a:r>
            <a:r>
              <a:rPr sz="1300" spc="10" dirty="0">
                <a:latin typeface="Cambria"/>
                <a:cs typeface="Cambria"/>
              </a:rPr>
              <a:t>En local, à vue du terrain, la réserve finale doit être de 10 minutes.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96" name="text 1"/>
          <p:cNvSpPr txBox="1"/>
          <p:nvPr/>
        </p:nvSpPr>
        <p:spPr>
          <a:xfrm>
            <a:off x="1128064" y="8676579"/>
            <a:ext cx="121956" cy="20096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79" spc="10" dirty="0">
                <a:latin typeface="Arial"/>
                <a:cs typeface="Arial"/>
              </a:rPr>
              <a:t></a:t>
            </a:r>
            <a:endParaRPr sz="1100">
              <a:latin typeface="Arial"/>
              <a:cs typeface="Arial"/>
            </a:endParaRPr>
          </a:p>
        </p:txBody>
      </p:sp>
      <p:sp>
        <p:nvSpPr>
          <p:cNvPr id="897" name="text 1"/>
          <p:cNvSpPr txBox="1"/>
          <p:nvPr/>
        </p:nvSpPr>
        <p:spPr>
          <a:xfrm>
            <a:off x="1356614" y="8685600"/>
            <a:ext cx="534100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En local hors vue du terrain, la réserve finale doit être de 30 minutes de jour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898" name="text 1"/>
          <p:cNvSpPr txBox="1"/>
          <p:nvPr/>
        </p:nvSpPr>
        <p:spPr>
          <a:xfrm>
            <a:off x="1167688" y="9005413"/>
            <a:ext cx="5255587" cy="3911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99" b="1" spc="10" dirty="0">
                <a:latin typeface="Arial"/>
                <a:cs typeface="Arial"/>
              </a:rPr>
              <a:t>En aucun cas, on ne peut poursuivre un vol avec moins de 15 minutes</a:t>
            </a:r>
            <a:endParaRPr sz="600">
              <a:latin typeface="Arial"/>
              <a:cs typeface="Arial"/>
            </a:endParaRPr>
          </a:p>
          <a:p>
            <a:pPr marL="2114118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d’autonomie.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925" name="object 925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144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46383"/>
            <a:ext cx="3520134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60" spc="10" dirty="0">
                <a:latin typeface="Arial"/>
                <a:cs typeface="Arial"/>
              </a:rPr>
              <a:t>IV.    Facteurs humains et accidents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28064" y="1592960"/>
            <a:ext cx="4581713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A.  Les règles de bon sens de la réglementation aérienne</a:t>
            </a:r>
            <a:endParaRPr sz="1300">
              <a:latin typeface="Arial"/>
              <a:cs typeface="Arial"/>
            </a:endParaRPr>
          </a:p>
        </p:txBody>
      </p:sp>
      <p:sp>
        <p:nvSpPr>
          <p:cNvPr id="926" name="object 926"/>
          <p:cNvSpPr/>
          <p:nvPr/>
        </p:nvSpPr>
        <p:spPr>
          <a:xfrm>
            <a:off x="1356614" y="1763522"/>
            <a:ext cx="4313809" cy="13716"/>
          </a:xfrm>
          <a:custGeom>
            <a:avLst/>
            <a:gdLst/>
            <a:ahLst/>
            <a:cxnLst/>
            <a:rect l="l" t="t" r="r" b="b"/>
            <a:pathLst>
              <a:path w="4313809" h="13716">
                <a:moveTo>
                  <a:pt x="0" y="0"/>
                </a:moveTo>
                <a:lnTo>
                  <a:pt x="0" y="13716"/>
                </a:lnTo>
                <a:lnTo>
                  <a:pt x="4313809" y="13716"/>
                </a:lnTo>
                <a:lnTo>
                  <a:pt x="43138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899464" y="2122240"/>
            <a:ext cx="5794634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4952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  avion  ne  devra  pas  être  piloté  de  façon  négligente  ou  imprudente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pouvant entraîner un risque pour le pilote et ce qui l’entoure.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9464" y="2641955"/>
            <a:ext cx="5797851" cy="81815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Aucun pilote ne prendra les commandes d’un avion sous l’emprise de l’alcool,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narcotique  ou  de  stupéfiants  susceptible  de  compromettre  ses  facultés.  Il  est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interdit d’absorber de l’alcool 8 heures avant le vol. Le taux d’alcoolémie est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0,2gr sur des vols non commerciaux sur des aéronefs complexes.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9464" y="3579564"/>
            <a:ext cx="5796392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On ne pilote pas si l’on est fatigué ou stressé car cela peut entrainer des erreurs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jugements ou des altérations des réflexes.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128064" y="4414265"/>
            <a:ext cx="2049714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B.  Les effets de l’altitude</a:t>
            </a:r>
            <a:endParaRPr sz="1300">
              <a:latin typeface="Arial"/>
              <a:cs typeface="Arial"/>
            </a:endParaRPr>
          </a:p>
        </p:txBody>
      </p:sp>
      <p:sp>
        <p:nvSpPr>
          <p:cNvPr id="927" name="object 927"/>
          <p:cNvSpPr/>
          <p:nvPr/>
        </p:nvSpPr>
        <p:spPr>
          <a:xfrm>
            <a:off x="1356614" y="4584827"/>
            <a:ext cx="1781810" cy="13715"/>
          </a:xfrm>
          <a:custGeom>
            <a:avLst/>
            <a:gdLst/>
            <a:ahLst/>
            <a:cxnLst/>
            <a:rect l="l" t="t" r="r" b="b"/>
            <a:pathLst>
              <a:path w="1781810" h="13715">
                <a:moveTo>
                  <a:pt x="0" y="0"/>
                </a:moveTo>
                <a:lnTo>
                  <a:pt x="0" y="13716"/>
                </a:lnTo>
                <a:lnTo>
                  <a:pt x="1781810" y="13716"/>
                </a:lnTo>
                <a:lnTo>
                  <a:pt x="17818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899464" y="4945068"/>
            <a:ext cx="5796406" cy="6092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4952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Pour une personne voyageant en avion, la pratique de la plongée sous-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marine avec palier de décompression à la remontée (plus de 5 m), demande un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repos de 24h avant de voler.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99464" y="5672302"/>
            <a:ext cx="5794713" cy="4001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La pression de l’air diminue, à mesure que l’on monte en altitude, il en est de même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la pression partielle d’oxygène dans l’air respiré.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99464" y="6190430"/>
            <a:ext cx="579815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Cela entraine une diminution de l’apport en oxygène dans les tissus (et au cerveau).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899464" y="6813746"/>
            <a:ext cx="5795594" cy="6090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L’hypoxie est surtout ressentie lors de la montée. Plus on monte, plus les effets sont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importants. Un sujet normal commence à ressentir les effets vers 10000 ft environ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(soit 3000 m).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899464" y="7539170"/>
            <a:ext cx="407120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Récapitulatif d’effets ressentis pour différentes altitudes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28" name="object 928"/>
          <p:cNvSpPr/>
          <p:nvPr/>
        </p:nvSpPr>
        <p:spPr>
          <a:xfrm>
            <a:off x="899464" y="7706232"/>
            <a:ext cx="4034917" cy="9144"/>
          </a:xfrm>
          <a:custGeom>
            <a:avLst/>
            <a:gdLst/>
            <a:ahLst/>
            <a:cxnLst/>
            <a:rect l="l" t="t" r="r" b="b"/>
            <a:pathLst>
              <a:path w="4034917" h="9144">
                <a:moveTo>
                  <a:pt x="0" y="0"/>
                </a:moveTo>
                <a:lnTo>
                  <a:pt x="0" y="9145"/>
                </a:lnTo>
                <a:lnTo>
                  <a:pt x="4034918" y="9145"/>
                </a:lnTo>
                <a:lnTo>
                  <a:pt x="403491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text 1"/>
          <p:cNvSpPr txBox="1"/>
          <p:nvPr/>
        </p:nvSpPr>
        <p:spPr>
          <a:xfrm>
            <a:off x="899464" y="7850447"/>
            <a:ext cx="228748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12 000 ft</a:t>
            </a:r>
            <a:r>
              <a:rPr sz="1300" spc="10" dirty="0">
                <a:latin typeface="Cambria"/>
                <a:cs typeface="Cambria"/>
              </a:rPr>
              <a:t> : Maux de tête, fatigue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899464" y="8162867"/>
            <a:ext cx="5794769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18 000 ft</a:t>
            </a:r>
            <a:r>
              <a:rPr sz="1300" spc="10" dirty="0">
                <a:latin typeface="Cambria"/>
                <a:cs typeface="Cambria"/>
              </a:rPr>
              <a:t> : Maux de tête, fatigue, somnolence, perturbation visuelles, trouble du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comportement, perte de coordination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899464" y="8681028"/>
            <a:ext cx="517458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22000 ft</a:t>
            </a:r>
            <a:r>
              <a:rPr sz="1300" spc="10" dirty="0">
                <a:latin typeface="Cambria"/>
                <a:cs typeface="Cambria"/>
              </a:rPr>
              <a:t> : Palpitation, hyperventilation, collapsus, perte de connaissance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899464" y="8990400"/>
            <a:ext cx="393823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25000 ft</a:t>
            </a:r>
            <a:r>
              <a:rPr sz="1300" spc="10" dirty="0">
                <a:latin typeface="Cambria"/>
                <a:cs typeface="Cambria"/>
              </a:rPr>
              <a:t> : Convulsion, collapsus, perte de connaissance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899464" y="9302769"/>
            <a:ext cx="5794773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A 25000 ft</a:t>
            </a:r>
            <a:r>
              <a:rPr sz="1300" spc="10" dirty="0">
                <a:latin typeface="Cambria"/>
                <a:cs typeface="Cambria"/>
              </a:rPr>
              <a:t> : le temps de conscience utile (durée pendant laquelle un individu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conserve ses facultés mentales) est de 2min.</a:t>
            </a:r>
            <a:endParaRPr sz="13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929" name="object 929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145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99464" y="954856"/>
            <a:ext cx="5793298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barotraumatisme, dû à la baisse de pression ambiante lorsque l’avion prend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l’altitude, provoque une expansion des gaz présents dans les cavités corporelles.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99464" y="1471492"/>
            <a:ext cx="104657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Cela entraine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30" name="object 930"/>
          <p:cNvSpPr/>
          <p:nvPr/>
        </p:nvSpPr>
        <p:spPr>
          <a:xfrm>
            <a:off x="899464" y="1638554"/>
            <a:ext cx="1010412" cy="9144"/>
          </a:xfrm>
          <a:custGeom>
            <a:avLst/>
            <a:gdLst/>
            <a:ahLst/>
            <a:cxnLst/>
            <a:rect l="l" t="t" r="r" b="b"/>
            <a:pathLst>
              <a:path w="1010412" h="9144">
                <a:moveTo>
                  <a:pt x="0" y="0"/>
                </a:moveTo>
                <a:lnTo>
                  <a:pt x="0" y="9144"/>
                </a:lnTo>
                <a:lnTo>
                  <a:pt x="1010412" y="9144"/>
                </a:lnTo>
                <a:lnTo>
                  <a:pt x="10104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1356614" y="1783911"/>
            <a:ext cx="10062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356614" y="1783943"/>
            <a:ext cx="5336765" cy="4017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4195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Une compression de l’oreille interne qui peuvent donner des otites et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provoquer des vertiges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356614" y="2201488"/>
            <a:ext cx="10062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356614" y="2201488"/>
            <a:ext cx="5340329" cy="4017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4195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Des problèmes de dents en cas de carie ou de plombages maltraités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(problème d’étanchéité).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356614" y="2617539"/>
            <a:ext cx="10062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798574" y="2617539"/>
            <a:ext cx="170105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Des problèmes de sinus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99464" y="3241236"/>
            <a:ext cx="5794768" cy="6090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Toutes les accélérations ressenties (sur les trois axes du pilote) sont susceptibles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d’induire </a:t>
            </a:r>
            <a:r>
              <a:rPr sz="1300" b="1" spc="10" dirty="0">
                <a:latin typeface="Arial"/>
                <a:cs typeface="Arial"/>
              </a:rPr>
              <a:t>des  illusions  sensorielles</a:t>
            </a:r>
            <a:r>
              <a:rPr sz="1300" spc="10" dirty="0">
                <a:latin typeface="Cambria"/>
                <a:cs typeface="Cambria"/>
              </a:rPr>
              <a:t>,  mais  seules  les  accélérations  radiales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(facteur de charge) risquent de provoquer des effets physiologiques importants.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128064" y="3975353"/>
            <a:ext cx="2487356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C.  Les effets des accélérations</a:t>
            </a:r>
            <a:endParaRPr sz="1300">
              <a:latin typeface="Arial"/>
              <a:cs typeface="Arial"/>
            </a:endParaRPr>
          </a:p>
        </p:txBody>
      </p:sp>
      <p:sp>
        <p:nvSpPr>
          <p:cNvPr id="931" name="object 931"/>
          <p:cNvSpPr/>
          <p:nvPr/>
        </p:nvSpPr>
        <p:spPr>
          <a:xfrm>
            <a:off x="1356614" y="4145914"/>
            <a:ext cx="2219579" cy="13716"/>
          </a:xfrm>
          <a:custGeom>
            <a:avLst/>
            <a:gdLst/>
            <a:ahLst/>
            <a:cxnLst/>
            <a:rect l="l" t="t" r="r" b="b"/>
            <a:pathLst>
              <a:path w="2219579" h="13716">
                <a:moveTo>
                  <a:pt x="0" y="0"/>
                </a:moveTo>
                <a:lnTo>
                  <a:pt x="0" y="13717"/>
                </a:lnTo>
                <a:lnTo>
                  <a:pt x="2219579" y="13717"/>
                </a:lnTo>
                <a:lnTo>
                  <a:pt x="221957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text 1"/>
          <p:cNvSpPr txBox="1"/>
          <p:nvPr/>
        </p:nvSpPr>
        <p:spPr>
          <a:xfrm>
            <a:off x="899464" y="4503108"/>
            <a:ext cx="112886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Cela se traduit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899464" y="4814004"/>
            <a:ext cx="534704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 +2g : Sensation de compression, tête et membres lourds, mobilité réduite.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899464" y="5123376"/>
            <a:ext cx="462136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 +3g : Augmentation des fréquences cardiaques et respiratoires.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899464" y="5434526"/>
            <a:ext cx="579815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 +4G : Perte de la vision périphérique, altération de la vision centrale (voile gris).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899464" y="5745422"/>
            <a:ext cx="324786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 +5g : Perte de la vision centrale (voile noir).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899464" y="6065236"/>
            <a:ext cx="5792281" cy="3911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Equilibration </a:t>
            </a:r>
            <a:r>
              <a:rPr sz="1350" spc="10" dirty="0">
                <a:latin typeface="Wingdings"/>
                <a:cs typeface="Wingdings"/>
              </a:rPr>
              <a:t></a:t>
            </a:r>
            <a:r>
              <a:rPr sz="1300" i="1" spc="10" dirty="0">
                <a:latin typeface="Arial"/>
                <a:cs typeface="Arial"/>
              </a:rPr>
              <a:t> </a:t>
            </a:r>
            <a:r>
              <a:rPr sz="1300" b="1" i="1" spc="10" dirty="0">
                <a:latin typeface="Arial"/>
                <a:cs typeface="Arial"/>
              </a:rPr>
              <a:t>Ensemble des moyens permettant à un organisme vivant de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b="1" i="1" spc="10" dirty="0">
                <a:latin typeface="Arial"/>
                <a:cs typeface="Arial"/>
              </a:rPr>
              <a:t>trouver ou de maintenir son équilibre physique)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899464" y="6576034"/>
            <a:ext cx="5794300" cy="4001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système visuel a pour représentation dans l’espace une référence verticale (axe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l’horizon).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899464" y="7095686"/>
            <a:ext cx="5793794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  système  ne  perçoit  pas  les  mouvements  que  l’on  fait  mais  les  mises  en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mouvements (accélérations).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899464" y="7615751"/>
            <a:ext cx="5792283" cy="6090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Dans le corps, les muscles, les articulations, les tendons et la peau qui sont dotés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 détecteurs  nerveux  donnent  aussi  au  cerveau,  des  renseignements  sur  les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efforts, la position des membres, la vitesse et l’accélération.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899464" y="8344255"/>
            <a:ext cx="5790842" cy="4001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Tout cela joue un rôle très important dans le pilotage, même si le pilote n’en a pas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conscience.</a:t>
            </a:r>
            <a:endParaRPr sz="13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932" name="object 932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146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954022" y="965961"/>
            <a:ext cx="3720162" cy="2906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Partie 2 : Préparer sa Navigation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454150" y="1646526"/>
            <a:ext cx="4686948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40" b="1" spc="10" dirty="0">
                <a:latin typeface="Arial"/>
                <a:cs typeface="Arial"/>
              </a:rPr>
              <a:t>Avant le décollage il est nécessaire de préparer sa navigation.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33" name="object 933"/>
          <p:cNvSpPr/>
          <p:nvPr/>
        </p:nvSpPr>
        <p:spPr>
          <a:xfrm>
            <a:off x="1454150" y="1804671"/>
            <a:ext cx="4650613" cy="12191"/>
          </a:xfrm>
          <a:custGeom>
            <a:avLst/>
            <a:gdLst/>
            <a:ahLst/>
            <a:cxnLst/>
            <a:rect l="l" t="t" r="r" b="b"/>
            <a:pathLst>
              <a:path w="4650613" h="12191">
                <a:moveTo>
                  <a:pt x="0" y="0"/>
                </a:moveTo>
                <a:lnTo>
                  <a:pt x="0" y="12191"/>
                </a:lnTo>
                <a:lnTo>
                  <a:pt x="4650613" y="12191"/>
                </a:lnTo>
                <a:lnTo>
                  <a:pt x="465061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899464" y="1957422"/>
            <a:ext cx="2036028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Pour cela, le pilote utilise :</a:t>
            </a:r>
            <a:endParaRPr sz="1200">
              <a:latin typeface="Arial"/>
              <a:cs typeface="Arial"/>
            </a:endParaRPr>
          </a:p>
        </p:txBody>
      </p:sp>
      <p:sp>
        <p:nvSpPr>
          <p:cNvPr id="934" name="object 934"/>
          <p:cNvSpPr/>
          <p:nvPr/>
        </p:nvSpPr>
        <p:spPr>
          <a:xfrm>
            <a:off x="899464" y="2115566"/>
            <a:ext cx="1999742" cy="12192"/>
          </a:xfrm>
          <a:custGeom>
            <a:avLst/>
            <a:gdLst/>
            <a:ahLst/>
            <a:cxnLst/>
            <a:rect l="l" t="t" r="r" b="b"/>
            <a:pathLst>
              <a:path w="1999742" h="12192">
                <a:moveTo>
                  <a:pt x="0" y="0"/>
                </a:moveTo>
                <a:lnTo>
                  <a:pt x="0" y="12192"/>
                </a:lnTo>
                <a:lnTo>
                  <a:pt x="1999742" y="12192"/>
                </a:lnTo>
                <a:lnTo>
                  <a:pt x="199974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1585214" y="2268317"/>
            <a:ext cx="96048" cy="19014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813814" y="2260923"/>
            <a:ext cx="27832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2092139" y="2260923"/>
            <a:ext cx="151737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cartes aéronautiques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585214" y="2563973"/>
            <a:ext cx="96048" cy="1901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813814" y="2556611"/>
            <a:ext cx="3076883" cy="3864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 documentation  du  terrain  de  départ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déroutements)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4960978" y="2556611"/>
            <a:ext cx="1380762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et  d’arrivée  (plus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6412021" y="2556611"/>
            <a:ext cx="279641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585214" y="3051652"/>
            <a:ext cx="96048" cy="19015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813814" y="3044259"/>
            <a:ext cx="99561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les NOTAM et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2809430" y="3044259"/>
            <a:ext cx="223318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les prévisions météorologiques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1585214" y="3349214"/>
            <a:ext cx="96048" cy="1901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1813814" y="3341853"/>
            <a:ext cx="2630837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 documentation  de  l’avion  pour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4513945" y="3341853"/>
            <a:ext cx="232733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1813814" y="3341853"/>
            <a:ext cx="4880323" cy="5785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003144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calculs  de  performances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(montée,  descente,  vitesse  de  croisière  …)  et  consommation  en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carburant.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899464" y="4023048"/>
            <a:ext cx="308327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faut en plus déposer un plan de vol pour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1128064" y="4335468"/>
            <a:ext cx="5052659" cy="11607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Vol IFR (vol contrôlé).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Vol VFR de nuit en voyage.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Vol VFR avec franchissement de frontière.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Vol avec un survol maritime (au sens réglementaire).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Vol contenant un survol de zones inhospitalières.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Vol passant par des régions ou des zones désignées par le ministère.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899464" y="5689034"/>
            <a:ext cx="517153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Cela permet bénéficier de façon optimale des services du contrôle aérien.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1128064" y="6044797"/>
            <a:ext cx="154573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I.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1585214" y="6061947"/>
            <a:ext cx="2145537" cy="26519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60" spc="10" dirty="0">
                <a:latin typeface="Arial"/>
                <a:cs typeface="Arial"/>
              </a:rPr>
              <a:t>La mesure du temps :</a:t>
            </a:r>
            <a:endParaRPr sz="1700">
              <a:latin typeface="Arial"/>
              <a:cs typeface="Arial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1128064" y="6424675"/>
            <a:ext cx="3743512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A.  Le Mouvement de la Terre autour du Soleil</a:t>
            </a:r>
            <a:endParaRPr sz="1300">
              <a:latin typeface="Arial"/>
              <a:cs typeface="Arial"/>
            </a:endParaRPr>
          </a:p>
        </p:txBody>
      </p:sp>
      <p:sp>
        <p:nvSpPr>
          <p:cNvPr id="935" name="object 935"/>
          <p:cNvSpPr/>
          <p:nvPr/>
        </p:nvSpPr>
        <p:spPr>
          <a:xfrm>
            <a:off x="1356614" y="6595237"/>
            <a:ext cx="3475609" cy="13716"/>
          </a:xfrm>
          <a:custGeom>
            <a:avLst/>
            <a:gdLst/>
            <a:ahLst/>
            <a:cxnLst/>
            <a:rect l="l" t="t" r="r" b="b"/>
            <a:pathLst>
              <a:path w="3475609" h="13716">
                <a:moveTo>
                  <a:pt x="0" y="0"/>
                </a:moveTo>
                <a:lnTo>
                  <a:pt x="0" y="13716"/>
                </a:lnTo>
                <a:lnTo>
                  <a:pt x="3475609" y="13716"/>
                </a:lnTo>
                <a:lnTo>
                  <a:pt x="34756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text 1"/>
          <p:cNvSpPr txBox="1"/>
          <p:nvPr/>
        </p:nvSpPr>
        <p:spPr>
          <a:xfrm>
            <a:off x="899464" y="6644582"/>
            <a:ext cx="5797378" cy="40175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4952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 rythme  des  saisons  ainsi  que  l’alternance  jour-nuit  découlent  du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mouvement de révolution de la Terre autour du soleil et du mouvement de rotation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5659882" y="7062158"/>
            <a:ext cx="20820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5987091" y="7062158"/>
            <a:ext cx="16113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5659882" y="7062158"/>
            <a:ext cx="1038909" cy="12372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60750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Terre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autour de son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axe  Nord-Sud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incliné de 23°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 rapport à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normale au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5659882" y="8315267"/>
            <a:ext cx="34449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plan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28" name="text 1"/>
          <p:cNvSpPr txBox="1"/>
          <p:nvPr/>
        </p:nvSpPr>
        <p:spPr>
          <a:xfrm>
            <a:off x="5659882" y="8315267"/>
            <a:ext cx="1039037" cy="8178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828885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l’orbite Terre-</a:t>
            </a:r>
            <a:endParaRPr sz="1300">
              <a:latin typeface="Cambria"/>
              <a:cs typeface="Cambria"/>
            </a:endParaRPr>
          </a:p>
          <a:p>
            <a:pPr marL="618997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Soleil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(écliptique).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35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2236"/>
            <a:ext cx="5350764" cy="24460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936" name="object 936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147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5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6028944"/>
            <a:ext cx="5437632" cy="3791712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899464" y="962249"/>
            <a:ext cx="5798149" cy="3911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b="1" spc="10" dirty="0">
                <a:latin typeface="Arial"/>
                <a:cs typeface="Arial"/>
              </a:rPr>
              <a:t>La Terre tourne sur elle-même d’Ouest en Est, de 15° correspondant à une</a:t>
            </a:r>
            <a:endParaRPr sz="1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heure, sachant que 1° équivaut à 4 minutes.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28064" y="1471615"/>
            <a:ext cx="1295364" cy="20096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Arial"/>
                <a:cs typeface="Arial"/>
              </a:rPr>
              <a:t> </a:t>
            </a:r>
            <a:r>
              <a:rPr sz="1300" b="1" spc="10" dirty="0">
                <a:latin typeface="Arial"/>
                <a:cs typeface="Arial"/>
              </a:rPr>
              <a:t>L’Heure UTC :</a:t>
            </a:r>
            <a:endParaRPr sz="1300">
              <a:latin typeface="Arial"/>
              <a:cs typeface="Arial"/>
            </a:endParaRPr>
          </a:p>
        </p:txBody>
      </p:sp>
      <p:sp>
        <p:nvSpPr>
          <p:cNvPr id="937" name="object 937"/>
          <p:cNvSpPr/>
          <p:nvPr/>
        </p:nvSpPr>
        <p:spPr>
          <a:xfrm>
            <a:off x="1356614" y="1646174"/>
            <a:ext cx="1030528" cy="12192"/>
          </a:xfrm>
          <a:custGeom>
            <a:avLst/>
            <a:gdLst/>
            <a:ahLst/>
            <a:cxnLst/>
            <a:rect l="l" t="t" r="r" b="b"/>
            <a:pathLst>
              <a:path w="1030528" h="12192">
                <a:moveTo>
                  <a:pt x="0" y="0"/>
                </a:moveTo>
                <a:lnTo>
                  <a:pt x="0" y="12192"/>
                </a:lnTo>
                <a:lnTo>
                  <a:pt x="1030528" y="12192"/>
                </a:lnTo>
                <a:lnTo>
                  <a:pt x="103052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899464" y="1793056"/>
            <a:ext cx="5791336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 tous points de la terre, il est 12h00 UTC lorsque le soleil passe au méridien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Greenwich.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28064" y="2311339"/>
            <a:ext cx="121956" cy="20096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79" spc="10" dirty="0">
                <a:latin typeface="Arial"/>
                <a:cs typeface="Arial"/>
              </a:rPr>
              <a:t>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356614" y="2327752"/>
            <a:ext cx="1203975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L’Heure locale :</a:t>
            </a:r>
            <a:endParaRPr sz="1300">
              <a:latin typeface="Arial"/>
              <a:cs typeface="Arial"/>
            </a:endParaRPr>
          </a:p>
        </p:txBody>
      </p:sp>
      <p:sp>
        <p:nvSpPr>
          <p:cNvPr id="938" name="object 938"/>
          <p:cNvSpPr/>
          <p:nvPr/>
        </p:nvSpPr>
        <p:spPr>
          <a:xfrm>
            <a:off x="1356614" y="2485899"/>
            <a:ext cx="1167689" cy="12191"/>
          </a:xfrm>
          <a:custGeom>
            <a:avLst/>
            <a:gdLst/>
            <a:ahLst/>
            <a:cxnLst/>
            <a:rect l="l" t="t" r="r" b="b"/>
            <a:pathLst>
              <a:path w="1167689" h="12191">
                <a:moveTo>
                  <a:pt x="0" y="0"/>
                </a:moveTo>
                <a:lnTo>
                  <a:pt x="0" y="12191"/>
                </a:lnTo>
                <a:lnTo>
                  <a:pt x="1167689" y="12191"/>
                </a:lnTo>
                <a:lnTo>
                  <a:pt x="1167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1"/>
          <p:cNvSpPr txBox="1"/>
          <p:nvPr/>
        </p:nvSpPr>
        <p:spPr>
          <a:xfrm>
            <a:off x="899464" y="2632780"/>
            <a:ext cx="5791499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 un point, il est 12h00, heure locale, lorsque le soleil passe au méridien de ce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point.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128064" y="3149920"/>
            <a:ext cx="1920204" cy="2009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Arial"/>
                <a:cs typeface="Arial"/>
              </a:rPr>
              <a:t> </a:t>
            </a:r>
            <a:r>
              <a:rPr sz="1300" b="1" spc="10" dirty="0">
                <a:latin typeface="Arial"/>
                <a:cs typeface="Arial"/>
              </a:rPr>
              <a:t>L’Heure locale légale :</a:t>
            </a:r>
            <a:endParaRPr sz="1300">
              <a:latin typeface="Arial"/>
              <a:cs typeface="Arial"/>
            </a:endParaRPr>
          </a:p>
        </p:txBody>
      </p:sp>
      <p:sp>
        <p:nvSpPr>
          <p:cNvPr id="939" name="object 939"/>
          <p:cNvSpPr/>
          <p:nvPr/>
        </p:nvSpPr>
        <p:spPr>
          <a:xfrm>
            <a:off x="1356614" y="3324479"/>
            <a:ext cx="1655318" cy="12191"/>
          </a:xfrm>
          <a:custGeom>
            <a:avLst/>
            <a:gdLst/>
            <a:ahLst/>
            <a:cxnLst/>
            <a:rect l="l" t="t" r="r" b="b"/>
            <a:pathLst>
              <a:path w="1655318" h="12191">
                <a:moveTo>
                  <a:pt x="0" y="0"/>
                </a:moveTo>
                <a:lnTo>
                  <a:pt x="0" y="12192"/>
                </a:lnTo>
                <a:lnTo>
                  <a:pt x="1655318" y="12192"/>
                </a:lnTo>
                <a:lnTo>
                  <a:pt x="165531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899464" y="3471360"/>
            <a:ext cx="5791666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Cette heure est décidée par le gouvernement de chaque pays pour faciliter des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échanges économiques avec des pays voisins.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99464" y="3989521"/>
            <a:ext cx="337892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Ex : France = TU + I comme Allemagne en hiver.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128064" y="4300540"/>
            <a:ext cx="1757136" cy="20096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Arial"/>
                <a:cs typeface="Arial"/>
              </a:rPr>
              <a:t> </a:t>
            </a:r>
            <a:r>
              <a:rPr sz="1300" b="1" spc="10" dirty="0">
                <a:latin typeface="Arial"/>
                <a:cs typeface="Arial"/>
              </a:rPr>
              <a:t>L’Heure du Fuseau :</a:t>
            </a:r>
            <a:endParaRPr sz="1300">
              <a:latin typeface="Arial"/>
              <a:cs typeface="Arial"/>
            </a:endParaRPr>
          </a:p>
        </p:txBody>
      </p:sp>
      <p:sp>
        <p:nvSpPr>
          <p:cNvPr id="940" name="object 940"/>
          <p:cNvSpPr/>
          <p:nvPr/>
        </p:nvSpPr>
        <p:spPr>
          <a:xfrm>
            <a:off x="1356614" y="4475099"/>
            <a:ext cx="1492250" cy="12192"/>
          </a:xfrm>
          <a:custGeom>
            <a:avLst/>
            <a:gdLst/>
            <a:ahLst/>
            <a:cxnLst/>
            <a:rect l="l" t="t" r="r" b="b"/>
            <a:pathLst>
              <a:path w="1492250" h="12192">
                <a:moveTo>
                  <a:pt x="0" y="0"/>
                </a:moveTo>
                <a:lnTo>
                  <a:pt x="0" y="12192"/>
                </a:lnTo>
                <a:lnTo>
                  <a:pt x="1492250" y="12192"/>
                </a:lnTo>
                <a:lnTo>
                  <a:pt x="149225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text 1"/>
          <p:cNvSpPr txBox="1"/>
          <p:nvPr/>
        </p:nvSpPr>
        <p:spPr>
          <a:xfrm>
            <a:off x="899464" y="4618932"/>
            <a:ext cx="566099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L’heure du fuseau a été créé afin d’avoir la même heure sur une grande étendue.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899464" y="4938746"/>
            <a:ext cx="5791497" cy="3911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b="1" spc="10" dirty="0">
                <a:latin typeface="Arial"/>
                <a:cs typeface="Arial"/>
              </a:rPr>
              <a:t>On a divisé la terre en 24 fuseaux de 15° de différence de longitude chacun</a:t>
            </a:r>
            <a:endParaRPr sz="1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(15°x24=360°).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1918970" y="5766532"/>
            <a:ext cx="3757310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Elle est constante à l’intérieur d’un même fuseau.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941" name="object 941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148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46383"/>
            <a:ext cx="212485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spc="10" dirty="0">
                <a:latin typeface="Arial"/>
                <a:cs typeface="Arial"/>
              </a:rPr>
              <a:t>II.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585214" y="963532"/>
            <a:ext cx="2369564" cy="2651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spc="10" dirty="0">
                <a:latin typeface="Arial"/>
                <a:cs typeface="Arial"/>
              </a:rPr>
              <a:t>Se repérer sur la Terre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1296264"/>
            <a:ext cx="5797937" cy="6089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4952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Pour  pouvoir  définir  la  position  d’un  point  sur  la  surface  de  la  Terre,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l’Homme a élaboré un système de référence géographique : </a:t>
            </a:r>
            <a:r>
              <a:rPr sz="1300" b="1" spc="10" dirty="0">
                <a:latin typeface="Arial"/>
                <a:cs typeface="Arial"/>
              </a:rPr>
              <a:t>les parallèles</a:t>
            </a:r>
            <a:r>
              <a:rPr sz="1300" spc="10" dirty="0">
                <a:latin typeface="Cambria"/>
                <a:cs typeface="Cambria"/>
              </a:rPr>
              <a:t> et </a:t>
            </a:r>
            <a:r>
              <a:rPr sz="1300" b="1" spc="10" dirty="0">
                <a:latin typeface="Arial"/>
                <a:cs typeface="Arial"/>
              </a:rPr>
              <a:t>les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méridiens</a:t>
            </a:r>
            <a:r>
              <a:rPr sz="1300" spc="10" dirty="0">
                <a:latin typeface="Cambria"/>
                <a:cs typeface="Cambria"/>
              </a:rPr>
              <a:t>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28064" y="2339720"/>
            <a:ext cx="1394394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A.  Les parallèles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942" name="object 942"/>
          <p:cNvSpPr/>
          <p:nvPr/>
        </p:nvSpPr>
        <p:spPr>
          <a:xfrm>
            <a:off x="1356614" y="2510282"/>
            <a:ext cx="1126540" cy="13716"/>
          </a:xfrm>
          <a:custGeom>
            <a:avLst/>
            <a:gdLst/>
            <a:ahLst/>
            <a:cxnLst/>
            <a:rect l="l" t="t" r="r" b="b"/>
            <a:pathLst>
              <a:path w="1126540" h="13716">
                <a:moveTo>
                  <a:pt x="0" y="0"/>
                </a:moveTo>
                <a:lnTo>
                  <a:pt x="0" y="13716"/>
                </a:lnTo>
                <a:lnTo>
                  <a:pt x="1126540" y="13716"/>
                </a:lnTo>
                <a:lnTo>
                  <a:pt x="11265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3800221" y="2559659"/>
            <a:ext cx="2895502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Pour pouvoir déterminer la position d’un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800221" y="2768447"/>
            <a:ext cx="407693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point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4322801" y="2768447"/>
            <a:ext cx="371155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dans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4808512" y="2768447"/>
            <a:ext cx="357329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l’axe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3800221" y="2768447"/>
            <a:ext cx="2225120" cy="4001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482151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nord/sud,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déterminer  des </a:t>
            </a:r>
            <a:r>
              <a:rPr sz="1300" b="1" spc="10" dirty="0">
                <a:latin typeface="Arial"/>
                <a:cs typeface="Arial"/>
              </a:rPr>
              <a:t>parallèles</a:t>
            </a:r>
            <a:r>
              <a:rPr sz="1300" spc="10" dirty="0">
                <a:latin typeface="Cambria"/>
                <a:cs typeface="Cambria"/>
              </a:rPr>
              <a:t>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6139733" y="2768447"/>
            <a:ext cx="126571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6380367" y="2768447"/>
            <a:ext cx="314699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faut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3800221" y="3295874"/>
            <a:ext cx="2894844" cy="5999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L’équateur est le grand cercle de la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sphère terrestre perpendiculaire à la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ligne des pôles.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3800221" y="4016952"/>
            <a:ext cx="13875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4011886" y="4016952"/>
            <a:ext cx="44703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partir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4532656" y="4016952"/>
            <a:ext cx="86284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  celui-ci,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5468912" y="4016952"/>
            <a:ext cx="21594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5758265" y="4016952"/>
            <a:ext cx="11653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3800221" y="4016952"/>
            <a:ext cx="2543169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148312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tracé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parallèles sur la sphère terrestre.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6417128" y="4016952"/>
            <a:ext cx="27832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3800221" y="4536636"/>
            <a:ext cx="2894187" cy="8178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On  peut  donc  repérer  un  point,  à  la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surface de la Terre, selon qu’il se trouve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sur un parallèle situé au nord ou au sud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l’équateur.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1402334" y="5781998"/>
            <a:ext cx="479058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L’angle entre la position du point et l’équateur s’appelle </a:t>
            </a:r>
            <a:r>
              <a:rPr sz="1300" b="1" spc="10" dirty="0">
                <a:latin typeface="Arial"/>
                <a:cs typeface="Arial"/>
              </a:rPr>
              <a:t>la latitude</a:t>
            </a:r>
            <a:r>
              <a:rPr sz="1300" spc="10" dirty="0">
                <a:latin typeface="Cambria"/>
                <a:cs typeface="Cambria"/>
              </a:rPr>
              <a:t>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899464" y="7025582"/>
            <a:ext cx="23602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1208404" y="7025582"/>
            <a:ext cx="57212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indique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1854263" y="7025582"/>
            <a:ext cx="30120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2228874" y="7025582"/>
            <a:ext cx="58413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latitude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899464" y="7025582"/>
            <a:ext cx="2194480" cy="8181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986954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écrivant N ou S selon le fait que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nous soyons au nord ou au sud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l’équateur.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899464" y="7963223"/>
            <a:ext cx="2193352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 latitude  varie  de 0°  à  90°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(indiquée par 2 chiffres)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35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2663951"/>
            <a:ext cx="3243072" cy="2753868"/>
          </a:xfrm>
          <a:prstGeom prst="rect">
            <a:avLst/>
          </a:prstGeom>
        </p:spPr>
      </p:pic>
      <p:pic>
        <p:nvPicPr>
          <p:cNvPr id="35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492" y="6205727"/>
            <a:ext cx="3476244" cy="33588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943" name="object 943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149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202559" y="1262704"/>
            <a:ext cx="349505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Coordonnées géographiques de Toulouse, France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202559" y="1575155"/>
            <a:ext cx="750375" cy="40169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Latitude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Longitude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373631" y="1575155"/>
            <a:ext cx="78839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996777" y="1575155"/>
            <a:ext cx="922373" cy="40169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43°36′15″</a:t>
            </a:r>
            <a:endParaRPr sz="1300">
              <a:latin typeface="Cambria"/>
              <a:cs typeface="Cambria"/>
            </a:endParaRPr>
          </a:p>
          <a:p>
            <a:pPr marL="71597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001°26′37″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6300511" y="1575123"/>
            <a:ext cx="433679" cy="40175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99" spc="10" dirty="0">
                <a:latin typeface="Cambria"/>
                <a:cs typeface="Cambria"/>
              </a:rPr>
              <a:t>Nord </a:t>
            </a:r>
            <a:endParaRPr sz="900">
              <a:latin typeface="Cambria"/>
              <a:cs typeface="Cambria"/>
            </a:endParaRPr>
          </a:p>
          <a:p>
            <a:pPr marL="13694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Est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202559" y="1783943"/>
            <a:ext cx="3531632" cy="4001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68675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: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L’altitude par rapport au niveau de la mer : 150 m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128064" y="3551681"/>
            <a:ext cx="1456877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B.  Les méridiens </a:t>
            </a:r>
            <a:endParaRPr sz="1300">
              <a:latin typeface="Arial"/>
              <a:cs typeface="Arial"/>
            </a:endParaRPr>
          </a:p>
        </p:txBody>
      </p:sp>
      <p:sp>
        <p:nvSpPr>
          <p:cNvPr id="944" name="object 944"/>
          <p:cNvSpPr/>
          <p:nvPr/>
        </p:nvSpPr>
        <p:spPr>
          <a:xfrm>
            <a:off x="1356614" y="3722243"/>
            <a:ext cx="1189024" cy="13716"/>
          </a:xfrm>
          <a:custGeom>
            <a:avLst/>
            <a:gdLst/>
            <a:ahLst/>
            <a:cxnLst/>
            <a:rect l="l" t="t" r="r" b="b"/>
            <a:pathLst>
              <a:path w="1189024" h="13716">
                <a:moveTo>
                  <a:pt x="0" y="0"/>
                </a:moveTo>
                <a:lnTo>
                  <a:pt x="0" y="13716"/>
                </a:lnTo>
                <a:lnTo>
                  <a:pt x="1189024" y="13716"/>
                </a:lnTo>
                <a:lnTo>
                  <a:pt x="11890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899464" y="4088354"/>
            <a:ext cx="3737987" cy="3911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Ce sont des demi-cercles sur la surface de la Terre</a:t>
            </a:r>
            <a:endParaRPr sz="1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qui rejoignent les deux pôles.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99464" y="4599120"/>
            <a:ext cx="276627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Les méridiens se comptent </a:t>
            </a:r>
            <a:r>
              <a:rPr sz="1300" b="1" spc="10" dirty="0">
                <a:latin typeface="Arial"/>
                <a:cs typeface="Arial"/>
              </a:rPr>
              <a:t>en degrés</a:t>
            </a:r>
            <a:r>
              <a:rPr sz="1300" spc="10" dirty="0">
                <a:latin typeface="Cambria"/>
                <a:cs typeface="Cambria"/>
              </a:rPr>
              <a:t>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899464" y="4911540"/>
            <a:ext cx="3740115" cy="4017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a donc été nécessaire de déterminer un méridien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 référence.  Il  a  été  convenu  que  ce  serait  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45" name="object 945"/>
          <p:cNvSpPr/>
          <p:nvPr/>
        </p:nvSpPr>
        <p:spPr>
          <a:xfrm>
            <a:off x="4479925" y="5287391"/>
            <a:ext cx="123444" cy="9144"/>
          </a:xfrm>
          <a:custGeom>
            <a:avLst/>
            <a:gdLst/>
            <a:ahLst/>
            <a:cxnLst/>
            <a:rect l="l" t="t" r="r" b="b"/>
            <a:pathLst>
              <a:path w="123444" h="9144">
                <a:moveTo>
                  <a:pt x="0" y="0"/>
                </a:moveTo>
                <a:lnTo>
                  <a:pt x="0" y="9144"/>
                </a:lnTo>
                <a:lnTo>
                  <a:pt x="123444" y="9144"/>
                </a:lnTo>
                <a:lnTo>
                  <a:pt x="12344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text 1"/>
          <p:cNvSpPr txBox="1"/>
          <p:nvPr/>
        </p:nvSpPr>
        <p:spPr>
          <a:xfrm>
            <a:off x="899464" y="5329116"/>
            <a:ext cx="373712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méridien qui passe par l’observatoire de Londres, à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46" name="object 946"/>
          <p:cNvSpPr/>
          <p:nvPr/>
        </p:nvSpPr>
        <p:spPr>
          <a:xfrm>
            <a:off x="899464" y="5496179"/>
            <a:ext cx="641604" cy="9144"/>
          </a:xfrm>
          <a:custGeom>
            <a:avLst/>
            <a:gdLst/>
            <a:ahLst/>
            <a:cxnLst/>
            <a:rect l="l" t="t" r="r" b="b"/>
            <a:pathLst>
              <a:path w="641604" h="9144">
                <a:moveTo>
                  <a:pt x="0" y="0"/>
                </a:moveTo>
                <a:lnTo>
                  <a:pt x="0" y="9144"/>
                </a:lnTo>
                <a:lnTo>
                  <a:pt x="641604" y="9144"/>
                </a:lnTo>
                <a:lnTo>
                  <a:pt x="6416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text 1"/>
          <p:cNvSpPr txBox="1"/>
          <p:nvPr/>
        </p:nvSpPr>
        <p:spPr>
          <a:xfrm>
            <a:off x="899464" y="5536634"/>
            <a:ext cx="88807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Greenwich</a:t>
            </a:r>
            <a:r>
              <a:rPr sz="1300" spc="10" dirty="0">
                <a:latin typeface="Cambria"/>
                <a:cs typeface="Cambria"/>
              </a:rPr>
              <a:t>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47" name="object 947"/>
          <p:cNvSpPr/>
          <p:nvPr/>
        </p:nvSpPr>
        <p:spPr>
          <a:xfrm>
            <a:off x="899464" y="5702173"/>
            <a:ext cx="851916" cy="12192"/>
          </a:xfrm>
          <a:custGeom>
            <a:avLst/>
            <a:gdLst/>
            <a:ahLst/>
            <a:cxnLst/>
            <a:rect l="l" t="t" r="r" b="b"/>
            <a:pathLst>
              <a:path w="851916" h="12192">
                <a:moveTo>
                  <a:pt x="0" y="0"/>
                </a:moveTo>
                <a:lnTo>
                  <a:pt x="0" y="12192"/>
                </a:lnTo>
                <a:lnTo>
                  <a:pt x="851916" y="12192"/>
                </a:lnTo>
                <a:lnTo>
                  <a:pt x="8519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text 1"/>
          <p:cNvSpPr txBox="1"/>
          <p:nvPr/>
        </p:nvSpPr>
        <p:spPr>
          <a:xfrm>
            <a:off x="899464" y="5847530"/>
            <a:ext cx="3739334" cy="6105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On peut donc repérer un point, à la surface de la terre,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selon qu’il se trouve sur un méridien à l’est (E) ou à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l’ouest (W) du méridien d’origine (Greenwich).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899464" y="6574478"/>
            <a:ext cx="543543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L’angle entre le méridien du point et celui de référence est appelé</a:t>
            </a:r>
            <a:r>
              <a:rPr sz="1300" b="1" spc="10" dirty="0">
                <a:latin typeface="Arial"/>
                <a:cs typeface="Arial"/>
              </a:rPr>
              <a:t> longitude</a:t>
            </a:r>
            <a:r>
              <a:rPr sz="1300" spc="10" dirty="0">
                <a:latin typeface="Cambria"/>
                <a:cs typeface="Cambria"/>
              </a:rPr>
              <a:t>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899464" y="6892768"/>
            <a:ext cx="3979763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b="1" spc="10" dirty="0">
                <a:latin typeface="Arial"/>
                <a:cs typeface="Arial"/>
              </a:rPr>
              <a:t>Les longitudes varient donc de 0° à 180° (3 chiffres).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1007668" y="7825837"/>
            <a:ext cx="2747937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Il est à noter que les grands cercles sont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948" name="object 948"/>
          <p:cNvSpPr/>
          <p:nvPr/>
        </p:nvSpPr>
        <p:spPr>
          <a:xfrm>
            <a:off x="2408555" y="7985505"/>
            <a:ext cx="981456" cy="9144"/>
          </a:xfrm>
          <a:custGeom>
            <a:avLst/>
            <a:gdLst/>
            <a:ahLst/>
            <a:cxnLst/>
            <a:rect l="l" t="t" r="r" b="b"/>
            <a:pathLst>
              <a:path w="981456" h="9144">
                <a:moveTo>
                  <a:pt x="0" y="0"/>
                </a:moveTo>
                <a:lnTo>
                  <a:pt x="0" y="9145"/>
                </a:lnTo>
                <a:lnTo>
                  <a:pt x="981456" y="9145"/>
                </a:lnTo>
                <a:lnTo>
                  <a:pt x="98145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text 1"/>
          <p:cNvSpPr txBox="1"/>
          <p:nvPr/>
        </p:nvSpPr>
        <p:spPr>
          <a:xfrm>
            <a:off x="951280" y="8034625"/>
            <a:ext cx="2859950" cy="6014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03632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les méridiens et l’équateur. En effet, ils</a:t>
            </a:r>
            <a:endParaRPr sz="1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contiennent dans leur plan le centre de la</a:t>
            </a:r>
            <a:endParaRPr sz="1200">
              <a:latin typeface="Arial"/>
              <a:cs typeface="Arial"/>
            </a:endParaRPr>
          </a:p>
          <a:p>
            <a:pPr marL="80772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Terre. Les autres cercles sont des petits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49" name="object 949"/>
          <p:cNvSpPr/>
          <p:nvPr/>
        </p:nvSpPr>
        <p:spPr>
          <a:xfrm>
            <a:off x="3310763" y="8611870"/>
            <a:ext cx="384353" cy="9144"/>
          </a:xfrm>
          <a:custGeom>
            <a:avLst/>
            <a:gdLst/>
            <a:ahLst/>
            <a:cxnLst/>
            <a:rect l="l" t="t" r="r" b="b"/>
            <a:pathLst>
              <a:path w="384353" h="9144">
                <a:moveTo>
                  <a:pt x="0" y="0"/>
                </a:moveTo>
                <a:lnTo>
                  <a:pt x="0" y="9144"/>
                </a:lnTo>
                <a:lnTo>
                  <a:pt x="384353" y="9144"/>
                </a:lnTo>
                <a:lnTo>
                  <a:pt x="38435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text 1"/>
          <p:cNvSpPr txBox="1"/>
          <p:nvPr/>
        </p:nvSpPr>
        <p:spPr>
          <a:xfrm>
            <a:off x="2112899" y="8659465"/>
            <a:ext cx="537606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cercles.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50" name="object 950"/>
          <p:cNvSpPr/>
          <p:nvPr/>
        </p:nvSpPr>
        <p:spPr>
          <a:xfrm>
            <a:off x="2112899" y="8819134"/>
            <a:ext cx="466344" cy="9144"/>
          </a:xfrm>
          <a:custGeom>
            <a:avLst/>
            <a:gdLst/>
            <a:ahLst/>
            <a:cxnLst/>
            <a:rect l="l" t="t" r="r" b="b"/>
            <a:pathLst>
              <a:path w="466344" h="9144">
                <a:moveTo>
                  <a:pt x="0" y="0"/>
                </a:moveTo>
                <a:lnTo>
                  <a:pt x="0" y="9144"/>
                </a:lnTo>
                <a:lnTo>
                  <a:pt x="466344" y="9144"/>
                </a:lnTo>
                <a:lnTo>
                  <a:pt x="46634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5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80" y="3802380"/>
            <a:ext cx="2369820" cy="2351532"/>
          </a:xfrm>
          <a:prstGeom prst="rect">
            <a:avLst/>
          </a:prstGeom>
        </p:spPr>
      </p:pic>
      <p:pic>
        <p:nvPicPr>
          <p:cNvPr id="35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4" y="954023"/>
            <a:ext cx="2369820" cy="2369821"/>
          </a:xfrm>
          <a:prstGeom prst="rect">
            <a:avLst/>
          </a:prstGeom>
        </p:spPr>
      </p:pic>
      <p:pic>
        <p:nvPicPr>
          <p:cNvPr id="357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112" y="7130796"/>
            <a:ext cx="2904744" cy="25968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951" name="object 951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150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60500"/>
            <a:ext cx="1101786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C.  Les Cartes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952" name="object 952"/>
          <p:cNvSpPr/>
          <p:nvPr/>
        </p:nvSpPr>
        <p:spPr>
          <a:xfrm>
            <a:off x="1356614" y="1131061"/>
            <a:ext cx="833933" cy="13717"/>
          </a:xfrm>
          <a:custGeom>
            <a:avLst/>
            <a:gdLst/>
            <a:ahLst/>
            <a:cxnLst/>
            <a:rect l="l" t="t" r="r" b="b"/>
            <a:pathLst>
              <a:path w="833933" h="13717">
                <a:moveTo>
                  <a:pt x="0" y="0"/>
                </a:moveTo>
                <a:lnTo>
                  <a:pt x="0" y="13717"/>
                </a:lnTo>
                <a:lnTo>
                  <a:pt x="833933" y="13717"/>
                </a:lnTo>
                <a:lnTo>
                  <a:pt x="83393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899464" y="1178883"/>
            <a:ext cx="5797747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Les cartes ont pour but de représenter la terre de façon plane alors que celle-ci est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sphérique.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1698568"/>
            <a:ext cx="5793113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Pour la navigation VFR les cartes doivent être conformes (un angle sur la Terre =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 angle sur la carte)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9464" y="2216728"/>
            <a:ext cx="441105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Pour réaliser ces cartes, il existe 2 grands types de projection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585214" y="2533493"/>
            <a:ext cx="2005853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1.  La projection Mercator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9464" y="5533586"/>
            <a:ext cx="5797724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projection de Mercator a pour avantage d’ê</a:t>
            </a:r>
            <a:r>
              <a:rPr sz="1300" b="1" spc="10" dirty="0">
                <a:latin typeface="Arial"/>
                <a:cs typeface="Arial"/>
              </a:rPr>
              <a:t>tre conforme</a:t>
            </a:r>
            <a:r>
              <a:rPr sz="1300" spc="10" dirty="0">
                <a:latin typeface="Cambria"/>
                <a:cs typeface="Cambria"/>
              </a:rPr>
              <a:t>, c'est-à-dire qu’un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angle à la surface de la Terre correspond au même angle sur la carte.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99464" y="6053302"/>
            <a:ext cx="5792324" cy="6089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L’échelle se dilate lorsqu’on va vers les pôles et les continents sont déformés (le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Groenland  semble  plus  gros  que  l’Amérique  du  Sud  alors  qu’en  réalité  c’est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l’inverse).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99464" y="6781742"/>
            <a:ext cx="5791914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Cette  carte  permet  de  naviguer  entre  l’Equateur  et  les  Latitudes  de  60°  N/S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environ.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35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3148584"/>
            <a:ext cx="2848356" cy="22661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953" name="object 953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151</a:t>
            </a:r>
            <a:endParaRPr sz="1400">
              <a:latin typeface="Arial"/>
              <a:cs typeface="Arial"/>
            </a:endParaRPr>
          </a:p>
        </p:txBody>
      </p:sp>
      <p:sp>
        <p:nvSpPr>
          <p:cNvPr id="954" name="object 954"/>
          <p:cNvSpPr/>
          <p:nvPr/>
        </p:nvSpPr>
        <p:spPr>
          <a:xfrm>
            <a:off x="2977896" y="6513576"/>
            <a:ext cx="1606296" cy="324612"/>
          </a:xfrm>
          <a:custGeom>
            <a:avLst/>
            <a:gdLst/>
            <a:ahLst/>
            <a:cxnLst/>
            <a:rect l="l" t="t" r="r" b="b"/>
            <a:pathLst>
              <a:path w="1606296" h="324612">
                <a:moveTo>
                  <a:pt x="0" y="0"/>
                </a:moveTo>
                <a:lnTo>
                  <a:pt x="0" y="324612"/>
                </a:lnTo>
                <a:lnTo>
                  <a:pt x="1606296" y="324612"/>
                </a:lnTo>
                <a:lnTo>
                  <a:pt x="16062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2971800" y="6507480"/>
            <a:ext cx="1618488" cy="336804"/>
          </a:xfrm>
          <a:custGeom>
            <a:avLst/>
            <a:gdLst/>
            <a:ahLst/>
            <a:cxnLst/>
            <a:rect l="l" t="t" r="r" b="b"/>
            <a:pathLst>
              <a:path w="1618488" h="336804">
                <a:moveTo>
                  <a:pt x="6096" y="6096"/>
                </a:moveTo>
                <a:lnTo>
                  <a:pt x="6096" y="330708"/>
                </a:lnTo>
                <a:lnTo>
                  <a:pt x="1612392" y="330708"/>
                </a:lnTo>
                <a:lnTo>
                  <a:pt x="1612392" y="6096"/>
                </a:lnTo>
                <a:lnTo>
                  <a:pt x="6096" y="609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3035808" y="7725156"/>
            <a:ext cx="1491996" cy="336804"/>
          </a:xfrm>
          <a:custGeom>
            <a:avLst/>
            <a:gdLst/>
            <a:ahLst/>
            <a:cxnLst/>
            <a:rect l="l" t="t" r="r" b="b"/>
            <a:pathLst>
              <a:path w="1491996" h="336804">
                <a:moveTo>
                  <a:pt x="0" y="0"/>
                </a:moveTo>
                <a:lnTo>
                  <a:pt x="0" y="336804"/>
                </a:lnTo>
                <a:lnTo>
                  <a:pt x="1491996" y="336804"/>
                </a:lnTo>
                <a:lnTo>
                  <a:pt x="14919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3029712" y="7719060"/>
            <a:ext cx="1504188" cy="348996"/>
          </a:xfrm>
          <a:custGeom>
            <a:avLst/>
            <a:gdLst/>
            <a:ahLst/>
            <a:cxnLst/>
            <a:rect l="l" t="t" r="r" b="b"/>
            <a:pathLst>
              <a:path w="1504188" h="348996">
                <a:moveTo>
                  <a:pt x="6096" y="6096"/>
                </a:moveTo>
                <a:lnTo>
                  <a:pt x="6096" y="342900"/>
                </a:lnTo>
                <a:lnTo>
                  <a:pt x="1498092" y="342900"/>
                </a:lnTo>
                <a:lnTo>
                  <a:pt x="1498092" y="6096"/>
                </a:lnTo>
                <a:lnTo>
                  <a:pt x="6096" y="609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2886456" y="8314944"/>
            <a:ext cx="1807464" cy="591312"/>
          </a:xfrm>
          <a:custGeom>
            <a:avLst/>
            <a:gdLst/>
            <a:ahLst/>
            <a:cxnLst/>
            <a:rect l="l" t="t" r="r" b="b"/>
            <a:pathLst>
              <a:path w="1807464" h="591312">
                <a:moveTo>
                  <a:pt x="0" y="0"/>
                </a:moveTo>
                <a:lnTo>
                  <a:pt x="0" y="591312"/>
                </a:lnTo>
                <a:lnTo>
                  <a:pt x="1807464" y="591312"/>
                </a:lnTo>
                <a:lnTo>
                  <a:pt x="180746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2880360" y="8308848"/>
            <a:ext cx="1819656" cy="603504"/>
          </a:xfrm>
          <a:custGeom>
            <a:avLst/>
            <a:gdLst/>
            <a:ahLst/>
            <a:cxnLst/>
            <a:rect l="l" t="t" r="r" b="b"/>
            <a:pathLst>
              <a:path w="1819656" h="603504">
                <a:moveTo>
                  <a:pt x="6096" y="6096"/>
                </a:moveTo>
                <a:lnTo>
                  <a:pt x="6096" y="597408"/>
                </a:lnTo>
                <a:lnTo>
                  <a:pt x="1813560" y="597408"/>
                </a:lnTo>
                <a:lnTo>
                  <a:pt x="1813560" y="6096"/>
                </a:lnTo>
                <a:lnTo>
                  <a:pt x="6096" y="609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1585214" y="960725"/>
            <a:ext cx="1955561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2.  La projection Lambert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99464" y="3750284"/>
            <a:ext cx="5796406" cy="6089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4952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 projection  Lambert  a  l’avantage  de  restituer  plus  fidèlement  les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proportions des continents. L’échelle se dilate lorsque l’on s’éloigne du parallèle de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Tangence.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4477200"/>
            <a:ext cx="579815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Cette carte est utilisée pour naviguer à des Latitudes élevées (sauf près des pôles).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60" name="object 960"/>
          <p:cNvSpPr/>
          <p:nvPr/>
        </p:nvSpPr>
        <p:spPr>
          <a:xfrm>
            <a:off x="899464" y="4644263"/>
            <a:ext cx="5761990" cy="9144"/>
          </a:xfrm>
          <a:custGeom>
            <a:avLst/>
            <a:gdLst/>
            <a:ahLst/>
            <a:cxnLst/>
            <a:rect l="l" t="t" r="r" b="b"/>
            <a:pathLst>
              <a:path w="5761990" h="9144">
                <a:moveTo>
                  <a:pt x="0" y="0"/>
                </a:moveTo>
                <a:lnTo>
                  <a:pt x="0" y="9144"/>
                </a:lnTo>
                <a:lnTo>
                  <a:pt x="5761990" y="9144"/>
                </a:lnTo>
                <a:lnTo>
                  <a:pt x="5761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1128064" y="5104862"/>
            <a:ext cx="2017740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1.  Les Unités de distances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9464" y="5725384"/>
            <a:ext cx="1863816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Le mille nautique (NM) :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9464" y="6030410"/>
            <a:ext cx="5797771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Cette longueur équivaut à la longueur d’un arc de cercle à la surface du globe qui a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 angle de 1 (60 minutes) centré sur le centre de la Terre.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187319" y="6555964"/>
            <a:ext cx="1220612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solidFill>
                  <a:srgbClr val="FFFFFF"/>
                </a:solidFill>
                <a:latin typeface="Arial"/>
                <a:cs typeface="Arial"/>
              </a:rPr>
              <a:t>1 NM = 1,85 Km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99464" y="6866860"/>
            <a:ext cx="1854673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Le Pied Foot / Feet (Ft) :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99464" y="7168838"/>
            <a:ext cx="427846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Pour transformer les mètres en pieds, on multiplie par </a:t>
            </a:r>
            <a:r>
              <a:rPr sz="1300" b="1" spc="10" dirty="0">
                <a:latin typeface="Arial"/>
                <a:cs typeface="Arial"/>
              </a:rPr>
              <a:t>10/3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899464" y="7479734"/>
            <a:ext cx="427846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Pour transformer les pieds en mètres, on multiplie par </a:t>
            </a:r>
            <a:r>
              <a:rPr sz="1300" b="1" spc="10" dirty="0">
                <a:latin typeface="Arial"/>
                <a:cs typeface="Arial"/>
              </a:rPr>
              <a:t>3/10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3312287" y="7798405"/>
            <a:ext cx="970676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solidFill>
                  <a:srgbClr val="FFFFFF"/>
                </a:solidFill>
                <a:latin typeface="Arial"/>
                <a:cs typeface="Arial"/>
              </a:rPr>
              <a:t>1Ft = 0,30 m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899464" y="8109301"/>
            <a:ext cx="1683985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L’Echelle d’une carte :</a:t>
            </a:r>
            <a:endParaRPr sz="1200">
              <a:latin typeface="Arial"/>
              <a:cs typeface="Arial"/>
            </a:endParaRPr>
          </a:p>
        </p:txBody>
      </p:sp>
      <p:sp>
        <p:nvSpPr>
          <p:cNvPr id="961" name="object 961"/>
          <p:cNvSpPr/>
          <p:nvPr/>
        </p:nvSpPr>
        <p:spPr>
          <a:xfrm>
            <a:off x="899464" y="8267446"/>
            <a:ext cx="1647698" cy="12192"/>
          </a:xfrm>
          <a:custGeom>
            <a:avLst/>
            <a:gdLst/>
            <a:ahLst/>
            <a:cxnLst/>
            <a:rect l="l" t="t" r="r" b="b"/>
            <a:pathLst>
              <a:path w="1647698" h="12192">
                <a:moveTo>
                  <a:pt x="0" y="0"/>
                </a:moveTo>
                <a:lnTo>
                  <a:pt x="0" y="12192"/>
                </a:lnTo>
                <a:lnTo>
                  <a:pt x="1647698" y="12192"/>
                </a:lnTo>
                <a:lnTo>
                  <a:pt x="164769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text 1"/>
          <p:cNvSpPr txBox="1"/>
          <p:nvPr/>
        </p:nvSpPr>
        <p:spPr>
          <a:xfrm>
            <a:off x="899464" y="8412804"/>
            <a:ext cx="347798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59" spc="10" dirty="0">
                <a:solidFill>
                  <a:srgbClr val="FFFFFF"/>
                </a:solidFill>
                <a:latin typeface="Cambria"/>
                <a:cs typeface="Cambria"/>
              </a:rPr>
              <a:t>                                                                                                                        Echelle = ab Carte</a:t>
            </a:r>
            <a:endParaRPr sz="700">
              <a:latin typeface="Cambria"/>
              <a:cs typeface="Cambria"/>
            </a:endParaRPr>
          </a:p>
        </p:txBody>
      </p:sp>
      <p:sp>
        <p:nvSpPr>
          <p:cNvPr id="962" name="object 962"/>
          <p:cNvSpPr/>
          <p:nvPr/>
        </p:nvSpPr>
        <p:spPr>
          <a:xfrm>
            <a:off x="3756025" y="8579866"/>
            <a:ext cx="585216" cy="9144"/>
          </a:xfrm>
          <a:custGeom>
            <a:avLst/>
            <a:gdLst/>
            <a:ahLst/>
            <a:cxnLst/>
            <a:rect l="l" t="t" r="r" b="b"/>
            <a:pathLst>
              <a:path w="585216" h="9144">
                <a:moveTo>
                  <a:pt x="0" y="0"/>
                </a:moveTo>
                <a:lnTo>
                  <a:pt x="0" y="9144"/>
                </a:lnTo>
                <a:lnTo>
                  <a:pt x="585216" y="9144"/>
                </a:lnTo>
                <a:lnTo>
                  <a:pt x="58521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text 1"/>
          <p:cNvSpPr txBox="1"/>
          <p:nvPr/>
        </p:nvSpPr>
        <p:spPr>
          <a:xfrm>
            <a:off x="3191891" y="8621591"/>
            <a:ext cx="121146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49" spc="10" dirty="0">
                <a:solidFill>
                  <a:srgbClr val="FFFFFF"/>
                </a:solidFill>
                <a:latin typeface="Cambria"/>
                <a:cs typeface="Cambria"/>
              </a:rPr>
              <a:t>                                AB terre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899464" y="9139752"/>
            <a:ext cx="394775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Les deux distances sont exprimées dans la même unité.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899464" y="9450597"/>
            <a:ext cx="344141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On exprime l’échelle sous forme   E=  1/ Nombre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35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1574292"/>
            <a:ext cx="3096768" cy="2057399"/>
          </a:xfrm>
          <a:prstGeom prst="rect">
            <a:avLst/>
          </a:prstGeom>
        </p:spPr>
      </p:pic>
      <p:sp>
        <p:nvSpPr>
          <p:cNvPr id="963" name="object 963"/>
          <p:cNvSpPr/>
          <p:nvPr/>
        </p:nvSpPr>
        <p:spPr>
          <a:xfrm>
            <a:off x="2316480" y="1955292"/>
            <a:ext cx="1830704" cy="591185"/>
          </a:xfrm>
          <a:custGeom>
            <a:avLst/>
            <a:gdLst/>
            <a:ahLst/>
            <a:cxnLst/>
            <a:rect l="l" t="t" r="r" b="b"/>
            <a:pathLst>
              <a:path w="1830704" h="591185">
                <a:moveTo>
                  <a:pt x="1826895" y="0"/>
                </a:moveTo>
                <a:lnTo>
                  <a:pt x="58674" y="552577"/>
                </a:lnTo>
                <a:lnTo>
                  <a:pt x="62484" y="564769"/>
                </a:lnTo>
                <a:lnTo>
                  <a:pt x="1830704" y="12192"/>
                </a:lnTo>
                <a:close/>
                <a:moveTo>
                  <a:pt x="61341" y="518541"/>
                </a:moveTo>
                <a:lnTo>
                  <a:pt x="0" y="577596"/>
                </a:lnTo>
                <a:lnTo>
                  <a:pt x="84074" y="591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4143756" y="1734312"/>
            <a:ext cx="1705356" cy="342900"/>
          </a:xfrm>
          <a:custGeom>
            <a:avLst/>
            <a:gdLst/>
            <a:ahLst/>
            <a:cxnLst/>
            <a:rect l="l" t="t" r="r" b="b"/>
            <a:pathLst>
              <a:path w="1705356" h="342900">
                <a:moveTo>
                  <a:pt x="0" y="0"/>
                </a:moveTo>
                <a:lnTo>
                  <a:pt x="0" y="342900"/>
                </a:lnTo>
                <a:lnTo>
                  <a:pt x="1705356" y="342900"/>
                </a:lnTo>
                <a:lnTo>
                  <a:pt x="17053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4139184" y="1729740"/>
            <a:ext cx="1714499" cy="352044"/>
          </a:xfrm>
          <a:custGeom>
            <a:avLst/>
            <a:gdLst/>
            <a:ahLst/>
            <a:cxnLst/>
            <a:rect l="l" t="t" r="r" b="b"/>
            <a:pathLst>
              <a:path w="1714499" h="352044">
                <a:moveTo>
                  <a:pt x="4572" y="4572"/>
                </a:moveTo>
                <a:lnTo>
                  <a:pt x="4572" y="347472"/>
                </a:lnTo>
                <a:lnTo>
                  <a:pt x="1709928" y="347472"/>
                </a:lnTo>
                <a:lnTo>
                  <a:pt x="1709928" y="4572"/>
                </a:lnTo>
                <a:lnTo>
                  <a:pt x="4572" y="45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text 1"/>
          <p:cNvSpPr txBox="1"/>
          <p:nvPr/>
        </p:nvSpPr>
        <p:spPr>
          <a:xfrm>
            <a:off x="4240657" y="1782388"/>
            <a:ext cx="153620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Parallèle de tangence</a:t>
            </a:r>
            <a:endParaRPr sz="13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966" name="object 966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152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585214" y="954856"/>
            <a:ext cx="195098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3.  Les principales cartes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356614" y="1370908"/>
            <a:ext cx="10062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798574" y="1378302"/>
            <a:ext cx="1188735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La Carte OACI : 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9464" y="1680280"/>
            <a:ext cx="373097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C’est une carte au 1/500 000  (échelle : 1cm = 5 Km)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2932811" y="1695760"/>
            <a:ext cx="76608" cy="1268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50" spc="10" dirty="0">
                <a:latin typeface="Cambria"/>
                <a:cs typeface="Cambria"/>
              </a:rPr>
              <a:t>e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967" name="object 967"/>
          <p:cNvSpPr/>
          <p:nvPr/>
        </p:nvSpPr>
        <p:spPr>
          <a:xfrm>
            <a:off x="899464" y="1847342"/>
            <a:ext cx="3694811" cy="9144"/>
          </a:xfrm>
          <a:custGeom>
            <a:avLst/>
            <a:gdLst/>
            <a:ahLst/>
            <a:cxnLst/>
            <a:rect l="l" t="t" r="r" b="b"/>
            <a:pathLst>
              <a:path w="3694811" h="9144">
                <a:moveTo>
                  <a:pt x="0" y="0"/>
                </a:moveTo>
                <a:lnTo>
                  <a:pt x="0" y="9144"/>
                </a:lnTo>
                <a:lnTo>
                  <a:pt x="3694812" y="9144"/>
                </a:lnTo>
                <a:lnTo>
                  <a:pt x="36948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1"/>
          <p:cNvSpPr txBox="1"/>
          <p:nvPr/>
        </p:nvSpPr>
        <p:spPr>
          <a:xfrm>
            <a:off x="899464" y="1992700"/>
            <a:ext cx="5795816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faut 4 cartes (une Nord-Ouest, Nord-Est, Sud-Ouest, Sud-Est) pour couvrir toute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France.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356614" y="4684464"/>
            <a:ext cx="10062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798574" y="4684464"/>
            <a:ext cx="175591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La Carte SIA  (France) :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968" name="object 968"/>
          <p:cNvSpPr/>
          <p:nvPr/>
        </p:nvSpPr>
        <p:spPr>
          <a:xfrm>
            <a:off x="1798574" y="4850003"/>
            <a:ext cx="1719707" cy="12192"/>
          </a:xfrm>
          <a:custGeom>
            <a:avLst/>
            <a:gdLst/>
            <a:ahLst/>
            <a:cxnLst/>
            <a:rect l="l" t="t" r="r" b="b"/>
            <a:pathLst>
              <a:path w="1719707" h="12192">
                <a:moveTo>
                  <a:pt x="0" y="0"/>
                </a:moveTo>
                <a:lnTo>
                  <a:pt x="0" y="12192"/>
                </a:lnTo>
                <a:lnTo>
                  <a:pt x="1719707" y="12192"/>
                </a:lnTo>
                <a:lnTo>
                  <a:pt x="171970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text 1"/>
          <p:cNvSpPr txBox="1"/>
          <p:nvPr/>
        </p:nvSpPr>
        <p:spPr>
          <a:xfrm>
            <a:off x="2730119" y="5002754"/>
            <a:ext cx="2135393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i="1" spc="10" dirty="0">
                <a:latin typeface="Arial"/>
                <a:cs typeface="Arial"/>
              </a:rPr>
              <a:t>Chaque pays édite ses cartes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69" name="object 969"/>
          <p:cNvSpPr/>
          <p:nvPr/>
        </p:nvSpPr>
        <p:spPr>
          <a:xfrm>
            <a:off x="2730119" y="5160899"/>
            <a:ext cx="2099183" cy="12192"/>
          </a:xfrm>
          <a:custGeom>
            <a:avLst/>
            <a:gdLst/>
            <a:ahLst/>
            <a:cxnLst/>
            <a:rect l="l" t="t" r="r" b="b"/>
            <a:pathLst>
              <a:path w="2099183" h="12192">
                <a:moveTo>
                  <a:pt x="0" y="0"/>
                </a:moveTo>
                <a:lnTo>
                  <a:pt x="0" y="12192"/>
                </a:lnTo>
                <a:lnTo>
                  <a:pt x="2099183" y="12192"/>
                </a:lnTo>
                <a:lnTo>
                  <a:pt x="209918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text 1"/>
          <p:cNvSpPr txBox="1"/>
          <p:nvPr/>
        </p:nvSpPr>
        <p:spPr>
          <a:xfrm>
            <a:off x="899464" y="5304732"/>
            <a:ext cx="367001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C’est une carte au 1/1000000   (échelle 1cm=10km)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2987675" y="5320212"/>
            <a:ext cx="76608" cy="1268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50" spc="10" dirty="0">
                <a:latin typeface="Cambria"/>
                <a:cs typeface="Cambria"/>
              </a:rPr>
              <a:t>e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970" name="object 970"/>
          <p:cNvSpPr/>
          <p:nvPr/>
        </p:nvSpPr>
        <p:spPr>
          <a:xfrm>
            <a:off x="899464" y="5471795"/>
            <a:ext cx="3633851" cy="9144"/>
          </a:xfrm>
          <a:custGeom>
            <a:avLst/>
            <a:gdLst/>
            <a:ahLst/>
            <a:cxnLst/>
            <a:rect l="l" t="t" r="r" b="b"/>
            <a:pathLst>
              <a:path w="3633851" h="9144">
                <a:moveTo>
                  <a:pt x="0" y="0"/>
                </a:moveTo>
                <a:lnTo>
                  <a:pt x="0" y="9144"/>
                </a:lnTo>
                <a:lnTo>
                  <a:pt x="3633852" y="9144"/>
                </a:lnTo>
                <a:lnTo>
                  <a:pt x="36338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text 1"/>
          <p:cNvSpPr txBox="1"/>
          <p:nvPr/>
        </p:nvSpPr>
        <p:spPr>
          <a:xfrm>
            <a:off x="899464" y="5615882"/>
            <a:ext cx="368220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faut 2 cartes (Nord et Sud) pour couvrir la France.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4572889" y="5926778"/>
            <a:ext cx="207748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Cette carte fait apparaître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4572889" y="6239198"/>
            <a:ext cx="2121758" cy="6090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 la terre (peu de détails du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relief, des cours d’eau et des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forêts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4572889" y="6966146"/>
            <a:ext cx="9107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4743577" y="6966146"/>
            <a:ext cx="23125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4572889" y="6966146"/>
            <a:ext cx="1302258" cy="40175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81437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principales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voies ferrées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5954644" y="6966146"/>
            <a:ext cx="49032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routes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6524133" y="6966146"/>
            <a:ext cx="17216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4572889" y="7484306"/>
            <a:ext cx="186564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 des zones aéronautiques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4572889" y="7797107"/>
            <a:ext cx="9107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4572889" y="7797107"/>
            <a:ext cx="1053099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584072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aéronautiques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5928106" y="7797107"/>
            <a:ext cx="76880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itinéraires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4572889" y="8315267"/>
            <a:ext cx="211405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 les aérodromes et aéroports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4572889" y="8626163"/>
            <a:ext cx="29988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Elle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4967580" y="8626163"/>
            <a:ext cx="55089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permet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5613111" y="8626163"/>
            <a:ext cx="29972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899464" y="8626163"/>
            <a:ext cx="5796661" cy="8193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5108173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première</a:t>
            </a:r>
            <a:endParaRPr sz="1300">
              <a:latin typeface="Cambria"/>
              <a:cs typeface="Cambria"/>
            </a:endParaRPr>
          </a:p>
          <a:p>
            <a:pPr marL="3673424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approche de la navigation et</a:t>
            </a:r>
            <a:endParaRPr sz="1300">
              <a:latin typeface="Cambria"/>
              <a:cs typeface="Cambria"/>
            </a:endParaRPr>
          </a:p>
          <a:p>
            <a:pPr marL="3673424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 suivi des zones en vol mais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 n’est pas la carte principale utilisée pour naviguer à vue.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71" name="object 971"/>
          <p:cNvSpPr/>
          <p:nvPr/>
        </p:nvSpPr>
        <p:spPr>
          <a:xfrm>
            <a:off x="899464" y="9419539"/>
            <a:ext cx="4108069" cy="9144"/>
          </a:xfrm>
          <a:custGeom>
            <a:avLst/>
            <a:gdLst/>
            <a:ahLst/>
            <a:cxnLst/>
            <a:rect l="l" t="t" r="r" b="b"/>
            <a:pathLst>
              <a:path w="4108069" h="9144">
                <a:moveTo>
                  <a:pt x="0" y="0"/>
                </a:moveTo>
                <a:lnTo>
                  <a:pt x="0" y="9144"/>
                </a:lnTo>
                <a:lnTo>
                  <a:pt x="4108070" y="9144"/>
                </a:lnTo>
                <a:lnTo>
                  <a:pt x="4108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60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22975"/>
            <a:ext cx="4076700" cy="3067050"/>
          </a:xfrm>
          <a:prstGeom prst="rect">
            <a:avLst/>
          </a:prstGeom>
        </p:spPr>
      </p:pic>
      <p:pic>
        <p:nvPicPr>
          <p:cNvPr id="36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56" y="2295144"/>
            <a:ext cx="3857244" cy="21534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845" name="object 845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135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466342" y="955885"/>
            <a:ext cx="4701032" cy="7231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678304">
              <a:lnSpc>
                <a:spcPct val="100000"/>
              </a:lnSpc>
            </a:pPr>
            <a:r>
              <a:rPr sz="2400" spc="10" dirty="0">
                <a:latin typeface="Bernard MT Condensed"/>
                <a:cs typeface="Bernard MT Condensed"/>
              </a:rPr>
              <a:t>Chapitre  4  : </a:t>
            </a:r>
            <a:endParaRPr sz="2400">
              <a:latin typeface="Bernard MT Condensed"/>
              <a:cs typeface="Bernard MT Condensed"/>
            </a:endParaRPr>
          </a:p>
          <a:p>
            <a:pPr marL="0">
              <a:lnSpc>
                <a:spcPct val="100000"/>
              </a:lnSpc>
            </a:pPr>
            <a:r>
              <a:rPr sz="2130" spc="10" dirty="0">
                <a:latin typeface="Bernard MT Condensed"/>
                <a:cs typeface="Bernard MT Condensed"/>
              </a:rPr>
              <a:t>NAVIGATION,  SECURITE  ET  REGLEMENTATION</a:t>
            </a:r>
            <a:endParaRPr sz="2100">
              <a:latin typeface="Bernard MT Condensed"/>
              <a:cs typeface="Bernard MT Condensed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513586" y="5780474"/>
            <a:ext cx="456807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 chapitre est divisé en 3 parties (ainsi qu’une partie anglaise)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2707259" y="6408136"/>
            <a:ext cx="2181113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Partie 1 : La Règlementation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2330831" y="7028404"/>
            <a:ext cx="2933969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Partie 2 : Préparation de la Navigation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2693543" y="7664293"/>
            <a:ext cx="2248168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Partie 3 : Préparer son trajet 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33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6" y="2061971"/>
            <a:ext cx="5861304" cy="327964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972" name="object 972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153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46383"/>
            <a:ext cx="2968446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60" spc="10" dirty="0">
                <a:latin typeface="Arial"/>
                <a:cs typeface="Arial"/>
              </a:rPr>
              <a:t>III.    Les zones aéronautiques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2082419" y="1294708"/>
            <a:ext cx="343079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L’espace aérien est découpé en </a:t>
            </a:r>
            <a:r>
              <a:rPr sz="1300" b="1" spc="10" dirty="0">
                <a:latin typeface="Arial"/>
                <a:cs typeface="Arial"/>
              </a:rPr>
              <a:t>2 sous espaces</a:t>
            </a:r>
            <a:r>
              <a:rPr sz="1300" spc="10" dirty="0">
                <a:latin typeface="Cambria"/>
                <a:cs typeface="Cambria"/>
              </a:rPr>
              <a:t> :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1605604"/>
            <a:ext cx="235759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 L’espace supérieur (Z &gt; FL 195)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9464" y="1914976"/>
            <a:ext cx="229206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 L’espace inférieur (Z &lt; FL 195)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2673731" y="2233265"/>
            <a:ext cx="2249694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FL = Flight Level (Niveau de vol)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9464" y="2536768"/>
            <a:ext cx="412149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Fl 195 :</a:t>
            </a:r>
            <a:r>
              <a:rPr sz="1300" spc="10" dirty="0">
                <a:latin typeface="Cambria"/>
                <a:cs typeface="Cambria"/>
              </a:rPr>
              <a:t> Je lis 19500 Ft sur mon altimètre calé à </a:t>
            </a:r>
            <a:r>
              <a:rPr sz="1300" b="1" spc="10" dirty="0">
                <a:latin typeface="Arial"/>
                <a:cs typeface="Arial"/>
              </a:rPr>
              <a:t>1013</a:t>
            </a:r>
            <a:r>
              <a:rPr sz="1300" b="1" spc="10" dirty="0">
                <a:latin typeface="Arial"/>
                <a:cs typeface="Arial"/>
                <a:hlinkClick r:id="rId2"/>
              </a:rPr>
              <a:t> </a:t>
            </a:r>
            <a:r>
              <a:rPr sz="1300" b="1" spc="10" dirty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h</a:t>
            </a:r>
            <a:r>
              <a:rPr sz="1300" b="1" spc="10" dirty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Pa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73" name="object 973"/>
          <p:cNvSpPr/>
          <p:nvPr/>
        </p:nvSpPr>
        <p:spPr>
          <a:xfrm>
            <a:off x="4694809" y="2702306"/>
            <a:ext cx="289865" cy="12192"/>
          </a:xfrm>
          <a:custGeom>
            <a:avLst/>
            <a:gdLst/>
            <a:ahLst/>
            <a:cxnLst/>
            <a:rect l="l" t="t" r="r" b="b"/>
            <a:pathLst>
              <a:path w="289865" h="12192">
                <a:moveTo>
                  <a:pt x="0" y="0"/>
                </a:moveTo>
                <a:lnTo>
                  <a:pt x="0" y="12192"/>
                </a:lnTo>
                <a:lnTo>
                  <a:pt x="289865" y="12192"/>
                </a:lnTo>
                <a:lnTo>
                  <a:pt x="289865" y="0"/>
                </a:lnTo>
                <a:lnTo>
                  <a:pt x="0" y="0"/>
                </a:lnTo>
                <a:close/>
              </a:path>
            </a:pathLst>
          </a:custGeom>
          <a:solidFill>
            <a:srgbClr val="0462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6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65" y="2846705"/>
            <a:ext cx="4334510" cy="2648585"/>
          </a:xfrm>
          <a:prstGeom prst="rect">
            <a:avLst/>
          </a:prstGeom>
        </p:spPr>
      </p:pic>
      <p:sp>
        <p:nvSpPr>
          <p:cNvPr id="10" name="text 1"/>
          <p:cNvSpPr txBox="1"/>
          <p:nvPr/>
        </p:nvSpPr>
        <p:spPr>
          <a:xfrm>
            <a:off x="899464" y="5621752"/>
            <a:ext cx="5797152" cy="3911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b="1" spc="10" dirty="0">
                <a:latin typeface="Arial"/>
                <a:cs typeface="Arial"/>
              </a:rPr>
              <a:t>L’espace supérieur est réservé au vol aux instruments (Vol IFR : Instrument</a:t>
            </a:r>
            <a:endParaRPr sz="1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Flight Rules).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99464" y="6132518"/>
            <a:ext cx="286991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L’espace inférieur est divisé en espaces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585214" y="6450808"/>
            <a:ext cx="96048" cy="19014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813814" y="6443414"/>
            <a:ext cx="71630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Contrôlés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585214" y="6761704"/>
            <a:ext cx="96048" cy="19014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813814" y="6754310"/>
            <a:ext cx="102376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Non contrôlés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1585214" y="7072600"/>
            <a:ext cx="96048" cy="1901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1813814" y="7065206"/>
            <a:ext cx="58594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 statut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2399761" y="7065206"/>
            <a:ext cx="78230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particulier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899464" y="7377658"/>
            <a:ext cx="5793474" cy="4005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Selon les espaces il est possible d’y évoluer en IFR, en VFR (Visual Flight Rules) ou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les deux.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1128064" y="7903336"/>
            <a:ext cx="3578539" cy="1992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A.  VFR (Visual Flight Rules) ou « Vol à vue »</a:t>
            </a:r>
            <a:endParaRPr sz="1300">
              <a:latin typeface="Arial"/>
              <a:cs typeface="Arial"/>
            </a:endParaRPr>
          </a:p>
        </p:txBody>
      </p:sp>
      <p:sp>
        <p:nvSpPr>
          <p:cNvPr id="974" name="object 974"/>
          <p:cNvSpPr/>
          <p:nvPr/>
        </p:nvSpPr>
        <p:spPr>
          <a:xfrm>
            <a:off x="1356614" y="8073898"/>
            <a:ext cx="3310763" cy="13716"/>
          </a:xfrm>
          <a:custGeom>
            <a:avLst/>
            <a:gdLst/>
            <a:ahLst/>
            <a:cxnLst/>
            <a:rect l="l" t="t" r="r" b="b"/>
            <a:pathLst>
              <a:path w="3310763" h="13716">
                <a:moveTo>
                  <a:pt x="0" y="0"/>
                </a:moveTo>
                <a:lnTo>
                  <a:pt x="0" y="13716"/>
                </a:lnTo>
                <a:lnTo>
                  <a:pt x="3310763" y="13716"/>
                </a:lnTo>
                <a:lnTo>
                  <a:pt x="331076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text 1"/>
          <p:cNvSpPr txBox="1"/>
          <p:nvPr/>
        </p:nvSpPr>
        <p:spPr>
          <a:xfrm>
            <a:off x="899464" y="8121751"/>
            <a:ext cx="5793147" cy="4001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C’est une pratique qui nécessite des conditions météo permettant de conduire son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vol en toute sécurité en appliquant la règle fondamentale « Voir et éviter ».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899464" y="8639880"/>
            <a:ext cx="148281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Ces conditions sont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1356614" y="8950775"/>
            <a:ext cx="194463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 une visibilité minimale.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1356614" y="9260148"/>
            <a:ext cx="364301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 une distance minimale par rapport aux nuages. </a:t>
            </a:r>
            <a:endParaRPr sz="13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975" name="object 975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154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60500"/>
            <a:ext cx="2026854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B.  Les espaces contrôlés</a:t>
            </a:r>
            <a:endParaRPr sz="1300">
              <a:latin typeface="Arial"/>
              <a:cs typeface="Arial"/>
            </a:endParaRPr>
          </a:p>
        </p:txBody>
      </p:sp>
      <p:sp>
        <p:nvSpPr>
          <p:cNvPr id="976" name="object 976"/>
          <p:cNvSpPr/>
          <p:nvPr/>
        </p:nvSpPr>
        <p:spPr>
          <a:xfrm>
            <a:off x="1356614" y="1131061"/>
            <a:ext cx="1758950" cy="13717"/>
          </a:xfrm>
          <a:custGeom>
            <a:avLst/>
            <a:gdLst/>
            <a:ahLst/>
            <a:cxnLst/>
            <a:rect l="l" t="t" r="r" b="b"/>
            <a:pathLst>
              <a:path w="1758950" h="13717">
                <a:moveTo>
                  <a:pt x="0" y="0"/>
                </a:moveTo>
                <a:lnTo>
                  <a:pt x="0" y="13717"/>
                </a:lnTo>
                <a:lnTo>
                  <a:pt x="1758950" y="13717"/>
                </a:lnTo>
                <a:lnTo>
                  <a:pt x="175895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899464" y="1178883"/>
            <a:ext cx="5797273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4952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L’Espace aérien français est divisé en plusieurs classes d’espaces : A, C, D, 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et G (les espaces de classes B, et F n’existent pas en France).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1697044"/>
            <a:ext cx="401633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L’Espace aérien français est divisé en 2 grandes régions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356614" y="2009464"/>
            <a:ext cx="533985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L’Espace  supérieur  (à  partir  du </a:t>
            </a:r>
            <a:r>
              <a:rPr sz="1300" b="1" spc="10" dirty="0">
                <a:latin typeface="Arial"/>
                <a:cs typeface="Arial"/>
              </a:rPr>
              <a:t>FL 195</a:t>
            </a:r>
            <a:r>
              <a:rPr sz="1300" spc="10" dirty="0">
                <a:latin typeface="Cambria"/>
                <a:cs typeface="Cambria"/>
              </a:rPr>
              <a:t>)  il  est  classé </a:t>
            </a:r>
            <a:r>
              <a:rPr sz="1300" b="1" spc="10" dirty="0">
                <a:latin typeface="Arial"/>
                <a:cs typeface="Arial"/>
              </a:rPr>
              <a:t>C</a:t>
            </a:r>
            <a:r>
              <a:rPr sz="1300" spc="10" dirty="0">
                <a:latin typeface="Cambria"/>
                <a:cs typeface="Cambria"/>
              </a:rPr>
              <a:t>  sur  tout  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77" name="object 977"/>
          <p:cNvSpPr/>
          <p:nvPr/>
        </p:nvSpPr>
        <p:spPr>
          <a:xfrm>
            <a:off x="1585214" y="2176526"/>
            <a:ext cx="1385570" cy="9144"/>
          </a:xfrm>
          <a:custGeom>
            <a:avLst/>
            <a:gdLst/>
            <a:ahLst/>
            <a:cxnLst/>
            <a:rect l="l" t="t" r="r" b="b"/>
            <a:pathLst>
              <a:path w="1385570" h="9144">
                <a:moveTo>
                  <a:pt x="0" y="0"/>
                </a:moveTo>
                <a:lnTo>
                  <a:pt x="0" y="9144"/>
                </a:lnTo>
                <a:lnTo>
                  <a:pt x="1385570" y="9144"/>
                </a:lnTo>
                <a:lnTo>
                  <a:pt x="1385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1585214" y="2216728"/>
            <a:ext cx="72696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territoire.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356614" y="2526099"/>
            <a:ext cx="288215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L’Espace inférieur (du sol au </a:t>
            </a:r>
            <a:r>
              <a:rPr sz="1300" b="1" spc="10" dirty="0">
                <a:latin typeface="Arial"/>
                <a:cs typeface="Arial"/>
              </a:rPr>
              <a:t>FL 195</a:t>
            </a:r>
            <a:r>
              <a:rPr sz="1300" spc="10" dirty="0">
                <a:latin typeface="Cambria"/>
                <a:cs typeface="Cambria"/>
              </a:rPr>
              <a:t>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78" name="object 978"/>
          <p:cNvSpPr/>
          <p:nvPr/>
        </p:nvSpPr>
        <p:spPr>
          <a:xfrm>
            <a:off x="1585214" y="2693162"/>
            <a:ext cx="1275842" cy="9144"/>
          </a:xfrm>
          <a:custGeom>
            <a:avLst/>
            <a:gdLst/>
            <a:ahLst/>
            <a:cxnLst/>
            <a:rect l="l" t="t" r="r" b="b"/>
            <a:pathLst>
              <a:path w="1275842" h="9144">
                <a:moveTo>
                  <a:pt x="0" y="0"/>
                </a:moveTo>
                <a:lnTo>
                  <a:pt x="0" y="9144"/>
                </a:lnTo>
                <a:lnTo>
                  <a:pt x="1275842" y="9144"/>
                </a:lnTo>
                <a:lnTo>
                  <a:pt x="127584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899464" y="2838552"/>
            <a:ext cx="5797217" cy="6093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4952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Dans  l’Espace  supérieur,  les  aéronefs  sont  nécessairement  en  espace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contrôlé (de classe C). Dans cette partie de l’espace on ne trouve, en général, que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des avions de ligne ou militaires.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99464" y="3565848"/>
            <a:ext cx="516543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Dans l’espace inférieur on trouve plusieurs catégories d’espaces aériens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99464" y="3884139"/>
            <a:ext cx="1274028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Pour le vol VFR 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899464" y="4186117"/>
            <a:ext cx="397823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la plus contraignante à la moins contraignante A -&gt;  G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36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4495800"/>
            <a:ext cx="254635" cy="254635"/>
          </a:xfrm>
          <a:prstGeom prst="rect">
            <a:avLst/>
          </a:prstGeom>
        </p:spPr>
      </p:pic>
      <p:sp>
        <p:nvSpPr>
          <p:cNvPr id="14" name="text 1"/>
          <p:cNvSpPr txBox="1"/>
          <p:nvPr/>
        </p:nvSpPr>
        <p:spPr>
          <a:xfrm>
            <a:off x="1798574" y="4594548"/>
            <a:ext cx="200432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Classe A :</a:t>
            </a:r>
            <a:r>
              <a:rPr sz="1300" spc="10" dirty="0">
                <a:latin typeface="Cambria"/>
                <a:cs typeface="Cambria"/>
              </a:rPr>
              <a:t> interdite aux VFR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36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4801870"/>
            <a:ext cx="254635" cy="254634"/>
          </a:xfrm>
          <a:prstGeom prst="rect">
            <a:avLst/>
          </a:prstGeom>
        </p:spPr>
      </p:pic>
      <p:sp>
        <p:nvSpPr>
          <p:cNvPr id="15" name="text 1"/>
          <p:cNvSpPr txBox="1"/>
          <p:nvPr/>
        </p:nvSpPr>
        <p:spPr>
          <a:xfrm>
            <a:off x="1356614" y="4900872"/>
            <a:ext cx="5339655" cy="6120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41959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Classe C :</a:t>
            </a:r>
            <a:r>
              <a:rPr sz="1300" spc="10" dirty="0">
                <a:latin typeface="Cambria"/>
                <a:cs typeface="Cambria"/>
              </a:rPr>
              <a:t> séparation avec les IFR. Information trafic avec les IFR et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VFR. Contact radio obligatoire. Visibilité  minimale  : 8 Km.  Distance par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rapport aux nuages : 1,5 Km horizontalement et 300m verticalement.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36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5525770"/>
            <a:ext cx="254635" cy="254634"/>
          </a:xfrm>
          <a:prstGeom prst="rect">
            <a:avLst/>
          </a:prstGeom>
        </p:spPr>
      </p:pic>
      <p:sp>
        <p:nvSpPr>
          <p:cNvPr id="16" name="text 1"/>
          <p:cNvSpPr txBox="1"/>
          <p:nvPr/>
        </p:nvSpPr>
        <p:spPr>
          <a:xfrm>
            <a:off x="1356614" y="5625026"/>
            <a:ext cx="5340786" cy="6120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41959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Classe D :</a:t>
            </a:r>
            <a:r>
              <a:rPr sz="1300" spc="10" dirty="0">
                <a:latin typeface="Cambria"/>
                <a:cs typeface="Cambria"/>
              </a:rPr>
              <a:t>  Information  trafic  avec  IFR  et  les  VFR.  Contact  radio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obligatoire. Visibilité minimale : 8 Km. Distance par rapport aux nuages : 1,5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Km horizontalement et 300m verticalement.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36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6249670"/>
            <a:ext cx="254635" cy="254634"/>
          </a:xfrm>
          <a:prstGeom prst="rect">
            <a:avLst/>
          </a:prstGeom>
        </p:spPr>
      </p:pic>
      <p:sp>
        <p:nvSpPr>
          <p:cNvPr id="17" name="text 1"/>
          <p:cNvSpPr txBox="1"/>
          <p:nvPr/>
        </p:nvSpPr>
        <p:spPr>
          <a:xfrm>
            <a:off x="1356614" y="6348926"/>
            <a:ext cx="5340786" cy="6120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41959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Classe E :</a:t>
            </a:r>
            <a:r>
              <a:rPr sz="1210" spc="10" dirty="0">
                <a:latin typeface="Cambria"/>
                <a:cs typeface="Cambria"/>
              </a:rPr>
              <a:t> Information trafic avec les IFR et les VFR. Contact radio NON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obligatoire. Visibilité minimale : 8 Km. Distance par rapport aux nuages : 1,5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Km horizontalement et 300m verticalement.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36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6973570"/>
            <a:ext cx="254635" cy="254635"/>
          </a:xfrm>
          <a:prstGeom prst="rect">
            <a:avLst/>
          </a:prstGeom>
        </p:spPr>
      </p:pic>
      <p:sp>
        <p:nvSpPr>
          <p:cNvPr id="18" name="text 1"/>
          <p:cNvSpPr txBox="1"/>
          <p:nvPr/>
        </p:nvSpPr>
        <p:spPr>
          <a:xfrm>
            <a:off x="1798574" y="7072826"/>
            <a:ext cx="192508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Pas de classe F en France</a:t>
            </a:r>
            <a:endParaRPr sz="1200">
              <a:latin typeface="Cambria"/>
              <a:cs typeface="Cambria"/>
            </a:endParaRPr>
          </a:p>
        </p:txBody>
      </p:sp>
      <p:pic>
        <p:nvPicPr>
          <p:cNvPr id="36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7278370"/>
            <a:ext cx="254635" cy="254635"/>
          </a:xfrm>
          <a:prstGeom prst="rect">
            <a:avLst/>
          </a:prstGeom>
        </p:spPr>
      </p:pic>
      <p:sp>
        <p:nvSpPr>
          <p:cNvPr id="19" name="text 1"/>
          <p:cNvSpPr txBox="1"/>
          <p:nvPr/>
        </p:nvSpPr>
        <p:spPr>
          <a:xfrm>
            <a:off x="1798574" y="7377626"/>
            <a:ext cx="397676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Classe G</a:t>
            </a:r>
            <a:r>
              <a:rPr sz="1300" spc="10" dirty="0">
                <a:latin typeface="Cambria"/>
                <a:cs typeface="Cambria"/>
              </a:rPr>
              <a:t> : Vol non contrôlé. Visibilité minimale : 1,5 Km.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899464" y="7690427"/>
            <a:ext cx="5792980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On trouve aussi des zones  soumises à restrictions (aussi signalées et indiquées par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une lettre)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899464" y="8208587"/>
            <a:ext cx="340026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P : Prohibited</a:t>
            </a:r>
            <a:r>
              <a:rPr sz="1300" spc="10" dirty="0">
                <a:latin typeface="Cambria"/>
                <a:cs typeface="Cambria"/>
              </a:rPr>
              <a:t> (Zones interdites à tout aéronef)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899464" y="8517960"/>
            <a:ext cx="334997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D : Dangerous</a:t>
            </a:r>
            <a:r>
              <a:rPr sz="1300" spc="10" dirty="0">
                <a:latin typeface="Cambria"/>
                <a:cs typeface="Cambria"/>
              </a:rPr>
              <a:t> (Zones dangereuses à survoler)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899464" y="8828856"/>
            <a:ext cx="472499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R : Resticted</a:t>
            </a:r>
            <a:r>
              <a:rPr sz="1300" spc="10" dirty="0">
                <a:latin typeface="Cambria"/>
                <a:cs typeface="Cambria"/>
              </a:rPr>
              <a:t> (Zones à entrée restreinte sous certaines conditions)</a:t>
            </a:r>
            <a:endParaRPr sz="13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979" name="object 979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155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99464" y="962249"/>
            <a:ext cx="5792486" cy="3911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Parmi les espaces contrôlés de l’espace inférieur on distingue plusieurs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types de zone :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356614" y="3774636"/>
            <a:ext cx="5336530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les </a:t>
            </a:r>
            <a:r>
              <a:rPr sz="1300" b="1" spc="10" dirty="0">
                <a:latin typeface="Arial"/>
                <a:cs typeface="Arial"/>
              </a:rPr>
              <a:t>Airway (AWY)</a:t>
            </a:r>
            <a:r>
              <a:rPr sz="1300" spc="10" dirty="0">
                <a:latin typeface="Cambria"/>
                <a:cs typeface="Cambria"/>
              </a:rPr>
              <a:t> : Ce sont des sortes de couloirs aériens dans lesquels</a:t>
            </a:r>
            <a:endParaRPr sz="130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les avions transitent entre les aéroports.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356614" y="4294320"/>
            <a:ext cx="5338562" cy="6090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les </a:t>
            </a:r>
            <a:r>
              <a:rPr sz="1300" b="1" spc="10" dirty="0">
                <a:latin typeface="Arial"/>
                <a:cs typeface="Arial"/>
              </a:rPr>
              <a:t>Terminal  control  Area  (TMA)</a:t>
            </a:r>
            <a:r>
              <a:rPr sz="1300" spc="10" dirty="0">
                <a:latin typeface="Cambria"/>
                <a:cs typeface="Cambria"/>
              </a:rPr>
              <a:t>  :  Ce  sont  des  zones  autour  de</a:t>
            </a:r>
            <a:endParaRPr sz="130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l’aéroport, dans lesquels sont comprises les trajectoires de montée, de</a:t>
            </a:r>
            <a:endParaRPr sz="130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descente et d’attente des avions.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356614" y="5022792"/>
            <a:ext cx="5337677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Les </a:t>
            </a:r>
            <a:r>
              <a:rPr sz="1300" b="1" spc="10" dirty="0">
                <a:latin typeface="Arial"/>
                <a:cs typeface="Arial"/>
              </a:rPr>
              <a:t>Control</a:t>
            </a:r>
            <a:r>
              <a:rPr sz="1300" spc="10" dirty="0">
                <a:latin typeface="Cambria"/>
                <a:cs typeface="Cambria"/>
              </a:rPr>
              <a:t> </a:t>
            </a:r>
            <a:r>
              <a:rPr sz="1300" b="1" spc="10" dirty="0">
                <a:latin typeface="Arial"/>
                <a:cs typeface="Arial"/>
              </a:rPr>
              <a:t>Traffic Region (CTR)</a:t>
            </a:r>
            <a:r>
              <a:rPr sz="1300" spc="10" dirty="0">
                <a:latin typeface="Cambria"/>
                <a:cs typeface="Cambria"/>
              </a:rPr>
              <a:t> : Ils comprennent les trajectoires de</a:t>
            </a:r>
            <a:endParaRPr sz="130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décollage et d’approche finale des avions opérant sur l’aéroport.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28064" y="5857747"/>
            <a:ext cx="3377371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C.  Les services de la circulation aérienne</a:t>
            </a:r>
            <a:endParaRPr sz="1300">
              <a:latin typeface="Arial"/>
              <a:cs typeface="Arial"/>
            </a:endParaRPr>
          </a:p>
        </p:txBody>
      </p:sp>
      <p:sp>
        <p:nvSpPr>
          <p:cNvPr id="980" name="object 980"/>
          <p:cNvSpPr/>
          <p:nvPr/>
        </p:nvSpPr>
        <p:spPr>
          <a:xfrm>
            <a:off x="1356614" y="6028309"/>
            <a:ext cx="3109595" cy="13716"/>
          </a:xfrm>
          <a:custGeom>
            <a:avLst/>
            <a:gdLst/>
            <a:ahLst/>
            <a:cxnLst/>
            <a:rect l="l" t="t" r="r" b="b"/>
            <a:pathLst>
              <a:path w="3109595" h="13716">
                <a:moveTo>
                  <a:pt x="0" y="0"/>
                </a:moveTo>
                <a:lnTo>
                  <a:pt x="0" y="13716"/>
                </a:lnTo>
                <a:lnTo>
                  <a:pt x="3109595" y="13716"/>
                </a:lnTo>
                <a:lnTo>
                  <a:pt x="3109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1"/>
          <p:cNvSpPr txBox="1"/>
          <p:nvPr/>
        </p:nvSpPr>
        <p:spPr>
          <a:xfrm>
            <a:off x="1128064" y="6387150"/>
            <a:ext cx="2786090" cy="20096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Arial"/>
                <a:cs typeface="Arial"/>
              </a:rPr>
              <a:t> </a:t>
            </a:r>
            <a:r>
              <a:rPr sz="1300" b="1" spc="10" dirty="0">
                <a:latin typeface="Arial"/>
                <a:cs typeface="Arial"/>
              </a:rPr>
              <a:t>le service du contrôle est chargé :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99464" y="6705542"/>
            <a:ext cx="254656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 d’empêcher les abordages (en vol)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99464" y="7016438"/>
            <a:ext cx="246427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 d’empêcher les collisions (au sol)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99464" y="7327334"/>
            <a:ext cx="237283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 de régler la circulation aérienne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128064" y="7638735"/>
            <a:ext cx="2648930" cy="20096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Arial"/>
                <a:cs typeface="Arial"/>
              </a:rPr>
              <a:t> </a:t>
            </a:r>
            <a:r>
              <a:rPr sz="1300" b="1" spc="10" dirty="0">
                <a:latin typeface="Arial"/>
                <a:cs typeface="Arial"/>
              </a:rPr>
              <a:t>le service d’information de vol :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899464" y="7958651"/>
            <a:ext cx="5792183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 est chargé de fournir les avis et renseignements utiles à la bonne exécution des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vols.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128064" y="8476935"/>
            <a:ext cx="1691604" cy="20096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Arial"/>
                <a:cs typeface="Arial"/>
              </a:rPr>
              <a:t> </a:t>
            </a:r>
            <a:r>
              <a:rPr sz="1300" b="1" spc="10" dirty="0">
                <a:latin typeface="Arial"/>
                <a:cs typeface="Arial"/>
              </a:rPr>
              <a:t>le service d’alerte :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899464" y="8798375"/>
            <a:ext cx="5795111" cy="6090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- est chargé de déclencher la mise en œuvre et de coordonner les secours lorsqu’un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aéronef a besoin d’assistance. La fréquence de détresse internationale est 121,5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MHz.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36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" y="1620012"/>
            <a:ext cx="4541520" cy="215341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981" name="object 981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156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2186051" y="965961"/>
            <a:ext cx="3256485" cy="2906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Partie 3 : Préparer son trajet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99464" y="1329759"/>
            <a:ext cx="5797661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4952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Les points les plus importants de la préparation du vol sont la visualisation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et l’étude des procédures du départ, du trajet et de l’arrivée.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28064" y="1892787"/>
            <a:ext cx="154573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I.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585214" y="1909936"/>
            <a:ext cx="1727072" cy="2651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spc="10" dirty="0">
                <a:latin typeface="Arial"/>
                <a:cs typeface="Arial"/>
              </a:rPr>
              <a:t>Préparer son vol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9464" y="2242667"/>
            <a:ext cx="5797480" cy="3985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Pour la procédure de départ et d’arrivé  il faut consulter la carte VAC </a:t>
            </a:r>
            <a:r>
              <a:rPr sz="1300" b="1" spc="10" dirty="0">
                <a:latin typeface="Arial"/>
                <a:cs typeface="Arial"/>
              </a:rPr>
              <a:t>(Visual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Approach Chart).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128064" y="3077335"/>
            <a:ext cx="130905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A.  La Carte VAC</a:t>
            </a:r>
            <a:endParaRPr sz="1300">
              <a:latin typeface="Arial"/>
              <a:cs typeface="Arial"/>
            </a:endParaRPr>
          </a:p>
        </p:txBody>
      </p:sp>
      <p:sp>
        <p:nvSpPr>
          <p:cNvPr id="982" name="object 982"/>
          <p:cNvSpPr/>
          <p:nvPr/>
        </p:nvSpPr>
        <p:spPr>
          <a:xfrm>
            <a:off x="1356614" y="3247898"/>
            <a:ext cx="1041196" cy="13716"/>
          </a:xfrm>
          <a:custGeom>
            <a:avLst/>
            <a:gdLst/>
            <a:ahLst/>
            <a:cxnLst/>
            <a:rect l="l" t="t" r="r" b="b"/>
            <a:pathLst>
              <a:path w="1041196" h="13716">
                <a:moveTo>
                  <a:pt x="0" y="0"/>
                </a:moveTo>
                <a:lnTo>
                  <a:pt x="0" y="13716"/>
                </a:lnTo>
                <a:lnTo>
                  <a:pt x="1041196" y="13716"/>
                </a:lnTo>
                <a:lnTo>
                  <a:pt x="10411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899464" y="3608521"/>
            <a:ext cx="5797947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4952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C’est la carte d’un aérodrome qui permet au pilote d’avoir l’ensemble des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informations sur celui-ci.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37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72" y="4066032"/>
            <a:ext cx="328574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983" name="object 983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157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60500"/>
            <a:ext cx="1344102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B.  L’Aérodrome</a:t>
            </a:r>
            <a:endParaRPr sz="1300">
              <a:latin typeface="Arial"/>
              <a:cs typeface="Arial"/>
            </a:endParaRPr>
          </a:p>
        </p:txBody>
      </p:sp>
      <p:sp>
        <p:nvSpPr>
          <p:cNvPr id="984" name="object 984"/>
          <p:cNvSpPr/>
          <p:nvPr/>
        </p:nvSpPr>
        <p:spPr>
          <a:xfrm>
            <a:off x="1356614" y="1131061"/>
            <a:ext cx="1076248" cy="13717"/>
          </a:xfrm>
          <a:custGeom>
            <a:avLst/>
            <a:gdLst/>
            <a:ahLst/>
            <a:cxnLst/>
            <a:rect l="l" t="t" r="r" b="b"/>
            <a:pathLst>
              <a:path w="1076248" h="13717">
                <a:moveTo>
                  <a:pt x="0" y="0"/>
                </a:moveTo>
                <a:lnTo>
                  <a:pt x="0" y="13717"/>
                </a:lnTo>
                <a:lnTo>
                  <a:pt x="1076248" y="13717"/>
                </a:lnTo>
                <a:lnTo>
                  <a:pt x="107624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899464" y="1178883"/>
            <a:ext cx="5792516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4952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On appelle aérodrome contrôlé, un aérodrome où le service du contrôle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circulation aérienne est assuré.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1698568"/>
            <a:ext cx="5796755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La circulation des aéronefs, au sol et en vol, est soumise à une autorisation délivrée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 un contrôleur.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9464" y="5321496"/>
            <a:ext cx="563051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piste de décollage et d’atterrissage est caractérisée par son numéro de piste.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9464" y="5634170"/>
            <a:ext cx="5797288" cy="6090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  numéro  correspond  à  son  orientation  magnétique  en  dizaine  de  degrés,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arrondis au plus proche. </a:t>
            </a:r>
            <a:r>
              <a:rPr sz="1270" i="1" spc="10" dirty="0">
                <a:latin typeface="Arial"/>
                <a:cs typeface="Arial"/>
              </a:rPr>
              <a:t>(Ex : une piste orientée au 052 magnétique est numérotée</a:t>
            </a:r>
            <a:endParaRPr sz="1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05).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9464" y="6362642"/>
            <a:ext cx="5791665" cy="6090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On y trouve, en plus de la piste ou des pistes, des taxiways, une tour de contrôle,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des parkings, des hangars, des terminaux, des installations de maintenance et une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aire à signaux.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99464" y="7398962"/>
            <a:ext cx="191868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Les Signaux visuels au sol :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371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32" y="2225040"/>
            <a:ext cx="3909060" cy="2590800"/>
          </a:xfrm>
          <a:prstGeom prst="rect">
            <a:avLst/>
          </a:prstGeom>
        </p:spPr>
      </p:pic>
      <p:pic>
        <p:nvPicPr>
          <p:cNvPr id="37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" y="7661148"/>
            <a:ext cx="6365747" cy="195224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985" name="object 985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158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99464" y="954856"/>
            <a:ext cx="5792254" cy="6090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4952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Lorsqu’un avion arrive sur un aérodrome non contrôlé, il survole l’aire à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signaux, grand carré qui contient des indications pour les appareils en vol, sous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forme de panneaux de signalisation.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99464" y="1681804"/>
            <a:ext cx="5797176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49529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A côté de l’aire à signaux, se trouve la manche à air qui permet de déterminer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piste en service (décollage et atterrissage face au vent).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37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2200656"/>
            <a:ext cx="5282184" cy="452475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986" name="object 986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159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46383"/>
            <a:ext cx="212485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spc="10" dirty="0">
                <a:latin typeface="Arial"/>
                <a:cs typeface="Arial"/>
              </a:rPr>
              <a:t>II.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585214" y="963532"/>
            <a:ext cx="3081273" cy="2651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spc="10" dirty="0">
                <a:latin typeface="Arial"/>
                <a:cs typeface="Arial"/>
              </a:rPr>
              <a:t>Préparation de la navigation 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1296232"/>
            <a:ext cx="5793193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4952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pilote prépare sur vol en VFR sur une carte au 1/500 000ème. Sur cette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carte sont représentées toutes les informations pour un vol VFR.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37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1813560"/>
            <a:ext cx="3648709" cy="3069590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1128064" y="5007101"/>
            <a:ext cx="1722054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A.  Log de Navigation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987" name="object 987"/>
          <p:cNvSpPr/>
          <p:nvPr/>
        </p:nvSpPr>
        <p:spPr>
          <a:xfrm>
            <a:off x="1356614" y="5177663"/>
            <a:ext cx="1454150" cy="13716"/>
          </a:xfrm>
          <a:custGeom>
            <a:avLst/>
            <a:gdLst/>
            <a:ahLst/>
            <a:cxnLst/>
            <a:rect l="l" t="t" r="r" b="b"/>
            <a:pathLst>
              <a:path w="1454150" h="13716">
                <a:moveTo>
                  <a:pt x="0" y="0"/>
                </a:moveTo>
                <a:lnTo>
                  <a:pt x="0" y="13716"/>
                </a:lnTo>
                <a:lnTo>
                  <a:pt x="1454150" y="13716"/>
                </a:lnTo>
                <a:lnTo>
                  <a:pt x="145415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4671060" y="1862328"/>
            <a:ext cx="2400300" cy="3086100"/>
          </a:xfrm>
          <a:custGeom>
            <a:avLst/>
            <a:gdLst/>
            <a:ahLst/>
            <a:cxnLst/>
            <a:rect l="l" t="t" r="r" b="b"/>
            <a:pathLst>
              <a:path w="2400300" h="3086100">
                <a:moveTo>
                  <a:pt x="0" y="0"/>
                </a:moveTo>
                <a:lnTo>
                  <a:pt x="0" y="3086100"/>
                </a:lnTo>
                <a:lnTo>
                  <a:pt x="2400300" y="3086100"/>
                </a:lnTo>
                <a:lnTo>
                  <a:pt x="2400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4666488" y="1857756"/>
            <a:ext cx="2409443" cy="3095244"/>
          </a:xfrm>
          <a:custGeom>
            <a:avLst/>
            <a:gdLst/>
            <a:ahLst/>
            <a:cxnLst/>
            <a:rect l="l" t="t" r="r" b="b"/>
            <a:pathLst>
              <a:path w="2409443" h="3095244">
                <a:moveTo>
                  <a:pt x="4572" y="4572"/>
                </a:moveTo>
                <a:lnTo>
                  <a:pt x="4572" y="3090672"/>
                </a:lnTo>
                <a:lnTo>
                  <a:pt x="2404872" y="3090672"/>
                </a:lnTo>
                <a:lnTo>
                  <a:pt x="2404872" y="4572"/>
                </a:lnTo>
                <a:lnTo>
                  <a:pt x="4572" y="45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4767961" y="1911928"/>
            <a:ext cx="107748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40" spc="10" dirty="0">
                <a:latin typeface="Cambria"/>
                <a:cs typeface="Cambria"/>
              </a:rPr>
              <a:t>    Les aéroports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4767961" y="2221300"/>
            <a:ext cx="79249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spc="10" dirty="0">
                <a:latin typeface="Cambria"/>
                <a:cs typeface="Cambria"/>
              </a:rPr>
              <a:t>    Les zones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4767961" y="2843092"/>
            <a:ext cx="60351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spc="10" dirty="0">
                <a:latin typeface="Cambria"/>
                <a:cs typeface="Cambria"/>
              </a:rPr>
              <a:t>    Balises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4767961" y="3152463"/>
            <a:ext cx="62485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9" spc="10" dirty="0">
                <a:latin typeface="Cambria"/>
                <a:cs typeface="Cambria"/>
              </a:rPr>
              <a:t>      Radios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4767961" y="3463740"/>
            <a:ext cx="53189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9" spc="10" dirty="0">
                <a:latin typeface="Cambria"/>
                <a:cs typeface="Cambria"/>
              </a:rPr>
              <a:t>      Villes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4767961" y="3774636"/>
            <a:ext cx="63399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9" spc="10" dirty="0">
                <a:latin typeface="Cambria"/>
                <a:cs typeface="Cambria"/>
              </a:rPr>
              <a:t>      Routes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4767961" y="4087056"/>
            <a:ext cx="89307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9" spc="10" dirty="0">
                <a:latin typeface="Cambria"/>
                <a:cs typeface="Cambria"/>
              </a:rPr>
              <a:t>        Obstacles 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990" name="object 990"/>
          <p:cNvSpPr/>
          <p:nvPr/>
        </p:nvSpPr>
        <p:spPr>
          <a:xfrm>
            <a:off x="2040890" y="1954911"/>
            <a:ext cx="2744470" cy="599440"/>
          </a:xfrm>
          <a:custGeom>
            <a:avLst/>
            <a:gdLst/>
            <a:ahLst/>
            <a:cxnLst/>
            <a:rect l="l" t="t" r="r" b="b"/>
            <a:pathLst>
              <a:path w="2744470" h="599440">
                <a:moveTo>
                  <a:pt x="2539" y="599440"/>
                </a:moveTo>
                <a:lnTo>
                  <a:pt x="2683637" y="40894"/>
                </a:lnTo>
                <a:lnTo>
                  <a:pt x="2680970" y="28448"/>
                </a:lnTo>
                <a:lnTo>
                  <a:pt x="0" y="586994"/>
                </a:lnTo>
                <a:close/>
                <a:moveTo>
                  <a:pt x="2677668" y="74549"/>
                </a:moveTo>
                <a:lnTo>
                  <a:pt x="2744470" y="21717"/>
                </a:lnTo>
                <a:lnTo>
                  <a:pt x="26620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3412744" y="2294509"/>
            <a:ext cx="1372616" cy="259842"/>
          </a:xfrm>
          <a:custGeom>
            <a:avLst/>
            <a:gdLst/>
            <a:ahLst/>
            <a:cxnLst/>
            <a:rect l="l" t="t" r="r" b="b"/>
            <a:pathLst>
              <a:path w="1372616" h="259842">
                <a:moveTo>
                  <a:pt x="2032" y="259842"/>
                </a:moveTo>
                <a:lnTo>
                  <a:pt x="1311021" y="41782"/>
                </a:lnTo>
                <a:lnTo>
                  <a:pt x="1308989" y="29210"/>
                </a:lnTo>
                <a:lnTo>
                  <a:pt x="0" y="247396"/>
                </a:lnTo>
                <a:close/>
                <a:moveTo>
                  <a:pt x="1303655" y="75184"/>
                </a:moveTo>
                <a:lnTo>
                  <a:pt x="1372616" y="25018"/>
                </a:lnTo>
                <a:lnTo>
                  <a:pt x="12912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3070860" y="2852927"/>
            <a:ext cx="1714500" cy="76200"/>
          </a:xfrm>
          <a:custGeom>
            <a:avLst/>
            <a:gdLst/>
            <a:ahLst/>
            <a:cxnLst/>
            <a:rect l="l" t="t" r="r" b="b"/>
            <a:pathLst>
              <a:path w="1714500" h="76200">
                <a:moveTo>
                  <a:pt x="0" y="31750"/>
                </a:moveTo>
                <a:lnTo>
                  <a:pt x="1651000" y="31750"/>
                </a:lnTo>
                <a:lnTo>
                  <a:pt x="1651000" y="44450"/>
                </a:lnTo>
                <a:lnTo>
                  <a:pt x="0" y="44450"/>
                </a:lnTo>
                <a:close/>
                <a:moveTo>
                  <a:pt x="1638300" y="0"/>
                </a:moveTo>
                <a:lnTo>
                  <a:pt x="1714500" y="38100"/>
                </a:lnTo>
                <a:lnTo>
                  <a:pt x="16383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4438015" y="3233927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8890" y="347346"/>
                </a:moveTo>
                <a:lnTo>
                  <a:pt x="306959" y="49404"/>
                </a:lnTo>
                <a:lnTo>
                  <a:pt x="297942" y="40387"/>
                </a:lnTo>
                <a:lnTo>
                  <a:pt x="0" y="338456"/>
                </a:lnTo>
                <a:close/>
                <a:moveTo>
                  <a:pt x="320421" y="80773"/>
                </a:moveTo>
                <a:lnTo>
                  <a:pt x="347345" y="0"/>
                </a:lnTo>
                <a:lnTo>
                  <a:pt x="266573" y="26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3638423" y="4032250"/>
            <a:ext cx="1143889" cy="186436"/>
          </a:xfrm>
          <a:custGeom>
            <a:avLst/>
            <a:gdLst/>
            <a:ahLst/>
            <a:cxnLst/>
            <a:rect l="l" t="t" r="r" b="b"/>
            <a:pathLst>
              <a:path w="1143889" h="186436">
                <a:moveTo>
                  <a:pt x="1778" y="0"/>
                </a:moveTo>
                <a:lnTo>
                  <a:pt x="1081786" y="144018"/>
                </a:lnTo>
                <a:lnTo>
                  <a:pt x="1080135" y="156590"/>
                </a:lnTo>
                <a:lnTo>
                  <a:pt x="0" y="12700"/>
                </a:lnTo>
                <a:close/>
                <a:moveTo>
                  <a:pt x="1073404" y="110871"/>
                </a:moveTo>
                <a:lnTo>
                  <a:pt x="1143889" y="158750"/>
                </a:lnTo>
                <a:lnTo>
                  <a:pt x="1063371" y="186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4208399" y="3803650"/>
            <a:ext cx="620014" cy="119380"/>
          </a:xfrm>
          <a:custGeom>
            <a:avLst/>
            <a:gdLst/>
            <a:ahLst/>
            <a:cxnLst/>
            <a:rect l="l" t="t" r="r" b="b"/>
            <a:pathLst>
              <a:path w="620014" h="119380">
                <a:moveTo>
                  <a:pt x="1778" y="0"/>
                </a:moveTo>
                <a:lnTo>
                  <a:pt x="558038" y="77089"/>
                </a:lnTo>
                <a:lnTo>
                  <a:pt x="556260" y="89662"/>
                </a:lnTo>
                <a:lnTo>
                  <a:pt x="0" y="12700"/>
                </a:lnTo>
                <a:close/>
                <a:moveTo>
                  <a:pt x="549783" y="43941"/>
                </a:moveTo>
                <a:lnTo>
                  <a:pt x="620014" y="92075"/>
                </a:lnTo>
                <a:lnTo>
                  <a:pt x="539369" y="1193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3067558" y="3593591"/>
            <a:ext cx="1714754" cy="108077"/>
          </a:xfrm>
          <a:custGeom>
            <a:avLst/>
            <a:gdLst/>
            <a:ahLst/>
            <a:cxnLst/>
            <a:rect l="l" t="t" r="r" b="b"/>
            <a:pathLst>
              <a:path w="1714754" h="108077">
                <a:moveTo>
                  <a:pt x="508" y="108078"/>
                </a:moveTo>
                <a:lnTo>
                  <a:pt x="1651508" y="43816"/>
                </a:lnTo>
                <a:lnTo>
                  <a:pt x="1651000" y="31116"/>
                </a:lnTo>
                <a:lnTo>
                  <a:pt x="0" y="95378"/>
                </a:lnTo>
                <a:close/>
                <a:moveTo>
                  <a:pt x="1640078" y="76074"/>
                </a:moveTo>
                <a:lnTo>
                  <a:pt x="1714754" y="35053"/>
                </a:lnTo>
                <a:lnTo>
                  <a:pt x="16371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7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5199888"/>
            <a:ext cx="7633716" cy="477164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997" name="object 997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160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60500"/>
            <a:ext cx="2025329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B.  Les routes et les caps </a:t>
            </a:r>
            <a:endParaRPr sz="1300">
              <a:latin typeface="Arial"/>
              <a:cs typeface="Arial"/>
            </a:endParaRPr>
          </a:p>
        </p:txBody>
      </p:sp>
      <p:sp>
        <p:nvSpPr>
          <p:cNvPr id="998" name="object 998"/>
          <p:cNvSpPr/>
          <p:nvPr/>
        </p:nvSpPr>
        <p:spPr>
          <a:xfrm>
            <a:off x="1356614" y="1131061"/>
            <a:ext cx="1757426" cy="13717"/>
          </a:xfrm>
          <a:custGeom>
            <a:avLst/>
            <a:gdLst/>
            <a:ahLst/>
            <a:cxnLst/>
            <a:rect l="l" t="t" r="r" b="b"/>
            <a:pathLst>
              <a:path w="1757426" h="13717">
                <a:moveTo>
                  <a:pt x="0" y="0"/>
                </a:moveTo>
                <a:lnTo>
                  <a:pt x="0" y="13717"/>
                </a:lnTo>
                <a:lnTo>
                  <a:pt x="1757426" y="13717"/>
                </a:lnTo>
                <a:lnTo>
                  <a:pt x="175742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1128064" y="1488256"/>
            <a:ext cx="123288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1.  La Direction</a:t>
            </a:r>
            <a:r>
              <a:rPr sz="1300" spc="10" dirty="0">
                <a:latin typeface="Cambria"/>
                <a:cs typeface="Cambria"/>
              </a:rPr>
              <a:t>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1800676"/>
            <a:ext cx="5796403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Une direction est toujours comptée dans le sens des aiguilles d’une montre à partir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d’une origine (nord vrai – nord magnétique).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9464" y="2317311"/>
            <a:ext cx="570061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Les angles sont compris entre 0 et 360° (Toujours 3 chiffres – Ex : Cap vrai 005°)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28064" y="2946497"/>
            <a:ext cx="1962876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2.  Les différents « Nord »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9464" y="3567147"/>
            <a:ext cx="2930870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b="1" spc="10" dirty="0">
                <a:latin typeface="Arial"/>
                <a:cs typeface="Arial"/>
              </a:rPr>
              <a:t>Le Nord vrai : Pôle Nord géographique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99464" y="3870648"/>
            <a:ext cx="476614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Toute direction mesurée par rapport au Nord vrai est dite « vraie ».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4405249" y="4188938"/>
            <a:ext cx="1885456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(Ex : Cap vrai – Route vrai)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4405249" y="4492440"/>
            <a:ext cx="2292364" cy="4017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Nord magnétique : Il existe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 champ magnétique terrestre.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4405249" y="5323020"/>
            <a:ext cx="228963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Tout se passe comme si la Terre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4405249" y="5532062"/>
            <a:ext cx="920070" cy="4017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contenait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gigantesque,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5401525" y="5532062"/>
            <a:ext cx="579858" cy="4017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476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passant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6167701" y="5532062"/>
            <a:ext cx="52817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aimant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6011668" y="5740850"/>
            <a:ext cx="357329" cy="401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6085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l’axe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6410969" y="5740850"/>
            <a:ext cx="285073" cy="401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39" spc="10" dirty="0">
                <a:latin typeface="Cambria"/>
                <a:cs typeface="Cambria"/>
              </a:rPr>
              <a:t>son</a:t>
            </a:r>
            <a:endParaRPr sz="900">
              <a:latin typeface="Cambria"/>
              <a:cs typeface="Cambria"/>
            </a:endParaRPr>
          </a:p>
          <a:p>
            <a:pPr marL="76041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4405249" y="5949670"/>
            <a:ext cx="520440" cy="1929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centre,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4405249" y="5949670"/>
            <a:ext cx="1007633" cy="4017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637794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mais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coïnciderait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5530401" y="5949670"/>
            <a:ext cx="363749" cy="1929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dont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5271262" y="6158426"/>
            <a:ext cx="429820" cy="4017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51001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ligne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5842796" y="6158426"/>
            <a:ext cx="85225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exactement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4405249" y="6367214"/>
            <a:ext cx="35305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avec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4405249" y="6367214"/>
            <a:ext cx="1112535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528505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géographiques.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5828570" y="6367214"/>
            <a:ext cx="28013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6283997" y="6367214"/>
            <a:ext cx="41230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pôles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899464" y="6886898"/>
            <a:ext cx="5797773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40" spc="10" dirty="0">
                <a:latin typeface="Cambria"/>
                <a:cs typeface="Cambria"/>
              </a:rPr>
              <a:t>Le pôle nord (magnétique) se trouve aux environs du nord du Canada) 86°N – 136°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Ouest en 2015.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899464" y="7406582"/>
            <a:ext cx="5798150" cy="4006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Toute direction mesurée par rapport au nord magnétique est dite  « magnétique »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(Ex : Cap magnétique / Route Magnétique).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899464" y="8234495"/>
            <a:ext cx="558174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Déclinaison magnétique (DM) : Angle entre le Nord vrai et le Nord magnétique.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37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4143756"/>
            <a:ext cx="3617976" cy="264261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999" name="object 999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161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2905379" y="1264228"/>
            <a:ext cx="3789480" cy="8193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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Dm est EST ou positive si le Nord magnétique est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à l’est du Nord vrai.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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Dm est Ouest ou négative si le Nord magnétique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est à l’Ouest du Nord vrai.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2905379" y="2415920"/>
            <a:ext cx="2036301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C.   Quelques Définitions 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00" name="object 1000"/>
          <p:cNvSpPr/>
          <p:nvPr/>
        </p:nvSpPr>
        <p:spPr>
          <a:xfrm>
            <a:off x="3149219" y="2586482"/>
            <a:ext cx="1753235" cy="13716"/>
          </a:xfrm>
          <a:custGeom>
            <a:avLst/>
            <a:gdLst/>
            <a:ahLst/>
            <a:cxnLst/>
            <a:rect l="l" t="t" r="r" b="b"/>
            <a:pathLst>
              <a:path w="1753235" h="13716">
                <a:moveTo>
                  <a:pt x="0" y="0"/>
                </a:moveTo>
                <a:lnTo>
                  <a:pt x="0" y="13716"/>
                </a:lnTo>
                <a:lnTo>
                  <a:pt x="1753235" y="13716"/>
                </a:lnTo>
                <a:lnTo>
                  <a:pt x="17532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2905379" y="2945323"/>
            <a:ext cx="121956" cy="20096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79" spc="10" dirty="0">
                <a:latin typeface="Arial"/>
                <a:cs typeface="Arial"/>
              </a:rPr>
              <a:t>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149219" y="2954344"/>
            <a:ext cx="305588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Cap</a:t>
            </a:r>
            <a:r>
              <a:rPr sz="1300" spc="10" dirty="0">
                <a:latin typeface="Cambria"/>
                <a:cs typeface="Cambria"/>
              </a:rPr>
              <a:t> : Angle entre le Nord et l’axe de l’avion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2905379" y="3244408"/>
            <a:ext cx="121956" cy="2009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79" spc="10" dirty="0">
                <a:latin typeface="Arial"/>
                <a:cs typeface="Arial"/>
              </a:rPr>
              <a:t>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149219" y="3253429"/>
            <a:ext cx="354880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Route</a:t>
            </a:r>
            <a:r>
              <a:rPr sz="1300" spc="10" dirty="0">
                <a:latin typeface="Cambria"/>
                <a:cs typeface="Cambria"/>
              </a:rPr>
              <a:t> : Angle entre le Nord et la trajectoire au sol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2905379" y="3544512"/>
            <a:ext cx="71616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l’avion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2905379" y="3834196"/>
            <a:ext cx="121956" cy="2009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79" spc="10" dirty="0">
                <a:latin typeface="Arial"/>
                <a:cs typeface="Arial"/>
              </a:rPr>
              <a:t>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3149219" y="3843217"/>
            <a:ext cx="269470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Dérive</a:t>
            </a:r>
            <a:r>
              <a:rPr sz="1300" spc="10" dirty="0">
                <a:latin typeface="Cambria"/>
                <a:cs typeface="Cambria"/>
              </a:rPr>
              <a:t> : Angle entre le Cap et la route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37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832" y="4526280"/>
            <a:ext cx="3390900" cy="4666488"/>
          </a:xfrm>
          <a:prstGeom prst="rect">
            <a:avLst/>
          </a:prstGeom>
        </p:spPr>
      </p:pic>
      <p:sp>
        <p:nvSpPr>
          <p:cNvPr id="1001" name="object 1001"/>
          <p:cNvSpPr/>
          <p:nvPr/>
        </p:nvSpPr>
        <p:spPr>
          <a:xfrm>
            <a:off x="5201412" y="4856988"/>
            <a:ext cx="1371600" cy="714756"/>
          </a:xfrm>
          <a:custGeom>
            <a:avLst/>
            <a:gdLst/>
            <a:ahLst/>
            <a:cxnLst/>
            <a:rect l="l" t="t" r="r" b="b"/>
            <a:pathLst>
              <a:path w="1371600" h="714756">
                <a:moveTo>
                  <a:pt x="0" y="0"/>
                </a:moveTo>
                <a:lnTo>
                  <a:pt x="0" y="714756"/>
                </a:lnTo>
                <a:lnTo>
                  <a:pt x="1371600" y="714756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5196840" y="4852416"/>
            <a:ext cx="1380744" cy="723899"/>
          </a:xfrm>
          <a:custGeom>
            <a:avLst/>
            <a:gdLst/>
            <a:ahLst/>
            <a:cxnLst/>
            <a:rect l="l" t="t" r="r" b="b"/>
            <a:pathLst>
              <a:path w="1380744" h="723899">
                <a:moveTo>
                  <a:pt x="4572" y="4572"/>
                </a:moveTo>
                <a:lnTo>
                  <a:pt x="4572" y="719328"/>
                </a:lnTo>
                <a:lnTo>
                  <a:pt x="1376172" y="719328"/>
                </a:lnTo>
                <a:lnTo>
                  <a:pt x="1376172" y="4572"/>
                </a:lnTo>
                <a:lnTo>
                  <a:pt x="4572" y="45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text 1"/>
          <p:cNvSpPr txBox="1"/>
          <p:nvPr/>
        </p:nvSpPr>
        <p:spPr>
          <a:xfrm>
            <a:off x="5297170" y="4914362"/>
            <a:ext cx="757062" cy="1838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Nord vrai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5297170" y="5225258"/>
            <a:ext cx="1190132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Ou magnétique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03" name="object 1003"/>
          <p:cNvSpPr/>
          <p:nvPr/>
        </p:nvSpPr>
        <p:spPr>
          <a:xfrm>
            <a:off x="1918716" y="4786884"/>
            <a:ext cx="685800" cy="342900"/>
          </a:xfrm>
          <a:custGeom>
            <a:avLst/>
            <a:gdLst/>
            <a:ahLst/>
            <a:cxnLst/>
            <a:rect l="l" t="t" r="r" b="b"/>
            <a:pathLst>
              <a:path w="685800" h="342900">
                <a:moveTo>
                  <a:pt x="0" y="0"/>
                </a:moveTo>
                <a:lnTo>
                  <a:pt x="0" y="342900"/>
                </a:lnTo>
                <a:lnTo>
                  <a:pt x="685800" y="3429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1914144" y="4782312"/>
            <a:ext cx="694944" cy="352044"/>
          </a:xfrm>
          <a:custGeom>
            <a:avLst/>
            <a:gdLst/>
            <a:ahLst/>
            <a:cxnLst/>
            <a:rect l="l" t="t" r="r" b="b"/>
            <a:pathLst>
              <a:path w="694944" h="352044">
                <a:moveTo>
                  <a:pt x="4572" y="4572"/>
                </a:moveTo>
                <a:lnTo>
                  <a:pt x="4572" y="347472"/>
                </a:lnTo>
                <a:lnTo>
                  <a:pt x="690372" y="347472"/>
                </a:lnTo>
                <a:lnTo>
                  <a:pt x="690372" y="4572"/>
                </a:lnTo>
                <a:lnTo>
                  <a:pt x="4572" y="45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text 1"/>
          <p:cNvSpPr txBox="1"/>
          <p:nvPr/>
        </p:nvSpPr>
        <p:spPr>
          <a:xfrm>
            <a:off x="2014982" y="4842734"/>
            <a:ext cx="355107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Cap 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05" name="object 1005"/>
          <p:cNvSpPr/>
          <p:nvPr/>
        </p:nvSpPr>
        <p:spPr>
          <a:xfrm>
            <a:off x="2100072" y="7357872"/>
            <a:ext cx="685800" cy="342900"/>
          </a:xfrm>
          <a:custGeom>
            <a:avLst/>
            <a:gdLst/>
            <a:ahLst/>
            <a:cxnLst/>
            <a:rect l="l" t="t" r="r" b="b"/>
            <a:pathLst>
              <a:path w="685800" h="342900">
                <a:moveTo>
                  <a:pt x="0" y="0"/>
                </a:moveTo>
                <a:lnTo>
                  <a:pt x="0" y="342900"/>
                </a:lnTo>
                <a:lnTo>
                  <a:pt x="685800" y="3429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2095500" y="7353300"/>
            <a:ext cx="694944" cy="352044"/>
          </a:xfrm>
          <a:custGeom>
            <a:avLst/>
            <a:gdLst/>
            <a:ahLst/>
            <a:cxnLst/>
            <a:rect l="l" t="t" r="r" b="b"/>
            <a:pathLst>
              <a:path w="694944" h="352044">
                <a:moveTo>
                  <a:pt x="4572" y="4572"/>
                </a:moveTo>
                <a:lnTo>
                  <a:pt x="4572" y="347472"/>
                </a:lnTo>
                <a:lnTo>
                  <a:pt x="690372" y="347472"/>
                </a:lnTo>
                <a:lnTo>
                  <a:pt x="690372" y="4572"/>
                </a:lnTo>
                <a:lnTo>
                  <a:pt x="4572" y="45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text 1"/>
          <p:cNvSpPr txBox="1"/>
          <p:nvPr/>
        </p:nvSpPr>
        <p:spPr>
          <a:xfrm>
            <a:off x="2195195" y="7415500"/>
            <a:ext cx="485790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Route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07" name="object 1007"/>
          <p:cNvSpPr/>
          <p:nvPr/>
        </p:nvSpPr>
        <p:spPr>
          <a:xfrm>
            <a:off x="2019300" y="6057900"/>
            <a:ext cx="771144" cy="342900"/>
          </a:xfrm>
          <a:custGeom>
            <a:avLst/>
            <a:gdLst/>
            <a:ahLst/>
            <a:cxnLst/>
            <a:rect l="l" t="t" r="r" b="b"/>
            <a:pathLst>
              <a:path w="771144" h="342900">
                <a:moveTo>
                  <a:pt x="0" y="0"/>
                </a:moveTo>
                <a:lnTo>
                  <a:pt x="0" y="342900"/>
                </a:lnTo>
                <a:lnTo>
                  <a:pt x="771144" y="342900"/>
                </a:lnTo>
                <a:lnTo>
                  <a:pt x="7711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2014728" y="6053328"/>
            <a:ext cx="780288" cy="352043"/>
          </a:xfrm>
          <a:custGeom>
            <a:avLst/>
            <a:gdLst/>
            <a:ahLst/>
            <a:cxnLst/>
            <a:rect l="l" t="t" r="r" b="b"/>
            <a:pathLst>
              <a:path w="780288" h="352043">
                <a:moveTo>
                  <a:pt x="4572" y="4572"/>
                </a:moveTo>
                <a:lnTo>
                  <a:pt x="4572" y="347472"/>
                </a:lnTo>
                <a:lnTo>
                  <a:pt x="775716" y="347472"/>
                </a:lnTo>
                <a:lnTo>
                  <a:pt x="775716" y="4572"/>
                </a:lnTo>
                <a:lnTo>
                  <a:pt x="4572" y="45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text 1"/>
          <p:cNvSpPr txBox="1"/>
          <p:nvPr/>
        </p:nvSpPr>
        <p:spPr>
          <a:xfrm>
            <a:off x="2115947" y="6115528"/>
            <a:ext cx="543702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Dérive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37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954023"/>
            <a:ext cx="2570988" cy="330403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09" name="object 1009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162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46383"/>
            <a:ext cx="2068398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60" spc="10" dirty="0">
                <a:latin typeface="Arial"/>
                <a:cs typeface="Arial"/>
              </a:rPr>
              <a:t>III.    Prépare ton vol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28064" y="1592960"/>
            <a:ext cx="2034473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A.  Mesure de la distance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10" name="object 1010"/>
          <p:cNvSpPr/>
          <p:nvPr/>
        </p:nvSpPr>
        <p:spPr>
          <a:xfrm>
            <a:off x="1356614" y="1763522"/>
            <a:ext cx="1766570" cy="13716"/>
          </a:xfrm>
          <a:custGeom>
            <a:avLst/>
            <a:gdLst/>
            <a:ahLst/>
            <a:cxnLst/>
            <a:rect l="l" t="t" r="r" b="b"/>
            <a:pathLst>
              <a:path w="1766570" h="13716">
                <a:moveTo>
                  <a:pt x="0" y="0"/>
                </a:moveTo>
                <a:lnTo>
                  <a:pt x="0" y="13716"/>
                </a:lnTo>
                <a:lnTo>
                  <a:pt x="1766570" y="13716"/>
                </a:lnTo>
                <a:lnTo>
                  <a:pt x="1766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899464" y="2120716"/>
            <a:ext cx="365172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Je prends la distance entre 2 points sur le méridien.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9464" y="2431611"/>
            <a:ext cx="236216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Tracé d’une route sur une carte :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11" name="object 1011"/>
          <p:cNvSpPr/>
          <p:nvPr/>
        </p:nvSpPr>
        <p:spPr>
          <a:xfrm>
            <a:off x="899464" y="2598674"/>
            <a:ext cx="2290826" cy="9144"/>
          </a:xfrm>
          <a:custGeom>
            <a:avLst/>
            <a:gdLst/>
            <a:ahLst/>
            <a:cxnLst/>
            <a:rect l="l" t="t" r="r" b="b"/>
            <a:pathLst>
              <a:path w="2290826" h="9144">
                <a:moveTo>
                  <a:pt x="0" y="0"/>
                </a:moveTo>
                <a:lnTo>
                  <a:pt x="0" y="9144"/>
                </a:lnTo>
                <a:lnTo>
                  <a:pt x="2290827" y="9144"/>
                </a:lnTo>
                <a:lnTo>
                  <a:pt x="22908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1348994" y="2740983"/>
            <a:ext cx="70981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Nord vrai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37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3051175"/>
            <a:ext cx="6051550" cy="3150235"/>
          </a:xfrm>
          <a:prstGeom prst="rect">
            <a:avLst/>
          </a:prstGeom>
        </p:spPr>
      </p:pic>
      <p:sp>
        <p:nvSpPr>
          <p:cNvPr id="9" name="text 1"/>
          <p:cNvSpPr txBox="1"/>
          <p:nvPr/>
        </p:nvSpPr>
        <p:spPr>
          <a:xfrm>
            <a:off x="899464" y="6321637"/>
            <a:ext cx="1214958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b="1" spc="10" dirty="0">
                <a:latin typeface="Arial"/>
                <a:cs typeface="Arial"/>
              </a:rPr>
              <a:t>Route Vrai = 060°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99464" y="8957014"/>
            <a:ext cx="4481525" cy="1702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latin typeface="Arial"/>
                <a:cs typeface="Arial"/>
              </a:rPr>
              <a:t>      1° = 60 NM         </a:t>
            </a:r>
            <a:r>
              <a:rPr sz="1200" spc="10" dirty="0">
                <a:latin typeface="Wingdings"/>
                <a:cs typeface="Wingdings"/>
              </a:rPr>
              <a:t></a:t>
            </a:r>
            <a:r>
              <a:rPr sz="1200" b="1" spc="10" dirty="0">
                <a:latin typeface="Arial"/>
                <a:cs typeface="Arial"/>
              </a:rPr>
              <a:t>    Report de la distance le long d’un Méridien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8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6609588"/>
            <a:ext cx="1191768" cy="2221992"/>
          </a:xfrm>
          <a:prstGeom prst="rect">
            <a:avLst/>
          </a:prstGeom>
        </p:spPr>
      </p:pic>
      <p:sp>
        <p:nvSpPr>
          <p:cNvPr id="1012" name="object 1012"/>
          <p:cNvSpPr/>
          <p:nvPr/>
        </p:nvSpPr>
        <p:spPr>
          <a:xfrm>
            <a:off x="856488" y="4281678"/>
            <a:ext cx="86868" cy="1714500"/>
          </a:xfrm>
          <a:custGeom>
            <a:avLst/>
            <a:gdLst/>
            <a:ahLst/>
            <a:cxnLst/>
            <a:rect l="l" t="t" r="r" b="b"/>
            <a:pathLst>
              <a:path w="86868" h="1714500">
                <a:moveTo>
                  <a:pt x="57912" y="1714500"/>
                </a:moveTo>
                <a:lnTo>
                  <a:pt x="57912" y="72390"/>
                </a:lnTo>
                <a:lnTo>
                  <a:pt x="28956" y="72390"/>
                </a:lnTo>
                <a:lnTo>
                  <a:pt x="28956" y="1714500"/>
                </a:lnTo>
                <a:close/>
                <a:moveTo>
                  <a:pt x="86868" y="86868"/>
                </a:moveTo>
                <a:lnTo>
                  <a:pt x="43434" y="0"/>
                </a:lnTo>
                <a:lnTo>
                  <a:pt x="0" y="868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161544" y="3084575"/>
            <a:ext cx="286512" cy="3229356"/>
          </a:xfrm>
          <a:custGeom>
            <a:avLst/>
            <a:gdLst/>
            <a:ahLst/>
            <a:cxnLst/>
            <a:rect l="l" t="t" r="r" b="b"/>
            <a:pathLst>
              <a:path w="286512" h="3229356">
                <a:moveTo>
                  <a:pt x="0" y="0"/>
                </a:moveTo>
                <a:lnTo>
                  <a:pt x="0" y="3229357"/>
                </a:lnTo>
                <a:lnTo>
                  <a:pt x="286512" y="3229357"/>
                </a:lnTo>
                <a:lnTo>
                  <a:pt x="2865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156972" y="3080003"/>
            <a:ext cx="295656" cy="3238500"/>
          </a:xfrm>
          <a:custGeom>
            <a:avLst/>
            <a:gdLst/>
            <a:ahLst/>
            <a:cxnLst/>
            <a:rect l="l" t="t" r="r" b="b"/>
            <a:pathLst>
              <a:path w="295656" h="3238500">
                <a:moveTo>
                  <a:pt x="4572" y="4572"/>
                </a:moveTo>
                <a:lnTo>
                  <a:pt x="4572" y="3233929"/>
                </a:lnTo>
                <a:lnTo>
                  <a:pt x="291084" y="3233929"/>
                </a:lnTo>
                <a:lnTo>
                  <a:pt x="291084" y="4572"/>
                </a:lnTo>
                <a:lnTo>
                  <a:pt x="4572" y="45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257556" y="3135699"/>
            <a:ext cx="170352" cy="31166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15" name="object 1015"/>
          <p:cNvSpPr/>
          <p:nvPr/>
        </p:nvSpPr>
        <p:spPr>
          <a:xfrm>
            <a:off x="556260" y="4395216"/>
            <a:ext cx="228600" cy="1028700"/>
          </a:xfrm>
          <a:custGeom>
            <a:avLst/>
            <a:gdLst/>
            <a:ahLst/>
            <a:cxnLst/>
            <a:rect l="l" t="t" r="r" b="b"/>
            <a:pathLst>
              <a:path w="228600" h="1028700">
                <a:moveTo>
                  <a:pt x="0" y="0"/>
                </a:moveTo>
                <a:lnTo>
                  <a:pt x="0" y="1028700"/>
                </a:lnTo>
                <a:lnTo>
                  <a:pt x="228600" y="10287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551688" y="4390644"/>
            <a:ext cx="237744" cy="1037844"/>
          </a:xfrm>
          <a:custGeom>
            <a:avLst/>
            <a:gdLst/>
            <a:ahLst/>
            <a:cxnLst/>
            <a:rect l="l" t="t" r="r" b="b"/>
            <a:pathLst>
              <a:path w="237744" h="1037844">
                <a:moveTo>
                  <a:pt x="4572" y="4572"/>
                </a:moveTo>
                <a:lnTo>
                  <a:pt x="4572" y="1033272"/>
                </a:lnTo>
                <a:lnTo>
                  <a:pt x="233172" y="1033272"/>
                </a:lnTo>
                <a:lnTo>
                  <a:pt x="233172" y="4572"/>
                </a:lnTo>
                <a:lnTo>
                  <a:pt x="4572" y="45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text 1"/>
          <p:cNvSpPr txBox="1"/>
          <p:nvPr/>
        </p:nvSpPr>
        <p:spPr>
          <a:xfrm>
            <a:off x="652272" y="4446720"/>
            <a:ext cx="127955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2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5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652272" y="4964880"/>
            <a:ext cx="173150" cy="4017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17" name="object 1017"/>
          <p:cNvSpPr/>
          <p:nvPr/>
        </p:nvSpPr>
        <p:spPr>
          <a:xfrm>
            <a:off x="1199388" y="2890265"/>
            <a:ext cx="86868" cy="3314700"/>
          </a:xfrm>
          <a:custGeom>
            <a:avLst/>
            <a:gdLst/>
            <a:ahLst/>
            <a:cxnLst/>
            <a:rect l="l" t="t" r="r" b="b"/>
            <a:pathLst>
              <a:path w="86868" h="3314700">
                <a:moveTo>
                  <a:pt x="57912" y="3314701"/>
                </a:moveTo>
                <a:lnTo>
                  <a:pt x="57912" y="72391"/>
                </a:lnTo>
                <a:lnTo>
                  <a:pt x="28956" y="72391"/>
                </a:lnTo>
                <a:lnTo>
                  <a:pt x="28956" y="3314701"/>
                </a:lnTo>
                <a:close/>
                <a:moveTo>
                  <a:pt x="86868" y="86869"/>
                </a:moveTo>
                <a:lnTo>
                  <a:pt x="43434" y="0"/>
                </a:lnTo>
                <a:lnTo>
                  <a:pt x="0" y="868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1352423" y="4281678"/>
            <a:ext cx="1719199" cy="923163"/>
          </a:xfrm>
          <a:custGeom>
            <a:avLst/>
            <a:gdLst/>
            <a:ahLst/>
            <a:cxnLst/>
            <a:rect l="l" t="t" r="r" b="b"/>
            <a:pathLst>
              <a:path w="1719199" h="923163">
                <a:moveTo>
                  <a:pt x="9398" y="923163"/>
                </a:moveTo>
                <a:lnTo>
                  <a:pt x="79248" y="885825"/>
                </a:lnTo>
                <a:lnTo>
                  <a:pt x="69977" y="868426"/>
                </a:lnTo>
                <a:lnTo>
                  <a:pt x="0" y="905637"/>
                </a:lnTo>
                <a:close/>
                <a:moveTo>
                  <a:pt x="131699" y="857885"/>
                </a:moveTo>
                <a:lnTo>
                  <a:pt x="201676" y="820547"/>
                </a:lnTo>
                <a:lnTo>
                  <a:pt x="192278" y="803148"/>
                </a:lnTo>
                <a:lnTo>
                  <a:pt x="122428" y="840359"/>
                </a:lnTo>
                <a:close/>
                <a:moveTo>
                  <a:pt x="254127" y="792607"/>
                </a:moveTo>
                <a:lnTo>
                  <a:pt x="323977" y="755269"/>
                </a:lnTo>
                <a:lnTo>
                  <a:pt x="314706" y="737870"/>
                </a:lnTo>
                <a:lnTo>
                  <a:pt x="244729" y="775081"/>
                </a:lnTo>
                <a:close/>
                <a:moveTo>
                  <a:pt x="376428" y="727329"/>
                </a:moveTo>
                <a:lnTo>
                  <a:pt x="446405" y="690118"/>
                </a:lnTo>
                <a:lnTo>
                  <a:pt x="437006" y="672592"/>
                </a:lnTo>
                <a:lnTo>
                  <a:pt x="367156" y="709930"/>
                </a:lnTo>
                <a:close/>
                <a:moveTo>
                  <a:pt x="498856" y="662051"/>
                </a:moveTo>
                <a:lnTo>
                  <a:pt x="568706" y="624840"/>
                </a:lnTo>
                <a:lnTo>
                  <a:pt x="559434" y="607314"/>
                </a:lnTo>
                <a:lnTo>
                  <a:pt x="489458" y="644652"/>
                </a:lnTo>
                <a:close/>
                <a:moveTo>
                  <a:pt x="621156" y="596773"/>
                </a:moveTo>
                <a:lnTo>
                  <a:pt x="691134" y="559562"/>
                </a:lnTo>
                <a:lnTo>
                  <a:pt x="681862" y="542036"/>
                </a:lnTo>
                <a:lnTo>
                  <a:pt x="611886" y="579374"/>
                </a:lnTo>
                <a:close/>
                <a:moveTo>
                  <a:pt x="743584" y="531622"/>
                </a:moveTo>
                <a:lnTo>
                  <a:pt x="813435" y="494284"/>
                </a:lnTo>
                <a:lnTo>
                  <a:pt x="804164" y="476758"/>
                </a:lnTo>
                <a:lnTo>
                  <a:pt x="734187" y="514096"/>
                </a:lnTo>
                <a:close/>
                <a:moveTo>
                  <a:pt x="865886" y="466344"/>
                </a:moveTo>
                <a:lnTo>
                  <a:pt x="935863" y="429006"/>
                </a:lnTo>
                <a:lnTo>
                  <a:pt x="926592" y="411480"/>
                </a:lnTo>
                <a:lnTo>
                  <a:pt x="856615" y="448818"/>
                </a:lnTo>
                <a:close/>
                <a:moveTo>
                  <a:pt x="988314" y="401066"/>
                </a:moveTo>
                <a:lnTo>
                  <a:pt x="1058291" y="363728"/>
                </a:lnTo>
                <a:lnTo>
                  <a:pt x="1048893" y="346202"/>
                </a:lnTo>
                <a:lnTo>
                  <a:pt x="979043" y="383540"/>
                </a:lnTo>
                <a:close/>
                <a:moveTo>
                  <a:pt x="1110615" y="335788"/>
                </a:moveTo>
                <a:lnTo>
                  <a:pt x="1180592" y="298450"/>
                </a:lnTo>
                <a:lnTo>
                  <a:pt x="1171321" y="281051"/>
                </a:lnTo>
                <a:lnTo>
                  <a:pt x="1101344" y="318262"/>
                </a:lnTo>
                <a:close/>
                <a:moveTo>
                  <a:pt x="1233043" y="270510"/>
                </a:moveTo>
                <a:lnTo>
                  <a:pt x="1303020" y="233172"/>
                </a:lnTo>
                <a:lnTo>
                  <a:pt x="1293622" y="215773"/>
                </a:lnTo>
                <a:lnTo>
                  <a:pt x="1223772" y="252984"/>
                </a:lnTo>
                <a:close/>
                <a:moveTo>
                  <a:pt x="1355471" y="205232"/>
                </a:moveTo>
                <a:lnTo>
                  <a:pt x="1425321" y="167894"/>
                </a:lnTo>
                <a:lnTo>
                  <a:pt x="1416050" y="150495"/>
                </a:lnTo>
                <a:lnTo>
                  <a:pt x="1346073" y="187706"/>
                </a:lnTo>
                <a:close/>
                <a:moveTo>
                  <a:pt x="1477772" y="139954"/>
                </a:moveTo>
                <a:lnTo>
                  <a:pt x="1547749" y="102743"/>
                </a:lnTo>
                <a:lnTo>
                  <a:pt x="1538351" y="85217"/>
                </a:lnTo>
                <a:lnTo>
                  <a:pt x="1468501" y="122555"/>
                </a:lnTo>
                <a:close/>
                <a:moveTo>
                  <a:pt x="1600200" y="74676"/>
                </a:moveTo>
                <a:lnTo>
                  <a:pt x="1667891" y="38608"/>
                </a:lnTo>
                <a:lnTo>
                  <a:pt x="1658493" y="21082"/>
                </a:lnTo>
                <a:lnTo>
                  <a:pt x="1590802" y="57277"/>
                </a:lnTo>
                <a:close/>
                <a:moveTo>
                  <a:pt x="1669923" y="69469"/>
                </a:moveTo>
                <a:lnTo>
                  <a:pt x="1719199" y="0"/>
                </a:lnTo>
                <a:lnTo>
                  <a:pt x="1633982" y="22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1228344" y="3924299"/>
            <a:ext cx="1406652" cy="568453"/>
          </a:xfrm>
          <a:custGeom>
            <a:avLst/>
            <a:gdLst/>
            <a:ahLst/>
            <a:cxnLst/>
            <a:rect l="l" t="t" r="r" b="b"/>
            <a:pathLst>
              <a:path w="1406652" h="568453">
                <a:moveTo>
                  <a:pt x="14478" y="14478"/>
                </a:moveTo>
                <a:cubicBezTo>
                  <a:pt x="747776" y="14478"/>
                  <a:pt x="1353058" y="251461"/>
                  <a:pt x="1392174" y="553975"/>
                </a:cubicBez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2161032" y="3828288"/>
            <a:ext cx="562356" cy="304800"/>
          </a:xfrm>
          <a:custGeom>
            <a:avLst/>
            <a:gdLst/>
            <a:ahLst/>
            <a:cxnLst/>
            <a:rect l="l" t="t" r="r" b="b"/>
            <a:pathLst>
              <a:path w="562356" h="304800">
                <a:moveTo>
                  <a:pt x="0" y="0"/>
                </a:moveTo>
                <a:lnTo>
                  <a:pt x="0" y="304800"/>
                </a:lnTo>
                <a:lnTo>
                  <a:pt x="562356" y="304800"/>
                </a:lnTo>
                <a:lnTo>
                  <a:pt x="5623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2156460" y="3823716"/>
            <a:ext cx="571500" cy="313943"/>
          </a:xfrm>
          <a:custGeom>
            <a:avLst/>
            <a:gdLst/>
            <a:ahLst/>
            <a:cxnLst/>
            <a:rect l="l" t="t" r="r" b="b"/>
            <a:pathLst>
              <a:path w="571500" h="313943">
                <a:moveTo>
                  <a:pt x="4572" y="4572"/>
                </a:moveTo>
                <a:lnTo>
                  <a:pt x="4572" y="309372"/>
                </a:lnTo>
                <a:lnTo>
                  <a:pt x="566928" y="309372"/>
                </a:lnTo>
                <a:lnTo>
                  <a:pt x="566928" y="4572"/>
                </a:lnTo>
                <a:lnTo>
                  <a:pt x="4572" y="45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text 1"/>
          <p:cNvSpPr txBox="1"/>
          <p:nvPr/>
        </p:nvSpPr>
        <p:spPr>
          <a:xfrm>
            <a:off x="2257679" y="3878269"/>
            <a:ext cx="37301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060°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22" name="object 1022"/>
          <p:cNvSpPr/>
          <p:nvPr/>
        </p:nvSpPr>
        <p:spPr>
          <a:xfrm>
            <a:off x="1470660" y="5195316"/>
            <a:ext cx="685800" cy="342900"/>
          </a:xfrm>
          <a:custGeom>
            <a:avLst/>
            <a:gdLst/>
            <a:ahLst/>
            <a:cxnLst/>
            <a:rect l="l" t="t" r="r" b="b"/>
            <a:pathLst>
              <a:path w="685800" h="342900">
                <a:moveTo>
                  <a:pt x="0" y="0"/>
                </a:moveTo>
                <a:lnTo>
                  <a:pt x="0" y="342900"/>
                </a:lnTo>
                <a:lnTo>
                  <a:pt x="685800" y="3429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1466088" y="5190744"/>
            <a:ext cx="694944" cy="352044"/>
          </a:xfrm>
          <a:custGeom>
            <a:avLst/>
            <a:gdLst/>
            <a:ahLst/>
            <a:cxnLst/>
            <a:rect l="l" t="t" r="r" b="b"/>
            <a:pathLst>
              <a:path w="694944" h="352044">
                <a:moveTo>
                  <a:pt x="4572" y="4572"/>
                </a:moveTo>
                <a:lnTo>
                  <a:pt x="4572" y="347472"/>
                </a:lnTo>
                <a:lnTo>
                  <a:pt x="690372" y="347472"/>
                </a:lnTo>
                <a:lnTo>
                  <a:pt x="690372" y="4572"/>
                </a:lnTo>
                <a:lnTo>
                  <a:pt x="4572" y="45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text 1"/>
          <p:cNvSpPr txBox="1"/>
          <p:nvPr/>
        </p:nvSpPr>
        <p:spPr>
          <a:xfrm>
            <a:off x="1566926" y="5245296"/>
            <a:ext cx="52236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Départ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24" name="object 1024"/>
          <p:cNvSpPr/>
          <p:nvPr/>
        </p:nvSpPr>
        <p:spPr>
          <a:xfrm>
            <a:off x="3191256" y="4285488"/>
            <a:ext cx="733044" cy="342900"/>
          </a:xfrm>
          <a:custGeom>
            <a:avLst/>
            <a:gdLst/>
            <a:ahLst/>
            <a:cxnLst/>
            <a:rect l="l" t="t" r="r" b="b"/>
            <a:pathLst>
              <a:path w="733044" h="342900">
                <a:moveTo>
                  <a:pt x="0" y="0"/>
                </a:moveTo>
                <a:lnTo>
                  <a:pt x="0" y="342900"/>
                </a:lnTo>
                <a:lnTo>
                  <a:pt x="733044" y="342900"/>
                </a:lnTo>
                <a:lnTo>
                  <a:pt x="7330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3186684" y="4280916"/>
            <a:ext cx="742187" cy="352043"/>
          </a:xfrm>
          <a:custGeom>
            <a:avLst/>
            <a:gdLst/>
            <a:ahLst/>
            <a:cxnLst/>
            <a:rect l="l" t="t" r="r" b="b"/>
            <a:pathLst>
              <a:path w="742187" h="352043">
                <a:moveTo>
                  <a:pt x="4572" y="4572"/>
                </a:moveTo>
                <a:lnTo>
                  <a:pt x="4572" y="347472"/>
                </a:lnTo>
                <a:lnTo>
                  <a:pt x="737616" y="347472"/>
                </a:lnTo>
                <a:lnTo>
                  <a:pt x="737616" y="4572"/>
                </a:lnTo>
                <a:lnTo>
                  <a:pt x="4572" y="45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text 1"/>
          <p:cNvSpPr txBox="1"/>
          <p:nvPr/>
        </p:nvSpPr>
        <p:spPr>
          <a:xfrm>
            <a:off x="3287903" y="4335468"/>
            <a:ext cx="56681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Arrivée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26" name="object 1026"/>
          <p:cNvSpPr/>
          <p:nvPr/>
        </p:nvSpPr>
        <p:spPr>
          <a:xfrm>
            <a:off x="1127760" y="8807196"/>
            <a:ext cx="685800" cy="76200"/>
          </a:xfrm>
          <a:custGeom>
            <a:avLst/>
            <a:gdLst/>
            <a:ahLst/>
            <a:cxnLst/>
            <a:rect l="l" t="t" r="r" b="b"/>
            <a:pathLst>
              <a:path w="685800" h="76200">
                <a:moveTo>
                  <a:pt x="0" y="31750"/>
                </a:moveTo>
                <a:lnTo>
                  <a:pt x="622300" y="31750"/>
                </a:lnTo>
                <a:lnTo>
                  <a:pt x="622300" y="44450"/>
                </a:lnTo>
                <a:lnTo>
                  <a:pt x="0" y="44450"/>
                </a:lnTo>
                <a:close/>
                <a:moveTo>
                  <a:pt x="609600" y="0"/>
                </a:moveTo>
                <a:lnTo>
                  <a:pt x="685800" y="38100"/>
                </a:lnTo>
                <a:lnTo>
                  <a:pt x="6096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846" name="object 846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136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2716403" y="953471"/>
            <a:ext cx="2154443" cy="2680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mbria"/>
                <a:cs typeface="Cambria"/>
              </a:rPr>
              <a:t>Contenu du Chapitre :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847" name="object 847"/>
          <p:cNvSpPr/>
          <p:nvPr/>
        </p:nvSpPr>
        <p:spPr>
          <a:xfrm>
            <a:off x="2716403" y="1184402"/>
            <a:ext cx="2126615" cy="12192"/>
          </a:xfrm>
          <a:custGeom>
            <a:avLst/>
            <a:gdLst/>
            <a:ahLst/>
            <a:cxnLst/>
            <a:rect l="l" t="t" r="r" b="b"/>
            <a:pathLst>
              <a:path w="2126615" h="12192">
                <a:moveTo>
                  <a:pt x="0" y="0"/>
                </a:moveTo>
                <a:lnTo>
                  <a:pt x="0" y="12192"/>
                </a:lnTo>
                <a:lnTo>
                  <a:pt x="2126615" y="12192"/>
                </a:lnTo>
                <a:lnTo>
                  <a:pt x="212661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899464" y="1688176"/>
            <a:ext cx="2275637" cy="211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Partie 1 : La Réglementation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28064" y="2048267"/>
            <a:ext cx="115443" cy="2128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latin typeface="Arial"/>
                <a:cs typeface="Arial"/>
              </a:rPr>
              <a:t>I.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585214" y="2061104"/>
            <a:ext cx="3147061" cy="19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89" spc="10" dirty="0">
                <a:latin typeface="Arial"/>
                <a:cs typeface="Arial"/>
              </a:rPr>
              <a:t>Organismes chargés de la Réglementation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28064" y="2404883"/>
            <a:ext cx="159639" cy="2128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9" spc="10" dirty="0">
                <a:latin typeface="Arial"/>
                <a:cs typeface="Arial"/>
              </a:rPr>
              <a:t>II.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585214" y="2417720"/>
            <a:ext cx="1362203" cy="19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89" spc="10" dirty="0">
                <a:latin typeface="Arial"/>
                <a:cs typeface="Arial"/>
              </a:rPr>
              <a:t>Licence et Brevets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128064" y="2761499"/>
            <a:ext cx="203784" cy="2128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9" spc="10" dirty="0">
                <a:latin typeface="Arial"/>
                <a:cs typeface="Arial"/>
              </a:rPr>
              <a:t>III.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585214" y="2774335"/>
            <a:ext cx="3821050" cy="19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89" spc="10" dirty="0">
                <a:latin typeface="Arial"/>
                <a:cs typeface="Arial"/>
              </a:rPr>
              <a:t>Certification, équipement et entretien des aéronefs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128064" y="3116591"/>
            <a:ext cx="231216" cy="2128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70" spc="10" dirty="0">
                <a:latin typeface="Arial"/>
                <a:cs typeface="Arial"/>
              </a:rPr>
              <a:t>IV.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585214" y="3129428"/>
            <a:ext cx="2282953" cy="19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89" spc="10" dirty="0">
                <a:latin typeface="Arial"/>
                <a:cs typeface="Arial"/>
              </a:rPr>
              <a:t>Facteurs humains et accidents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899464" y="4047709"/>
            <a:ext cx="3165907" cy="2112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latin typeface="Arial"/>
                <a:cs typeface="Arial"/>
              </a:rPr>
              <a:t>Partie 2 : Préparation de la Navigation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128064" y="4645544"/>
            <a:ext cx="115443" cy="2128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latin typeface="Arial"/>
                <a:cs typeface="Arial"/>
              </a:rPr>
              <a:t>I.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1356614" y="4658381"/>
            <a:ext cx="1827656" cy="19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9" spc="10" dirty="0">
                <a:latin typeface="Arial"/>
                <a:cs typeface="Arial"/>
              </a:rPr>
              <a:t>     La mesure du temps 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1128064" y="5002160"/>
            <a:ext cx="2199462" cy="2128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89" spc="10" dirty="0">
                <a:latin typeface="Arial"/>
                <a:cs typeface="Arial"/>
              </a:rPr>
              <a:t>II.        Se repérer sur la terre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1128064" y="5359030"/>
            <a:ext cx="2347289" cy="2128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89" spc="10" dirty="0">
                <a:latin typeface="Arial"/>
                <a:cs typeface="Arial"/>
              </a:rPr>
              <a:t>III.       Les zones aéronautiques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899464" y="6305007"/>
            <a:ext cx="2398472" cy="2112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latin typeface="Arial"/>
                <a:cs typeface="Arial"/>
              </a:rPr>
              <a:t>Partie 3 : Préparer son trajet 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1128064" y="6665098"/>
            <a:ext cx="115443" cy="2128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latin typeface="Arial"/>
                <a:cs typeface="Arial"/>
              </a:rPr>
              <a:t>I.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1356614" y="6677935"/>
            <a:ext cx="1551813" cy="19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9" spc="10" dirty="0">
                <a:latin typeface="Arial"/>
                <a:cs typeface="Arial"/>
              </a:rPr>
              <a:t>     Préparer son vol</a:t>
            </a:r>
            <a:endParaRPr sz="1300">
              <a:latin typeface="Arial"/>
              <a:cs typeface="Arial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1128064" y="7021714"/>
            <a:ext cx="2278710" cy="2128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9" spc="10" dirty="0">
                <a:latin typeface="Arial"/>
                <a:cs typeface="Arial"/>
              </a:rPr>
              <a:t>II.        Préparer sa navigation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1128064" y="7378330"/>
            <a:ext cx="1780362" cy="2128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89" spc="10" dirty="0">
                <a:latin typeface="Arial"/>
                <a:cs typeface="Arial"/>
              </a:rPr>
              <a:t>III.       Préparer son vol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1128064" y="7735327"/>
            <a:ext cx="2316810" cy="2128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89" spc="10" dirty="0">
                <a:latin typeface="Arial"/>
                <a:cs typeface="Arial"/>
              </a:rPr>
              <a:t>IV.       Méthodes de navigation 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1128064" y="8091943"/>
            <a:ext cx="1518234" cy="2128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9" spc="10" dirty="0">
                <a:latin typeface="Arial"/>
                <a:cs typeface="Arial"/>
              </a:rPr>
              <a:t>V.       Règles de vol </a:t>
            </a:r>
            <a:endParaRPr sz="1300">
              <a:latin typeface="Arial"/>
              <a:cs typeface="Arial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1128064" y="8448559"/>
            <a:ext cx="3463112" cy="2128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9" spc="10" dirty="0">
                <a:latin typeface="Arial"/>
                <a:cs typeface="Arial"/>
              </a:rPr>
              <a:t>VI.        Avant le départ le pilote doit consulter 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899464" y="9277138"/>
            <a:ext cx="2366468" cy="2112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latin typeface="Arial"/>
                <a:cs typeface="Arial"/>
              </a:rPr>
              <a:t>Partie 4 : English vocabulary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27" name="object 1027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163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99464" y="960726"/>
            <a:ext cx="1865340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Le tracé fait apparaître :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28" name="object 1028"/>
          <p:cNvSpPr/>
          <p:nvPr/>
        </p:nvSpPr>
        <p:spPr>
          <a:xfrm>
            <a:off x="899464" y="1118870"/>
            <a:ext cx="1829054" cy="12192"/>
          </a:xfrm>
          <a:custGeom>
            <a:avLst/>
            <a:gdLst/>
            <a:ahLst/>
            <a:cxnLst/>
            <a:rect l="l" t="t" r="r" b="b"/>
            <a:pathLst>
              <a:path w="1829054" h="12192">
                <a:moveTo>
                  <a:pt x="0" y="0"/>
                </a:moveTo>
                <a:lnTo>
                  <a:pt x="0" y="12192"/>
                </a:lnTo>
                <a:lnTo>
                  <a:pt x="1829054" y="12192"/>
                </a:lnTo>
                <a:lnTo>
                  <a:pt x="18290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1128064" y="1264351"/>
            <a:ext cx="1447764" cy="201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Arial"/>
                <a:cs typeface="Arial"/>
              </a:rPr>
              <a:t> </a:t>
            </a:r>
            <a:r>
              <a:rPr sz="1300" spc="10" dirty="0">
                <a:latin typeface="Cambria"/>
                <a:cs typeface="Cambria"/>
              </a:rPr>
              <a:t>La route à suivre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28064" y="1482283"/>
            <a:ext cx="121956" cy="20096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79" spc="10" dirty="0">
                <a:latin typeface="Arial"/>
                <a:cs typeface="Arial"/>
              </a:rPr>
              <a:t>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356614" y="1491304"/>
            <a:ext cx="5339331" cy="40175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cap magnétique permettant de la suivre entre 2 points (il est calculé à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partir de la DM lue sur la carte)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28064" y="1909003"/>
            <a:ext cx="1928897" cy="201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Arial"/>
                <a:cs typeface="Arial"/>
              </a:rPr>
              <a:t>    </a:t>
            </a:r>
            <a:r>
              <a:rPr sz="1300" spc="10" dirty="0">
                <a:latin typeface="Cambria"/>
                <a:cs typeface="Cambria"/>
              </a:rPr>
              <a:t>L’altitude de vol prévue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128064" y="2125412"/>
            <a:ext cx="1938492" cy="201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Arial"/>
                <a:cs typeface="Arial"/>
              </a:rPr>
              <a:t> </a:t>
            </a:r>
            <a:r>
              <a:rPr sz="1300" spc="10" dirty="0">
                <a:latin typeface="Cambria"/>
                <a:cs typeface="Cambria"/>
              </a:rPr>
              <a:t>Une altitude de sécurité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99464" y="2445327"/>
            <a:ext cx="148891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On devra y rajouter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29" name="object 1029"/>
          <p:cNvSpPr/>
          <p:nvPr/>
        </p:nvSpPr>
        <p:spPr>
          <a:xfrm>
            <a:off x="899464" y="2612390"/>
            <a:ext cx="1452626" cy="9143"/>
          </a:xfrm>
          <a:custGeom>
            <a:avLst/>
            <a:gdLst/>
            <a:ahLst/>
            <a:cxnLst/>
            <a:rect l="l" t="t" r="r" b="b"/>
            <a:pathLst>
              <a:path w="1452626" h="9143">
                <a:moveTo>
                  <a:pt x="0" y="0"/>
                </a:moveTo>
                <a:lnTo>
                  <a:pt x="0" y="9144"/>
                </a:lnTo>
                <a:lnTo>
                  <a:pt x="1452626" y="9144"/>
                </a:lnTo>
                <a:lnTo>
                  <a:pt x="145262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1128064" y="2757871"/>
            <a:ext cx="121956" cy="2009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79" spc="10" dirty="0">
                <a:latin typeface="Arial"/>
                <a:cs typeface="Arial"/>
              </a:rPr>
              <a:t>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128064" y="2766892"/>
            <a:ext cx="5562442" cy="6185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54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temps sans vent entre 2 points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270" spc="10" dirty="0">
                <a:latin typeface="Arial"/>
                <a:cs typeface="Arial"/>
              </a:rPr>
              <a:t> </a:t>
            </a:r>
            <a:r>
              <a:rPr sz="1270" spc="10" dirty="0">
                <a:latin typeface="Cambria"/>
                <a:cs typeface="Cambria"/>
              </a:rPr>
              <a:t>Des repères de temps permettant de contrôler la route au fur et mesure de</a:t>
            </a:r>
            <a:endParaRPr sz="1200">
              <a:latin typeface="Cambria"/>
              <a:cs typeface="Cambria"/>
            </a:endParaRPr>
          </a:p>
          <a:p>
            <a:pPr marL="22854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navigation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128064" y="3510533"/>
            <a:ext cx="1744914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B.  Choix de l’altitude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30" name="object 1030"/>
          <p:cNvSpPr/>
          <p:nvPr/>
        </p:nvSpPr>
        <p:spPr>
          <a:xfrm>
            <a:off x="1356614" y="3681095"/>
            <a:ext cx="1477010" cy="13716"/>
          </a:xfrm>
          <a:custGeom>
            <a:avLst/>
            <a:gdLst/>
            <a:ahLst/>
            <a:cxnLst/>
            <a:rect l="l" t="t" r="r" b="b"/>
            <a:pathLst>
              <a:path w="1477010" h="13716">
                <a:moveTo>
                  <a:pt x="0" y="0"/>
                </a:moveTo>
                <a:lnTo>
                  <a:pt x="0" y="13716"/>
                </a:lnTo>
                <a:lnTo>
                  <a:pt x="1477010" y="13716"/>
                </a:lnTo>
                <a:lnTo>
                  <a:pt x="14770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text 1"/>
          <p:cNvSpPr txBox="1"/>
          <p:nvPr/>
        </p:nvSpPr>
        <p:spPr>
          <a:xfrm>
            <a:off x="899464" y="3728917"/>
            <a:ext cx="5792654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Elle se fait en fonction, des hauteurs de survol minimales, des espaces aériens, des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reliefs.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38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90" y="4247515"/>
            <a:ext cx="5077460" cy="2474595"/>
          </a:xfrm>
          <a:prstGeom prst="rect">
            <a:avLst/>
          </a:prstGeom>
        </p:spPr>
      </p:pic>
      <p:sp>
        <p:nvSpPr>
          <p:cNvPr id="15" name="text 1"/>
          <p:cNvSpPr txBox="1"/>
          <p:nvPr/>
        </p:nvSpPr>
        <p:spPr>
          <a:xfrm>
            <a:off x="1128064" y="6847048"/>
            <a:ext cx="1952208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1.  Le calage altimétrique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3467989" y="7152074"/>
            <a:ext cx="23602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3467989" y="7152074"/>
            <a:ext cx="874971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0506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utilise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l’altitude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4512819" y="7152074"/>
            <a:ext cx="69161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plusieurs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5373636" y="7152074"/>
            <a:ext cx="78066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références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6323662" y="7152074"/>
            <a:ext cx="37131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3467989" y="7672139"/>
            <a:ext cx="3229752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QFE : 0 Ft (Quand je suis sur la piste mon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altimètre indique 0)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3467989" y="8190299"/>
            <a:ext cx="323006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 QNH  :  0Ft  au  niveau  local  de  la  mer  (il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3467989" y="8399088"/>
            <a:ext cx="195325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permet   de   lire   l’altitude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3467989" y="8399088"/>
            <a:ext cx="2256102" cy="4017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037195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du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rapport au niveau de la mer)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5808033" y="8399088"/>
            <a:ext cx="52834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terrain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6419987" y="8399088"/>
            <a:ext cx="27552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3467989" y="8918772"/>
            <a:ext cx="3229624" cy="608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calage 1013 (dit standard) : p = </a:t>
            </a:r>
            <a:r>
              <a:rPr sz="1200" b="1" spc="10" dirty="0">
                <a:latin typeface="Arial"/>
                <a:cs typeface="Arial"/>
              </a:rPr>
              <a:t>1013,25 </a:t>
            </a:r>
            <a:r>
              <a:rPr sz="1200" b="1" i="1" spc="10" dirty="0">
                <a:latin typeface="Arial"/>
                <a:cs typeface="Arial"/>
              </a:rPr>
              <a:t>hPa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(Utilisé en vol au dessus 3000 Ft – permet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d’afficher le niveau de vol).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38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317105"/>
            <a:ext cx="3276600" cy="2028825"/>
          </a:xfrm>
          <a:prstGeom prst="rect">
            <a:avLst/>
          </a:prstGeom>
        </p:spPr>
      </p:pic>
      <p:sp>
        <p:nvSpPr>
          <p:cNvPr id="28" name="text 1"/>
          <p:cNvSpPr txBox="1"/>
          <p:nvPr/>
        </p:nvSpPr>
        <p:spPr>
          <a:xfrm>
            <a:off x="562356" y="9421414"/>
            <a:ext cx="2598894" cy="8090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91388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Il est à noter que l’on utilisera le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plus souvent </a:t>
            </a:r>
            <a:r>
              <a:rPr sz="1210" b="1" i="1" spc="10" dirty="0">
                <a:latin typeface="Arial"/>
                <a:cs typeface="Arial"/>
              </a:rPr>
              <a:t>AGL</a:t>
            </a:r>
            <a:r>
              <a:rPr sz="1210" i="1" spc="10" dirty="0">
                <a:latin typeface="Arial"/>
                <a:cs typeface="Arial"/>
              </a:rPr>
              <a:t> (Aborve the Ground</a:t>
            </a:r>
            <a:endParaRPr sz="1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849" i="1" spc="10" dirty="0">
                <a:latin typeface="Arial"/>
                <a:cs typeface="Arial"/>
              </a:rPr>
              <a:t>Level) ou </a:t>
            </a:r>
            <a:r>
              <a:rPr sz="849" b="1" i="1" spc="10" dirty="0">
                <a:latin typeface="Arial"/>
                <a:cs typeface="Arial"/>
              </a:rPr>
              <a:t>ASFC</a:t>
            </a:r>
            <a:r>
              <a:rPr sz="849" i="1" spc="10" dirty="0">
                <a:latin typeface="Arial"/>
                <a:cs typeface="Arial"/>
              </a:rPr>
              <a:t> (Above the SurFaCe)</a:t>
            </a:r>
            <a:endParaRPr sz="800">
              <a:latin typeface="Arial"/>
              <a:cs typeface="Arial"/>
            </a:endParaRPr>
          </a:p>
          <a:p>
            <a:pPr marL="629716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à la place de </a:t>
            </a:r>
            <a:r>
              <a:rPr sz="1300" b="1" i="1" spc="10" dirty="0">
                <a:latin typeface="Arial"/>
                <a:cs typeface="Arial"/>
              </a:rPr>
              <a:t>AAL</a:t>
            </a:r>
            <a:r>
              <a:rPr sz="1300" i="1" spc="10" dirty="0"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31" name="object 1031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164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60725"/>
            <a:ext cx="1851624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2.  La Hauteur de survol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99464" y="1262704"/>
            <a:ext cx="287905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existe  des hauteurs minimales de vol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832350" y="1582517"/>
            <a:ext cx="1863303" cy="3911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Aucun survol VFR n’est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effectué :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832350" y="2094808"/>
            <a:ext cx="1863700" cy="1975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-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    Au-dessus des zones à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4832350" y="2303596"/>
            <a:ext cx="37856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forte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5309173" y="2303596"/>
            <a:ext cx="55187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densité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4832350" y="2303596"/>
            <a:ext cx="1594404" cy="4017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126962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(villes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rassemblements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4832350" y="2303596"/>
            <a:ext cx="1865264" cy="8193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69217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et</a:t>
            </a:r>
            <a:endParaRPr sz="1300">
              <a:latin typeface="Cambria"/>
              <a:cs typeface="Cambria"/>
            </a:endParaRPr>
          </a:p>
          <a:p>
            <a:pPr marL="1655467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personnes en plein air) à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moins de 300 m (1000 ft).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4832350" y="3347917"/>
            <a:ext cx="1863536" cy="1975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-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    Au-dessus de l’obstacle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4832350" y="3558229"/>
            <a:ext cx="16113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5086644" y="3558229"/>
            <a:ext cx="33346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plus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5513267" y="3558229"/>
            <a:ext cx="40473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élevé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6011487" y="3558229"/>
            <a:ext cx="37247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dans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4832350" y="3558229"/>
            <a:ext cx="1864663" cy="6105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645262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rayon de 600 m autour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l’aéronef.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4832350" y="4391856"/>
            <a:ext cx="150510" cy="1975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-</a:t>
            </a:r>
            <a:r>
              <a:rPr sz="1300" spc="10" dirty="0">
                <a:latin typeface="Arial"/>
                <a:cs typeface="Arial"/>
              </a:rPr>
              <a:t>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899464" y="4704276"/>
            <a:ext cx="5798149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4952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Dans les autres endroits que ceux spécifiés ci-dessus, un vol VFR ne doit pas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être effectué à une hauteur inférieure à 150 m (500 ft) au-dessus du sol ou de l’eau.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899464" y="5223960"/>
            <a:ext cx="5792982" cy="4004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Les cartes aéronautiques précisent par des pictogrammes spécifiques les hauteurs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minimales de survol.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899464" y="5742374"/>
            <a:ext cx="5796975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Vol VFR en-dessous de 300 m (1000 ft), au-dessus d’une usine isolée, d’un hôpital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ou centre de repos, ou parallèlement à une autoroute.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899464" y="6262058"/>
            <a:ext cx="5791664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Pour les hauteurs de survol, il y a aussi des points ou zones avec ces symboles qui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nécessitent une hauteur de 1000</a:t>
            </a:r>
            <a:r>
              <a:rPr sz="1300" i="1" spc="10" dirty="0">
                <a:latin typeface="Arial"/>
                <a:cs typeface="Arial"/>
              </a:rPr>
              <a:t>ft</a:t>
            </a:r>
            <a:r>
              <a:rPr sz="1300" spc="10" dirty="0">
                <a:latin typeface="Cambria"/>
                <a:cs typeface="Cambria"/>
              </a:rPr>
              <a:t>. 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38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1650492"/>
            <a:ext cx="4229100" cy="2851404"/>
          </a:xfrm>
          <a:prstGeom prst="rect">
            <a:avLst/>
          </a:prstGeom>
        </p:spPr>
      </p:pic>
      <p:pic>
        <p:nvPicPr>
          <p:cNvPr id="38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12" y="7002780"/>
            <a:ext cx="4256532" cy="2718816"/>
          </a:xfrm>
          <a:prstGeom prst="rect">
            <a:avLst/>
          </a:prstGeom>
        </p:spPr>
      </p:pic>
      <p:sp>
        <p:nvSpPr>
          <p:cNvPr id="1032" name="object 1032"/>
          <p:cNvSpPr/>
          <p:nvPr/>
        </p:nvSpPr>
        <p:spPr>
          <a:xfrm>
            <a:off x="1190244" y="6902196"/>
            <a:ext cx="2276856" cy="638556"/>
          </a:xfrm>
          <a:custGeom>
            <a:avLst/>
            <a:gdLst/>
            <a:ahLst/>
            <a:cxnLst/>
            <a:rect l="l" t="t" r="r" b="b"/>
            <a:pathLst>
              <a:path w="2276856" h="638556">
                <a:moveTo>
                  <a:pt x="0" y="0"/>
                </a:moveTo>
                <a:lnTo>
                  <a:pt x="0" y="638556"/>
                </a:lnTo>
                <a:lnTo>
                  <a:pt x="2276856" y="638556"/>
                </a:lnTo>
                <a:lnTo>
                  <a:pt x="22768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85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6496812"/>
            <a:ext cx="3238500" cy="74218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33" name="object 1033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165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60500"/>
            <a:ext cx="1874484" cy="1992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b="1" spc="10" dirty="0">
                <a:latin typeface="Arial"/>
                <a:cs typeface="Arial"/>
              </a:rPr>
              <a:t>C. </a:t>
            </a:r>
            <a:r>
              <a:rPr sz="1370" b="1" spc="10" dirty="0">
                <a:latin typeface="Arial"/>
                <a:cs typeface="Arial"/>
              </a:rPr>
              <a:t>Calcul du carburant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34" name="object 1034"/>
          <p:cNvSpPr/>
          <p:nvPr/>
        </p:nvSpPr>
        <p:spPr>
          <a:xfrm>
            <a:off x="1356614" y="1131061"/>
            <a:ext cx="1609598" cy="13717"/>
          </a:xfrm>
          <a:custGeom>
            <a:avLst/>
            <a:gdLst/>
            <a:ahLst/>
            <a:cxnLst/>
            <a:rect l="l" t="t" r="r" b="b"/>
            <a:pathLst>
              <a:path w="1609598" h="13717">
                <a:moveTo>
                  <a:pt x="0" y="0"/>
                </a:moveTo>
                <a:lnTo>
                  <a:pt x="0" y="13717"/>
                </a:lnTo>
                <a:lnTo>
                  <a:pt x="1609598" y="13717"/>
                </a:lnTo>
                <a:lnTo>
                  <a:pt x="160959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899464" y="1279468"/>
            <a:ext cx="570975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Les consommations de l’avion sont indiquées sur le manuel de vol de la machine.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1591919"/>
            <a:ext cx="5792816" cy="40019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Pour le roulage, le décollage, le circuit d’arrivée et le retour au parking on considère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une quantité forfaitaire.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9464" y="2110047"/>
            <a:ext cx="5797376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quantité de carburant est calculée à partir du temps de vol (conso en l/h pour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telle vitesse et telle altitude).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9464" y="2628208"/>
            <a:ext cx="579814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Le calcul se fait en tenant compte du vent ou en ajoutant 10% à la quantité calculée.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9464" y="2940627"/>
            <a:ext cx="5793903" cy="6093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quantité de minimum de carburant à emporter est majorée de + 20 mn 30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minutes de jour (ou 45 minutes de nuit) de réserve au calcul de consommation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réalisée ci-dessus.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128064" y="3990191"/>
            <a:ext cx="2950157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60" spc="10" dirty="0">
                <a:latin typeface="Arial"/>
                <a:cs typeface="Arial"/>
              </a:rPr>
              <a:t>IV.    Méthodes de navigation :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128064" y="4635245"/>
            <a:ext cx="2093909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A.  Le cheminement à vue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35" name="object 1035"/>
          <p:cNvSpPr/>
          <p:nvPr/>
        </p:nvSpPr>
        <p:spPr>
          <a:xfrm>
            <a:off x="1356614" y="4805807"/>
            <a:ext cx="1826006" cy="13715"/>
          </a:xfrm>
          <a:custGeom>
            <a:avLst/>
            <a:gdLst/>
            <a:ahLst/>
            <a:cxnLst/>
            <a:rect l="l" t="t" r="r" b="b"/>
            <a:pathLst>
              <a:path w="1826006" h="13715">
                <a:moveTo>
                  <a:pt x="0" y="0"/>
                </a:moveTo>
                <a:lnTo>
                  <a:pt x="0" y="13716"/>
                </a:lnTo>
                <a:lnTo>
                  <a:pt x="1826006" y="13716"/>
                </a:lnTo>
                <a:lnTo>
                  <a:pt x="18260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text 1"/>
          <p:cNvSpPr txBox="1"/>
          <p:nvPr/>
        </p:nvSpPr>
        <p:spPr>
          <a:xfrm>
            <a:off x="899464" y="5144744"/>
            <a:ext cx="5791338" cy="4001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consiste à suivre les lignes naturelles caractéristiques du relief (cours d’eau,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voies ferrées, des routes …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38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5663184"/>
            <a:ext cx="5657088" cy="336194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36" name="object 1036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166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60500"/>
            <a:ext cx="956624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B.  L’estime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37" name="object 1037"/>
          <p:cNvSpPr/>
          <p:nvPr/>
        </p:nvSpPr>
        <p:spPr>
          <a:xfrm>
            <a:off x="1356614" y="1131061"/>
            <a:ext cx="688848" cy="13717"/>
          </a:xfrm>
          <a:custGeom>
            <a:avLst/>
            <a:gdLst/>
            <a:ahLst/>
            <a:cxnLst/>
            <a:rect l="l" t="t" r="r" b="b"/>
            <a:pathLst>
              <a:path w="688848" h="13717">
                <a:moveTo>
                  <a:pt x="0" y="0"/>
                </a:moveTo>
                <a:lnTo>
                  <a:pt x="0" y="13717"/>
                </a:lnTo>
                <a:lnTo>
                  <a:pt x="688848" y="13717"/>
                </a:lnTo>
                <a:lnTo>
                  <a:pt x="68884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899464" y="1178883"/>
            <a:ext cx="5795306" cy="6090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4952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Suivre un cap donné pendant un temps donné pour naviguer entre 2 points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(on utilise le </a:t>
            </a:r>
            <a:r>
              <a:rPr sz="1300" b="1" spc="10" dirty="0">
                <a:latin typeface="Arial"/>
                <a:cs typeface="Arial"/>
              </a:rPr>
              <a:t>cap et la montre</a:t>
            </a:r>
            <a:r>
              <a:rPr sz="1300" spc="10" dirty="0">
                <a:latin typeface="Cambria"/>
                <a:cs typeface="Cambria"/>
              </a:rPr>
              <a:t>). Durant le vol on utilise des repères intermédiaires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contrôle (estimation et correction du vent).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28064" y="5217413"/>
            <a:ext cx="2973511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C.  Le cheminement radionavigation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38" name="object 1038"/>
          <p:cNvSpPr/>
          <p:nvPr/>
        </p:nvSpPr>
        <p:spPr>
          <a:xfrm>
            <a:off x="1356614" y="5387975"/>
            <a:ext cx="2705735" cy="13716"/>
          </a:xfrm>
          <a:custGeom>
            <a:avLst/>
            <a:gdLst/>
            <a:ahLst/>
            <a:cxnLst/>
            <a:rect l="l" t="t" r="r" b="b"/>
            <a:pathLst>
              <a:path w="2705735" h="13716">
                <a:moveTo>
                  <a:pt x="0" y="0"/>
                </a:moveTo>
                <a:lnTo>
                  <a:pt x="0" y="13716"/>
                </a:lnTo>
                <a:lnTo>
                  <a:pt x="2705735" y="13716"/>
                </a:lnTo>
                <a:lnTo>
                  <a:pt x="2705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899464" y="5746946"/>
            <a:ext cx="5791553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            Il s’agit de l’utilisation du VOR et d’utiliser un QDM ou un QDR  pour aller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balises en balises.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28064" y="6583171"/>
            <a:ext cx="2485831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D.  Le VOR (VHF OMNI RANGE)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39" name="object 1039"/>
          <p:cNvSpPr/>
          <p:nvPr/>
        </p:nvSpPr>
        <p:spPr>
          <a:xfrm>
            <a:off x="1356614" y="6753733"/>
            <a:ext cx="2218055" cy="13716"/>
          </a:xfrm>
          <a:custGeom>
            <a:avLst/>
            <a:gdLst/>
            <a:ahLst/>
            <a:cxnLst/>
            <a:rect l="l" t="t" r="r" b="b"/>
            <a:pathLst>
              <a:path w="2218055" h="13716">
                <a:moveTo>
                  <a:pt x="0" y="0"/>
                </a:moveTo>
                <a:lnTo>
                  <a:pt x="0" y="13716"/>
                </a:lnTo>
                <a:lnTo>
                  <a:pt x="2218055" y="13716"/>
                </a:lnTo>
                <a:lnTo>
                  <a:pt x="221805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1"/>
          <p:cNvSpPr txBox="1"/>
          <p:nvPr/>
        </p:nvSpPr>
        <p:spPr>
          <a:xfrm>
            <a:off x="1348994" y="7112450"/>
            <a:ext cx="534730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C’est un moyen de Radionavigation (magnétique) quelques fois implanté sur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040" name="object 1040"/>
          <p:cNvSpPr/>
          <p:nvPr/>
        </p:nvSpPr>
        <p:spPr>
          <a:xfrm>
            <a:off x="1929638" y="7279513"/>
            <a:ext cx="1894967" cy="9144"/>
          </a:xfrm>
          <a:custGeom>
            <a:avLst/>
            <a:gdLst/>
            <a:ahLst/>
            <a:cxnLst/>
            <a:rect l="l" t="t" r="r" b="b"/>
            <a:pathLst>
              <a:path w="1894967" h="9144">
                <a:moveTo>
                  <a:pt x="0" y="0"/>
                </a:moveTo>
                <a:lnTo>
                  <a:pt x="0" y="9144"/>
                </a:lnTo>
                <a:lnTo>
                  <a:pt x="1894967" y="9144"/>
                </a:lnTo>
                <a:lnTo>
                  <a:pt x="1894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899464" y="7321238"/>
            <a:ext cx="5794772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  aérodrome,  le  plus  souvent  en  campagne,  aux  points  clés  des  régions 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contrôle.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3506089" y="7841303"/>
            <a:ext cx="3188490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La station sol</a:t>
            </a:r>
            <a:r>
              <a:rPr sz="1300" spc="10" dirty="0">
                <a:latin typeface="Cambria"/>
                <a:cs typeface="Cambria"/>
              </a:rPr>
              <a:t> émet un signal dans toutes les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directions.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3506089" y="8361020"/>
            <a:ext cx="3189303" cy="6089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VOR matérialise dans l’espace les 360°,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directions d’une rose centrée sur la station et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calée sur le nord magnétique.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38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1906524"/>
            <a:ext cx="5739384" cy="2875788"/>
          </a:xfrm>
          <a:prstGeom prst="rect">
            <a:avLst/>
          </a:prstGeom>
        </p:spPr>
      </p:pic>
      <p:pic>
        <p:nvPicPr>
          <p:cNvPr id="38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7726680"/>
            <a:ext cx="2718816" cy="199796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41" name="object 1041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167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99464" y="4990788"/>
            <a:ext cx="5798893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Cet indicateur permet de situer l’aéronef par rapport à une route sélectionnée (ex :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060°) QDM.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99464" y="5510726"/>
            <a:ext cx="5796537" cy="6090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récepteur de bord permet de matérialiser les informations sur la position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l’avion. Le bouton « OBS » permet de  sélectionner la route choisie en faisant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tourner la couronne graduée.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707001" y="6239198"/>
            <a:ext cx="1990413" cy="6090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barre de tendance donne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position de l’aéronef par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rapport à la route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707001" y="6973540"/>
            <a:ext cx="1989259" cy="604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-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à gauche pour revenir sur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ma route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4948174" y="6966146"/>
            <a:ext cx="174944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barre à gauche, je tourne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4707001" y="7601809"/>
            <a:ext cx="96048" cy="3989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-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4707001" y="7803203"/>
            <a:ext cx="1991024" cy="6105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41172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barre à droite, je tourne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à droite pour revenir sur ma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route  jusqu’à  ce  que  ma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4707001" y="8431092"/>
            <a:ext cx="42448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barre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4707001" y="8431092"/>
            <a:ext cx="759428" cy="4017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55121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centrée.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5593165" y="8431092"/>
            <a:ext cx="68058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tendance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6400489" y="8431092"/>
            <a:ext cx="29676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soit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4707001" y="9064849"/>
            <a:ext cx="1991722" cy="6015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-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FROM”   m’indique   si   j’ai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passé la station ou non.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4948174" y="9057488"/>
            <a:ext cx="204917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5300072" y="9057488"/>
            <a:ext cx="584466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triangle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6031025" y="9057488"/>
            <a:ext cx="304166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“TO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6483159" y="9057488"/>
            <a:ext cx="214463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ou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38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00100"/>
            <a:ext cx="4572000" cy="3352800"/>
          </a:xfrm>
          <a:prstGeom prst="rect">
            <a:avLst/>
          </a:prstGeom>
        </p:spPr>
      </p:pic>
      <p:pic>
        <p:nvPicPr>
          <p:cNvPr id="39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6355715"/>
            <a:ext cx="4391025" cy="3295650"/>
          </a:xfrm>
          <a:prstGeom prst="rect">
            <a:avLst/>
          </a:prstGeom>
        </p:spPr>
      </p:pic>
      <p:sp>
        <p:nvSpPr>
          <p:cNvPr id="1042" name="object 1042"/>
          <p:cNvSpPr/>
          <p:nvPr/>
        </p:nvSpPr>
        <p:spPr>
          <a:xfrm>
            <a:off x="1133856" y="3971544"/>
            <a:ext cx="2476500" cy="819912"/>
          </a:xfrm>
          <a:custGeom>
            <a:avLst/>
            <a:gdLst/>
            <a:ahLst/>
            <a:cxnLst/>
            <a:rect l="l" t="t" r="r" b="b"/>
            <a:pathLst>
              <a:path w="2476500" h="819912">
                <a:moveTo>
                  <a:pt x="0" y="0"/>
                </a:moveTo>
                <a:lnTo>
                  <a:pt x="0" y="819912"/>
                </a:lnTo>
                <a:lnTo>
                  <a:pt x="2476500" y="819912"/>
                </a:lnTo>
                <a:lnTo>
                  <a:pt x="247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text 1"/>
          <p:cNvSpPr txBox="1"/>
          <p:nvPr/>
        </p:nvSpPr>
        <p:spPr>
          <a:xfrm>
            <a:off x="1231696" y="4020310"/>
            <a:ext cx="2311994" cy="6947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9" spc="10" dirty="0">
                <a:latin typeface="Cambria"/>
                <a:cs typeface="Cambria"/>
              </a:rPr>
              <a:t>Le  </a:t>
            </a:r>
            <a:r>
              <a:rPr sz="1009" b="1" spc="10" dirty="0">
                <a:latin typeface="Arial"/>
                <a:cs typeface="Arial"/>
              </a:rPr>
              <a:t>QDM</a:t>
            </a:r>
            <a:r>
              <a:rPr sz="1009" spc="10" dirty="0">
                <a:latin typeface="Cambria"/>
                <a:cs typeface="Cambria"/>
              </a:rPr>
              <a:t>  est  le</a:t>
            </a:r>
            <a:r>
              <a:rPr sz="1009" spc="10" dirty="0">
                <a:latin typeface="Cambria"/>
                <a:cs typeface="Cambria"/>
                <a:hlinkClick r:id="rId4"/>
              </a:rPr>
              <a:t>  </a:t>
            </a:r>
            <a:r>
              <a:rPr sz="1009" spc="10" dirty="0">
                <a:latin typeface="Cambria"/>
                <a:cs typeface="Cambria"/>
                <a:hlinkClick r:id="rId4"/>
              </a:rPr>
              <a:t>relèv</a:t>
            </a:r>
            <a:r>
              <a:rPr sz="1009" spc="10" dirty="0">
                <a:latin typeface="Cambria"/>
                <a:cs typeface="Cambria"/>
                <a:hlinkClick r:id="rId4"/>
              </a:rPr>
              <a:t>em</a:t>
            </a:r>
            <a:r>
              <a:rPr sz="1009" spc="10" dirty="0">
                <a:latin typeface="Cambria"/>
                <a:cs typeface="Cambria"/>
                <a:hlinkClick r:id="rId4"/>
              </a:rPr>
              <a:t>ent</a:t>
            </a:r>
            <a:r>
              <a:rPr sz="1009" spc="10" dirty="0">
                <a:latin typeface="Cambria"/>
                <a:cs typeface="Cambria"/>
                <a:hlinkClick r:id="rId4"/>
              </a:rPr>
              <a:t>  </a:t>
            </a:r>
            <a:r>
              <a:rPr sz="1009" spc="10" dirty="0">
                <a:latin typeface="Cambria"/>
                <a:cs typeface="Cambria"/>
              </a:rPr>
              <a:t>magnétique</a:t>
            </a:r>
            <a:endParaRPr sz="1000">
              <a:latin typeface="Cambria"/>
              <a:cs typeface="Cambria"/>
            </a:endParaRPr>
          </a:p>
          <a:p>
            <a:pPr marL="42621">
              <a:lnSpc>
                <a:spcPct val="100000"/>
              </a:lnSpc>
            </a:pPr>
            <a:r>
              <a:rPr sz="1100" spc="10" dirty="0">
                <a:latin typeface="Cambria"/>
                <a:cs typeface="Cambria"/>
              </a:rPr>
              <a:t>de  la  station  par  l</a:t>
            </a:r>
            <a:r>
              <a:rPr sz="1100" spc="10" dirty="0">
                <a:latin typeface="Cambria"/>
                <a:cs typeface="Cambria"/>
                <a:hlinkClick r:id="rId5"/>
              </a:rPr>
              <a:t>'</a:t>
            </a:r>
            <a:r>
              <a:rPr sz="1100" spc="10" dirty="0">
                <a:latin typeface="Cambria"/>
                <a:cs typeface="Cambria"/>
                <a:hlinkClick r:id="rId5"/>
              </a:rPr>
              <a:t>aérone</a:t>
            </a:r>
            <a:r>
              <a:rPr sz="1100" spc="10" dirty="0">
                <a:latin typeface="Cambria"/>
                <a:cs typeface="Cambria"/>
                <a:hlinkClick r:id="rId5"/>
              </a:rPr>
              <a:t>f</a:t>
            </a:r>
            <a:r>
              <a:rPr sz="1100" spc="10" dirty="0">
                <a:latin typeface="Cambria"/>
                <a:cs typeface="Cambria"/>
                <a:hlinkClick r:id="rId5"/>
              </a:rPr>
              <a:t>  </a:t>
            </a:r>
            <a:r>
              <a:rPr sz="1100" spc="10" dirty="0">
                <a:latin typeface="Cambria"/>
                <a:cs typeface="Cambria"/>
              </a:rPr>
              <a:t>ou  la  route</a:t>
            </a:r>
            <a:endParaRPr sz="11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619" spc="10" dirty="0">
                <a:latin typeface="Cambria"/>
                <a:cs typeface="Cambria"/>
              </a:rPr>
              <a:t>magnétique  à  suivre  pour  rejoindre  la</a:t>
            </a:r>
            <a:endParaRPr sz="600">
              <a:latin typeface="Cambria"/>
              <a:cs typeface="Cambria"/>
            </a:endParaRPr>
          </a:p>
          <a:p>
            <a:pPr marL="905586">
              <a:lnSpc>
                <a:spcPct val="100000"/>
              </a:lnSpc>
            </a:pPr>
            <a:r>
              <a:rPr sz="1100" spc="10" dirty="0">
                <a:latin typeface="Cambria"/>
                <a:cs typeface="Cambria"/>
              </a:rPr>
              <a:t>station.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043" name="object 1043"/>
          <p:cNvSpPr/>
          <p:nvPr/>
        </p:nvSpPr>
        <p:spPr>
          <a:xfrm>
            <a:off x="3800856" y="3980688"/>
            <a:ext cx="2476500" cy="819912"/>
          </a:xfrm>
          <a:custGeom>
            <a:avLst/>
            <a:gdLst/>
            <a:ahLst/>
            <a:cxnLst/>
            <a:rect l="l" t="t" r="r" b="b"/>
            <a:pathLst>
              <a:path w="2476500" h="819912">
                <a:moveTo>
                  <a:pt x="0" y="0"/>
                </a:moveTo>
                <a:lnTo>
                  <a:pt x="0" y="819912"/>
                </a:lnTo>
                <a:lnTo>
                  <a:pt x="2476500" y="819912"/>
                </a:lnTo>
                <a:lnTo>
                  <a:pt x="247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text 1"/>
          <p:cNvSpPr txBox="1"/>
          <p:nvPr/>
        </p:nvSpPr>
        <p:spPr>
          <a:xfrm>
            <a:off x="3931284" y="4029453"/>
            <a:ext cx="2246271" cy="6947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26136">
              <a:lnSpc>
                <a:spcPct val="100000"/>
              </a:lnSpc>
            </a:pPr>
            <a:r>
              <a:rPr sz="1100" spc="10" dirty="0">
                <a:latin typeface="Cambria"/>
                <a:cs typeface="Cambria"/>
              </a:rPr>
              <a:t>Le  </a:t>
            </a:r>
            <a:r>
              <a:rPr sz="1100" b="1" spc="10" dirty="0">
                <a:latin typeface="Arial"/>
                <a:cs typeface="Arial"/>
              </a:rPr>
              <a:t>QDR</a:t>
            </a:r>
            <a:r>
              <a:rPr sz="1100" spc="10" dirty="0">
                <a:latin typeface="Cambria"/>
                <a:cs typeface="Cambria"/>
              </a:rPr>
              <a:t>  est  un  relèvement</a:t>
            </a:r>
            <a:endParaRPr sz="1100">
              <a:latin typeface="Cambria"/>
              <a:cs typeface="Cambria"/>
            </a:endParaRPr>
          </a:p>
          <a:p>
            <a:pPr marL="73152">
              <a:lnSpc>
                <a:spcPct val="100000"/>
              </a:lnSpc>
            </a:pPr>
            <a:r>
              <a:rPr sz="1100" spc="10" dirty="0">
                <a:latin typeface="Cambria"/>
                <a:cs typeface="Cambria"/>
              </a:rPr>
              <a:t>magnétique  relevé  par  une  station.</a:t>
            </a:r>
            <a:endParaRPr sz="11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889" spc="10" dirty="0">
                <a:latin typeface="Cambria"/>
                <a:cs typeface="Cambria"/>
              </a:rPr>
              <a:t>C’est  l’angle  mesuré  à  la  station  entre</a:t>
            </a:r>
            <a:endParaRPr sz="800">
              <a:latin typeface="Cambria"/>
              <a:cs typeface="Cambria"/>
            </a:endParaRPr>
          </a:p>
          <a:p>
            <a:pPr marL="216408">
              <a:lnSpc>
                <a:spcPct val="100000"/>
              </a:lnSpc>
            </a:pPr>
            <a:r>
              <a:rPr sz="1100" spc="10" dirty="0">
                <a:latin typeface="Cambria"/>
                <a:cs typeface="Cambria"/>
              </a:rPr>
              <a:t>le  Nord  magnétique  et  l’avion.</a:t>
            </a:r>
            <a:endParaRPr sz="1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44" name="object 1044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168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60500"/>
            <a:ext cx="3209731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E.   L’ADF (Automatic Direction Finder)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45" name="object 1045"/>
          <p:cNvSpPr/>
          <p:nvPr/>
        </p:nvSpPr>
        <p:spPr>
          <a:xfrm>
            <a:off x="1356614" y="1131061"/>
            <a:ext cx="2941955" cy="13717"/>
          </a:xfrm>
          <a:custGeom>
            <a:avLst/>
            <a:gdLst/>
            <a:ahLst/>
            <a:cxnLst/>
            <a:rect l="l" t="t" r="r" b="b"/>
            <a:pathLst>
              <a:path w="2941955" h="13717">
                <a:moveTo>
                  <a:pt x="0" y="0"/>
                </a:moveTo>
                <a:lnTo>
                  <a:pt x="0" y="13717"/>
                </a:lnTo>
                <a:lnTo>
                  <a:pt x="2941955" y="13717"/>
                </a:lnTo>
                <a:lnTo>
                  <a:pt x="294195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899464" y="1177359"/>
            <a:ext cx="575700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C’est un moyen de Radionavigation implanté à proximité de certains aérodromes.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2443607" y="1488256"/>
            <a:ext cx="243409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La balise au sol</a:t>
            </a:r>
            <a:r>
              <a:rPr sz="1300" spc="10" dirty="0">
                <a:latin typeface="Cambria"/>
                <a:cs typeface="Cambria"/>
              </a:rPr>
              <a:t> émet des signaux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2443607" y="1800707"/>
            <a:ext cx="4249767" cy="40019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  bord  de  l’avion,  l’aiguille  du  radiocompas  indique  la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direction de la balise, on appelle ça : </a:t>
            </a:r>
            <a:r>
              <a:rPr sz="1300" b="1" spc="10" dirty="0">
                <a:latin typeface="Arial"/>
                <a:cs typeface="Arial"/>
              </a:rPr>
              <a:t>un Gisement.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46" name="object 1046"/>
          <p:cNvSpPr/>
          <p:nvPr/>
        </p:nvSpPr>
        <p:spPr>
          <a:xfrm>
            <a:off x="5010658" y="2173478"/>
            <a:ext cx="990600" cy="12192"/>
          </a:xfrm>
          <a:custGeom>
            <a:avLst/>
            <a:gdLst/>
            <a:ahLst/>
            <a:cxnLst/>
            <a:rect l="l" t="t" r="r" b="b"/>
            <a:pathLst>
              <a:path w="990600" h="12192">
                <a:moveTo>
                  <a:pt x="0" y="0"/>
                </a:moveTo>
                <a:lnTo>
                  <a:pt x="0" y="12192"/>
                </a:lnTo>
                <a:lnTo>
                  <a:pt x="990600" y="12192"/>
                </a:lnTo>
                <a:lnTo>
                  <a:pt x="990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1722374" y="4772630"/>
            <a:ext cx="4150502" cy="1838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40" b="1" spc="10" dirty="0">
                <a:latin typeface="Arial"/>
                <a:cs typeface="Arial"/>
              </a:rPr>
              <a:t>Relèvement Magnétique = CAP Magnétique + gisement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128064" y="5392927"/>
            <a:ext cx="3253928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F.  Le GPS (Global Posistioning System):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47" name="object 1047"/>
          <p:cNvSpPr/>
          <p:nvPr/>
        </p:nvSpPr>
        <p:spPr>
          <a:xfrm>
            <a:off x="1356614" y="5563489"/>
            <a:ext cx="2986151" cy="13715"/>
          </a:xfrm>
          <a:custGeom>
            <a:avLst/>
            <a:gdLst/>
            <a:ahLst/>
            <a:cxnLst/>
            <a:rect l="l" t="t" r="r" b="b"/>
            <a:pathLst>
              <a:path w="2986151" h="13715">
                <a:moveTo>
                  <a:pt x="0" y="0"/>
                </a:moveTo>
                <a:lnTo>
                  <a:pt x="0" y="13716"/>
                </a:lnTo>
                <a:lnTo>
                  <a:pt x="2986151" y="13716"/>
                </a:lnTo>
                <a:lnTo>
                  <a:pt x="29861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899464" y="5923730"/>
            <a:ext cx="5798148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4952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C’est  un  instrument  permettant,  à  l’aide  de  signaux  émis  par  plusieurs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satellites, de connaître à bord de l’avion, sa position (latitude, longitude et altitude).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99464" y="9549800"/>
            <a:ext cx="973785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49" b="1" spc="10" dirty="0">
                <a:latin typeface="Arial"/>
                <a:cs typeface="Arial"/>
              </a:rPr>
              <a:t>Règles de vol 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48" name="object 1048"/>
          <p:cNvSpPr/>
          <p:nvPr/>
        </p:nvSpPr>
        <p:spPr>
          <a:xfrm>
            <a:off x="899464" y="9704527"/>
            <a:ext cx="935736" cy="15240"/>
          </a:xfrm>
          <a:custGeom>
            <a:avLst/>
            <a:gdLst/>
            <a:ahLst/>
            <a:cxnLst/>
            <a:rect l="l" t="t" r="r" b="b"/>
            <a:pathLst>
              <a:path w="935736" h="15240">
                <a:moveTo>
                  <a:pt x="0" y="0"/>
                </a:moveTo>
                <a:lnTo>
                  <a:pt x="0" y="15240"/>
                </a:lnTo>
                <a:lnTo>
                  <a:pt x="935736" y="15240"/>
                </a:lnTo>
                <a:lnTo>
                  <a:pt x="9357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9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72" y="2318003"/>
            <a:ext cx="3066288" cy="2019300"/>
          </a:xfrm>
          <a:prstGeom prst="rect">
            <a:avLst/>
          </a:prstGeom>
        </p:spPr>
      </p:pic>
      <p:pic>
        <p:nvPicPr>
          <p:cNvPr id="39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1502664"/>
            <a:ext cx="1424940" cy="2561844"/>
          </a:xfrm>
          <a:prstGeom prst="rect">
            <a:avLst/>
          </a:prstGeom>
        </p:spPr>
      </p:pic>
      <p:pic>
        <p:nvPicPr>
          <p:cNvPr id="39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" y="6416040"/>
            <a:ext cx="3508247" cy="340918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49" name="object 1049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169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9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18232"/>
            <a:ext cx="5626608" cy="4219956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47907"/>
            <a:ext cx="249010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V.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585214" y="965056"/>
            <a:ext cx="1340611" cy="26519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70" spc="10" dirty="0">
                <a:latin typeface="Arial"/>
                <a:cs typeface="Arial"/>
              </a:rPr>
              <a:t>Règles de vol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035100" y="1478885"/>
            <a:ext cx="5524987" cy="3911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99" b="1" spc="10" dirty="0">
                <a:latin typeface="Arial"/>
                <a:cs typeface="Arial"/>
              </a:rPr>
              <a:t>Le pilote en VFR est responsable de l’anti-abordage et de l’anti-collision :</a:t>
            </a:r>
            <a:endParaRPr sz="600">
              <a:latin typeface="Arial"/>
              <a:cs typeface="Arial"/>
            </a:endParaRPr>
          </a:p>
          <a:p>
            <a:pPr marL="2222322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Voir et Eviter.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9464" y="2299023"/>
            <a:ext cx="277542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Les règles pour prévenir les collisions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50" name="object 1050"/>
          <p:cNvSpPr/>
          <p:nvPr/>
        </p:nvSpPr>
        <p:spPr>
          <a:xfrm>
            <a:off x="899464" y="2466086"/>
            <a:ext cx="2739263" cy="9144"/>
          </a:xfrm>
          <a:custGeom>
            <a:avLst/>
            <a:gdLst/>
            <a:ahLst/>
            <a:cxnLst/>
            <a:rect l="l" t="t" r="r" b="b"/>
            <a:pathLst>
              <a:path w="2739263" h="9144">
                <a:moveTo>
                  <a:pt x="0" y="0"/>
                </a:moveTo>
                <a:lnTo>
                  <a:pt x="0" y="9144"/>
                </a:lnTo>
                <a:lnTo>
                  <a:pt x="2739264" y="9144"/>
                </a:lnTo>
                <a:lnTo>
                  <a:pt x="273926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899464" y="7267898"/>
            <a:ext cx="430894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 aéronef en vol a toujours la priorité sur un aéronef au sol.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9464" y="7579175"/>
            <a:ext cx="436685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dépassement d’un aéronef s’effectue toujours sur la droite.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99464" y="7890071"/>
            <a:ext cx="546439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 cas de rapprochement de face, chaque appareil effectue un virage à droite.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99464" y="8201000"/>
            <a:ext cx="5793311" cy="4001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Lorsque deux aéronefs se préparent à atterrir, c’est celui qui est le plus bas, qui est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prioritaire.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99464" y="8720684"/>
            <a:ext cx="5794130" cy="6089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 aéronef à l’atterrissage ou en approche finale ne doit pas franchir le seuil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piste tant que l’aéronef qui le précède n’a pas franchi l’extrémité de piste ou amorcé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 virage.</a:t>
            </a:r>
            <a:endParaRPr sz="13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51" name="object 1051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170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60500"/>
            <a:ext cx="2151822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A.  Le Circuit d’aérodrome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52" name="object 1052"/>
          <p:cNvSpPr/>
          <p:nvPr/>
        </p:nvSpPr>
        <p:spPr>
          <a:xfrm>
            <a:off x="1356614" y="1131061"/>
            <a:ext cx="1883918" cy="13717"/>
          </a:xfrm>
          <a:custGeom>
            <a:avLst/>
            <a:gdLst/>
            <a:ahLst/>
            <a:cxnLst/>
            <a:rect l="l" t="t" r="r" b="b"/>
            <a:pathLst>
              <a:path w="1883918" h="13717">
                <a:moveTo>
                  <a:pt x="0" y="0"/>
                </a:moveTo>
                <a:lnTo>
                  <a:pt x="0" y="13717"/>
                </a:lnTo>
                <a:lnTo>
                  <a:pt x="1883918" y="13717"/>
                </a:lnTo>
                <a:lnTo>
                  <a:pt x="188391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4144645" y="1489780"/>
            <a:ext cx="2552189" cy="6105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53567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tour de piste est le premier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vol réalisé par un jeune pilote. Le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sens  peut  se  faire  à  droite  ou  à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144645" y="2116144"/>
            <a:ext cx="53360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gauche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767297" y="2116144"/>
            <a:ext cx="41131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selon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266834" y="2116144"/>
            <a:ext cx="16113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5516684" y="2116144"/>
            <a:ext cx="79383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terrain   et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4144645" y="2116144"/>
            <a:ext cx="2554353" cy="6090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54631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altitude  de  1000  ft/sol  (cela  est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indiqué sur la carte VAC)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4358005" y="3463740"/>
            <a:ext cx="212624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Taux 1 : 360° / 2mn en virage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53" name="object 1053"/>
          <p:cNvSpPr/>
          <p:nvPr/>
        </p:nvSpPr>
        <p:spPr>
          <a:xfrm>
            <a:off x="4358005" y="3630803"/>
            <a:ext cx="2090039" cy="9143"/>
          </a:xfrm>
          <a:custGeom>
            <a:avLst/>
            <a:gdLst/>
            <a:ahLst/>
            <a:cxnLst/>
            <a:rect l="l" t="t" r="r" b="b"/>
            <a:pathLst>
              <a:path w="2090039" h="9143">
                <a:moveTo>
                  <a:pt x="0" y="0"/>
                </a:moveTo>
                <a:lnTo>
                  <a:pt x="0" y="9144"/>
                </a:lnTo>
                <a:lnTo>
                  <a:pt x="2090039" y="9144"/>
                </a:lnTo>
                <a:lnTo>
                  <a:pt x="209003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text 1"/>
          <p:cNvSpPr txBox="1"/>
          <p:nvPr/>
        </p:nvSpPr>
        <p:spPr>
          <a:xfrm>
            <a:off x="1128064" y="4092701"/>
            <a:ext cx="3374323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B.  Communication en cas de panne radio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54" name="object 1054"/>
          <p:cNvSpPr/>
          <p:nvPr/>
        </p:nvSpPr>
        <p:spPr>
          <a:xfrm>
            <a:off x="1356614" y="4263263"/>
            <a:ext cx="3106547" cy="13716"/>
          </a:xfrm>
          <a:custGeom>
            <a:avLst/>
            <a:gdLst/>
            <a:ahLst/>
            <a:cxnLst/>
            <a:rect l="l" t="t" r="r" b="b"/>
            <a:pathLst>
              <a:path w="3106547" h="13716">
                <a:moveTo>
                  <a:pt x="0" y="0"/>
                </a:moveTo>
                <a:lnTo>
                  <a:pt x="0" y="13716"/>
                </a:lnTo>
                <a:lnTo>
                  <a:pt x="3106547" y="13716"/>
                </a:lnTo>
                <a:lnTo>
                  <a:pt x="3106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text 1"/>
          <p:cNvSpPr txBox="1"/>
          <p:nvPr/>
        </p:nvSpPr>
        <p:spPr>
          <a:xfrm>
            <a:off x="899464" y="4622012"/>
            <a:ext cx="5794654" cy="4001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4952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Si la radio n’est plus utilisable, la tour peut communiquer avec le pilote avec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des signaux lumineux.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3019679" y="5147534"/>
            <a:ext cx="1555891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Si l’avion est en vol 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128064" y="5452814"/>
            <a:ext cx="4237319" cy="130395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Fusée rouge</a:t>
            </a:r>
            <a:r>
              <a:rPr sz="1300" spc="10" dirty="0">
                <a:latin typeface="Cambria"/>
                <a:cs typeface="Cambria"/>
              </a:rPr>
              <a:t> : interdiction d’atterrir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Feu vert continu</a:t>
            </a:r>
            <a:r>
              <a:rPr sz="1300" spc="10" dirty="0">
                <a:latin typeface="Cambria"/>
                <a:cs typeface="Cambria"/>
              </a:rPr>
              <a:t> : autorisé à atterrir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Feu rouge continu</a:t>
            </a:r>
            <a:r>
              <a:rPr sz="1300" spc="10" dirty="0">
                <a:latin typeface="Cambria"/>
                <a:cs typeface="Cambria"/>
              </a:rPr>
              <a:t> : cédez le passage à un autre aéronef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Eclats verts</a:t>
            </a:r>
            <a:r>
              <a:rPr sz="1300" spc="10" dirty="0">
                <a:latin typeface="Cambria"/>
                <a:cs typeface="Cambria"/>
              </a:rPr>
              <a:t> : revenez pour atterrir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Eclats blanc</a:t>
            </a:r>
            <a:r>
              <a:rPr sz="1300" spc="10" dirty="0">
                <a:latin typeface="Cambria"/>
                <a:cs typeface="Cambria"/>
              </a:rPr>
              <a:t> : atterrissez et dégager la piste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Eclats rouges</a:t>
            </a:r>
            <a:r>
              <a:rPr sz="1300" spc="10" dirty="0">
                <a:latin typeface="Cambria"/>
                <a:cs typeface="Cambria"/>
              </a:rPr>
              <a:t> : aérodrome dangereux, n’atterrissez pas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3025775" y="7516084"/>
            <a:ext cx="1543700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Si l’avion est au sol 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1128064" y="7821491"/>
            <a:ext cx="2930870" cy="102658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Feu vert continu</a:t>
            </a:r>
            <a:r>
              <a:rPr sz="1300" spc="10" dirty="0">
                <a:latin typeface="Cambria"/>
                <a:cs typeface="Cambria"/>
              </a:rPr>
              <a:t> : autorisé à décoller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Feu rouge continu</a:t>
            </a:r>
            <a:r>
              <a:rPr sz="1300" spc="10" dirty="0">
                <a:latin typeface="Cambria"/>
                <a:cs typeface="Cambria"/>
              </a:rPr>
              <a:t> : arrêtez-vous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Eclats verts</a:t>
            </a:r>
            <a:r>
              <a:rPr sz="1300" spc="10" dirty="0">
                <a:latin typeface="Cambria"/>
                <a:cs typeface="Cambria"/>
              </a:rPr>
              <a:t> : autorisé à circuler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Eclats blanc</a:t>
            </a:r>
            <a:r>
              <a:rPr sz="1300" spc="10" dirty="0">
                <a:latin typeface="Cambria"/>
                <a:cs typeface="Cambria"/>
              </a:rPr>
              <a:t> : rentrez au parking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Eclats rouges</a:t>
            </a:r>
            <a:r>
              <a:rPr sz="1300" spc="10" dirty="0">
                <a:latin typeface="Cambria"/>
                <a:cs typeface="Cambria"/>
              </a:rPr>
              <a:t> : dégagez la piste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39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6" y="1400556"/>
            <a:ext cx="3467100" cy="233324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55" name="object 1055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171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46383"/>
            <a:ext cx="4326712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90" spc="10" dirty="0">
                <a:latin typeface="Arial"/>
                <a:cs typeface="Arial"/>
              </a:rPr>
              <a:t>VI.    Avant le départ le pilote doit consulter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28064" y="1612772"/>
            <a:ext cx="2848544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A.  Les NOTAM (Notice To AirMen) 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56" name="object 1056"/>
          <p:cNvSpPr/>
          <p:nvPr/>
        </p:nvSpPr>
        <p:spPr>
          <a:xfrm>
            <a:off x="1356614" y="1783334"/>
            <a:ext cx="2542667" cy="13716"/>
          </a:xfrm>
          <a:custGeom>
            <a:avLst/>
            <a:gdLst/>
            <a:ahLst/>
            <a:cxnLst/>
            <a:rect l="l" t="t" r="r" b="b"/>
            <a:pathLst>
              <a:path w="2542667" h="13716">
                <a:moveTo>
                  <a:pt x="0" y="0"/>
                </a:moveTo>
                <a:lnTo>
                  <a:pt x="0" y="13716"/>
                </a:lnTo>
                <a:lnTo>
                  <a:pt x="2542667" y="13716"/>
                </a:lnTo>
                <a:lnTo>
                  <a:pt x="2542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899464" y="1831156"/>
            <a:ext cx="5793641" cy="6090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  sont  des  informations  publiées  sur  des  sites  spécialisés  à  destination  des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équipages. Elles permettent d’informer de danger particuliers ou de modifications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provisoires des procédures.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9464" y="2565498"/>
            <a:ext cx="741771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i="1" spc="10" dirty="0">
                <a:latin typeface="Arial"/>
                <a:cs typeface="Arial"/>
              </a:rPr>
              <a:t>Exemple</a:t>
            </a:r>
            <a:r>
              <a:rPr sz="1210" b="1" spc="10" dirty="0">
                <a:latin typeface="Arial"/>
                <a:cs typeface="Arial"/>
              </a:rPr>
              <a:t> :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9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2868295"/>
            <a:ext cx="3648709" cy="1666875"/>
          </a:xfrm>
          <a:prstGeom prst="rect">
            <a:avLst/>
          </a:prstGeom>
        </p:spPr>
      </p:pic>
      <p:sp>
        <p:nvSpPr>
          <p:cNvPr id="8" name="text 1"/>
          <p:cNvSpPr txBox="1"/>
          <p:nvPr/>
        </p:nvSpPr>
        <p:spPr>
          <a:xfrm>
            <a:off x="1128064" y="4659629"/>
            <a:ext cx="5571466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B.  Les cartes TEMSI (WINTEM) ainsi que des messages météo TAF et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57" name="object 1057"/>
          <p:cNvSpPr/>
          <p:nvPr/>
        </p:nvSpPr>
        <p:spPr>
          <a:xfrm>
            <a:off x="1356614" y="4830191"/>
            <a:ext cx="5304790" cy="13716"/>
          </a:xfrm>
          <a:custGeom>
            <a:avLst/>
            <a:gdLst/>
            <a:ahLst/>
            <a:cxnLst/>
            <a:rect l="l" t="t" r="r" b="b"/>
            <a:pathLst>
              <a:path w="5304790" h="13716">
                <a:moveTo>
                  <a:pt x="0" y="0"/>
                </a:moveTo>
                <a:lnTo>
                  <a:pt x="0" y="13716"/>
                </a:lnTo>
                <a:lnTo>
                  <a:pt x="5304790" y="13716"/>
                </a:lnTo>
                <a:lnTo>
                  <a:pt x="53047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1"/>
          <p:cNvSpPr txBox="1"/>
          <p:nvPr/>
        </p:nvSpPr>
        <p:spPr>
          <a:xfrm>
            <a:off x="1356614" y="4885182"/>
            <a:ext cx="680831" cy="1992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METAR.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58" name="object 1058"/>
          <p:cNvSpPr/>
          <p:nvPr/>
        </p:nvSpPr>
        <p:spPr>
          <a:xfrm>
            <a:off x="1356614" y="5055743"/>
            <a:ext cx="641604" cy="13716"/>
          </a:xfrm>
          <a:custGeom>
            <a:avLst/>
            <a:gdLst/>
            <a:ahLst/>
            <a:cxnLst/>
            <a:rect l="l" t="t" r="r" b="b"/>
            <a:pathLst>
              <a:path w="641604" h="13716">
                <a:moveTo>
                  <a:pt x="0" y="0"/>
                </a:moveTo>
                <a:lnTo>
                  <a:pt x="0" y="13716"/>
                </a:lnTo>
                <a:lnTo>
                  <a:pt x="641604" y="13716"/>
                </a:lnTo>
                <a:lnTo>
                  <a:pt x="6416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1128064" y="5413190"/>
            <a:ext cx="277694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1.  Carte TEMSI</a:t>
            </a:r>
            <a:r>
              <a:rPr sz="1210" spc="10" dirty="0">
                <a:latin typeface="Cambria"/>
                <a:cs typeface="Cambria"/>
              </a:rPr>
              <a:t>- (</a:t>
            </a:r>
            <a:r>
              <a:rPr sz="1210" b="1" spc="10" dirty="0">
                <a:latin typeface="Arial"/>
                <a:cs typeface="Arial"/>
              </a:rPr>
              <a:t>TEMps SIgnificatif</a:t>
            </a:r>
            <a:r>
              <a:rPr sz="1210" spc="10" dirty="0">
                <a:latin typeface="Cambria"/>
                <a:cs typeface="Cambria"/>
              </a:rPr>
              <a:t>)</a:t>
            </a:r>
            <a:endParaRPr sz="1200">
              <a:latin typeface="Cambria"/>
              <a:cs typeface="Cambria"/>
            </a:endParaRPr>
          </a:p>
        </p:txBody>
      </p:sp>
      <p:pic>
        <p:nvPicPr>
          <p:cNvPr id="39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75" y="5722620"/>
            <a:ext cx="518922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59" name="object 1059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172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53332"/>
            <a:ext cx="419617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2.  Message TAF </a:t>
            </a:r>
            <a:r>
              <a:rPr sz="1300" spc="10" dirty="0">
                <a:latin typeface="Cambria"/>
                <a:cs typeface="Cambria"/>
              </a:rPr>
              <a:t>(TYPES OF AERONAUTICAL FORECASTS)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99464" y="1271622"/>
            <a:ext cx="5792980" cy="3911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LFLY 140800Z 1409/1418 32010KT 9999 SCT025CB BKN050 TEMPO 0911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7000 SCT015 BKN040 BECMG 1113 SCT050=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1782388"/>
            <a:ext cx="567165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prévision concerne Lyon Bron, il a été émis le 14 à 8h (heure Zoulou ou UTC)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9464" y="2094808"/>
            <a:ext cx="5791664" cy="6090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message est valable de 9h à 18h UTC avec un vent 320 pour 10Kt avec une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visibilité supérieure à 10 Km. 3 à 4 octas par Cb à 2500 pied, 5 à 7 octas  à 5000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pieds.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9464" y="2821756"/>
            <a:ext cx="442934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Baisse temporaire de la visibilité à 7000 mètre entre 9h et 11h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9464" y="3131127"/>
            <a:ext cx="454211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Evolution progressive entre 11h et 13h, 3 à 4 octas à 5000 pieds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128064" y="4065720"/>
            <a:ext cx="5569549" cy="4017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3.  METAR  :  (MET</a:t>
            </a:r>
            <a:r>
              <a:rPr sz="1300" spc="10" dirty="0">
                <a:latin typeface="Cambria"/>
                <a:cs typeface="Cambria"/>
              </a:rPr>
              <a:t>eorological </a:t>
            </a:r>
            <a:r>
              <a:rPr sz="1300" b="1" spc="10" dirty="0">
                <a:latin typeface="Arial"/>
                <a:cs typeface="Arial"/>
              </a:rPr>
              <a:t>A</a:t>
            </a:r>
            <a:r>
              <a:rPr sz="1300" spc="10" dirty="0">
                <a:latin typeface="Cambria"/>
                <a:cs typeface="Cambria"/>
              </a:rPr>
              <a:t>erodrome </a:t>
            </a:r>
            <a:r>
              <a:rPr sz="1300" b="1" spc="10" dirty="0">
                <a:latin typeface="Arial"/>
                <a:cs typeface="Arial"/>
              </a:rPr>
              <a:t>R</a:t>
            </a:r>
            <a:r>
              <a:rPr sz="1300" spc="10" dirty="0">
                <a:latin typeface="Cambria"/>
                <a:cs typeface="Cambria"/>
              </a:rPr>
              <a:t>eport  mais  parfois  défini  par</a:t>
            </a:r>
            <a:endParaRPr sz="1300">
              <a:latin typeface="Cambria"/>
              <a:cs typeface="Cambria"/>
            </a:endParaRPr>
          </a:p>
          <a:p>
            <a:pPr marL="228549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MET</a:t>
            </a:r>
            <a:r>
              <a:rPr sz="1300" spc="10" dirty="0">
                <a:latin typeface="Cambria"/>
                <a:cs typeface="Cambria"/>
              </a:rPr>
              <a:t>eorological </a:t>
            </a:r>
            <a:r>
              <a:rPr sz="1300" b="1" spc="10" dirty="0">
                <a:latin typeface="Arial"/>
                <a:cs typeface="Arial"/>
              </a:rPr>
              <a:t>A</a:t>
            </a:r>
            <a:r>
              <a:rPr sz="1300" spc="10" dirty="0">
                <a:latin typeface="Cambria"/>
                <a:cs typeface="Cambria"/>
              </a:rPr>
              <a:t>irport        </a:t>
            </a:r>
            <a:r>
              <a:rPr sz="1300" b="1" spc="10" dirty="0">
                <a:latin typeface="Arial"/>
                <a:cs typeface="Arial"/>
              </a:rPr>
              <a:t>R</a:t>
            </a:r>
            <a:r>
              <a:rPr sz="1300" spc="10" dirty="0">
                <a:latin typeface="Cambria"/>
                <a:cs typeface="Cambria"/>
              </a:rPr>
              <a:t>eport)</a:t>
            </a:r>
            <a:r>
              <a:rPr sz="1300" spc="10" dirty="0">
                <a:solidFill>
                  <a:srgbClr val="0462C1"/>
                </a:solidFill>
                <a:latin typeface="Cambria"/>
                <a:cs typeface="Cambria"/>
                <a:hlinkClick r:id="rId2"/>
              </a:rPr>
              <a:t>h</a:t>
            </a:r>
            <a:r>
              <a:rPr sz="1300" spc="10" dirty="0">
                <a:solidFill>
                  <a:srgbClr val="0462C1"/>
                </a:solidFill>
                <a:latin typeface="Cambria"/>
                <a:cs typeface="Cambria"/>
                <a:hlinkClick r:id="rId2"/>
              </a:rPr>
              <a:t>t</a:t>
            </a:r>
            <a:r>
              <a:rPr sz="1300" spc="10" dirty="0">
                <a:solidFill>
                  <a:srgbClr val="0462C1"/>
                </a:solidFill>
                <a:latin typeface="Cambria"/>
                <a:cs typeface="Cambria"/>
                <a:hlinkClick r:id="rId2"/>
              </a:rPr>
              <a:t>t</a:t>
            </a:r>
            <a:r>
              <a:rPr sz="1300" spc="10" dirty="0">
                <a:solidFill>
                  <a:srgbClr val="0462C1"/>
                </a:solidFill>
                <a:latin typeface="Cambria"/>
                <a:cs typeface="Cambria"/>
                <a:hlinkClick r:id="rId2"/>
              </a:rPr>
              <a:t>ps</a:t>
            </a:r>
            <a:r>
              <a:rPr sz="1300" spc="10" dirty="0">
                <a:solidFill>
                  <a:srgbClr val="0462C1"/>
                </a:solidFill>
                <a:latin typeface="Cambria"/>
                <a:cs typeface="Cambria"/>
                <a:hlinkClick r:id="rId2"/>
              </a:rPr>
              <a:t>:</a:t>
            </a:r>
            <a:r>
              <a:rPr sz="1300" spc="10" dirty="0">
                <a:solidFill>
                  <a:srgbClr val="0462C1"/>
                </a:solidFill>
                <a:latin typeface="Cambria"/>
                <a:cs typeface="Cambria"/>
                <a:hlinkClick r:id="rId2"/>
              </a:rPr>
              <a:t>//</a:t>
            </a:r>
            <a:r>
              <a:rPr sz="1300" spc="10" dirty="0">
                <a:solidFill>
                  <a:srgbClr val="0462C1"/>
                </a:solidFill>
                <a:latin typeface="Cambria"/>
                <a:cs typeface="Cambria"/>
                <a:hlinkClick r:id="rId2"/>
              </a:rPr>
              <a:t>fr</a:t>
            </a:r>
            <a:r>
              <a:rPr sz="1300" spc="10" dirty="0">
                <a:solidFill>
                  <a:srgbClr val="0462C1"/>
                </a:solidFill>
                <a:latin typeface="Cambria"/>
                <a:cs typeface="Cambria"/>
                <a:hlinkClick r:id="rId2"/>
              </a:rPr>
              <a:t>.wik</a:t>
            </a:r>
            <a:r>
              <a:rPr sz="1300" spc="10" dirty="0">
                <a:solidFill>
                  <a:srgbClr val="0462C1"/>
                </a:solidFill>
                <a:latin typeface="Cambria"/>
                <a:cs typeface="Cambria"/>
                <a:hlinkClick r:id="rId2"/>
              </a:rPr>
              <a:t>ipedia</a:t>
            </a:r>
            <a:r>
              <a:rPr sz="1300" spc="10" dirty="0">
                <a:solidFill>
                  <a:srgbClr val="0462C1"/>
                </a:solidFill>
                <a:latin typeface="Cambria"/>
                <a:cs typeface="Cambria"/>
                <a:hlinkClick r:id="rId2"/>
              </a:rPr>
              <a:t>.o</a:t>
            </a:r>
            <a:r>
              <a:rPr sz="1300" spc="10" dirty="0">
                <a:solidFill>
                  <a:srgbClr val="0462C1"/>
                </a:solidFill>
                <a:latin typeface="Cambria"/>
                <a:cs typeface="Cambria"/>
                <a:hlinkClick r:id="rId2"/>
              </a:rPr>
              <a:t>rg/w</a:t>
            </a:r>
            <a:r>
              <a:rPr sz="1300" spc="10" dirty="0">
                <a:solidFill>
                  <a:srgbClr val="0462C1"/>
                </a:solidFill>
                <a:latin typeface="Cambria"/>
                <a:cs typeface="Cambria"/>
                <a:hlinkClick r:id="rId2"/>
              </a:rPr>
              <a:t>ik</a:t>
            </a:r>
            <a:r>
              <a:rPr sz="1300" spc="10" dirty="0">
                <a:solidFill>
                  <a:srgbClr val="0462C1"/>
                </a:solidFill>
                <a:latin typeface="Cambria"/>
                <a:cs typeface="Cambria"/>
                <a:hlinkClick r:id="rId2"/>
              </a:rPr>
              <a:t>i</a:t>
            </a:r>
            <a:r>
              <a:rPr sz="1300" spc="10" dirty="0">
                <a:solidFill>
                  <a:srgbClr val="0462C1"/>
                </a:solidFill>
                <a:latin typeface="Cambria"/>
                <a:cs typeface="Cambria"/>
                <a:hlinkClick r:id="rId2"/>
              </a:rPr>
              <a:t>/META</a:t>
            </a:r>
            <a:r>
              <a:rPr sz="1300" spc="10" dirty="0">
                <a:solidFill>
                  <a:srgbClr val="0462C1"/>
                </a:solidFill>
                <a:latin typeface="Cambria"/>
                <a:cs typeface="Cambria"/>
                <a:hlinkClick r:id="rId2"/>
              </a:rPr>
              <a:t>R</a:t>
            </a:r>
            <a:r>
              <a:rPr sz="1300" spc="10" dirty="0">
                <a:solidFill>
                  <a:srgbClr val="0462C1"/>
                </a:solidFill>
                <a:latin typeface="Cambria"/>
                <a:cs typeface="Cambria"/>
                <a:hlinkClick r:id="rId2"/>
              </a:rPr>
              <a:t> </a:t>
            </a:r>
            <a:r>
              <a:rPr sz="1300" spc="10" dirty="0">
                <a:solidFill>
                  <a:srgbClr val="0462C1"/>
                </a:solidFill>
                <a:latin typeface="Cambria"/>
                <a:cs typeface="Cambria"/>
                <a:hlinkClick r:id="rId2"/>
              </a:rPr>
              <a:t>-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60" name="object 1060"/>
          <p:cNvSpPr/>
          <p:nvPr/>
        </p:nvSpPr>
        <p:spPr>
          <a:xfrm>
            <a:off x="3877945" y="4441571"/>
            <a:ext cx="2783459" cy="9144"/>
          </a:xfrm>
          <a:custGeom>
            <a:avLst/>
            <a:gdLst/>
            <a:ahLst/>
            <a:cxnLst/>
            <a:rect l="l" t="t" r="r" b="b"/>
            <a:pathLst>
              <a:path w="2783459" h="9144">
                <a:moveTo>
                  <a:pt x="0" y="0"/>
                </a:moveTo>
                <a:lnTo>
                  <a:pt x="0" y="9144"/>
                </a:lnTo>
                <a:lnTo>
                  <a:pt x="2783459" y="9144"/>
                </a:lnTo>
                <a:lnTo>
                  <a:pt x="27834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462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1356614" y="4481772"/>
            <a:ext cx="81535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solidFill>
                  <a:srgbClr val="0462C1"/>
                </a:solidFill>
                <a:latin typeface="Cambria"/>
                <a:cs typeface="Cambria"/>
                <a:hlinkClick r:id="rId2"/>
              </a:rPr>
              <a:t>c</a:t>
            </a:r>
            <a:r>
              <a:rPr sz="1300" spc="10" dirty="0">
                <a:solidFill>
                  <a:srgbClr val="0462C1"/>
                </a:solidFill>
                <a:latin typeface="Cambria"/>
                <a:cs typeface="Cambria"/>
                <a:hlinkClick r:id="rId2"/>
              </a:rPr>
              <a:t>it</a:t>
            </a:r>
            <a:r>
              <a:rPr sz="1300" spc="10" dirty="0">
                <a:solidFill>
                  <a:srgbClr val="0462C1"/>
                </a:solidFill>
                <a:latin typeface="Cambria"/>
                <a:cs typeface="Cambria"/>
                <a:hlinkClick r:id="rId2"/>
              </a:rPr>
              <a:t>e_no</a:t>
            </a:r>
            <a:r>
              <a:rPr sz="1300" spc="10" dirty="0">
                <a:solidFill>
                  <a:srgbClr val="0462C1"/>
                </a:solidFill>
                <a:latin typeface="Cambria"/>
                <a:cs typeface="Cambria"/>
                <a:hlinkClick r:id="rId2"/>
              </a:rPr>
              <a:t>t</a:t>
            </a:r>
            <a:r>
              <a:rPr sz="1300" spc="10" dirty="0">
                <a:solidFill>
                  <a:srgbClr val="0462C1"/>
                </a:solidFill>
                <a:latin typeface="Cambria"/>
                <a:cs typeface="Cambria"/>
                <a:hlinkClick r:id="rId2"/>
              </a:rPr>
              <a:t>e</a:t>
            </a:r>
            <a:r>
              <a:rPr sz="1300" spc="10" dirty="0">
                <a:solidFill>
                  <a:srgbClr val="0462C1"/>
                </a:solidFill>
                <a:latin typeface="Cambria"/>
                <a:cs typeface="Cambria"/>
                <a:hlinkClick r:id="rId2"/>
              </a:rPr>
              <a:t>-</a:t>
            </a:r>
            <a:r>
              <a:rPr sz="1300" spc="10" dirty="0">
                <a:solidFill>
                  <a:srgbClr val="0462C1"/>
                </a:solidFill>
                <a:latin typeface="Cambria"/>
                <a:cs typeface="Cambria"/>
                <a:hlinkClick r:id="rId2"/>
              </a:rPr>
              <a:t>2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61" name="object 1061"/>
          <p:cNvSpPr/>
          <p:nvPr/>
        </p:nvSpPr>
        <p:spPr>
          <a:xfrm>
            <a:off x="1356614" y="4648835"/>
            <a:ext cx="779068" cy="9144"/>
          </a:xfrm>
          <a:custGeom>
            <a:avLst/>
            <a:gdLst/>
            <a:ahLst/>
            <a:cxnLst/>
            <a:rect l="l" t="t" r="r" b="b"/>
            <a:pathLst>
              <a:path w="779068" h="9144">
                <a:moveTo>
                  <a:pt x="0" y="0"/>
                </a:moveTo>
                <a:lnTo>
                  <a:pt x="0" y="9144"/>
                </a:lnTo>
                <a:lnTo>
                  <a:pt x="779068" y="9144"/>
                </a:lnTo>
                <a:lnTo>
                  <a:pt x="7790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462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9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5297424"/>
            <a:ext cx="5250180" cy="34853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848" name="object 848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137</a:t>
            </a:r>
            <a:endParaRPr sz="1400">
              <a:latin typeface="Arial"/>
              <a:cs typeface="Arial"/>
            </a:endParaRPr>
          </a:p>
        </p:txBody>
      </p:sp>
      <p:sp>
        <p:nvSpPr>
          <p:cNvPr id="849" name="object 849"/>
          <p:cNvSpPr/>
          <p:nvPr/>
        </p:nvSpPr>
        <p:spPr>
          <a:xfrm>
            <a:off x="783336" y="5835396"/>
            <a:ext cx="5754624" cy="774192"/>
          </a:xfrm>
          <a:custGeom>
            <a:avLst/>
            <a:gdLst/>
            <a:ahLst/>
            <a:cxnLst/>
            <a:rect l="l" t="t" r="r" b="b"/>
            <a:pathLst>
              <a:path w="5754624" h="774192">
                <a:moveTo>
                  <a:pt x="0" y="0"/>
                </a:moveTo>
                <a:lnTo>
                  <a:pt x="0" y="774192"/>
                </a:lnTo>
                <a:lnTo>
                  <a:pt x="5754624" y="774192"/>
                </a:lnTo>
                <a:lnTo>
                  <a:pt x="57546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777240" y="5829300"/>
            <a:ext cx="5766815" cy="786384"/>
          </a:xfrm>
          <a:custGeom>
            <a:avLst/>
            <a:gdLst/>
            <a:ahLst/>
            <a:cxnLst/>
            <a:rect l="l" t="t" r="r" b="b"/>
            <a:pathLst>
              <a:path w="5766815" h="786384">
                <a:moveTo>
                  <a:pt x="6096" y="6096"/>
                </a:moveTo>
                <a:lnTo>
                  <a:pt x="6096" y="780288"/>
                </a:lnTo>
                <a:lnTo>
                  <a:pt x="5760720" y="780288"/>
                </a:lnTo>
                <a:lnTo>
                  <a:pt x="5760720" y="6096"/>
                </a:lnTo>
                <a:lnTo>
                  <a:pt x="6096" y="609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2250059" y="965961"/>
            <a:ext cx="3200096" cy="2906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Partie 1 : La Réglementation 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28064" y="1683999"/>
            <a:ext cx="154573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I.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585214" y="1701148"/>
            <a:ext cx="4198136" cy="2651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60" spc="10" dirty="0">
                <a:latin typeface="Arial"/>
                <a:cs typeface="Arial"/>
              </a:rPr>
              <a:t>Organismes chargés de la Réglementation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9464" y="2033847"/>
            <a:ext cx="5797175" cy="8178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4952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Passant des avions de loisirs, réservés à quelques pilotes,  à un moyen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transport pour des passagers de plus en plus nombreux, l’aviation a dû développer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des règles et donc des organismes de régulation pour assurer la sécurité des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personnes et des biens.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909826" y="2969583"/>
            <a:ext cx="377559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existe aujourd’hui plusieurs niveaux de régulation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51" name="object 851"/>
          <p:cNvSpPr/>
          <p:nvPr/>
        </p:nvSpPr>
        <p:spPr>
          <a:xfrm>
            <a:off x="1909826" y="3136646"/>
            <a:ext cx="3739261" cy="9144"/>
          </a:xfrm>
          <a:custGeom>
            <a:avLst/>
            <a:gdLst/>
            <a:ahLst/>
            <a:cxnLst/>
            <a:rect l="l" t="t" r="r" b="b"/>
            <a:pathLst>
              <a:path w="3739261" h="9144">
                <a:moveTo>
                  <a:pt x="0" y="0"/>
                </a:moveTo>
                <a:lnTo>
                  <a:pt x="0" y="9144"/>
                </a:lnTo>
                <a:lnTo>
                  <a:pt x="3739261" y="9144"/>
                </a:lnTo>
                <a:lnTo>
                  <a:pt x="373926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1"/>
          <p:cNvSpPr txBox="1"/>
          <p:nvPr/>
        </p:nvSpPr>
        <p:spPr>
          <a:xfrm>
            <a:off x="899464" y="3286730"/>
            <a:ext cx="5121239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b="1" spc="10" dirty="0">
                <a:latin typeface="Arial"/>
                <a:cs typeface="Arial"/>
              </a:rPr>
              <a:t>- Mondiale : Organisation de l’Aviation Civile Internationale (OACI).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52" name="object 852"/>
          <p:cNvSpPr/>
          <p:nvPr/>
        </p:nvSpPr>
        <p:spPr>
          <a:xfrm>
            <a:off x="899464" y="3444875"/>
            <a:ext cx="5084953" cy="12191"/>
          </a:xfrm>
          <a:custGeom>
            <a:avLst/>
            <a:gdLst/>
            <a:ahLst/>
            <a:cxnLst/>
            <a:rect l="l" t="t" r="r" b="b"/>
            <a:pathLst>
              <a:path w="5084953" h="12191">
                <a:moveTo>
                  <a:pt x="0" y="0"/>
                </a:moveTo>
                <a:lnTo>
                  <a:pt x="0" y="12191"/>
                </a:lnTo>
                <a:lnTo>
                  <a:pt x="5084954" y="12191"/>
                </a:lnTo>
                <a:lnTo>
                  <a:pt x="50849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899464" y="3591757"/>
            <a:ext cx="4474812" cy="6090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C’est  la  convention  de  Chicago  du  7  décembre  1944  est  à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l’origine  de  l’Organisation  Internationale  de  l’Aviation  Civile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(OACI).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256080" y="4320228"/>
            <a:ext cx="394660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Elle a pour but de définir les règles de circulation des     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53" name="object 853"/>
          <p:cNvSpPr/>
          <p:nvPr/>
        </p:nvSpPr>
        <p:spPr>
          <a:xfrm>
            <a:off x="1256080" y="4487291"/>
            <a:ext cx="3727068" cy="9144"/>
          </a:xfrm>
          <a:custGeom>
            <a:avLst/>
            <a:gdLst/>
            <a:ahLst/>
            <a:cxnLst/>
            <a:rect l="l" t="t" r="r" b="b"/>
            <a:pathLst>
              <a:path w="3727068" h="9144">
                <a:moveTo>
                  <a:pt x="0" y="0"/>
                </a:moveTo>
                <a:lnTo>
                  <a:pt x="0" y="9144"/>
                </a:lnTo>
                <a:lnTo>
                  <a:pt x="3727069" y="9144"/>
                </a:lnTo>
                <a:lnTo>
                  <a:pt x="372706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text 1"/>
          <p:cNvSpPr txBox="1"/>
          <p:nvPr/>
        </p:nvSpPr>
        <p:spPr>
          <a:xfrm>
            <a:off x="1958594" y="4527492"/>
            <a:ext cx="235789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aéronefs au niveau international.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54" name="object 854"/>
          <p:cNvSpPr/>
          <p:nvPr/>
        </p:nvSpPr>
        <p:spPr>
          <a:xfrm>
            <a:off x="1958594" y="4694555"/>
            <a:ext cx="2321687" cy="9144"/>
          </a:xfrm>
          <a:custGeom>
            <a:avLst/>
            <a:gdLst/>
            <a:ahLst/>
            <a:cxnLst/>
            <a:rect l="l" t="t" r="r" b="b"/>
            <a:pathLst>
              <a:path w="2321687" h="9144">
                <a:moveTo>
                  <a:pt x="0" y="0"/>
                </a:moveTo>
                <a:lnTo>
                  <a:pt x="0" y="9144"/>
                </a:lnTo>
                <a:lnTo>
                  <a:pt x="2321687" y="9144"/>
                </a:lnTo>
                <a:lnTo>
                  <a:pt x="23216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text 1"/>
          <p:cNvSpPr txBox="1"/>
          <p:nvPr/>
        </p:nvSpPr>
        <p:spPr>
          <a:xfrm>
            <a:off x="899464" y="4839912"/>
            <a:ext cx="5795578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Les langues reconnues comme langues aéronautiques internationales sont par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ordre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710182" y="5365466"/>
            <a:ext cx="4174886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L’Anglais, le Français, l’Espagnol, le Russe et le Chinois.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899464" y="5978594"/>
            <a:ext cx="533333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Le représentant français de l’OACI est le ministre chargé de l’aviation civile.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899464" y="6289490"/>
            <a:ext cx="495969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Il a aussi la tutelle de la Direction Générale de l’aviation Civile (DGAC).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899464" y="6917152"/>
            <a:ext cx="4324187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- Continentale : European Aviation Safety Agency (EASA) </a:t>
            </a:r>
            <a:endParaRPr sz="1200">
              <a:latin typeface="Arial"/>
              <a:cs typeface="Arial"/>
            </a:endParaRPr>
          </a:p>
        </p:txBody>
      </p:sp>
      <p:sp>
        <p:nvSpPr>
          <p:cNvPr id="855" name="object 855"/>
          <p:cNvSpPr/>
          <p:nvPr/>
        </p:nvSpPr>
        <p:spPr>
          <a:xfrm>
            <a:off x="899464" y="7075297"/>
            <a:ext cx="4249801" cy="12192"/>
          </a:xfrm>
          <a:custGeom>
            <a:avLst/>
            <a:gdLst/>
            <a:ahLst/>
            <a:cxnLst/>
            <a:rect l="l" t="t" r="r" b="b"/>
            <a:pathLst>
              <a:path w="4249801" h="12192">
                <a:moveTo>
                  <a:pt x="0" y="0"/>
                </a:moveTo>
                <a:lnTo>
                  <a:pt x="0" y="12192"/>
                </a:lnTo>
                <a:lnTo>
                  <a:pt x="4249802" y="12192"/>
                </a:lnTo>
                <a:lnTo>
                  <a:pt x="42498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3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7219315"/>
            <a:ext cx="1333500" cy="447675"/>
          </a:xfrm>
          <a:prstGeom prst="rect">
            <a:avLst/>
          </a:prstGeom>
        </p:spPr>
      </p:pic>
      <p:sp>
        <p:nvSpPr>
          <p:cNvPr id="18" name="text 1"/>
          <p:cNvSpPr txBox="1"/>
          <p:nvPr/>
        </p:nvSpPr>
        <p:spPr>
          <a:xfrm>
            <a:off x="899464" y="8103205"/>
            <a:ext cx="4828631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- Nationale : Direction Générale de l’Aviation Civile (DGAC)          </a:t>
            </a:r>
            <a:endParaRPr sz="1300">
              <a:latin typeface="Arial"/>
              <a:cs typeface="Arial"/>
            </a:endParaRPr>
          </a:p>
        </p:txBody>
      </p:sp>
      <p:sp>
        <p:nvSpPr>
          <p:cNvPr id="856" name="object 856"/>
          <p:cNvSpPr/>
          <p:nvPr/>
        </p:nvSpPr>
        <p:spPr>
          <a:xfrm>
            <a:off x="899464" y="8261350"/>
            <a:ext cx="4428109" cy="12191"/>
          </a:xfrm>
          <a:custGeom>
            <a:avLst/>
            <a:gdLst/>
            <a:ahLst/>
            <a:cxnLst/>
            <a:rect l="l" t="t" r="r" b="b"/>
            <a:pathLst>
              <a:path w="4428109" h="12191">
                <a:moveTo>
                  <a:pt x="0" y="0"/>
                </a:moveTo>
                <a:lnTo>
                  <a:pt x="0" y="12192"/>
                </a:lnTo>
                <a:lnTo>
                  <a:pt x="4428110" y="12192"/>
                </a:lnTo>
                <a:lnTo>
                  <a:pt x="44281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3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8716010"/>
            <a:ext cx="1755775" cy="687070"/>
          </a:xfrm>
          <a:prstGeom prst="rect">
            <a:avLst/>
          </a:prstGeom>
        </p:spPr>
      </p:pic>
      <p:sp>
        <p:nvSpPr>
          <p:cNvPr id="857" name="object 857"/>
          <p:cNvSpPr/>
          <p:nvPr/>
        </p:nvSpPr>
        <p:spPr>
          <a:xfrm>
            <a:off x="3771900" y="7194804"/>
            <a:ext cx="3383280" cy="838200"/>
          </a:xfrm>
          <a:custGeom>
            <a:avLst/>
            <a:gdLst/>
            <a:ahLst/>
            <a:cxnLst/>
            <a:rect l="l" t="t" r="r" b="b"/>
            <a:pathLst>
              <a:path w="3383280" h="838200">
                <a:moveTo>
                  <a:pt x="0" y="0"/>
                </a:moveTo>
                <a:lnTo>
                  <a:pt x="0" y="838200"/>
                </a:lnTo>
                <a:lnTo>
                  <a:pt x="3383280" y="838200"/>
                </a:lnTo>
                <a:lnTo>
                  <a:pt x="338328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3767328" y="7190232"/>
            <a:ext cx="3392423" cy="847344"/>
          </a:xfrm>
          <a:custGeom>
            <a:avLst/>
            <a:gdLst/>
            <a:ahLst/>
            <a:cxnLst/>
            <a:rect l="l" t="t" r="r" b="b"/>
            <a:pathLst>
              <a:path w="3392423" h="847344">
                <a:moveTo>
                  <a:pt x="4572" y="4572"/>
                </a:moveTo>
                <a:lnTo>
                  <a:pt x="4572" y="842772"/>
                </a:lnTo>
                <a:lnTo>
                  <a:pt x="3387852" y="842772"/>
                </a:lnTo>
                <a:lnTo>
                  <a:pt x="3387852" y="4572"/>
                </a:lnTo>
                <a:lnTo>
                  <a:pt x="4572" y="45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text 1"/>
          <p:cNvSpPr txBox="1"/>
          <p:nvPr/>
        </p:nvSpPr>
        <p:spPr>
          <a:xfrm>
            <a:off x="3868801" y="7246562"/>
            <a:ext cx="3228058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C’est  le  niveau  pour  les  décisions  pour  la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sécurité aérienne en </a:t>
            </a:r>
            <a:r>
              <a:rPr sz="1300" b="1" spc="10" dirty="0">
                <a:latin typeface="Arial"/>
                <a:cs typeface="Arial"/>
              </a:rPr>
              <a:t>Europe</a:t>
            </a:r>
            <a:r>
              <a:rPr sz="1300" spc="10" dirty="0">
                <a:latin typeface="Cambria"/>
                <a:cs typeface="Cambria"/>
              </a:rPr>
              <a:t>. 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3868801" y="7765103"/>
            <a:ext cx="276023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Elle est basée à </a:t>
            </a:r>
            <a:r>
              <a:rPr sz="1300" b="1" spc="10" dirty="0">
                <a:latin typeface="Arial"/>
                <a:cs typeface="Arial"/>
              </a:rPr>
              <a:t>Cologne (Allemagne).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59" name="object 859"/>
          <p:cNvSpPr/>
          <p:nvPr/>
        </p:nvSpPr>
        <p:spPr>
          <a:xfrm>
            <a:off x="152400" y="8415528"/>
            <a:ext cx="5772912" cy="1389888"/>
          </a:xfrm>
          <a:custGeom>
            <a:avLst/>
            <a:gdLst/>
            <a:ahLst/>
            <a:cxnLst/>
            <a:rect l="l" t="t" r="r" b="b"/>
            <a:pathLst>
              <a:path w="5772912" h="1389888">
                <a:moveTo>
                  <a:pt x="0" y="0"/>
                </a:moveTo>
                <a:lnTo>
                  <a:pt x="0" y="1389888"/>
                </a:lnTo>
                <a:lnTo>
                  <a:pt x="5772912" y="1389888"/>
                </a:lnTo>
                <a:lnTo>
                  <a:pt x="57729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147828" y="8410956"/>
            <a:ext cx="5782056" cy="1399032"/>
          </a:xfrm>
          <a:custGeom>
            <a:avLst/>
            <a:gdLst/>
            <a:ahLst/>
            <a:cxnLst/>
            <a:rect l="l" t="t" r="r" b="b"/>
            <a:pathLst>
              <a:path w="5782056" h="1399032">
                <a:moveTo>
                  <a:pt x="4572" y="4572"/>
                </a:moveTo>
                <a:lnTo>
                  <a:pt x="4572" y="1394460"/>
                </a:lnTo>
                <a:lnTo>
                  <a:pt x="5777484" y="1394460"/>
                </a:lnTo>
                <a:lnTo>
                  <a:pt x="5777484" y="4572"/>
                </a:lnTo>
                <a:lnTo>
                  <a:pt x="4572" y="45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text 1"/>
          <p:cNvSpPr txBox="1"/>
          <p:nvPr/>
        </p:nvSpPr>
        <p:spPr>
          <a:xfrm>
            <a:off x="248412" y="8466144"/>
            <a:ext cx="454509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C’est le niveau de décisions pour la sécurité aérienne en </a:t>
            </a:r>
            <a:r>
              <a:rPr sz="1300" b="1" spc="10" dirty="0">
                <a:latin typeface="Arial"/>
                <a:cs typeface="Arial"/>
              </a:rPr>
              <a:t>France</a:t>
            </a:r>
            <a:r>
              <a:rPr sz="1300" spc="10" dirty="0">
                <a:latin typeface="Cambria"/>
                <a:cs typeface="Cambria"/>
              </a:rPr>
              <a:t>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248412" y="8778563"/>
            <a:ext cx="5616912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Elle gère la sécurité et la sureté du transport aérien et le contrôle aérien dans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l’espace aérien français.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248412" y="9298197"/>
            <a:ext cx="5612917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Elle assure les examens des personnels navigants professionnels, des pilotes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privés et forme des cadres de l’Aviation Civile par l’intermédiaire de </a:t>
            </a:r>
            <a:r>
              <a:rPr sz="1300" b="1" spc="10" dirty="0">
                <a:latin typeface="Arial"/>
                <a:cs typeface="Arial"/>
              </a:rPr>
              <a:t>l’ENAC</a:t>
            </a:r>
            <a:r>
              <a:rPr sz="1300" spc="10" dirty="0">
                <a:latin typeface="Cambria"/>
                <a:cs typeface="Cambria"/>
              </a:rPr>
              <a:t>.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34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48" y="3537204"/>
            <a:ext cx="1895856" cy="1264919"/>
          </a:xfrm>
          <a:prstGeom prst="rect">
            <a:avLst/>
          </a:prstGeom>
        </p:spPr>
      </p:pic>
      <p:pic>
        <p:nvPicPr>
          <p:cNvPr id="34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20" y="8372856"/>
            <a:ext cx="2066544" cy="2054352"/>
          </a:xfrm>
          <a:prstGeom prst="rect">
            <a:avLst/>
          </a:prstGeom>
        </p:spPr>
      </p:pic>
      <p:pic>
        <p:nvPicPr>
          <p:cNvPr id="342" name="Imag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516">
            <a:off x="5783625" y="8899336"/>
            <a:ext cx="1629700" cy="803907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62" name="object 1062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173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9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952499"/>
            <a:ext cx="5684520" cy="3020696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4408169"/>
            <a:ext cx="4729541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C.  Les conditions VMC (Visual Meteorological Conditions)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63" name="object 1063"/>
          <p:cNvSpPr/>
          <p:nvPr/>
        </p:nvSpPr>
        <p:spPr>
          <a:xfrm>
            <a:off x="1356614" y="4578731"/>
            <a:ext cx="4461637" cy="13716"/>
          </a:xfrm>
          <a:custGeom>
            <a:avLst/>
            <a:gdLst/>
            <a:ahLst/>
            <a:cxnLst/>
            <a:rect l="l" t="t" r="r" b="b"/>
            <a:pathLst>
              <a:path w="4461637" h="13716">
                <a:moveTo>
                  <a:pt x="0" y="0"/>
                </a:moveTo>
                <a:lnTo>
                  <a:pt x="0" y="13716"/>
                </a:lnTo>
                <a:lnTo>
                  <a:pt x="4461637" y="13716"/>
                </a:lnTo>
                <a:lnTo>
                  <a:pt x="446163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1128064" y="4943318"/>
            <a:ext cx="3670009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b="1" spc="10" dirty="0">
                <a:latin typeface="Arial"/>
                <a:cs typeface="Arial"/>
              </a:rPr>
              <a:t>1.  Conditions minimales pour voler à vue (VFR)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0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5224145"/>
            <a:ext cx="4962525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64" name="object 1064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174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60500"/>
            <a:ext cx="1434017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D.  Le Plan de vol 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65" name="object 1065"/>
          <p:cNvSpPr/>
          <p:nvPr/>
        </p:nvSpPr>
        <p:spPr>
          <a:xfrm>
            <a:off x="1356614" y="1131061"/>
            <a:ext cx="1166164" cy="13717"/>
          </a:xfrm>
          <a:custGeom>
            <a:avLst/>
            <a:gdLst/>
            <a:ahLst/>
            <a:cxnLst/>
            <a:rect l="l" t="t" r="r" b="b"/>
            <a:pathLst>
              <a:path w="1166164" h="13717">
                <a:moveTo>
                  <a:pt x="0" y="0"/>
                </a:moveTo>
                <a:lnTo>
                  <a:pt x="0" y="13717"/>
                </a:lnTo>
                <a:lnTo>
                  <a:pt x="1166164" y="13717"/>
                </a:lnTo>
                <a:lnTo>
                  <a:pt x="116616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899464" y="1178883"/>
            <a:ext cx="5791993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Pour  pouvoir  gérer  le  trafic,  de  façon  optimale,  les  services  de  la  circulation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aérienne exigent le dépôt d’un plan de vol dans les cas suivants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28064" y="1698568"/>
            <a:ext cx="5052659" cy="12369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Vol IFR (vol contrôlé).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Vol VFR de nuit en voyage.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Vol VFR avec franchissement de frontière.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Vol avec un survol maritime (au sens réglementaire).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Vol contenant un survol de zones inhospitalières.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Vol passant par des régions ou des zones désignées par le ministère.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28064" y="3268217"/>
            <a:ext cx="4144324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E.  Le Moyen de contrôle de la circulation aérienne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66" name="object 1066"/>
          <p:cNvSpPr/>
          <p:nvPr/>
        </p:nvSpPr>
        <p:spPr>
          <a:xfrm>
            <a:off x="1356614" y="3438778"/>
            <a:ext cx="3876421" cy="13716"/>
          </a:xfrm>
          <a:custGeom>
            <a:avLst/>
            <a:gdLst/>
            <a:ahLst/>
            <a:cxnLst/>
            <a:rect l="l" t="t" r="r" b="b"/>
            <a:pathLst>
              <a:path w="3876421" h="13716">
                <a:moveTo>
                  <a:pt x="0" y="0"/>
                </a:moveTo>
                <a:lnTo>
                  <a:pt x="0" y="13717"/>
                </a:lnTo>
                <a:lnTo>
                  <a:pt x="3876421" y="13717"/>
                </a:lnTo>
                <a:lnTo>
                  <a:pt x="38764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1128064" y="3803365"/>
            <a:ext cx="1621500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1.  Le radar primaire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9464" y="4108424"/>
            <a:ext cx="5790842" cy="4001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C’est un système dont dispose les contrôleurs aériens pour détecter un avion et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déterminer sa position par rapport à une station au sol.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99464" y="4626552"/>
            <a:ext cx="488349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 système n’a besoin d’aucun dispositif particulier à bord de l’avion.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67" name="object 1067"/>
          <p:cNvSpPr/>
          <p:nvPr/>
        </p:nvSpPr>
        <p:spPr>
          <a:xfrm>
            <a:off x="899464" y="4793615"/>
            <a:ext cx="4847209" cy="9144"/>
          </a:xfrm>
          <a:custGeom>
            <a:avLst/>
            <a:gdLst/>
            <a:ahLst/>
            <a:cxnLst/>
            <a:rect l="l" t="t" r="r" b="b"/>
            <a:pathLst>
              <a:path w="4847209" h="9144">
                <a:moveTo>
                  <a:pt x="0" y="0"/>
                </a:moveTo>
                <a:lnTo>
                  <a:pt x="0" y="9144"/>
                </a:lnTo>
                <a:lnTo>
                  <a:pt x="4847210" y="9144"/>
                </a:lnTo>
                <a:lnTo>
                  <a:pt x="48472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899464" y="7666043"/>
            <a:ext cx="5796021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Au sol, une antenne parabolique tourne sur elle-même en émettant des impulsions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radioélectriques.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99464" y="8185760"/>
            <a:ext cx="5792158" cy="4001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Lorsqu’une  impulsion  atteint  les  surfaces  de  l’avion,  elle  revient  en  écho  à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l’émetteur.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899464" y="8703888"/>
            <a:ext cx="5797048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temps d’aller-retour, ainsi que l’orientation de l’antenne lors de la réception,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permet de situer l’écho, et de visualiser l’avion sur l’écran du radar.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899464" y="9222048"/>
            <a:ext cx="391537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 radar est utilisé essentiellement pour les approches.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68" name="object 1068"/>
          <p:cNvSpPr/>
          <p:nvPr/>
        </p:nvSpPr>
        <p:spPr>
          <a:xfrm>
            <a:off x="899464" y="9389110"/>
            <a:ext cx="3879215" cy="9144"/>
          </a:xfrm>
          <a:custGeom>
            <a:avLst/>
            <a:gdLst/>
            <a:ahLst/>
            <a:cxnLst/>
            <a:rect l="l" t="t" r="r" b="b"/>
            <a:pathLst>
              <a:path w="3879215" h="9144">
                <a:moveTo>
                  <a:pt x="0" y="0"/>
                </a:moveTo>
                <a:lnTo>
                  <a:pt x="0" y="9144"/>
                </a:lnTo>
                <a:lnTo>
                  <a:pt x="3879216" y="9144"/>
                </a:lnTo>
                <a:lnTo>
                  <a:pt x="38792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text 1"/>
          <p:cNvSpPr txBox="1"/>
          <p:nvPr/>
        </p:nvSpPr>
        <p:spPr>
          <a:xfrm>
            <a:off x="899464" y="9532893"/>
            <a:ext cx="465794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but est de repérer tous les mouvements dans un espace aérien.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69" name="object 1069"/>
          <p:cNvSpPr/>
          <p:nvPr/>
        </p:nvSpPr>
        <p:spPr>
          <a:xfrm>
            <a:off x="899464" y="9699955"/>
            <a:ext cx="4621657" cy="9144"/>
          </a:xfrm>
          <a:custGeom>
            <a:avLst/>
            <a:gdLst/>
            <a:ahLst/>
            <a:cxnLst/>
            <a:rect l="l" t="t" r="r" b="b"/>
            <a:pathLst>
              <a:path w="4621657" h="9144">
                <a:moveTo>
                  <a:pt x="0" y="0"/>
                </a:moveTo>
                <a:lnTo>
                  <a:pt x="0" y="9144"/>
                </a:lnTo>
                <a:lnTo>
                  <a:pt x="4621658" y="9144"/>
                </a:lnTo>
                <a:lnTo>
                  <a:pt x="46216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0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" y="4937760"/>
            <a:ext cx="4191000" cy="260146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70" name="object 1070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175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60725"/>
            <a:ext cx="1781520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2.  Le radar secondaire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99464" y="1264228"/>
            <a:ext cx="5793600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 est  généralement  associé  au  radar  primaire  et  permet  l’identification  des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différents aéronefs.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4853660"/>
            <a:ext cx="5791993" cy="4001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radar envoie à l’avion une interrogation à laquelle le transpondeur de bord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fournit une réponse sur l’appareil (identification, altitude, …)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9464" y="5373566"/>
            <a:ext cx="5795210" cy="6090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Cette réponse apparaît sur le scope radar sous la forme d’un écho, auquel est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associée une étiquette qui retranscrit les 4 chiffres que le pilote a affichés sur son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transpondeur à la demande du contrôleur.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9464" y="7083494"/>
            <a:ext cx="570061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radar secondaire est destiné au contrôle « en route » d’une portée de 250 NM.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9464" y="7707191"/>
            <a:ext cx="5791821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 cas de difficultés, le pilote affiche, de sa propre initiative, un code signifiant sa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difficulté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356614" y="8232745"/>
            <a:ext cx="1924827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7500 (détournement)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356614" y="8542117"/>
            <a:ext cx="1746519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7600 (panne radio)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356614" y="8853013"/>
            <a:ext cx="1476771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7700 (détresse)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40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76" y="1783080"/>
            <a:ext cx="4515612" cy="2953512"/>
          </a:xfrm>
          <a:prstGeom prst="rect">
            <a:avLst/>
          </a:prstGeom>
        </p:spPr>
      </p:pic>
      <p:pic>
        <p:nvPicPr>
          <p:cNvPr id="40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6100572"/>
            <a:ext cx="6300216" cy="86715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71" name="object 1071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176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60500"/>
            <a:ext cx="2119818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F.  La Mesure des vitesses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72" name="object 1072"/>
          <p:cNvSpPr/>
          <p:nvPr/>
        </p:nvSpPr>
        <p:spPr>
          <a:xfrm>
            <a:off x="1356614" y="1131061"/>
            <a:ext cx="1851914" cy="13717"/>
          </a:xfrm>
          <a:custGeom>
            <a:avLst/>
            <a:gdLst/>
            <a:ahLst/>
            <a:cxnLst/>
            <a:rect l="l" t="t" r="r" b="b"/>
            <a:pathLst>
              <a:path w="1851914" h="13717">
                <a:moveTo>
                  <a:pt x="0" y="0"/>
                </a:moveTo>
                <a:lnTo>
                  <a:pt x="0" y="13717"/>
                </a:lnTo>
                <a:lnTo>
                  <a:pt x="1851914" y="13717"/>
                </a:lnTo>
                <a:lnTo>
                  <a:pt x="185191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899464" y="1488256"/>
            <a:ext cx="431961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Pour rappel : Un Nœud (kt) = 1 NM / heure soit  = 1,85 Km/h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73" name="object 1073"/>
          <p:cNvSpPr/>
          <p:nvPr/>
        </p:nvSpPr>
        <p:spPr>
          <a:xfrm>
            <a:off x="899464" y="1655319"/>
            <a:ext cx="4283329" cy="9143"/>
          </a:xfrm>
          <a:custGeom>
            <a:avLst/>
            <a:gdLst/>
            <a:ahLst/>
            <a:cxnLst/>
            <a:rect l="l" t="t" r="r" b="b"/>
            <a:pathLst>
              <a:path w="4283329" h="9143">
                <a:moveTo>
                  <a:pt x="0" y="0"/>
                </a:moveTo>
                <a:lnTo>
                  <a:pt x="0" y="9143"/>
                </a:lnTo>
                <a:lnTo>
                  <a:pt x="4283329" y="9143"/>
                </a:lnTo>
                <a:lnTo>
                  <a:pt x="428332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1585214" y="2117441"/>
            <a:ext cx="96048" cy="19014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813814" y="2117442"/>
            <a:ext cx="1369076" cy="3943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La Vitesse propre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d’air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187319" y="2117442"/>
            <a:ext cx="82296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: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274187" y="2110079"/>
            <a:ext cx="374118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C’est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651597" y="2110079"/>
            <a:ext cx="3041825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vitesse de l’avion par rapport à la masse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99464" y="2628208"/>
            <a:ext cx="547353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masse d’air, étant en mouvement par rapport au sol, on définit également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585214" y="2946497"/>
            <a:ext cx="96048" cy="1901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813814" y="2946498"/>
            <a:ext cx="1050755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La Vitesse sol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2865755" y="2946498"/>
            <a:ext cx="82295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: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2948051" y="2939104"/>
            <a:ext cx="308332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C’est la vitesse de l’avion par rapport au sol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899464" y="3251905"/>
            <a:ext cx="10670487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Vitesse sol = </a:t>
            </a:r>
            <a:r>
              <a:rPr sz="1300" spc="10" dirty="0">
                <a:latin typeface="Cambria"/>
                <a:cs typeface="Cambria"/>
              </a:rPr>
              <a:t>Vitesse propre (+ ou –) Vent de face = Retrait de vitesse à  l’avion                                                                                                                                      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                                                                          Vent arrière  = Ajout de vitesse à l’avion.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5216398" y="4701228"/>
            <a:ext cx="118403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Vent dans le dos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5216398" y="5943542"/>
            <a:ext cx="89269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Vent de face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40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6873240"/>
            <a:ext cx="2848610" cy="2142490"/>
          </a:xfrm>
          <a:prstGeom prst="rect">
            <a:avLst/>
          </a:prstGeom>
        </p:spPr>
      </p:pic>
      <p:pic>
        <p:nvPicPr>
          <p:cNvPr id="40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770" y="6929755"/>
            <a:ext cx="2828290" cy="2085975"/>
          </a:xfrm>
          <a:prstGeom prst="rect">
            <a:avLst/>
          </a:prstGeom>
        </p:spPr>
      </p:pic>
      <p:sp>
        <p:nvSpPr>
          <p:cNvPr id="1074" name="object 1074"/>
          <p:cNvSpPr/>
          <p:nvPr/>
        </p:nvSpPr>
        <p:spPr>
          <a:xfrm>
            <a:off x="899160" y="4079748"/>
            <a:ext cx="4194047" cy="2522220"/>
          </a:xfrm>
          <a:custGeom>
            <a:avLst/>
            <a:gdLst/>
            <a:ahLst/>
            <a:cxnLst/>
            <a:rect l="l" t="t" r="r" b="b"/>
            <a:pathLst>
              <a:path w="4194047" h="2522220">
                <a:moveTo>
                  <a:pt x="0" y="0"/>
                </a:moveTo>
                <a:lnTo>
                  <a:pt x="0" y="2522220"/>
                </a:lnTo>
                <a:lnTo>
                  <a:pt x="4194047" y="2522220"/>
                </a:lnTo>
                <a:lnTo>
                  <a:pt x="419404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894588" y="4075176"/>
            <a:ext cx="4203191" cy="2531363"/>
          </a:xfrm>
          <a:custGeom>
            <a:avLst/>
            <a:gdLst/>
            <a:ahLst/>
            <a:cxnLst/>
            <a:rect l="l" t="t" r="r" b="b"/>
            <a:pathLst>
              <a:path w="4203191" h="2531363">
                <a:moveTo>
                  <a:pt x="4572" y="4572"/>
                </a:moveTo>
                <a:lnTo>
                  <a:pt x="4572" y="2526792"/>
                </a:lnTo>
                <a:lnTo>
                  <a:pt x="4198619" y="2526792"/>
                </a:lnTo>
                <a:lnTo>
                  <a:pt x="4198619" y="4572"/>
                </a:lnTo>
                <a:lnTo>
                  <a:pt x="4572" y="45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0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72" y="4130040"/>
            <a:ext cx="3991356" cy="2296667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76" name="object 1076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177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99464" y="960725"/>
            <a:ext cx="4084918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Le vent vient de ma droite : J’ai une dérive gauche ( - )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99464" y="1270097"/>
            <a:ext cx="4127591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Le vent vient de ma gauche : J’ai une dérive droite ( + )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1580994"/>
            <a:ext cx="1639788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Route = CAP + Dérive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28064" y="2201036"/>
            <a:ext cx="2353244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G.  Calcul du cap magnétique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77" name="object 1077"/>
          <p:cNvSpPr/>
          <p:nvPr/>
        </p:nvSpPr>
        <p:spPr>
          <a:xfrm>
            <a:off x="1356614" y="2371598"/>
            <a:ext cx="2085467" cy="13716"/>
          </a:xfrm>
          <a:custGeom>
            <a:avLst/>
            <a:gdLst/>
            <a:ahLst/>
            <a:cxnLst/>
            <a:rect l="l" t="t" r="r" b="b"/>
            <a:pathLst>
              <a:path w="2085467" h="13716">
                <a:moveTo>
                  <a:pt x="0" y="0"/>
                </a:moveTo>
                <a:lnTo>
                  <a:pt x="0" y="13716"/>
                </a:lnTo>
                <a:lnTo>
                  <a:pt x="2085467" y="13716"/>
                </a:lnTo>
                <a:lnTo>
                  <a:pt x="20854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0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3" y="2926080"/>
            <a:ext cx="2525267" cy="2197608"/>
          </a:xfrm>
          <a:prstGeom prst="rect">
            <a:avLst/>
          </a:prstGeom>
        </p:spPr>
      </p:pic>
      <p:sp>
        <p:nvSpPr>
          <p:cNvPr id="1078" name="object 1078"/>
          <p:cNvSpPr/>
          <p:nvPr/>
        </p:nvSpPr>
        <p:spPr>
          <a:xfrm>
            <a:off x="4143756" y="3009900"/>
            <a:ext cx="2628900" cy="3258312"/>
          </a:xfrm>
          <a:custGeom>
            <a:avLst/>
            <a:gdLst/>
            <a:ahLst/>
            <a:cxnLst/>
            <a:rect l="l" t="t" r="r" b="b"/>
            <a:pathLst>
              <a:path w="2628900" h="3258312">
                <a:moveTo>
                  <a:pt x="0" y="0"/>
                </a:moveTo>
                <a:lnTo>
                  <a:pt x="0" y="3258312"/>
                </a:lnTo>
                <a:lnTo>
                  <a:pt x="2628900" y="3258312"/>
                </a:lnTo>
                <a:lnTo>
                  <a:pt x="2628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4139184" y="3005328"/>
            <a:ext cx="2638043" cy="3267455"/>
          </a:xfrm>
          <a:custGeom>
            <a:avLst/>
            <a:gdLst/>
            <a:ahLst/>
            <a:cxnLst/>
            <a:rect l="l" t="t" r="r" b="b"/>
            <a:pathLst>
              <a:path w="2638043" h="3267455">
                <a:moveTo>
                  <a:pt x="4572" y="4572"/>
                </a:moveTo>
                <a:lnTo>
                  <a:pt x="4572" y="3262884"/>
                </a:lnTo>
                <a:lnTo>
                  <a:pt x="2633472" y="3262884"/>
                </a:lnTo>
                <a:lnTo>
                  <a:pt x="2633472" y="4572"/>
                </a:lnTo>
                <a:lnTo>
                  <a:pt x="4572" y="45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4240657" y="3061055"/>
            <a:ext cx="2471680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L’angle orienté entre la direction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4240657" y="3270193"/>
            <a:ext cx="21890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du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4532972" y="3270193"/>
            <a:ext cx="37428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nord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4980663" y="3270193"/>
            <a:ext cx="31338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vrai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5367290" y="3270193"/>
            <a:ext cx="17315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5613849" y="3270193"/>
            <a:ext cx="35699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celle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6044586" y="3270193"/>
            <a:ext cx="21890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du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4240657" y="3270193"/>
            <a:ext cx="2471351" cy="6105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096244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nord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magnétique en un point donné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 surface  de  la  terre  est  appelé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4240657" y="3896557"/>
            <a:ext cx="83970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déclinaison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5320997" y="3896557"/>
            <a:ext cx="87382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magnétique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4240657" y="3896557"/>
            <a:ext cx="2473721" cy="40174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195122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(ou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déclinaison)  et  on  le  noté  Dm.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4240657" y="4314132"/>
            <a:ext cx="26614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4656417" y="4314132"/>
            <a:ext cx="41378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angle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5220145" y="4314132"/>
            <a:ext cx="24326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est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5613026" y="4314132"/>
            <a:ext cx="48488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positif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6247857" y="4314132"/>
            <a:ext cx="15208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si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4240657" y="4314132"/>
            <a:ext cx="2471514" cy="401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310378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déclinaison est vers l’est et négatif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4240657" y="4731740"/>
            <a:ext cx="152083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si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4621523" y="4731740"/>
            <a:ext cx="286061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elle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4240657" y="4731740"/>
            <a:ext cx="1139142" cy="3985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895874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est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Rv = Rm + Dm</a:t>
            </a:r>
            <a:endParaRPr sz="1300">
              <a:latin typeface="Arial"/>
              <a:cs typeface="Arial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5608581" y="4731740"/>
            <a:ext cx="337743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vers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6175107" y="4731708"/>
            <a:ext cx="53927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l’ouest.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4240657" y="5258786"/>
            <a:ext cx="2471511" cy="6001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Il faut déduire du calcul de la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route  magnétique (la force du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vent, angle et vitesse de l’avion)</a:t>
            </a:r>
            <a:endParaRPr sz="1300">
              <a:latin typeface="Arial"/>
              <a:cs typeface="Arial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4240657" y="5978594"/>
            <a:ext cx="78639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Rv= Cv+ X</a:t>
            </a:r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861" name="object 861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138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99464" y="953332"/>
            <a:ext cx="149653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Les services rendus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62" name="object 862"/>
          <p:cNvSpPr/>
          <p:nvPr/>
        </p:nvSpPr>
        <p:spPr>
          <a:xfrm>
            <a:off x="899464" y="1120395"/>
            <a:ext cx="1460246" cy="9143"/>
          </a:xfrm>
          <a:custGeom>
            <a:avLst/>
            <a:gdLst/>
            <a:ahLst/>
            <a:cxnLst/>
            <a:rect l="l" t="t" r="r" b="b"/>
            <a:pathLst>
              <a:path w="1460246" h="9143">
                <a:moveTo>
                  <a:pt x="0" y="0"/>
                </a:moveTo>
                <a:lnTo>
                  <a:pt x="0" y="9143"/>
                </a:lnTo>
                <a:lnTo>
                  <a:pt x="1460246" y="9143"/>
                </a:lnTo>
                <a:lnTo>
                  <a:pt x="14602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1128064" y="1264228"/>
            <a:ext cx="5565064" cy="40175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spc="10" dirty="0">
                <a:latin typeface="Wingdings"/>
                <a:cs typeface="Wingdings"/>
              </a:rPr>
              <a:t></a:t>
            </a:r>
            <a:r>
              <a:rPr sz="1210" spc="10" dirty="0">
                <a:latin typeface="Arial"/>
                <a:cs typeface="Arial"/>
              </a:rPr>
              <a:t> </a:t>
            </a:r>
            <a:r>
              <a:rPr sz="1210" b="1" spc="10" dirty="0">
                <a:latin typeface="Arial"/>
                <a:cs typeface="Arial"/>
              </a:rPr>
              <a:t>Contrôle</a:t>
            </a:r>
            <a:r>
              <a:rPr sz="1210" spc="10" dirty="0">
                <a:latin typeface="Cambria"/>
                <a:cs typeface="Cambria"/>
              </a:rPr>
              <a:t> : Assurer un écoulement sûr, rapide et régulier du transport aérien</a:t>
            </a:r>
            <a:endParaRPr sz="1200">
              <a:latin typeface="Cambria"/>
              <a:cs typeface="Cambria"/>
            </a:endParaRPr>
          </a:p>
          <a:p>
            <a:pPr marL="22854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tout en évitant les collisions.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28064" y="1890592"/>
            <a:ext cx="5564943" cy="40175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Information</a:t>
            </a:r>
            <a:r>
              <a:rPr sz="1300" spc="10" dirty="0">
                <a:latin typeface="Cambria"/>
                <a:cs typeface="Cambria"/>
              </a:rPr>
              <a:t> : Informer les pilotes en fournissant tous les renseignements</a:t>
            </a:r>
            <a:endParaRPr sz="1300">
              <a:latin typeface="Cambria"/>
              <a:cs typeface="Cambria"/>
            </a:endParaRPr>
          </a:p>
          <a:p>
            <a:pPr marL="22854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utiles au bon déroulement du vol.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28064" y="2518480"/>
            <a:ext cx="5562350" cy="4017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Alerte</a:t>
            </a:r>
            <a:r>
              <a:rPr sz="1300" spc="10" dirty="0">
                <a:latin typeface="Cambria"/>
                <a:cs typeface="Cambria"/>
              </a:rPr>
              <a:t> : Pouvoir déclencher des moyens de Recherche et de Sauvetage si</a:t>
            </a:r>
            <a:endParaRPr sz="1300">
              <a:latin typeface="Cambria"/>
              <a:cs typeface="Cambria"/>
            </a:endParaRPr>
          </a:p>
          <a:p>
            <a:pPr marL="22854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nécessaire.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9464" y="3245808"/>
            <a:ext cx="5797330" cy="6105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Les aéronefs civils sont alors soumis aux règles de la Circulation Aérienne Générale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(CAG)  tandis  que  les  aéronefs  militaires  sont  soumis  à  d’autres  règles,  qui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dépendent notamment de leurs missions.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9464" y="3974281"/>
            <a:ext cx="579689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existe aussi des relais sur la réglementation au niveau du Conseil National des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63" name="object 863"/>
          <p:cNvSpPr/>
          <p:nvPr/>
        </p:nvSpPr>
        <p:spPr>
          <a:xfrm>
            <a:off x="5208778" y="4141343"/>
            <a:ext cx="1452626" cy="9143"/>
          </a:xfrm>
          <a:custGeom>
            <a:avLst/>
            <a:gdLst/>
            <a:ahLst/>
            <a:cxnLst/>
            <a:rect l="l" t="t" r="r" b="b"/>
            <a:pathLst>
              <a:path w="1452626" h="9143">
                <a:moveTo>
                  <a:pt x="0" y="0"/>
                </a:moveTo>
                <a:lnTo>
                  <a:pt x="0" y="9144"/>
                </a:lnTo>
                <a:lnTo>
                  <a:pt x="1452626" y="9144"/>
                </a:lnTo>
                <a:lnTo>
                  <a:pt x="145262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899464" y="4183068"/>
            <a:ext cx="579582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Fédérations  Aéronautiques  Sportives  (</a:t>
            </a:r>
            <a:r>
              <a:rPr sz="1300" b="1" spc="10" dirty="0">
                <a:latin typeface="Arial"/>
                <a:cs typeface="Arial"/>
              </a:rPr>
              <a:t>CNFAS</a:t>
            </a:r>
            <a:r>
              <a:rPr sz="1300" spc="10" dirty="0">
                <a:latin typeface="Cambria"/>
                <a:cs typeface="Cambria"/>
              </a:rPr>
              <a:t>)  qui  regroupe  l’ensemble  des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64" name="object 864"/>
          <p:cNvSpPr/>
          <p:nvPr/>
        </p:nvSpPr>
        <p:spPr>
          <a:xfrm>
            <a:off x="899464" y="4350131"/>
            <a:ext cx="2751455" cy="9144"/>
          </a:xfrm>
          <a:custGeom>
            <a:avLst/>
            <a:gdLst/>
            <a:ahLst/>
            <a:cxnLst/>
            <a:rect l="l" t="t" r="r" b="b"/>
            <a:pathLst>
              <a:path w="2751455" h="9144">
                <a:moveTo>
                  <a:pt x="0" y="0"/>
                </a:moveTo>
                <a:lnTo>
                  <a:pt x="0" y="9144"/>
                </a:lnTo>
                <a:lnTo>
                  <a:pt x="2751455" y="9144"/>
                </a:lnTo>
                <a:lnTo>
                  <a:pt x="275145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899464" y="4391856"/>
            <a:ext cx="579480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fédérations et la formation Groupement des Industries Françaises Aéronautiques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65" name="object 865"/>
          <p:cNvSpPr/>
          <p:nvPr/>
        </p:nvSpPr>
        <p:spPr>
          <a:xfrm>
            <a:off x="2845943" y="4558919"/>
            <a:ext cx="3815461" cy="9144"/>
          </a:xfrm>
          <a:custGeom>
            <a:avLst/>
            <a:gdLst/>
            <a:ahLst/>
            <a:cxnLst/>
            <a:rect l="l" t="t" r="r" b="b"/>
            <a:pathLst>
              <a:path w="3815461" h="9144">
                <a:moveTo>
                  <a:pt x="0" y="0"/>
                </a:moveTo>
                <a:lnTo>
                  <a:pt x="0" y="9144"/>
                </a:lnTo>
                <a:lnTo>
                  <a:pt x="3815461" y="9144"/>
                </a:lnTo>
                <a:lnTo>
                  <a:pt x="381546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text 1"/>
          <p:cNvSpPr txBox="1"/>
          <p:nvPr/>
        </p:nvSpPr>
        <p:spPr>
          <a:xfrm>
            <a:off x="899464" y="4599120"/>
            <a:ext cx="503589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et Spatiales (</a:t>
            </a:r>
            <a:r>
              <a:rPr sz="1300" b="1" spc="10" dirty="0">
                <a:latin typeface="Arial"/>
                <a:cs typeface="Arial"/>
              </a:rPr>
              <a:t>GIFAS</a:t>
            </a:r>
            <a:r>
              <a:rPr sz="1300" spc="10" dirty="0">
                <a:latin typeface="Cambria"/>
                <a:cs typeface="Cambria"/>
              </a:rPr>
              <a:t>) qui regroupe les entreprises françaises du secteur.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66" name="object 866"/>
          <p:cNvSpPr/>
          <p:nvPr/>
        </p:nvSpPr>
        <p:spPr>
          <a:xfrm>
            <a:off x="899464" y="4766183"/>
            <a:ext cx="806196" cy="9144"/>
          </a:xfrm>
          <a:custGeom>
            <a:avLst/>
            <a:gdLst/>
            <a:ahLst/>
            <a:cxnLst/>
            <a:rect l="l" t="t" r="r" b="b"/>
            <a:pathLst>
              <a:path w="806196" h="9144">
                <a:moveTo>
                  <a:pt x="0" y="0"/>
                </a:moveTo>
                <a:lnTo>
                  <a:pt x="0" y="9144"/>
                </a:lnTo>
                <a:lnTo>
                  <a:pt x="806196" y="9144"/>
                </a:lnTo>
                <a:lnTo>
                  <a:pt x="8061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text 1"/>
          <p:cNvSpPr txBox="1"/>
          <p:nvPr/>
        </p:nvSpPr>
        <p:spPr>
          <a:xfrm>
            <a:off x="1128064" y="5265779"/>
            <a:ext cx="212485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spc="10" dirty="0">
                <a:latin typeface="Arial"/>
                <a:cs typeface="Arial"/>
              </a:rPr>
              <a:t>II.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585214" y="5282929"/>
            <a:ext cx="1919984" cy="26519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70" spc="10" dirty="0">
                <a:latin typeface="Arial"/>
                <a:cs typeface="Arial"/>
              </a:rPr>
              <a:t>Licences et Brevets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440434" y="5931124"/>
            <a:ext cx="4714382" cy="1838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40" b="1" spc="10" dirty="0">
                <a:latin typeface="Arial"/>
                <a:cs typeface="Arial"/>
              </a:rPr>
              <a:t>Tout pilote doit posséder un Brevet et une Licence pour voler.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67" name="object 867"/>
          <p:cNvSpPr/>
          <p:nvPr/>
        </p:nvSpPr>
        <p:spPr>
          <a:xfrm>
            <a:off x="1440434" y="6089269"/>
            <a:ext cx="4678045" cy="12192"/>
          </a:xfrm>
          <a:custGeom>
            <a:avLst/>
            <a:gdLst/>
            <a:ahLst/>
            <a:cxnLst/>
            <a:rect l="l" t="t" r="r" b="b"/>
            <a:pathLst>
              <a:path w="4678045" h="12192">
                <a:moveTo>
                  <a:pt x="0" y="0"/>
                </a:moveTo>
                <a:lnTo>
                  <a:pt x="0" y="12192"/>
                </a:lnTo>
                <a:lnTo>
                  <a:pt x="4678045" y="12192"/>
                </a:lnTo>
                <a:lnTo>
                  <a:pt x="467804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text 1"/>
          <p:cNvSpPr txBox="1"/>
          <p:nvPr/>
        </p:nvSpPr>
        <p:spPr>
          <a:xfrm>
            <a:off x="3402203" y="6552916"/>
            <a:ext cx="790844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Un Brevet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1202740" y="6841178"/>
            <a:ext cx="519159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Diplôme attestant que le pilote a suivi une formation et satisfait aux tests.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3611245" y="7445891"/>
            <a:ext cx="472439" cy="71467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00" spc="10" dirty="0">
                <a:latin typeface="Cambria"/>
                <a:cs typeface="Cambria"/>
              </a:rPr>
              <a:t>≠</a:t>
            </a:r>
            <a:endParaRPr sz="48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3326003" y="8621365"/>
            <a:ext cx="944767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Une Licence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1717801" y="8909628"/>
            <a:ext cx="419774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Titre provisoire permettant d’exercer les acquis du Brevet.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1539494" y="9212677"/>
            <a:ext cx="4517786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Elle se renouvelle par un test et/ou la justification d’une pratique.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68" name="object 868"/>
          <p:cNvSpPr/>
          <p:nvPr/>
        </p:nvSpPr>
        <p:spPr>
          <a:xfrm>
            <a:off x="1539494" y="9372346"/>
            <a:ext cx="4481449" cy="9144"/>
          </a:xfrm>
          <a:custGeom>
            <a:avLst/>
            <a:gdLst/>
            <a:ahLst/>
            <a:cxnLst/>
            <a:rect l="l" t="t" r="r" b="b"/>
            <a:pathLst>
              <a:path w="4481449" h="9144">
                <a:moveTo>
                  <a:pt x="0" y="0"/>
                </a:moveTo>
                <a:lnTo>
                  <a:pt x="0" y="9144"/>
                </a:lnTo>
                <a:lnTo>
                  <a:pt x="4481449" y="9144"/>
                </a:lnTo>
                <a:lnTo>
                  <a:pt x="44814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869" name="object 869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139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60500"/>
            <a:ext cx="20649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480058" y="960500"/>
            <a:ext cx="2941558" cy="1992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Les différentes Licences et Brevets :</a:t>
            </a:r>
            <a:endParaRPr sz="1300">
              <a:latin typeface="Arial"/>
              <a:cs typeface="Arial"/>
            </a:endParaRPr>
          </a:p>
        </p:txBody>
      </p:sp>
      <p:sp>
        <p:nvSpPr>
          <p:cNvPr id="870" name="object 870"/>
          <p:cNvSpPr/>
          <p:nvPr/>
        </p:nvSpPr>
        <p:spPr>
          <a:xfrm>
            <a:off x="1480058" y="1131061"/>
            <a:ext cx="2902331" cy="13717"/>
          </a:xfrm>
          <a:custGeom>
            <a:avLst/>
            <a:gdLst/>
            <a:ahLst/>
            <a:cxnLst/>
            <a:rect l="l" t="t" r="r" b="b"/>
            <a:pathLst>
              <a:path w="2902331" h="13717">
                <a:moveTo>
                  <a:pt x="0" y="0"/>
                </a:moveTo>
                <a:lnTo>
                  <a:pt x="0" y="13717"/>
                </a:lnTo>
                <a:lnTo>
                  <a:pt x="2902331" y="13717"/>
                </a:lnTo>
                <a:lnTo>
                  <a:pt x="290233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1128064" y="1387671"/>
            <a:ext cx="5568930" cy="14472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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BIA</a:t>
            </a:r>
            <a:r>
              <a:rPr sz="1300" spc="10" dirty="0">
                <a:latin typeface="Cambria"/>
                <a:cs typeface="Cambria"/>
              </a:rPr>
              <a:t> </a:t>
            </a:r>
            <a:r>
              <a:rPr sz="1300" spc="10" dirty="0">
                <a:latin typeface="Wingdings"/>
                <a:cs typeface="Wingdings"/>
              </a:rPr>
              <a:t></a:t>
            </a:r>
            <a:r>
              <a:rPr sz="1300" spc="10" dirty="0">
                <a:latin typeface="Cambria"/>
                <a:cs typeface="Cambria"/>
              </a:rPr>
              <a:t>  Le  Brevet  d’Initiation  Aéronautique  s’effectue  dans  le  cadre  un</a:t>
            </a:r>
            <a:endParaRPr sz="1300">
              <a:latin typeface="Cambria"/>
              <a:cs typeface="Cambria"/>
            </a:endParaRPr>
          </a:p>
          <a:p>
            <a:pPr marL="22854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établissement scolaire ou avec ou dans une structure reconnue par le CIRAS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210" spc="10" dirty="0">
                <a:latin typeface="Cambria"/>
                <a:cs typeface="Cambria"/>
              </a:rPr>
              <a:t>(</a:t>
            </a:r>
            <a:r>
              <a:rPr sz="1210" i="1" spc="10" dirty="0">
                <a:latin typeface="Arial"/>
                <a:cs typeface="Arial"/>
              </a:rPr>
              <a:t>ENAC, associations aéronautique, aéro-club, …).</a:t>
            </a:r>
            <a:r>
              <a:rPr sz="1210" spc="10" dirty="0">
                <a:latin typeface="Cambria"/>
                <a:cs typeface="Cambria"/>
              </a:rPr>
              <a:t> Il comporte une initiation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théorique</a:t>
            </a:r>
            <a:r>
              <a:rPr sz="1300" spc="10" dirty="0">
                <a:latin typeface="Cambria"/>
                <a:cs typeface="Cambria"/>
              </a:rPr>
              <a:t> et une initiation </a:t>
            </a:r>
            <a:r>
              <a:rPr sz="1300" b="1" spc="10" dirty="0">
                <a:latin typeface="Arial"/>
                <a:cs typeface="Arial"/>
              </a:rPr>
              <a:t>pratique</a:t>
            </a:r>
            <a:r>
              <a:rPr sz="1300" spc="10" dirty="0">
                <a:latin typeface="Cambria"/>
                <a:cs typeface="Cambria"/>
              </a:rPr>
              <a:t> en aéro-club mais ne permet pas à son</a:t>
            </a:r>
            <a:endParaRPr sz="1300">
              <a:latin typeface="Cambria"/>
              <a:cs typeface="Cambria"/>
            </a:endParaRPr>
          </a:p>
          <a:p>
            <a:pPr marL="22854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titulaire de piloter seul à bord. Ce Brevet permet également d’obtenir des</a:t>
            </a:r>
            <a:endParaRPr sz="1300">
              <a:latin typeface="Cambria"/>
              <a:cs typeface="Cambria"/>
            </a:endParaRPr>
          </a:p>
          <a:p>
            <a:pPr marL="22854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bourses pour poursuivre sa formation vers le </a:t>
            </a:r>
            <a:r>
              <a:rPr sz="1300" b="1" spc="10" dirty="0">
                <a:latin typeface="Arial"/>
                <a:cs typeface="Arial"/>
              </a:rPr>
              <a:t>Brevet de Base</a:t>
            </a:r>
            <a:r>
              <a:rPr sz="1300" spc="10" dirty="0">
                <a:latin typeface="Cambria"/>
                <a:cs typeface="Cambria"/>
              </a:rPr>
              <a:t> ou la  </a:t>
            </a:r>
            <a:r>
              <a:rPr sz="1300" b="1" spc="10" dirty="0">
                <a:latin typeface="Arial"/>
                <a:cs typeface="Arial"/>
              </a:rPr>
              <a:t>Licence</a:t>
            </a:r>
            <a:endParaRPr sz="1300">
              <a:latin typeface="Arial"/>
              <a:cs typeface="Arial"/>
            </a:endParaRPr>
          </a:p>
          <a:p>
            <a:pPr marL="228549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de Pilote Privé</a:t>
            </a:r>
            <a:r>
              <a:rPr sz="1300" spc="10" dirty="0">
                <a:latin typeface="Cambria"/>
                <a:cs typeface="Cambria"/>
              </a:rPr>
              <a:t> (</a:t>
            </a:r>
            <a:r>
              <a:rPr sz="1300" i="1" spc="10" dirty="0">
                <a:latin typeface="Arial"/>
                <a:cs typeface="Arial"/>
              </a:rPr>
              <a:t>Private Pilote Licence</a:t>
            </a:r>
            <a:r>
              <a:rPr sz="1300" spc="10" dirty="0">
                <a:latin typeface="Cambria"/>
                <a:cs typeface="Cambria"/>
              </a:rPr>
              <a:t>).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28064" y="3059499"/>
            <a:ext cx="5568419" cy="81970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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BB ou LAPC (Light Aircraft Pilot Licence) </a:t>
            </a:r>
            <a:r>
              <a:rPr sz="1300" spc="10" dirty="0">
                <a:latin typeface="Wingdings"/>
                <a:cs typeface="Wingdings"/>
              </a:rPr>
              <a:t></a:t>
            </a:r>
            <a:r>
              <a:rPr sz="1300" spc="10" dirty="0">
                <a:latin typeface="Cambria"/>
                <a:cs typeface="Cambria"/>
              </a:rPr>
              <a:t> Le Brevet de Base donne la</a:t>
            </a:r>
            <a:endParaRPr sz="1300">
              <a:latin typeface="Cambria"/>
              <a:cs typeface="Cambria"/>
            </a:endParaRPr>
          </a:p>
          <a:p>
            <a:pPr marL="22854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possibilité  aux  candidats  de  voler  seuls  dans  les  30  km  autour  d’un</a:t>
            </a:r>
            <a:endParaRPr sz="1300">
              <a:latin typeface="Cambria"/>
              <a:cs typeface="Cambria"/>
            </a:endParaRPr>
          </a:p>
          <a:p>
            <a:pPr marL="22854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aérodrome. Le BB peut se préparer dès 15 ans et est en général une étape</a:t>
            </a:r>
            <a:endParaRPr sz="1300">
              <a:latin typeface="Cambria"/>
              <a:cs typeface="Cambria"/>
            </a:endParaRPr>
          </a:p>
          <a:p>
            <a:pPr marL="22854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vers le PPL.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28064" y="4103820"/>
            <a:ext cx="5569337" cy="6105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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PPL</a:t>
            </a:r>
            <a:r>
              <a:rPr sz="1300" spc="10" dirty="0">
                <a:latin typeface="Cambria"/>
                <a:cs typeface="Cambria"/>
              </a:rPr>
              <a:t> </a:t>
            </a:r>
            <a:r>
              <a:rPr sz="1300" spc="10" dirty="0">
                <a:latin typeface="Wingdings"/>
                <a:cs typeface="Wingdings"/>
              </a:rPr>
              <a:t></a:t>
            </a:r>
            <a:r>
              <a:rPr sz="1300" spc="10" dirty="0">
                <a:latin typeface="Cambria"/>
                <a:cs typeface="Cambria"/>
              </a:rPr>
              <a:t> La Licence de Pilote Privée (Private Pilot Licence), permet de voler</a:t>
            </a:r>
            <a:endParaRPr sz="1300">
              <a:latin typeface="Cambria"/>
              <a:cs typeface="Cambria"/>
            </a:endParaRPr>
          </a:p>
          <a:p>
            <a:pPr marL="22854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seul ou avec des passagers sans limitation de distance. Pour l’obtenir, il faut</a:t>
            </a:r>
            <a:endParaRPr sz="1300">
              <a:latin typeface="Cambria"/>
              <a:cs typeface="Cambria"/>
            </a:endParaRPr>
          </a:p>
          <a:p>
            <a:pPr marL="22854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être âgé de 17 ans, réussir les examens théoriques et avoir accompli au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71" name="object 871"/>
          <p:cNvSpPr/>
          <p:nvPr/>
        </p:nvSpPr>
        <p:spPr>
          <a:xfrm>
            <a:off x="1356614" y="4688459"/>
            <a:ext cx="1379474" cy="9144"/>
          </a:xfrm>
          <a:custGeom>
            <a:avLst/>
            <a:gdLst/>
            <a:ahLst/>
            <a:cxnLst/>
            <a:rect l="l" t="t" r="r" b="b"/>
            <a:pathLst>
              <a:path w="1379474" h="9144">
                <a:moveTo>
                  <a:pt x="0" y="0"/>
                </a:moveTo>
                <a:lnTo>
                  <a:pt x="0" y="9144"/>
                </a:lnTo>
                <a:lnTo>
                  <a:pt x="1379474" y="9144"/>
                </a:lnTo>
                <a:lnTo>
                  <a:pt x="137947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1"/>
          <p:cNvSpPr txBox="1"/>
          <p:nvPr/>
        </p:nvSpPr>
        <p:spPr>
          <a:xfrm>
            <a:off x="1356614" y="4730184"/>
            <a:ext cx="5340002" cy="4017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minimum 45 heures de vol dont 10h au moins en solo.  Cette qualification ne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permet pas d’être rémunéré pour son travail de pilote.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128064" y="5356548"/>
            <a:ext cx="5568709" cy="12386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spc="10" dirty="0">
                <a:latin typeface="Wingdings"/>
                <a:cs typeface="Wingdings"/>
              </a:rPr>
              <a:t></a:t>
            </a:r>
            <a:r>
              <a:rPr sz="1210" spc="10" dirty="0">
                <a:latin typeface="Arial"/>
                <a:cs typeface="Arial"/>
              </a:rPr>
              <a:t> </a:t>
            </a:r>
            <a:r>
              <a:rPr sz="1210" b="1" spc="10" dirty="0">
                <a:latin typeface="Arial"/>
                <a:cs typeface="Arial"/>
              </a:rPr>
              <a:t>CPL </a:t>
            </a:r>
            <a:r>
              <a:rPr sz="1210" spc="10" dirty="0">
                <a:latin typeface="Wingdings"/>
                <a:cs typeface="Wingdings"/>
              </a:rPr>
              <a:t></a:t>
            </a:r>
            <a:r>
              <a:rPr sz="1210" b="1" spc="10" dirty="0">
                <a:latin typeface="Arial"/>
                <a:cs typeface="Arial"/>
              </a:rPr>
              <a:t> </a:t>
            </a:r>
            <a:r>
              <a:rPr sz="1210" spc="10" dirty="0">
                <a:latin typeface="Cambria"/>
                <a:cs typeface="Cambria"/>
              </a:rPr>
              <a:t>la Commercial Pilot Licence donne la possibilité de faire du transport</a:t>
            </a:r>
            <a:endParaRPr sz="1200">
              <a:latin typeface="Cambria"/>
              <a:cs typeface="Cambria"/>
            </a:endParaRPr>
          </a:p>
          <a:p>
            <a:pPr marL="22854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à but commercial. Une fois son PPL en poche, il est possible de continuer sa</a:t>
            </a:r>
            <a:endParaRPr sz="1300">
              <a:latin typeface="Cambria"/>
              <a:cs typeface="Cambria"/>
            </a:endParaRPr>
          </a:p>
          <a:p>
            <a:pPr marL="22854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formation pour faire de sa passion un métier en devenant commandant de</a:t>
            </a:r>
            <a:endParaRPr sz="1300">
              <a:latin typeface="Cambria"/>
              <a:cs typeface="Cambria"/>
            </a:endParaRPr>
          </a:p>
          <a:p>
            <a:pPr marL="22854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bord sur avion. Il faut avoir déjà effectué 200 heures de vol et plusieurs</a:t>
            </a:r>
            <a:endParaRPr sz="1300">
              <a:latin typeface="Cambria"/>
              <a:cs typeface="Cambria"/>
            </a:endParaRPr>
          </a:p>
          <a:p>
            <a:pPr marL="22854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habilitations (vol de nuit notamment) le jour de l’examen pratique. Cette</a:t>
            </a:r>
            <a:endParaRPr sz="1300">
              <a:latin typeface="Cambria"/>
              <a:cs typeface="Cambria"/>
            </a:endParaRPr>
          </a:p>
          <a:p>
            <a:pPr marL="22854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qualification permet d’être rémunéré pour son travail de pilote.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128064" y="6819842"/>
            <a:ext cx="5569196" cy="6105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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ATPL</a:t>
            </a:r>
            <a:r>
              <a:rPr sz="1300" spc="10" dirty="0">
                <a:latin typeface="Cambria"/>
                <a:cs typeface="Cambria"/>
              </a:rPr>
              <a:t> </a:t>
            </a:r>
            <a:r>
              <a:rPr sz="1300" spc="10" dirty="0">
                <a:latin typeface="Wingdings"/>
                <a:cs typeface="Wingdings"/>
              </a:rPr>
              <a:t></a:t>
            </a:r>
            <a:r>
              <a:rPr sz="1300" spc="10" dirty="0">
                <a:latin typeface="Cambria"/>
                <a:cs typeface="Cambria"/>
              </a:rPr>
              <a:t> il s’agit de la Licence de Pilote de Ligne (Airline Transport Pilot</a:t>
            </a:r>
            <a:endParaRPr sz="1300">
              <a:latin typeface="Cambria"/>
              <a:cs typeface="Cambria"/>
            </a:endParaRPr>
          </a:p>
          <a:p>
            <a:pPr marL="22854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Licence). Elle permet d’occuper le poste de commandant de bord pour le</a:t>
            </a:r>
            <a:endParaRPr sz="1300">
              <a:latin typeface="Cambria"/>
              <a:cs typeface="Cambria"/>
            </a:endParaRPr>
          </a:p>
          <a:p>
            <a:pPr marL="22854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transport aérien public. </a:t>
            </a:r>
            <a:r>
              <a:rPr sz="1300" b="1" spc="10" dirty="0">
                <a:latin typeface="Arial"/>
                <a:cs typeface="Arial"/>
              </a:rPr>
              <a:t>Il s’agit de la licence de plus haut niveau en</a:t>
            </a:r>
            <a:endParaRPr sz="1300">
              <a:latin typeface="Arial"/>
              <a:cs typeface="Arial"/>
            </a:endParaRPr>
          </a:p>
        </p:txBody>
      </p:sp>
      <p:sp>
        <p:nvSpPr>
          <p:cNvPr id="872" name="object 872"/>
          <p:cNvSpPr/>
          <p:nvPr/>
        </p:nvSpPr>
        <p:spPr>
          <a:xfrm>
            <a:off x="3143123" y="7402957"/>
            <a:ext cx="3518281" cy="12192"/>
          </a:xfrm>
          <a:custGeom>
            <a:avLst/>
            <a:gdLst/>
            <a:ahLst/>
            <a:cxnLst/>
            <a:rect l="l" t="t" r="r" b="b"/>
            <a:pathLst>
              <a:path w="3518281" h="12192">
                <a:moveTo>
                  <a:pt x="0" y="0"/>
                </a:moveTo>
                <a:lnTo>
                  <a:pt x="0" y="12192"/>
                </a:lnTo>
                <a:lnTo>
                  <a:pt x="3518281" y="12192"/>
                </a:lnTo>
                <a:lnTo>
                  <a:pt x="351828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text 1"/>
          <p:cNvSpPr txBox="1"/>
          <p:nvPr/>
        </p:nvSpPr>
        <p:spPr>
          <a:xfrm>
            <a:off x="1356614" y="7452076"/>
            <a:ext cx="1103391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aéronautique.</a:t>
            </a:r>
            <a:endParaRPr sz="1300">
              <a:latin typeface="Arial"/>
              <a:cs typeface="Arial"/>
            </a:endParaRPr>
          </a:p>
        </p:txBody>
      </p:sp>
      <p:sp>
        <p:nvSpPr>
          <p:cNvPr id="873" name="object 873"/>
          <p:cNvSpPr/>
          <p:nvPr/>
        </p:nvSpPr>
        <p:spPr>
          <a:xfrm>
            <a:off x="1356614" y="7610221"/>
            <a:ext cx="1067104" cy="12192"/>
          </a:xfrm>
          <a:custGeom>
            <a:avLst/>
            <a:gdLst/>
            <a:ahLst/>
            <a:cxnLst/>
            <a:rect l="l" t="t" r="r" b="b"/>
            <a:pathLst>
              <a:path w="1067104" h="12192">
                <a:moveTo>
                  <a:pt x="0" y="0"/>
                </a:moveTo>
                <a:lnTo>
                  <a:pt x="0" y="12192"/>
                </a:lnTo>
                <a:lnTo>
                  <a:pt x="1067104" y="12192"/>
                </a:lnTo>
                <a:lnTo>
                  <a:pt x="10671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text 1"/>
          <p:cNvSpPr txBox="1"/>
          <p:nvPr/>
        </p:nvSpPr>
        <p:spPr>
          <a:xfrm>
            <a:off x="1109776" y="8066888"/>
            <a:ext cx="5371955" cy="4001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9" spc="10" dirty="0">
                <a:latin typeface="Cambria"/>
                <a:cs typeface="Cambria"/>
              </a:rPr>
              <a:t>Pour la pratique de toutes ces disciplines il est obligatoire d’avoir obtenu un</a:t>
            </a:r>
            <a:endParaRPr sz="1100">
              <a:latin typeface="Cambria"/>
              <a:cs typeface="Cambria"/>
            </a:endParaRPr>
          </a:p>
          <a:p>
            <a:pPr marL="393141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certificat médical d’aptitude par un médecin agréé aéronautique.</a:t>
            </a:r>
            <a:endParaRPr sz="13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874" name="object 874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140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46383"/>
            <a:ext cx="5573598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60" spc="10" dirty="0">
                <a:latin typeface="Arial"/>
                <a:cs typeface="Arial"/>
              </a:rPr>
              <a:t>III.    Certification, équipement et entretien des aéronefs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356614" y="1607128"/>
            <a:ext cx="5339492" cy="40175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spc="10" dirty="0">
                <a:latin typeface="Wingdings"/>
                <a:cs typeface="Wingdings"/>
              </a:rPr>
              <a:t></a:t>
            </a:r>
            <a:r>
              <a:rPr sz="1210" spc="10" dirty="0">
                <a:latin typeface="Arial"/>
                <a:cs typeface="Arial"/>
              </a:rPr>
              <a:t> </a:t>
            </a:r>
            <a:r>
              <a:rPr sz="1210" spc="10" dirty="0">
                <a:latin typeface="Cambria"/>
                <a:cs typeface="Cambria"/>
              </a:rPr>
              <a:t>Pour  les  ULM  et  le  vol  libre,  les  machines  sont  pas  obligatoirement</a:t>
            </a:r>
            <a:endParaRPr sz="120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certifiées et peuvent être entretenues par leurs propriétaires.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356614" y="2233492"/>
            <a:ext cx="5339601" cy="6090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40" spc="10" dirty="0">
                <a:latin typeface="Wingdings"/>
                <a:cs typeface="Wingdings"/>
              </a:rPr>
              <a:t></a:t>
            </a:r>
            <a:r>
              <a:rPr sz="1240" spc="10" dirty="0">
                <a:latin typeface="Arial"/>
                <a:cs typeface="Arial"/>
              </a:rPr>
              <a:t> </a:t>
            </a:r>
            <a:r>
              <a:rPr sz="1240" spc="10" dirty="0">
                <a:latin typeface="Cambria"/>
                <a:cs typeface="Cambria"/>
              </a:rPr>
              <a:t>Pour  les  avions,  planeurs  et  hélicoptères,  les  machines  doivent  être</a:t>
            </a:r>
            <a:endParaRPr sz="120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homologuées et l’entretien fait l’objet d’un suivi (suivant les heures de</a:t>
            </a:r>
            <a:endParaRPr sz="130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vol et les indications portées sur le carnet de vol de l’appareil).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28064" y="3277360"/>
            <a:ext cx="2865308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A.  Certification et immatriculation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875" name="object 875"/>
          <p:cNvSpPr/>
          <p:nvPr/>
        </p:nvSpPr>
        <p:spPr>
          <a:xfrm>
            <a:off x="1356614" y="3447923"/>
            <a:ext cx="2597531" cy="13716"/>
          </a:xfrm>
          <a:custGeom>
            <a:avLst/>
            <a:gdLst/>
            <a:ahLst/>
            <a:cxnLst/>
            <a:rect l="l" t="t" r="r" b="b"/>
            <a:pathLst>
              <a:path w="2597531" h="13716">
                <a:moveTo>
                  <a:pt x="0" y="0"/>
                </a:moveTo>
                <a:lnTo>
                  <a:pt x="0" y="13716"/>
                </a:lnTo>
                <a:lnTo>
                  <a:pt x="2597531" y="13716"/>
                </a:lnTo>
                <a:lnTo>
                  <a:pt x="259753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1216456" y="3815559"/>
            <a:ext cx="5157819" cy="3911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49" b="1" spc="10" dirty="0">
                <a:latin typeface="Arial"/>
                <a:cs typeface="Arial"/>
              </a:rPr>
              <a:t>La certification des machines est assurée par la DGAC qui délivre un</a:t>
            </a:r>
            <a:endParaRPr sz="800">
              <a:latin typeface="Arial"/>
              <a:cs typeface="Arial"/>
            </a:endParaRPr>
          </a:p>
          <a:p>
            <a:pPr marL="1620342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certificat de navigabilité.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9464" y="4644614"/>
            <a:ext cx="598456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Hormis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591080" y="4644614"/>
            <a:ext cx="249356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99464" y="4644614"/>
            <a:ext cx="1795369" cy="3911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034131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machines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immatriculés.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2787993" y="4644614"/>
            <a:ext cx="220717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de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3101870" y="4644614"/>
            <a:ext cx="268120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vol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3462820" y="4644614"/>
            <a:ext cx="438308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libre,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3992806" y="4644614"/>
            <a:ext cx="363583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tous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4449549" y="4644614"/>
            <a:ext cx="249357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4790583" y="4644614"/>
            <a:ext cx="753172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appareils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5635598" y="4644614"/>
            <a:ext cx="614916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doivent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6343673" y="4644614"/>
            <a:ext cx="348277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être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1957070" y="5466530"/>
            <a:ext cx="368263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 Europe l’immatriculation comporte 5 caractères.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34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5774690"/>
            <a:ext cx="5467984" cy="2942590"/>
          </a:xfrm>
          <a:prstGeom prst="rect">
            <a:avLst/>
          </a:prstGeom>
        </p:spPr>
      </p:pic>
      <p:sp>
        <p:nvSpPr>
          <p:cNvPr id="21" name="text 1"/>
          <p:cNvSpPr txBox="1"/>
          <p:nvPr/>
        </p:nvSpPr>
        <p:spPr>
          <a:xfrm>
            <a:off x="2082419" y="8843869"/>
            <a:ext cx="3430793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i="1" spc="10" dirty="0">
                <a:latin typeface="Arial"/>
                <a:cs typeface="Arial"/>
              </a:rPr>
              <a:t>Le premier désigne le pays (F- pour la France)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876" name="object 876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141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2338451" y="960726"/>
            <a:ext cx="2918729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Alphabet aéronautique international :</a:t>
            </a:r>
            <a:endParaRPr sz="1300">
              <a:latin typeface="Arial"/>
              <a:cs typeface="Arial"/>
            </a:endParaRPr>
          </a:p>
        </p:txBody>
      </p:sp>
      <p:sp>
        <p:nvSpPr>
          <p:cNvPr id="877" name="object 877"/>
          <p:cNvSpPr/>
          <p:nvPr/>
        </p:nvSpPr>
        <p:spPr>
          <a:xfrm>
            <a:off x="2338451" y="1118870"/>
            <a:ext cx="2882519" cy="12192"/>
          </a:xfrm>
          <a:custGeom>
            <a:avLst/>
            <a:gdLst/>
            <a:ahLst/>
            <a:cxnLst/>
            <a:rect l="l" t="t" r="r" b="b"/>
            <a:pathLst>
              <a:path w="2882519" h="12192">
                <a:moveTo>
                  <a:pt x="0" y="0"/>
                </a:moveTo>
                <a:lnTo>
                  <a:pt x="0" y="12192"/>
                </a:lnTo>
                <a:lnTo>
                  <a:pt x="2882519" y="12192"/>
                </a:lnTo>
                <a:lnTo>
                  <a:pt x="28825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972616" y="1276194"/>
            <a:ext cx="725007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Alphabet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947926" y="1276194"/>
            <a:ext cx="1456959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Code international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742309" y="1276194"/>
            <a:ext cx="725057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Alphabet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4870450" y="1276194"/>
            <a:ext cx="1456831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Code international</a:t>
            </a:r>
            <a:endParaRPr sz="1300">
              <a:latin typeface="Arial"/>
              <a:cs typeface="Arial"/>
            </a:endParaRPr>
          </a:p>
        </p:txBody>
      </p:sp>
      <p:sp>
        <p:nvSpPr>
          <p:cNvPr id="878" name="object 878"/>
          <p:cNvSpPr/>
          <p:nvPr/>
        </p:nvSpPr>
        <p:spPr>
          <a:xfrm>
            <a:off x="899464" y="1263650"/>
            <a:ext cx="6096" cy="6096"/>
          </a:xfrm>
          <a:custGeom>
            <a:avLst/>
            <a:gdLst/>
            <a:ahLst/>
            <a:cxnLst/>
            <a:rect l="l" t="t" r="r" b="b"/>
            <a:pathLst>
              <a:path w="6096" h="6096">
                <a:moveTo>
                  <a:pt x="0" y="0"/>
                </a:moveTo>
                <a:lnTo>
                  <a:pt x="0" y="6096"/>
                </a:ln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899464" y="1263650"/>
            <a:ext cx="6096" cy="6096"/>
          </a:xfrm>
          <a:custGeom>
            <a:avLst/>
            <a:gdLst/>
            <a:ahLst/>
            <a:cxnLst/>
            <a:rect l="l" t="t" r="r" b="b"/>
            <a:pathLst>
              <a:path w="6096" h="6096">
                <a:moveTo>
                  <a:pt x="0" y="0"/>
                </a:moveTo>
                <a:lnTo>
                  <a:pt x="0" y="6096"/>
                </a:ln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905560" y="1263650"/>
            <a:ext cx="969263" cy="6096"/>
          </a:xfrm>
          <a:custGeom>
            <a:avLst/>
            <a:gdLst/>
            <a:ahLst/>
            <a:cxnLst/>
            <a:rect l="l" t="t" r="r" b="b"/>
            <a:pathLst>
              <a:path w="969263" h="6096">
                <a:moveTo>
                  <a:pt x="0" y="0"/>
                </a:moveTo>
                <a:lnTo>
                  <a:pt x="0" y="6096"/>
                </a:lnTo>
                <a:lnTo>
                  <a:pt x="969264" y="6096"/>
                </a:lnTo>
                <a:lnTo>
                  <a:pt x="96926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1874774" y="1263650"/>
            <a:ext cx="6095" cy="6096"/>
          </a:xfrm>
          <a:custGeom>
            <a:avLst/>
            <a:gdLst/>
            <a:ahLst/>
            <a:cxnLst/>
            <a:rect l="l" t="t" r="r" b="b"/>
            <a:pathLst>
              <a:path w="6095" h="6096">
                <a:moveTo>
                  <a:pt x="0" y="0"/>
                </a:moveTo>
                <a:lnTo>
                  <a:pt x="0" y="6096"/>
                </a:ln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1880870" y="1263650"/>
            <a:ext cx="1789810" cy="6096"/>
          </a:xfrm>
          <a:custGeom>
            <a:avLst/>
            <a:gdLst/>
            <a:ahLst/>
            <a:cxnLst/>
            <a:rect l="l" t="t" r="r" b="b"/>
            <a:pathLst>
              <a:path w="1789810" h="6096">
                <a:moveTo>
                  <a:pt x="0" y="0"/>
                </a:moveTo>
                <a:lnTo>
                  <a:pt x="0" y="6096"/>
                </a:lnTo>
                <a:lnTo>
                  <a:pt x="1789811" y="6096"/>
                </a:lnTo>
                <a:lnTo>
                  <a:pt x="17898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3670681" y="1263650"/>
            <a:ext cx="6095" cy="6096"/>
          </a:xfrm>
          <a:custGeom>
            <a:avLst/>
            <a:gdLst/>
            <a:ahLst/>
            <a:cxnLst/>
            <a:rect l="l" t="t" r="r" b="b"/>
            <a:pathLst>
              <a:path w="6095" h="6096">
                <a:moveTo>
                  <a:pt x="0" y="0"/>
                </a:moveTo>
                <a:lnTo>
                  <a:pt x="0" y="6096"/>
                </a:ln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3676777" y="1263650"/>
            <a:ext cx="1121664" cy="6096"/>
          </a:xfrm>
          <a:custGeom>
            <a:avLst/>
            <a:gdLst/>
            <a:ahLst/>
            <a:cxnLst/>
            <a:rect l="l" t="t" r="r" b="b"/>
            <a:pathLst>
              <a:path w="1121664" h="6096">
                <a:moveTo>
                  <a:pt x="0" y="0"/>
                </a:moveTo>
                <a:lnTo>
                  <a:pt x="0" y="6096"/>
                </a:lnTo>
                <a:lnTo>
                  <a:pt x="1121664" y="6096"/>
                </a:lnTo>
                <a:lnTo>
                  <a:pt x="112166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4798441" y="1263650"/>
            <a:ext cx="6400" cy="6096"/>
          </a:xfrm>
          <a:custGeom>
            <a:avLst/>
            <a:gdLst/>
            <a:ahLst/>
            <a:cxnLst/>
            <a:rect l="l" t="t" r="r" b="b"/>
            <a:pathLst>
              <a:path w="6400" h="6096">
                <a:moveTo>
                  <a:pt x="0" y="0"/>
                </a:moveTo>
                <a:lnTo>
                  <a:pt x="0" y="6096"/>
                </a:lnTo>
                <a:lnTo>
                  <a:pt x="6400" y="6096"/>
                </a:lnTo>
                <a:lnTo>
                  <a:pt x="6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4804918" y="1263650"/>
            <a:ext cx="1850389" cy="6096"/>
          </a:xfrm>
          <a:custGeom>
            <a:avLst/>
            <a:gdLst/>
            <a:ahLst/>
            <a:cxnLst/>
            <a:rect l="l" t="t" r="r" b="b"/>
            <a:pathLst>
              <a:path w="1850389" h="6096">
                <a:moveTo>
                  <a:pt x="0" y="0"/>
                </a:moveTo>
                <a:lnTo>
                  <a:pt x="0" y="6096"/>
                </a:lnTo>
                <a:lnTo>
                  <a:pt x="1850389" y="6096"/>
                </a:lnTo>
                <a:lnTo>
                  <a:pt x="185038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6655307" y="1263650"/>
            <a:ext cx="6096" cy="6096"/>
          </a:xfrm>
          <a:custGeom>
            <a:avLst/>
            <a:gdLst/>
            <a:ahLst/>
            <a:cxnLst/>
            <a:rect l="l" t="t" r="r" b="b"/>
            <a:pathLst>
              <a:path w="6096" h="6096">
                <a:moveTo>
                  <a:pt x="0" y="0"/>
                </a:moveTo>
                <a:lnTo>
                  <a:pt x="0" y="6096"/>
                </a:lnTo>
                <a:lnTo>
                  <a:pt x="6097" y="6096"/>
                </a:lnTo>
                <a:lnTo>
                  <a:pt x="609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6655307" y="1263650"/>
            <a:ext cx="6096" cy="6096"/>
          </a:xfrm>
          <a:custGeom>
            <a:avLst/>
            <a:gdLst/>
            <a:ahLst/>
            <a:cxnLst/>
            <a:rect l="l" t="t" r="r" b="b"/>
            <a:pathLst>
              <a:path w="6096" h="6096">
                <a:moveTo>
                  <a:pt x="0" y="0"/>
                </a:moveTo>
                <a:lnTo>
                  <a:pt x="0" y="6096"/>
                </a:lnTo>
                <a:lnTo>
                  <a:pt x="6097" y="6096"/>
                </a:lnTo>
                <a:lnTo>
                  <a:pt x="609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899464" y="1269746"/>
            <a:ext cx="6096" cy="310896"/>
          </a:xfrm>
          <a:custGeom>
            <a:avLst/>
            <a:gdLst/>
            <a:ahLst/>
            <a:cxnLst/>
            <a:rect l="l" t="t" r="r" b="b"/>
            <a:pathLst>
              <a:path w="6096" h="310896">
                <a:moveTo>
                  <a:pt x="0" y="0"/>
                </a:moveTo>
                <a:lnTo>
                  <a:pt x="0" y="310896"/>
                </a:lnTo>
                <a:lnTo>
                  <a:pt x="6096" y="310896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1874774" y="1269746"/>
            <a:ext cx="6095" cy="310896"/>
          </a:xfrm>
          <a:custGeom>
            <a:avLst/>
            <a:gdLst/>
            <a:ahLst/>
            <a:cxnLst/>
            <a:rect l="l" t="t" r="r" b="b"/>
            <a:pathLst>
              <a:path w="6095" h="310896">
                <a:moveTo>
                  <a:pt x="0" y="0"/>
                </a:moveTo>
                <a:lnTo>
                  <a:pt x="0" y="310896"/>
                </a:lnTo>
                <a:lnTo>
                  <a:pt x="6095" y="310896"/>
                </a:lnTo>
                <a:lnTo>
                  <a:pt x="60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3670681" y="1269746"/>
            <a:ext cx="6095" cy="310896"/>
          </a:xfrm>
          <a:custGeom>
            <a:avLst/>
            <a:gdLst/>
            <a:ahLst/>
            <a:cxnLst/>
            <a:rect l="l" t="t" r="r" b="b"/>
            <a:pathLst>
              <a:path w="6095" h="310896">
                <a:moveTo>
                  <a:pt x="0" y="0"/>
                </a:moveTo>
                <a:lnTo>
                  <a:pt x="0" y="310896"/>
                </a:lnTo>
                <a:lnTo>
                  <a:pt x="6095" y="310896"/>
                </a:lnTo>
                <a:lnTo>
                  <a:pt x="60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4798441" y="1269746"/>
            <a:ext cx="6400" cy="310896"/>
          </a:xfrm>
          <a:custGeom>
            <a:avLst/>
            <a:gdLst/>
            <a:ahLst/>
            <a:cxnLst/>
            <a:rect l="l" t="t" r="r" b="b"/>
            <a:pathLst>
              <a:path w="6400" h="310896">
                <a:moveTo>
                  <a:pt x="0" y="0"/>
                </a:moveTo>
                <a:lnTo>
                  <a:pt x="0" y="310896"/>
                </a:lnTo>
                <a:lnTo>
                  <a:pt x="6400" y="310896"/>
                </a:lnTo>
                <a:lnTo>
                  <a:pt x="6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6655307" y="1269746"/>
            <a:ext cx="6096" cy="310896"/>
          </a:xfrm>
          <a:custGeom>
            <a:avLst/>
            <a:gdLst/>
            <a:ahLst/>
            <a:cxnLst/>
            <a:rect l="l" t="t" r="r" b="b"/>
            <a:pathLst>
              <a:path w="6096" h="310896">
                <a:moveTo>
                  <a:pt x="0" y="0"/>
                </a:moveTo>
                <a:lnTo>
                  <a:pt x="0" y="310896"/>
                </a:lnTo>
                <a:lnTo>
                  <a:pt x="6097" y="310896"/>
                </a:lnTo>
                <a:lnTo>
                  <a:pt x="609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1"/>
          <p:cNvSpPr txBox="1"/>
          <p:nvPr/>
        </p:nvSpPr>
        <p:spPr>
          <a:xfrm>
            <a:off x="972616" y="1593186"/>
            <a:ext cx="144414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A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972616" y="1904082"/>
            <a:ext cx="144414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B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972616" y="2214977"/>
            <a:ext cx="130698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C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972616" y="2524350"/>
            <a:ext cx="152034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D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972616" y="2835246"/>
            <a:ext cx="132222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972616" y="3146141"/>
            <a:ext cx="127650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F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972616" y="3457418"/>
            <a:ext cx="142890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G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972616" y="3766790"/>
            <a:ext cx="155082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H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972616" y="4077687"/>
            <a:ext cx="94122" cy="1838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I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972616" y="4388582"/>
            <a:ext cx="92598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J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972616" y="4699478"/>
            <a:ext cx="148986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K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972616" y="5008850"/>
            <a:ext cx="127650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972616" y="5319746"/>
            <a:ext cx="176418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M</a:t>
            </a:r>
            <a:endParaRPr sz="1300">
              <a:latin typeface="Arial"/>
              <a:cs typeface="Arial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1947926" y="1593186"/>
            <a:ext cx="480075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Alpha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1947926" y="1904082"/>
            <a:ext cx="490743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Bravo</a:t>
            </a:r>
            <a:endParaRPr sz="1300">
              <a:latin typeface="Arial"/>
              <a:cs typeface="Arial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1947926" y="2214977"/>
            <a:ext cx="585231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Charlie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1947926" y="2524350"/>
            <a:ext cx="440451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Delta</a:t>
            </a:r>
            <a:endParaRPr sz="1300">
              <a:latin typeface="Arial"/>
              <a:cs typeface="Arial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1947926" y="2835246"/>
            <a:ext cx="402351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Echo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1947926" y="3146141"/>
            <a:ext cx="598947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Foxtrot</a:t>
            </a:r>
            <a:endParaRPr sz="1300">
              <a:latin typeface="Arial"/>
              <a:cs typeface="Arial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1947926" y="3457418"/>
            <a:ext cx="341391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Golf</a:t>
            </a:r>
            <a:endParaRPr sz="1300">
              <a:latin typeface="Arial"/>
              <a:cs typeface="Arial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1947926" y="3766790"/>
            <a:ext cx="448071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Hotel</a:t>
            </a:r>
            <a:endParaRPr sz="1300">
              <a:latin typeface="Arial"/>
              <a:cs typeface="Arial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1947926" y="4077687"/>
            <a:ext cx="432831" cy="1838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India</a:t>
            </a:r>
            <a:endParaRPr sz="1300">
              <a:latin typeface="Arial"/>
              <a:cs typeface="Arial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1947926" y="4388582"/>
            <a:ext cx="502935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Juliett</a:t>
            </a:r>
            <a:endParaRPr sz="1300">
              <a:latin typeface="Arial"/>
              <a:cs typeface="Arial"/>
            </a:endParaRPr>
          </a:p>
        </p:txBody>
      </p:sp>
      <p:sp>
        <p:nvSpPr>
          <p:cNvPr id="919" name="text 1"/>
          <p:cNvSpPr txBox="1"/>
          <p:nvPr/>
        </p:nvSpPr>
        <p:spPr>
          <a:xfrm>
            <a:off x="1947926" y="4699478"/>
            <a:ext cx="345963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Kilo</a:t>
            </a:r>
            <a:endParaRPr sz="1300">
              <a:latin typeface="Arial"/>
              <a:cs typeface="Arial"/>
            </a:endParaRPr>
          </a:p>
        </p:txBody>
      </p:sp>
      <p:sp>
        <p:nvSpPr>
          <p:cNvPr id="920" name="text 1"/>
          <p:cNvSpPr txBox="1"/>
          <p:nvPr/>
        </p:nvSpPr>
        <p:spPr>
          <a:xfrm>
            <a:off x="1947926" y="5008850"/>
            <a:ext cx="414543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Lima</a:t>
            </a:r>
            <a:endParaRPr sz="1300">
              <a:latin typeface="Arial"/>
              <a:cs typeface="Arial"/>
            </a:endParaRPr>
          </a:p>
        </p:txBody>
      </p:sp>
      <p:sp>
        <p:nvSpPr>
          <p:cNvPr id="921" name="text 1"/>
          <p:cNvSpPr txBox="1"/>
          <p:nvPr/>
        </p:nvSpPr>
        <p:spPr>
          <a:xfrm>
            <a:off x="1947926" y="5319746"/>
            <a:ext cx="413019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Mike</a:t>
            </a:r>
            <a:endParaRPr sz="1300">
              <a:latin typeface="Arial"/>
              <a:cs typeface="Arial"/>
            </a:endParaRPr>
          </a:p>
        </p:txBody>
      </p:sp>
      <p:sp>
        <p:nvSpPr>
          <p:cNvPr id="922" name="text 1"/>
          <p:cNvSpPr txBox="1"/>
          <p:nvPr/>
        </p:nvSpPr>
        <p:spPr>
          <a:xfrm>
            <a:off x="3742309" y="1593186"/>
            <a:ext cx="148985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N</a:t>
            </a:r>
            <a:endParaRPr sz="1300">
              <a:latin typeface="Arial"/>
              <a:cs typeface="Arial"/>
            </a:endParaRPr>
          </a:p>
        </p:txBody>
      </p:sp>
      <p:sp>
        <p:nvSpPr>
          <p:cNvPr id="923" name="text 1"/>
          <p:cNvSpPr txBox="1"/>
          <p:nvPr/>
        </p:nvSpPr>
        <p:spPr>
          <a:xfrm>
            <a:off x="3742309" y="1904082"/>
            <a:ext cx="150510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O</a:t>
            </a:r>
            <a:endParaRPr sz="1300">
              <a:latin typeface="Arial"/>
              <a:cs typeface="Arial"/>
            </a:endParaRPr>
          </a:p>
        </p:txBody>
      </p:sp>
      <p:sp>
        <p:nvSpPr>
          <p:cNvPr id="924" name="text 1"/>
          <p:cNvSpPr txBox="1"/>
          <p:nvPr/>
        </p:nvSpPr>
        <p:spPr>
          <a:xfrm>
            <a:off x="3742309" y="2214977"/>
            <a:ext cx="136794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P</a:t>
            </a:r>
            <a:endParaRPr sz="1300">
              <a:latin typeface="Arial"/>
              <a:cs typeface="Arial"/>
            </a:endParaRPr>
          </a:p>
        </p:txBody>
      </p:sp>
      <p:sp>
        <p:nvSpPr>
          <p:cNvPr id="925" name="text 1"/>
          <p:cNvSpPr txBox="1"/>
          <p:nvPr/>
        </p:nvSpPr>
        <p:spPr>
          <a:xfrm>
            <a:off x="3742309" y="2524350"/>
            <a:ext cx="150510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Q</a:t>
            </a:r>
            <a:endParaRPr sz="1300">
              <a:latin typeface="Arial"/>
              <a:cs typeface="Arial"/>
            </a:endParaRPr>
          </a:p>
        </p:txBody>
      </p:sp>
      <p:sp>
        <p:nvSpPr>
          <p:cNvPr id="926" name="text 1"/>
          <p:cNvSpPr txBox="1"/>
          <p:nvPr/>
        </p:nvSpPr>
        <p:spPr>
          <a:xfrm>
            <a:off x="3742309" y="2835246"/>
            <a:ext cx="145938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R</a:t>
            </a:r>
            <a:endParaRPr sz="1300">
              <a:latin typeface="Arial"/>
              <a:cs typeface="Arial"/>
            </a:endParaRPr>
          </a:p>
        </p:txBody>
      </p:sp>
      <p:sp>
        <p:nvSpPr>
          <p:cNvPr id="927" name="text 1"/>
          <p:cNvSpPr txBox="1"/>
          <p:nvPr/>
        </p:nvSpPr>
        <p:spPr>
          <a:xfrm>
            <a:off x="3742309" y="3146141"/>
            <a:ext cx="121554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S</a:t>
            </a:r>
            <a:endParaRPr sz="1300">
              <a:latin typeface="Arial"/>
              <a:cs typeface="Arial"/>
            </a:endParaRPr>
          </a:p>
        </p:txBody>
      </p:sp>
      <p:sp>
        <p:nvSpPr>
          <p:cNvPr id="320" name="text 1"/>
          <p:cNvSpPr txBox="1"/>
          <p:nvPr/>
        </p:nvSpPr>
        <p:spPr>
          <a:xfrm>
            <a:off x="3742309" y="3457418"/>
            <a:ext cx="141366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T</a:t>
            </a:r>
            <a:endParaRPr sz="1300">
              <a:latin typeface="Arial"/>
              <a:cs typeface="Arial"/>
            </a:endParaRPr>
          </a:p>
        </p:txBody>
      </p:sp>
      <p:sp>
        <p:nvSpPr>
          <p:cNvPr id="321" name="text 1"/>
          <p:cNvSpPr txBox="1"/>
          <p:nvPr/>
        </p:nvSpPr>
        <p:spPr>
          <a:xfrm>
            <a:off x="3742309" y="3766790"/>
            <a:ext cx="147461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U</a:t>
            </a:r>
            <a:endParaRPr sz="1300">
              <a:latin typeface="Arial"/>
              <a:cs typeface="Arial"/>
            </a:endParaRPr>
          </a:p>
        </p:txBody>
      </p:sp>
      <p:sp>
        <p:nvSpPr>
          <p:cNvPr id="322" name="text 1"/>
          <p:cNvSpPr txBox="1"/>
          <p:nvPr/>
        </p:nvSpPr>
        <p:spPr>
          <a:xfrm>
            <a:off x="3742309" y="4077687"/>
            <a:ext cx="141366" cy="1838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V</a:t>
            </a:r>
            <a:endParaRPr sz="1300">
              <a:latin typeface="Arial"/>
              <a:cs typeface="Arial"/>
            </a:endParaRPr>
          </a:p>
        </p:txBody>
      </p:sp>
      <p:sp>
        <p:nvSpPr>
          <p:cNvPr id="323" name="text 1"/>
          <p:cNvSpPr txBox="1"/>
          <p:nvPr/>
        </p:nvSpPr>
        <p:spPr>
          <a:xfrm>
            <a:off x="3742309" y="4388582"/>
            <a:ext cx="194705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W</a:t>
            </a:r>
            <a:endParaRPr sz="1300">
              <a:latin typeface="Arial"/>
              <a:cs typeface="Arial"/>
            </a:endParaRPr>
          </a:p>
        </p:txBody>
      </p:sp>
      <p:sp>
        <p:nvSpPr>
          <p:cNvPr id="324" name="text 1"/>
          <p:cNvSpPr txBox="1"/>
          <p:nvPr/>
        </p:nvSpPr>
        <p:spPr>
          <a:xfrm>
            <a:off x="3742309" y="4699478"/>
            <a:ext cx="138317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X</a:t>
            </a:r>
            <a:endParaRPr sz="1300">
              <a:latin typeface="Arial"/>
              <a:cs typeface="Arial"/>
            </a:endParaRPr>
          </a:p>
        </p:txBody>
      </p:sp>
      <p:sp>
        <p:nvSpPr>
          <p:cNvPr id="325" name="text 1"/>
          <p:cNvSpPr txBox="1"/>
          <p:nvPr/>
        </p:nvSpPr>
        <p:spPr>
          <a:xfrm>
            <a:off x="3742309" y="5008850"/>
            <a:ext cx="135270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Y</a:t>
            </a:r>
            <a:endParaRPr sz="1300">
              <a:latin typeface="Arial"/>
              <a:cs typeface="Arial"/>
            </a:endParaRPr>
          </a:p>
        </p:txBody>
      </p:sp>
      <p:sp>
        <p:nvSpPr>
          <p:cNvPr id="326" name="text 1"/>
          <p:cNvSpPr txBox="1"/>
          <p:nvPr/>
        </p:nvSpPr>
        <p:spPr>
          <a:xfrm>
            <a:off x="3742309" y="5319746"/>
            <a:ext cx="129173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Z</a:t>
            </a:r>
            <a:endParaRPr sz="1300">
              <a:latin typeface="Arial"/>
              <a:cs typeface="Arial"/>
            </a:endParaRPr>
          </a:p>
        </p:txBody>
      </p:sp>
      <p:sp>
        <p:nvSpPr>
          <p:cNvPr id="327" name="text 1"/>
          <p:cNvSpPr txBox="1"/>
          <p:nvPr/>
        </p:nvSpPr>
        <p:spPr>
          <a:xfrm>
            <a:off x="4870450" y="1593186"/>
            <a:ext cx="825642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November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328" name="text 1"/>
          <p:cNvSpPr txBox="1"/>
          <p:nvPr/>
        </p:nvSpPr>
        <p:spPr>
          <a:xfrm>
            <a:off x="4870450" y="1904082"/>
            <a:ext cx="469026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Oscar</a:t>
            </a:r>
            <a:endParaRPr sz="1300">
              <a:latin typeface="Arial"/>
              <a:cs typeface="Arial"/>
            </a:endParaRPr>
          </a:p>
        </p:txBody>
      </p:sp>
      <p:sp>
        <p:nvSpPr>
          <p:cNvPr id="329" name="text 1"/>
          <p:cNvSpPr txBox="1"/>
          <p:nvPr/>
        </p:nvSpPr>
        <p:spPr>
          <a:xfrm>
            <a:off x="4870450" y="2214977"/>
            <a:ext cx="412638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Papa</a:t>
            </a:r>
            <a:endParaRPr sz="1300">
              <a:latin typeface="Arial"/>
              <a:cs typeface="Arial"/>
            </a:endParaRPr>
          </a:p>
        </p:txBody>
      </p:sp>
      <p:sp>
        <p:nvSpPr>
          <p:cNvPr id="330" name="text 1"/>
          <p:cNvSpPr txBox="1"/>
          <p:nvPr/>
        </p:nvSpPr>
        <p:spPr>
          <a:xfrm>
            <a:off x="4870450" y="2524350"/>
            <a:ext cx="600090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Quebec</a:t>
            </a:r>
            <a:endParaRPr sz="1300">
              <a:latin typeface="Arial"/>
              <a:cs typeface="Arial"/>
            </a:endParaRPr>
          </a:p>
        </p:txBody>
      </p:sp>
      <p:sp>
        <p:nvSpPr>
          <p:cNvPr id="331" name="text 1"/>
          <p:cNvSpPr txBox="1"/>
          <p:nvPr/>
        </p:nvSpPr>
        <p:spPr>
          <a:xfrm>
            <a:off x="4870450" y="2835246"/>
            <a:ext cx="568086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Roméo</a:t>
            </a:r>
            <a:endParaRPr sz="1300">
              <a:latin typeface="Arial"/>
              <a:cs typeface="Arial"/>
            </a:endParaRPr>
          </a:p>
        </p:txBody>
      </p:sp>
      <p:sp>
        <p:nvSpPr>
          <p:cNvPr id="332" name="text 1"/>
          <p:cNvSpPr txBox="1"/>
          <p:nvPr/>
        </p:nvSpPr>
        <p:spPr>
          <a:xfrm>
            <a:off x="4870450" y="3146141"/>
            <a:ext cx="501030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Sierra</a:t>
            </a:r>
            <a:endParaRPr sz="1300">
              <a:latin typeface="Arial"/>
              <a:cs typeface="Arial"/>
            </a:endParaRPr>
          </a:p>
        </p:txBody>
      </p:sp>
      <p:sp>
        <p:nvSpPr>
          <p:cNvPr id="333" name="text 1"/>
          <p:cNvSpPr txBox="1"/>
          <p:nvPr/>
        </p:nvSpPr>
        <p:spPr>
          <a:xfrm>
            <a:off x="4870450" y="3457418"/>
            <a:ext cx="510174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Tango</a:t>
            </a:r>
            <a:endParaRPr sz="1300">
              <a:latin typeface="Arial"/>
              <a:cs typeface="Arial"/>
            </a:endParaRPr>
          </a:p>
        </p:txBody>
      </p:sp>
      <p:sp>
        <p:nvSpPr>
          <p:cNvPr id="334" name="text 1"/>
          <p:cNvSpPr txBox="1"/>
          <p:nvPr/>
        </p:nvSpPr>
        <p:spPr>
          <a:xfrm>
            <a:off x="4870450" y="3766790"/>
            <a:ext cx="670194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Uniform</a:t>
            </a:r>
            <a:endParaRPr sz="1300">
              <a:latin typeface="Arial"/>
              <a:cs typeface="Arial"/>
            </a:endParaRPr>
          </a:p>
        </p:txBody>
      </p:sp>
      <p:sp>
        <p:nvSpPr>
          <p:cNvPr id="335" name="text 1"/>
          <p:cNvSpPr txBox="1"/>
          <p:nvPr/>
        </p:nvSpPr>
        <p:spPr>
          <a:xfrm>
            <a:off x="4870450" y="4077687"/>
            <a:ext cx="501030" cy="1838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Victor</a:t>
            </a:r>
            <a:endParaRPr sz="1300">
              <a:latin typeface="Arial"/>
              <a:cs typeface="Arial"/>
            </a:endParaRPr>
          </a:p>
        </p:txBody>
      </p:sp>
      <p:sp>
        <p:nvSpPr>
          <p:cNvPr id="336" name="text 1"/>
          <p:cNvSpPr txBox="1"/>
          <p:nvPr/>
        </p:nvSpPr>
        <p:spPr>
          <a:xfrm>
            <a:off x="4870450" y="4388582"/>
            <a:ext cx="606186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Whisky</a:t>
            </a:r>
            <a:endParaRPr sz="1300">
              <a:latin typeface="Arial"/>
              <a:cs typeface="Arial"/>
            </a:endParaRPr>
          </a:p>
        </p:txBody>
      </p:sp>
      <p:sp>
        <p:nvSpPr>
          <p:cNvPr id="337" name="text 1"/>
          <p:cNvSpPr txBox="1"/>
          <p:nvPr/>
        </p:nvSpPr>
        <p:spPr>
          <a:xfrm>
            <a:off x="4870450" y="4699478"/>
            <a:ext cx="479694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X-Ray</a:t>
            </a:r>
            <a:endParaRPr sz="1300">
              <a:latin typeface="Arial"/>
              <a:cs typeface="Arial"/>
            </a:endParaRPr>
          </a:p>
        </p:txBody>
      </p:sp>
      <p:sp>
        <p:nvSpPr>
          <p:cNvPr id="338" name="text 1"/>
          <p:cNvSpPr txBox="1"/>
          <p:nvPr/>
        </p:nvSpPr>
        <p:spPr>
          <a:xfrm>
            <a:off x="4870450" y="5008850"/>
            <a:ext cx="597042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Yankee</a:t>
            </a:r>
            <a:endParaRPr sz="1300">
              <a:latin typeface="Arial"/>
              <a:cs typeface="Arial"/>
            </a:endParaRPr>
          </a:p>
        </p:txBody>
      </p:sp>
      <p:sp>
        <p:nvSpPr>
          <p:cNvPr id="339" name="text 1"/>
          <p:cNvSpPr txBox="1"/>
          <p:nvPr/>
        </p:nvSpPr>
        <p:spPr>
          <a:xfrm>
            <a:off x="4870450" y="5319746"/>
            <a:ext cx="377586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Zulu</a:t>
            </a:r>
            <a:endParaRPr sz="1300">
              <a:latin typeface="Arial"/>
              <a:cs typeface="Arial"/>
            </a:endParaRPr>
          </a:p>
        </p:txBody>
      </p:sp>
      <p:sp>
        <p:nvSpPr>
          <p:cNvPr id="894" name="object 894"/>
          <p:cNvSpPr/>
          <p:nvPr/>
        </p:nvSpPr>
        <p:spPr>
          <a:xfrm>
            <a:off x="899464" y="1580642"/>
            <a:ext cx="6096" cy="6096"/>
          </a:xfrm>
          <a:custGeom>
            <a:avLst/>
            <a:gdLst/>
            <a:ahLst/>
            <a:cxnLst/>
            <a:rect l="l" t="t" r="r" b="b"/>
            <a:pathLst>
              <a:path w="6096" h="6096">
                <a:moveTo>
                  <a:pt x="0" y="0"/>
                </a:moveTo>
                <a:lnTo>
                  <a:pt x="0" y="6096"/>
                </a:ln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905560" y="1580642"/>
            <a:ext cx="969263" cy="6096"/>
          </a:xfrm>
          <a:custGeom>
            <a:avLst/>
            <a:gdLst/>
            <a:ahLst/>
            <a:cxnLst/>
            <a:rect l="l" t="t" r="r" b="b"/>
            <a:pathLst>
              <a:path w="969263" h="6096">
                <a:moveTo>
                  <a:pt x="0" y="0"/>
                </a:moveTo>
                <a:lnTo>
                  <a:pt x="0" y="6096"/>
                </a:lnTo>
                <a:lnTo>
                  <a:pt x="969264" y="6096"/>
                </a:lnTo>
                <a:lnTo>
                  <a:pt x="96926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1874774" y="1580642"/>
            <a:ext cx="6095" cy="6096"/>
          </a:xfrm>
          <a:custGeom>
            <a:avLst/>
            <a:gdLst/>
            <a:ahLst/>
            <a:cxnLst/>
            <a:rect l="l" t="t" r="r" b="b"/>
            <a:pathLst>
              <a:path w="6095" h="6096">
                <a:moveTo>
                  <a:pt x="0" y="0"/>
                </a:moveTo>
                <a:lnTo>
                  <a:pt x="0" y="6096"/>
                </a:ln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1880870" y="1580642"/>
            <a:ext cx="1789810" cy="6096"/>
          </a:xfrm>
          <a:custGeom>
            <a:avLst/>
            <a:gdLst/>
            <a:ahLst/>
            <a:cxnLst/>
            <a:rect l="l" t="t" r="r" b="b"/>
            <a:pathLst>
              <a:path w="1789810" h="6096">
                <a:moveTo>
                  <a:pt x="0" y="0"/>
                </a:moveTo>
                <a:lnTo>
                  <a:pt x="0" y="6096"/>
                </a:lnTo>
                <a:lnTo>
                  <a:pt x="1789811" y="6096"/>
                </a:lnTo>
                <a:lnTo>
                  <a:pt x="17898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3670681" y="1580642"/>
            <a:ext cx="6095" cy="6096"/>
          </a:xfrm>
          <a:custGeom>
            <a:avLst/>
            <a:gdLst/>
            <a:ahLst/>
            <a:cxnLst/>
            <a:rect l="l" t="t" r="r" b="b"/>
            <a:pathLst>
              <a:path w="6095" h="6096">
                <a:moveTo>
                  <a:pt x="0" y="0"/>
                </a:moveTo>
                <a:lnTo>
                  <a:pt x="0" y="6096"/>
                </a:ln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3676777" y="1580642"/>
            <a:ext cx="1121664" cy="6096"/>
          </a:xfrm>
          <a:custGeom>
            <a:avLst/>
            <a:gdLst/>
            <a:ahLst/>
            <a:cxnLst/>
            <a:rect l="l" t="t" r="r" b="b"/>
            <a:pathLst>
              <a:path w="1121664" h="6096">
                <a:moveTo>
                  <a:pt x="0" y="0"/>
                </a:moveTo>
                <a:lnTo>
                  <a:pt x="0" y="6096"/>
                </a:lnTo>
                <a:lnTo>
                  <a:pt x="1121664" y="6096"/>
                </a:lnTo>
                <a:lnTo>
                  <a:pt x="112166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4798441" y="1580642"/>
            <a:ext cx="6400" cy="6096"/>
          </a:xfrm>
          <a:custGeom>
            <a:avLst/>
            <a:gdLst/>
            <a:ahLst/>
            <a:cxnLst/>
            <a:rect l="l" t="t" r="r" b="b"/>
            <a:pathLst>
              <a:path w="6400" h="6096">
                <a:moveTo>
                  <a:pt x="0" y="0"/>
                </a:moveTo>
                <a:lnTo>
                  <a:pt x="0" y="6096"/>
                </a:lnTo>
                <a:lnTo>
                  <a:pt x="6400" y="6096"/>
                </a:lnTo>
                <a:lnTo>
                  <a:pt x="6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4804918" y="1580642"/>
            <a:ext cx="1850389" cy="6096"/>
          </a:xfrm>
          <a:custGeom>
            <a:avLst/>
            <a:gdLst/>
            <a:ahLst/>
            <a:cxnLst/>
            <a:rect l="l" t="t" r="r" b="b"/>
            <a:pathLst>
              <a:path w="1850389" h="6096">
                <a:moveTo>
                  <a:pt x="0" y="0"/>
                </a:moveTo>
                <a:lnTo>
                  <a:pt x="0" y="6096"/>
                </a:lnTo>
                <a:lnTo>
                  <a:pt x="1850389" y="6096"/>
                </a:lnTo>
                <a:lnTo>
                  <a:pt x="185038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6655307" y="1580642"/>
            <a:ext cx="6096" cy="6096"/>
          </a:xfrm>
          <a:custGeom>
            <a:avLst/>
            <a:gdLst/>
            <a:ahLst/>
            <a:cxnLst/>
            <a:rect l="l" t="t" r="r" b="b"/>
            <a:pathLst>
              <a:path w="6096" h="6096">
                <a:moveTo>
                  <a:pt x="0" y="0"/>
                </a:moveTo>
                <a:lnTo>
                  <a:pt x="0" y="6096"/>
                </a:lnTo>
                <a:lnTo>
                  <a:pt x="6097" y="6096"/>
                </a:lnTo>
                <a:lnTo>
                  <a:pt x="609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899464" y="1586738"/>
            <a:ext cx="6096" cy="4037711"/>
          </a:xfrm>
          <a:custGeom>
            <a:avLst/>
            <a:gdLst/>
            <a:ahLst/>
            <a:cxnLst/>
            <a:rect l="l" t="t" r="r" b="b"/>
            <a:pathLst>
              <a:path w="6096" h="4037711">
                <a:moveTo>
                  <a:pt x="0" y="0"/>
                </a:moveTo>
                <a:lnTo>
                  <a:pt x="0" y="4037711"/>
                </a:lnTo>
                <a:lnTo>
                  <a:pt x="6096" y="4037711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899464" y="5624449"/>
            <a:ext cx="6096" cy="6096"/>
          </a:xfrm>
          <a:custGeom>
            <a:avLst/>
            <a:gdLst/>
            <a:ahLst/>
            <a:cxnLst/>
            <a:rect l="l" t="t" r="r" b="b"/>
            <a:pathLst>
              <a:path w="6096" h="6096">
                <a:moveTo>
                  <a:pt x="0" y="0"/>
                </a:moveTo>
                <a:lnTo>
                  <a:pt x="0" y="6096"/>
                </a:ln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899464" y="5624449"/>
            <a:ext cx="6096" cy="6096"/>
          </a:xfrm>
          <a:custGeom>
            <a:avLst/>
            <a:gdLst/>
            <a:ahLst/>
            <a:cxnLst/>
            <a:rect l="l" t="t" r="r" b="b"/>
            <a:pathLst>
              <a:path w="6096" h="6096">
                <a:moveTo>
                  <a:pt x="0" y="0"/>
                </a:moveTo>
                <a:lnTo>
                  <a:pt x="0" y="6096"/>
                </a:ln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905560" y="5624449"/>
            <a:ext cx="969263" cy="6096"/>
          </a:xfrm>
          <a:custGeom>
            <a:avLst/>
            <a:gdLst/>
            <a:ahLst/>
            <a:cxnLst/>
            <a:rect l="l" t="t" r="r" b="b"/>
            <a:pathLst>
              <a:path w="969263" h="6096">
                <a:moveTo>
                  <a:pt x="0" y="0"/>
                </a:moveTo>
                <a:lnTo>
                  <a:pt x="0" y="6096"/>
                </a:lnTo>
                <a:lnTo>
                  <a:pt x="969264" y="6096"/>
                </a:lnTo>
                <a:lnTo>
                  <a:pt x="96926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1874774" y="1586738"/>
            <a:ext cx="6095" cy="4037711"/>
          </a:xfrm>
          <a:custGeom>
            <a:avLst/>
            <a:gdLst/>
            <a:ahLst/>
            <a:cxnLst/>
            <a:rect l="l" t="t" r="r" b="b"/>
            <a:pathLst>
              <a:path w="6095" h="4037711">
                <a:moveTo>
                  <a:pt x="0" y="0"/>
                </a:moveTo>
                <a:lnTo>
                  <a:pt x="0" y="4037711"/>
                </a:lnTo>
                <a:lnTo>
                  <a:pt x="6095" y="4037711"/>
                </a:lnTo>
                <a:lnTo>
                  <a:pt x="60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1874774" y="5624449"/>
            <a:ext cx="6095" cy="6096"/>
          </a:xfrm>
          <a:custGeom>
            <a:avLst/>
            <a:gdLst/>
            <a:ahLst/>
            <a:cxnLst/>
            <a:rect l="l" t="t" r="r" b="b"/>
            <a:pathLst>
              <a:path w="6095" h="6096">
                <a:moveTo>
                  <a:pt x="0" y="0"/>
                </a:moveTo>
                <a:lnTo>
                  <a:pt x="0" y="6096"/>
                </a:ln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1880870" y="5624449"/>
            <a:ext cx="1789810" cy="6096"/>
          </a:xfrm>
          <a:custGeom>
            <a:avLst/>
            <a:gdLst/>
            <a:ahLst/>
            <a:cxnLst/>
            <a:rect l="l" t="t" r="r" b="b"/>
            <a:pathLst>
              <a:path w="1789810" h="6096">
                <a:moveTo>
                  <a:pt x="0" y="0"/>
                </a:moveTo>
                <a:lnTo>
                  <a:pt x="0" y="6096"/>
                </a:lnTo>
                <a:lnTo>
                  <a:pt x="1789811" y="6096"/>
                </a:lnTo>
                <a:lnTo>
                  <a:pt x="17898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3670681" y="1586738"/>
            <a:ext cx="6095" cy="4037711"/>
          </a:xfrm>
          <a:custGeom>
            <a:avLst/>
            <a:gdLst/>
            <a:ahLst/>
            <a:cxnLst/>
            <a:rect l="l" t="t" r="r" b="b"/>
            <a:pathLst>
              <a:path w="6095" h="4037711">
                <a:moveTo>
                  <a:pt x="0" y="0"/>
                </a:moveTo>
                <a:lnTo>
                  <a:pt x="0" y="4037711"/>
                </a:lnTo>
                <a:lnTo>
                  <a:pt x="6095" y="4037711"/>
                </a:lnTo>
                <a:lnTo>
                  <a:pt x="60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3670681" y="5624449"/>
            <a:ext cx="6095" cy="6096"/>
          </a:xfrm>
          <a:custGeom>
            <a:avLst/>
            <a:gdLst/>
            <a:ahLst/>
            <a:cxnLst/>
            <a:rect l="l" t="t" r="r" b="b"/>
            <a:pathLst>
              <a:path w="6095" h="6096">
                <a:moveTo>
                  <a:pt x="0" y="0"/>
                </a:moveTo>
                <a:lnTo>
                  <a:pt x="0" y="6096"/>
                </a:ln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3676777" y="5624449"/>
            <a:ext cx="1121664" cy="6096"/>
          </a:xfrm>
          <a:custGeom>
            <a:avLst/>
            <a:gdLst/>
            <a:ahLst/>
            <a:cxnLst/>
            <a:rect l="l" t="t" r="r" b="b"/>
            <a:pathLst>
              <a:path w="1121664" h="6096">
                <a:moveTo>
                  <a:pt x="0" y="0"/>
                </a:moveTo>
                <a:lnTo>
                  <a:pt x="0" y="6096"/>
                </a:lnTo>
                <a:lnTo>
                  <a:pt x="1121664" y="6096"/>
                </a:lnTo>
                <a:lnTo>
                  <a:pt x="112166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4798441" y="1586738"/>
            <a:ext cx="6400" cy="4037711"/>
          </a:xfrm>
          <a:custGeom>
            <a:avLst/>
            <a:gdLst/>
            <a:ahLst/>
            <a:cxnLst/>
            <a:rect l="l" t="t" r="r" b="b"/>
            <a:pathLst>
              <a:path w="6400" h="4037711">
                <a:moveTo>
                  <a:pt x="0" y="0"/>
                </a:moveTo>
                <a:lnTo>
                  <a:pt x="0" y="4037711"/>
                </a:lnTo>
                <a:lnTo>
                  <a:pt x="6400" y="4037711"/>
                </a:lnTo>
                <a:lnTo>
                  <a:pt x="6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4798441" y="5624449"/>
            <a:ext cx="6400" cy="6096"/>
          </a:xfrm>
          <a:custGeom>
            <a:avLst/>
            <a:gdLst/>
            <a:ahLst/>
            <a:cxnLst/>
            <a:rect l="l" t="t" r="r" b="b"/>
            <a:pathLst>
              <a:path w="6400" h="6096">
                <a:moveTo>
                  <a:pt x="0" y="0"/>
                </a:moveTo>
                <a:lnTo>
                  <a:pt x="0" y="6096"/>
                </a:lnTo>
                <a:lnTo>
                  <a:pt x="6400" y="6096"/>
                </a:lnTo>
                <a:lnTo>
                  <a:pt x="6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4804918" y="5624449"/>
            <a:ext cx="1850389" cy="6096"/>
          </a:xfrm>
          <a:custGeom>
            <a:avLst/>
            <a:gdLst/>
            <a:ahLst/>
            <a:cxnLst/>
            <a:rect l="l" t="t" r="r" b="b"/>
            <a:pathLst>
              <a:path w="1850389" h="6096">
                <a:moveTo>
                  <a:pt x="0" y="0"/>
                </a:moveTo>
                <a:lnTo>
                  <a:pt x="0" y="6096"/>
                </a:lnTo>
                <a:lnTo>
                  <a:pt x="1850389" y="6096"/>
                </a:lnTo>
                <a:lnTo>
                  <a:pt x="185038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6655307" y="1586738"/>
            <a:ext cx="6096" cy="4037711"/>
          </a:xfrm>
          <a:custGeom>
            <a:avLst/>
            <a:gdLst/>
            <a:ahLst/>
            <a:cxnLst/>
            <a:rect l="l" t="t" r="r" b="b"/>
            <a:pathLst>
              <a:path w="6096" h="4037711">
                <a:moveTo>
                  <a:pt x="0" y="0"/>
                </a:moveTo>
                <a:lnTo>
                  <a:pt x="0" y="4037711"/>
                </a:lnTo>
                <a:lnTo>
                  <a:pt x="6097" y="4037711"/>
                </a:lnTo>
                <a:lnTo>
                  <a:pt x="609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6655307" y="5624449"/>
            <a:ext cx="6096" cy="6096"/>
          </a:xfrm>
          <a:custGeom>
            <a:avLst/>
            <a:gdLst/>
            <a:ahLst/>
            <a:cxnLst/>
            <a:rect l="l" t="t" r="r" b="b"/>
            <a:pathLst>
              <a:path w="6096" h="6096">
                <a:moveTo>
                  <a:pt x="0" y="0"/>
                </a:moveTo>
                <a:lnTo>
                  <a:pt x="0" y="6096"/>
                </a:lnTo>
                <a:lnTo>
                  <a:pt x="6097" y="6096"/>
                </a:lnTo>
                <a:lnTo>
                  <a:pt x="609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6655307" y="5624449"/>
            <a:ext cx="6096" cy="6096"/>
          </a:xfrm>
          <a:custGeom>
            <a:avLst/>
            <a:gdLst/>
            <a:ahLst/>
            <a:cxnLst/>
            <a:rect l="l" t="t" r="r" b="b"/>
            <a:pathLst>
              <a:path w="6096" h="6096">
                <a:moveTo>
                  <a:pt x="0" y="0"/>
                </a:moveTo>
                <a:lnTo>
                  <a:pt x="0" y="6096"/>
                </a:lnTo>
                <a:lnTo>
                  <a:pt x="6097" y="6096"/>
                </a:lnTo>
                <a:lnTo>
                  <a:pt x="609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text 1"/>
          <p:cNvSpPr txBox="1"/>
          <p:nvPr/>
        </p:nvSpPr>
        <p:spPr>
          <a:xfrm>
            <a:off x="899464" y="5949412"/>
            <a:ext cx="5791169" cy="3911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40" b="1" spc="10" dirty="0">
                <a:latin typeface="Arial"/>
                <a:cs typeface="Arial"/>
              </a:rPr>
              <a:t>Pour éviter des erreurs de compréhension à la radio, les pilotes utilisent cet</a:t>
            </a:r>
            <a:endParaRPr sz="1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alphabet aéronautique qui associe un mot à chaque lettre. </a:t>
            </a:r>
            <a:endParaRPr sz="1300">
              <a:latin typeface="Arial"/>
              <a:cs typeface="Arial"/>
            </a:endParaRPr>
          </a:p>
        </p:txBody>
      </p:sp>
      <p:sp>
        <p:nvSpPr>
          <p:cNvPr id="341" name="text 1"/>
          <p:cNvSpPr txBox="1"/>
          <p:nvPr/>
        </p:nvSpPr>
        <p:spPr>
          <a:xfrm>
            <a:off x="899464" y="6776944"/>
            <a:ext cx="3691346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La lettre qui suit le pays désigne le type d’avion :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4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7390130"/>
            <a:ext cx="254635" cy="254000"/>
          </a:xfrm>
          <a:prstGeom prst="rect">
            <a:avLst/>
          </a:prstGeom>
        </p:spPr>
      </p:pic>
      <p:sp>
        <p:nvSpPr>
          <p:cNvPr id="342" name="text 1"/>
          <p:cNvSpPr txBox="1"/>
          <p:nvPr/>
        </p:nvSpPr>
        <p:spPr>
          <a:xfrm>
            <a:off x="1798574" y="7488878"/>
            <a:ext cx="209729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F-AZ </a:t>
            </a:r>
            <a:r>
              <a:rPr sz="1300" spc="10" dirty="0">
                <a:latin typeface="Wingdings"/>
                <a:cs typeface="Wingdings"/>
              </a:rPr>
              <a:t></a:t>
            </a:r>
            <a:r>
              <a:rPr sz="1300" spc="10" dirty="0">
                <a:latin typeface="Cambria"/>
                <a:cs typeface="Cambria"/>
              </a:rPr>
              <a:t> Aéronef de collection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34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7776845"/>
            <a:ext cx="254635" cy="254635"/>
          </a:xfrm>
          <a:prstGeom prst="rect">
            <a:avLst/>
          </a:prstGeom>
        </p:spPr>
      </p:pic>
      <p:sp>
        <p:nvSpPr>
          <p:cNvPr id="343" name="text 1"/>
          <p:cNvSpPr txBox="1"/>
          <p:nvPr/>
        </p:nvSpPr>
        <p:spPr>
          <a:xfrm>
            <a:off x="1798574" y="7876355"/>
            <a:ext cx="238990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F-B et F-G </a:t>
            </a:r>
            <a:r>
              <a:rPr sz="1300" spc="10" dirty="0">
                <a:latin typeface="Wingdings"/>
                <a:cs typeface="Wingdings"/>
              </a:rPr>
              <a:t></a:t>
            </a:r>
            <a:r>
              <a:rPr sz="1300" spc="10" dirty="0">
                <a:latin typeface="Cambria"/>
                <a:cs typeface="Cambria"/>
              </a:rPr>
              <a:t> Avion et hélicoptère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34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8164195"/>
            <a:ext cx="254635" cy="254635"/>
          </a:xfrm>
          <a:prstGeom prst="rect">
            <a:avLst/>
          </a:prstGeom>
        </p:spPr>
      </p:pic>
      <p:sp>
        <p:nvSpPr>
          <p:cNvPr id="349" name="text 1"/>
          <p:cNvSpPr txBox="1"/>
          <p:nvPr/>
        </p:nvSpPr>
        <p:spPr>
          <a:xfrm>
            <a:off x="1798574" y="8263451"/>
            <a:ext cx="105919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F-C  </a:t>
            </a:r>
            <a:r>
              <a:rPr sz="1300" spc="10" dirty="0">
                <a:latin typeface="Wingdings"/>
                <a:cs typeface="Wingdings"/>
              </a:rPr>
              <a:t></a:t>
            </a:r>
            <a:r>
              <a:rPr sz="1300" spc="10" dirty="0">
                <a:latin typeface="Cambria"/>
                <a:cs typeface="Cambria"/>
              </a:rPr>
              <a:t> Planeur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34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8550910"/>
            <a:ext cx="254635" cy="254635"/>
          </a:xfrm>
          <a:prstGeom prst="rect">
            <a:avLst/>
          </a:prstGeom>
        </p:spPr>
      </p:pic>
      <p:sp>
        <p:nvSpPr>
          <p:cNvPr id="350" name="text 1"/>
          <p:cNvSpPr txBox="1"/>
          <p:nvPr/>
        </p:nvSpPr>
        <p:spPr>
          <a:xfrm>
            <a:off x="1798574" y="8650547"/>
            <a:ext cx="127103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F-W  </a:t>
            </a:r>
            <a:r>
              <a:rPr sz="1300" spc="10" dirty="0">
                <a:latin typeface="Wingdings"/>
                <a:cs typeface="Wingdings"/>
              </a:rPr>
              <a:t></a:t>
            </a:r>
            <a:r>
              <a:rPr sz="1300" spc="10" dirty="0">
                <a:latin typeface="Cambria"/>
                <a:cs typeface="Cambria"/>
              </a:rPr>
              <a:t> Prototype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34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8938260"/>
            <a:ext cx="254635" cy="254635"/>
          </a:xfrm>
          <a:prstGeom prst="rect">
            <a:avLst/>
          </a:prstGeom>
        </p:spPr>
      </p:pic>
      <p:sp>
        <p:nvSpPr>
          <p:cNvPr id="351" name="text 1"/>
          <p:cNvSpPr txBox="1"/>
          <p:nvPr/>
        </p:nvSpPr>
        <p:spPr>
          <a:xfrm>
            <a:off x="1798574" y="9037643"/>
            <a:ext cx="197689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F-Z </a:t>
            </a:r>
            <a:r>
              <a:rPr sz="1300" spc="10" dirty="0">
                <a:latin typeface="Wingdings"/>
                <a:cs typeface="Wingdings"/>
              </a:rPr>
              <a:t></a:t>
            </a:r>
            <a:r>
              <a:rPr sz="1300" spc="10" dirty="0">
                <a:latin typeface="Cambria"/>
                <a:cs typeface="Cambria"/>
              </a:rPr>
              <a:t> Aéronef des douanes</a:t>
            </a:r>
            <a:endParaRPr sz="13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919" name="object 919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142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60500"/>
            <a:ext cx="2402012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B.  Signalisation des aéronefs</a:t>
            </a:r>
            <a:endParaRPr sz="1300">
              <a:latin typeface="Arial"/>
              <a:cs typeface="Arial"/>
            </a:endParaRPr>
          </a:p>
        </p:txBody>
      </p:sp>
      <p:sp>
        <p:nvSpPr>
          <p:cNvPr id="920" name="object 920"/>
          <p:cNvSpPr/>
          <p:nvPr/>
        </p:nvSpPr>
        <p:spPr>
          <a:xfrm>
            <a:off x="1356614" y="1131061"/>
            <a:ext cx="2134235" cy="13717"/>
          </a:xfrm>
          <a:custGeom>
            <a:avLst/>
            <a:gdLst/>
            <a:ahLst/>
            <a:cxnLst/>
            <a:rect l="l" t="t" r="r" b="b"/>
            <a:pathLst>
              <a:path w="2134235" h="13717">
                <a:moveTo>
                  <a:pt x="0" y="0"/>
                </a:moveTo>
                <a:lnTo>
                  <a:pt x="0" y="13717"/>
                </a:lnTo>
                <a:lnTo>
                  <a:pt x="2134235" y="13717"/>
                </a:lnTo>
                <a:lnTo>
                  <a:pt x="21342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1128064" y="1495649"/>
            <a:ext cx="1298412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1.  Le Vol de nuit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1799152"/>
            <a:ext cx="353285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vol de nuit nécessite une qualification spéciale.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9464" y="2110079"/>
            <a:ext cx="5791666" cy="4001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L’avion doit posséder un équipement minimum en instruments et en éclairage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bord.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9464" y="2628208"/>
            <a:ext cx="404834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doit être équipé de feux de signalisation en vol de nuit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128064" y="2940751"/>
            <a:ext cx="121956" cy="20096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79" spc="10" dirty="0">
                <a:latin typeface="Arial"/>
                <a:cs typeface="Arial"/>
              </a:rPr>
              <a:t>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128064" y="2949771"/>
            <a:ext cx="2690079" cy="8471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54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 feu vert en bout d’aile droite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Arial"/>
                <a:cs typeface="Arial"/>
              </a:rPr>
              <a:t> </a:t>
            </a:r>
            <a:r>
              <a:rPr sz="1300" spc="10" dirty="0">
                <a:latin typeface="Cambria"/>
                <a:cs typeface="Cambria"/>
              </a:rPr>
              <a:t>Un feu rouge en bout d’aile gauche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Arial"/>
                <a:cs typeface="Arial"/>
              </a:rPr>
              <a:t> </a:t>
            </a:r>
            <a:r>
              <a:rPr sz="1300" spc="10" dirty="0">
                <a:latin typeface="Cambria"/>
                <a:cs typeface="Cambria"/>
              </a:rPr>
              <a:t>Un feu blanc derrière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Arial"/>
                <a:cs typeface="Arial"/>
              </a:rPr>
              <a:t> </a:t>
            </a:r>
            <a:r>
              <a:rPr sz="1300" spc="10" dirty="0">
                <a:latin typeface="Cambria"/>
                <a:cs typeface="Cambria"/>
              </a:rPr>
              <a:t>Un feu à éclat (MTO)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010716" y="8610924"/>
            <a:ext cx="561222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Jusqu’à 30 minutes après le coucher du soleil je peux encore voler en condition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21" name="object 921"/>
          <p:cNvSpPr/>
          <p:nvPr/>
        </p:nvSpPr>
        <p:spPr>
          <a:xfrm>
            <a:off x="1010716" y="8777986"/>
            <a:ext cx="5537961" cy="9144"/>
          </a:xfrm>
          <a:custGeom>
            <a:avLst/>
            <a:gdLst/>
            <a:ahLst/>
            <a:cxnLst/>
            <a:rect l="l" t="t" r="r" b="b"/>
            <a:pathLst>
              <a:path w="5537961" h="9144">
                <a:moveTo>
                  <a:pt x="0" y="0"/>
                </a:moveTo>
                <a:lnTo>
                  <a:pt x="0" y="9144"/>
                </a:lnTo>
                <a:lnTo>
                  <a:pt x="5537962" y="9144"/>
                </a:lnTo>
                <a:lnTo>
                  <a:pt x="553796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text 1"/>
          <p:cNvSpPr txBox="1"/>
          <p:nvPr/>
        </p:nvSpPr>
        <p:spPr>
          <a:xfrm>
            <a:off x="3367151" y="8920296"/>
            <a:ext cx="86247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VFR de jour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22" name="object 922"/>
          <p:cNvSpPr/>
          <p:nvPr/>
        </p:nvSpPr>
        <p:spPr>
          <a:xfrm>
            <a:off x="3367151" y="9087358"/>
            <a:ext cx="826312" cy="9144"/>
          </a:xfrm>
          <a:custGeom>
            <a:avLst/>
            <a:gdLst/>
            <a:ahLst/>
            <a:cxnLst/>
            <a:rect l="l" t="t" r="r" b="b"/>
            <a:pathLst>
              <a:path w="826312" h="9144">
                <a:moveTo>
                  <a:pt x="0" y="0"/>
                </a:moveTo>
                <a:lnTo>
                  <a:pt x="0" y="9144"/>
                </a:lnTo>
                <a:lnTo>
                  <a:pt x="826312" y="9144"/>
                </a:lnTo>
                <a:lnTo>
                  <a:pt x="8263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4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512" y="4091940"/>
            <a:ext cx="3538728" cy="2729483"/>
          </a:xfrm>
          <a:prstGeom prst="rect">
            <a:avLst/>
          </a:prstGeom>
        </p:spPr>
      </p:pic>
      <p:pic>
        <p:nvPicPr>
          <p:cNvPr id="35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24500"/>
            <a:ext cx="3563112" cy="25999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7033</Words>
  <Application>Microsoft Office PowerPoint</Application>
  <PresentationFormat>Personnalisé</PresentationFormat>
  <Paragraphs>1102</Paragraphs>
  <Slides>44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51" baseType="lpstr">
      <vt:lpstr>Arial</vt:lpstr>
      <vt:lpstr>Bernard MT Condensed</vt:lpstr>
      <vt:lpstr>Calibri</vt:lpstr>
      <vt:lpstr>Cambria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JJC</dc:creator>
  <cp:lastModifiedBy>Jean-Jacques Calliet</cp:lastModifiedBy>
  <cp:revision>1</cp:revision>
  <dcterms:created xsi:type="dcterms:W3CDTF">2018-10-27T09:38:43Z</dcterms:created>
  <dcterms:modified xsi:type="dcterms:W3CDTF">2018-10-27T08:00:21Z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2018-10-27T00:00:00Z</vt:filetime>
  </property>
  <property fmtid="{D5CDD505-2E9C-101B-9397-08002B2CF9AE}" pid="3" name="LastSaved">
    <vt:filetime>2018-10-27T00:00:00Z</vt:filetime>
  </property>
</Properties>
</file>