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500"/>
      </a:spcBef>
      <a:spcAft>
        <a:spcPts val="0"/>
      </a:spcAft>
      <a:buClr>
        <a:srgbClr val="5F5F5F"/>
      </a:buClr>
      <a:buSzPct val="60000"/>
      <a:buFontTx/>
      <a:buChar char="■"/>
      <a:tabLst/>
      <a:defRPr b="0" baseline="0" cap="none" i="0" spc="0" strike="noStrike" sz="2400" u="none" kumimoji="0" normalizeH="0">
        <a:ln>
          <a:noFill/>
        </a:ln>
        <a:solidFill>
          <a:srgbClr val="000000"/>
        </a:solidFill>
        <a:effectLst/>
        <a:uFillTx/>
        <a:latin typeface="+mn-lt"/>
        <a:ea typeface="+mn-ea"/>
        <a:cs typeface="+mn-cs"/>
        <a:sym typeface="Arial"/>
      </a:defRPr>
    </a:lvl1pPr>
    <a:lvl2pPr marL="457200" marR="0" indent="0" algn="l" defTabSz="914400" rtl="0" fontAlgn="auto" latinLnBrk="0" hangingPunct="0">
      <a:lnSpc>
        <a:spcPct val="100000"/>
      </a:lnSpc>
      <a:spcBef>
        <a:spcPts val="500"/>
      </a:spcBef>
      <a:spcAft>
        <a:spcPts val="0"/>
      </a:spcAft>
      <a:buClr>
        <a:srgbClr val="5F5F5F"/>
      </a:buClr>
      <a:buSzPct val="60000"/>
      <a:buFontTx/>
      <a:buChar char="■"/>
      <a:tabLst/>
      <a:defRPr b="0" baseline="0" cap="none" i="0" spc="0" strike="noStrike" sz="2400" u="none" kumimoji="0" normalizeH="0">
        <a:ln>
          <a:noFill/>
        </a:ln>
        <a:solidFill>
          <a:srgbClr val="000000"/>
        </a:solidFill>
        <a:effectLst/>
        <a:uFillTx/>
        <a:latin typeface="+mn-lt"/>
        <a:ea typeface="+mn-ea"/>
        <a:cs typeface="+mn-cs"/>
        <a:sym typeface="Arial"/>
      </a:defRPr>
    </a:lvl2pPr>
    <a:lvl3pPr marL="914400" marR="0" indent="0" algn="l" defTabSz="914400" rtl="0" fontAlgn="auto" latinLnBrk="0" hangingPunct="0">
      <a:lnSpc>
        <a:spcPct val="100000"/>
      </a:lnSpc>
      <a:spcBef>
        <a:spcPts val="500"/>
      </a:spcBef>
      <a:spcAft>
        <a:spcPts val="0"/>
      </a:spcAft>
      <a:buClr>
        <a:srgbClr val="5F5F5F"/>
      </a:buClr>
      <a:buSzPct val="60000"/>
      <a:buFontTx/>
      <a:buChar char="■"/>
      <a:tabLst/>
      <a:defRPr b="0" baseline="0" cap="none" i="0" spc="0" strike="noStrike" sz="2400" u="none" kumimoji="0" normalizeH="0">
        <a:ln>
          <a:noFill/>
        </a:ln>
        <a:solidFill>
          <a:srgbClr val="000000"/>
        </a:solidFill>
        <a:effectLst/>
        <a:uFillTx/>
        <a:latin typeface="+mn-lt"/>
        <a:ea typeface="+mn-ea"/>
        <a:cs typeface="+mn-cs"/>
        <a:sym typeface="Arial"/>
      </a:defRPr>
    </a:lvl3pPr>
    <a:lvl4pPr marL="1371600" marR="0" indent="0" algn="l" defTabSz="914400" rtl="0" fontAlgn="auto" latinLnBrk="0" hangingPunct="0">
      <a:lnSpc>
        <a:spcPct val="100000"/>
      </a:lnSpc>
      <a:spcBef>
        <a:spcPts val="500"/>
      </a:spcBef>
      <a:spcAft>
        <a:spcPts val="0"/>
      </a:spcAft>
      <a:buClr>
        <a:srgbClr val="5F5F5F"/>
      </a:buClr>
      <a:buSzPct val="60000"/>
      <a:buFontTx/>
      <a:buChar char="■"/>
      <a:tabLst/>
      <a:defRPr b="0" baseline="0" cap="none" i="0" spc="0" strike="noStrike" sz="2400" u="none" kumimoji="0" normalizeH="0">
        <a:ln>
          <a:noFill/>
        </a:ln>
        <a:solidFill>
          <a:srgbClr val="000000"/>
        </a:solidFill>
        <a:effectLst/>
        <a:uFillTx/>
        <a:latin typeface="+mn-lt"/>
        <a:ea typeface="+mn-ea"/>
        <a:cs typeface="+mn-cs"/>
        <a:sym typeface="Arial"/>
      </a:defRPr>
    </a:lvl4pPr>
    <a:lvl5pPr marL="1828800" marR="0" indent="0" algn="l" defTabSz="914400" rtl="0" fontAlgn="auto" latinLnBrk="0" hangingPunct="0">
      <a:lnSpc>
        <a:spcPct val="100000"/>
      </a:lnSpc>
      <a:spcBef>
        <a:spcPts val="500"/>
      </a:spcBef>
      <a:spcAft>
        <a:spcPts val="0"/>
      </a:spcAft>
      <a:buClr>
        <a:srgbClr val="5F5F5F"/>
      </a:buClr>
      <a:buSzPct val="60000"/>
      <a:buFontTx/>
      <a:buChar char="■"/>
      <a:tabLst/>
      <a:defRPr b="0" baseline="0" cap="none" i="0" spc="0" strike="noStrike" sz="2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500"/>
      </a:spcBef>
      <a:spcAft>
        <a:spcPts val="0"/>
      </a:spcAft>
      <a:buClr>
        <a:srgbClr val="5F5F5F"/>
      </a:buClr>
      <a:buSzTx/>
      <a:buFont typeface="Wingdings"/>
      <a:buNone/>
      <a:tabLst/>
      <a:defRPr b="0" baseline="0" cap="none" i="0" spc="0" strike="noStrike" sz="2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500"/>
      </a:spcBef>
      <a:spcAft>
        <a:spcPts val="0"/>
      </a:spcAft>
      <a:buClr>
        <a:srgbClr val="5F5F5F"/>
      </a:buClr>
      <a:buSzTx/>
      <a:buFont typeface="Wingdings"/>
      <a:buNone/>
      <a:tabLst/>
      <a:defRPr b="0" baseline="0" cap="none" i="0" spc="0" strike="noStrike" sz="2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500"/>
      </a:spcBef>
      <a:spcAft>
        <a:spcPts val="0"/>
      </a:spcAft>
      <a:buClr>
        <a:srgbClr val="5F5F5F"/>
      </a:buClr>
      <a:buSzTx/>
      <a:buFont typeface="Wingdings"/>
      <a:buNone/>
      <a:tabLst/>
      <a:defRPr b="0" baseline="0" cap="none" i="0" spc="0" strike="noStrike" sz="2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500"/>
      </a:spcBef>
      <a:spcAft>
        <a:spcPts val="0"/>
      </a:spcAft>
      <a:buClr>
        <a:srgbClr val="5F5F5F"/>
      </a:buClr>
      <a:buSzTx/>
      <a:buFont typeface="Wingdings"/>
      <a:buNone/>
      <a:tabLst/>
      <a:defRPr b="0" baseline="0" cap="none" i="0" spc="0" strike="noStrike" sz="2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F2F2"/>
          </a:solidFill>
        </a:fill>
      </a:tcStyle>
    </a:wholeTbl>
    <a:band2H>
      <a:tcTxStyle b="def" i="def"/>
      <a:tcStyle>
        <a:tcBdr/>
        <a:fill>
          <a:solidFill>
            <a:srgbClr val="F9F9F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lumOff val="16690"/>
            </a:schemeClr>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2">
              <a:lumOff val="16690"/>
            </a:schemeClr>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9" name="Shape 39"/>
          <p:cNvSpPr/>
          <p:nvPr>
            <p:ph type="sldImg"/>
          </p:nvPr>
        </p:nvSpPr>
        <p:spPr>
          <a:xfrm>
            <a:off x="1143000" y="685800"/>
            <a:ext cx="4572000" cy="3429000"/>
          </a:xfrm>
          <a:prstGeom prst="rect">
            <a:avLst/>
          </a:prstGeom>
        </p:spPr>
        <p:txBody>
          <a:bodyPr/>
          <a:lstStyle/>
          <a:p>
            <a:pPr/>
          </a:p>
        </p:txBody>
      </p:sp>
      <p:sp>
        <p:nvSpPr>
          <p:cNvPr id="40" name="Shape 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gradFill flip="none" rotWithShape="1">
          <a:gsLst>
            <a:gs pos="0">
              <a:srgbClr val="737373"/>
            </a:gs>
            <a:gs pos="69999">
              <a:srgbClr val="000000"/>
            </a:gs>
            <a:gs pos="100000">
              <a:srgbClr val="000000"/>
            </a:gs>
          </a:gsLst>
          <a:lin ang="2160000" scaled="0"/>
        </a:gradFill>
      </p:bgPr>
    </p:bg>
    <p:spTree>
      <p:nvGrpSpPr>
        <p:cNvPr id="1" name=""/>
        <p:cNvGrpSpPr/>
        <p:nvPr/>
      </p:nvGrpSpPr>
      <p:grpSpPr>
        <a:xfrm>
          <a:off x="0" y="0"/>
          <a:ext cx="0" cy="0"/>
          <a:chOff x="0" y="0"/>
          <a:chExt cx="0" cy="0"/>
        </a:xfrm>
      </p:grpSpPr>
      <p:sp>
        <p:nvSpPr>
          <p:cNvPr id="20" name="Figure"/>
          <p:cNvSpPr/>
          <p:nvPr/>
        </p:nvSpPr>
        <p:spPr>
          <a:xfrm>
            <a:off x="0" y="4751387"/>
            <a:ext cx="9144000" cy="2112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99"/>
                </a:moveTo>
                <a:lnTo>
                  <a:pt x="0" y="21600"/>
                </a:lnTo>
                <a:lnTo>
                  <a:pt x="21600" y="21600"/>
                </a:lnTo>
                <a:lnTo>
                  <a:pt x="21600" y="0"/>
                </a:lnTo>
                <a:cubicBezTo>
                  <a:pt x="12075" y="19571"/>
                  <a:pt x="8438" y="18598"/>
                  <a:pt x="0" y="17299"/>
                </a:cubicBezTo>
                <a:close/>
              </a:path>
            </a:pathLst>
          </a:custGeom>
          <a:solidFill>
            <a:schemeClr val="accent1">
              <a:alpha val="45097"/>
            </a:schemeClr>
          </a:solidFill>
          <a:ln w="12700">
            <a:miter lim="400000"/>
          </a:ln>
          <a:effectLst>
            <a:outerShdw sx="100000" sy="100000" kx="0" ky="0" algn="b" rotWithShape="0" blurRad="63500" dist="44450" dir="16200000">
              <a:srgbClr val="000000">
                <a:alpha val="34999"/>
              </a:srgbClr>
            </a:outerShdw>
          </a:effectLst>
        </p:spPr>
        <p:txBody>
          <a:bodyPr lIns="46037" tIns="46037" rIns="46037" bIns="46037"/>
          <a:lstStyle/>
          <a:p>
            <a:pPr>
              <a:spcBef>
                <a:spcPts val="400"/>
              </a:spcBef>
              <a:buClrTx/>
              <a:buSzTx/>
              <a:buNone/>
              <a:defRPr sz="1800">
                <a:solidFill>
                  <a:srgbClr val="FFFFFF"/>
                </a:solidFill>
              </a:defRPr>
            </a:pPr>
          </a:p>
        </p:txBody>
      </p:sp>
      <p:sp>
        <p:nvSpPr>
          <p:cNvPr id="21" name="Figure"/>
          <p:cNvSpPr/>
          <p:nvPr/>
        </p:nvSpPr>
        <p:spPr>
          <a:xfrm>
            <a:off x="6105525" y="0"/>
            <a:ext cx="3038475"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5"/>
                </a:moveTo>
                <a:lnTo>
                  <a:pt x="21600" y="21600"/>
                </a:lnTo>
                <a:lnTo>
                  <a:pt x="2302" y="21590"/>
                </a:lnTo>
                <a:cubicBezTo>
                  <a:pt x="14535" y="17833"/>
                  <a:pt x="18147" y="7933"/>
                  <a:pt x="0" y="0"/>
                </a:cubicBezTo>
                <a:lnTo>
                  <a:pt x="21600" y="45"/>
                </a:lnTo>
                <a:close/>
              </a:path>
            </a:pathLst>
          </a:custGeom>
          <a:solidFill>
            <a:srgbClr val="595959">
              <a:alpha val="39999"/>
            </a:srgbClr>
          </a:solidFill>
          <a:ln w="12700">
            <a:miter lim="400000"/>
          </a:ln>
          <a:effectLst>
            <a:outerShdw sx="100000" sy="100000" kx="0" ky="0" algn="b" rotWithShape="0" blurRad="63500" dist="50800" dir="10799999">
              <a:srgbClr val="000000">
                <a:alpha val="44999"/>
              </a:srgbClr>
            </a:outerShdw>
          </a:effectLst>
        </p:spPr>
        <p:txBody>
          <a:bodyPr lIns="46037" tIns="46037" rIns="46037" bIns="46037"/>
          <a:lstStyle/>
          <a:p>
            <a:pPr>
              <a:spcBef>
                <a:spcPts val="400"/>
              </a:spcBef>
              <a:buClrTx/>
              <a:buSzTx/>
              <a:buNone/>
              <a:defRPr sz="1800">
                <a:solidFill>
                  <a:srgbClr val="FFFFFF"/>
                </a:solidFill>
              </a:defRPr>
            </a:pPr>
          </a:p>
        </p:txBody>
      </p:sp>
      <p:sp>
        <p:nvSpPr>
          <p:cNvPr id="22" name="Texte du titre"/>
          <p:cNvSpPr txBox="1"/>
          <p:nvPr>
            <p:ph type="title"/>
          </p:nvPr>
        </p:nvSpPr>
        <p:spPr>
          <a:xfrm>
            <a:off x="457200" y="274637"/>
            <a:ext cx="7467600" cy="1143001"/>
          </a:xfrm>
          <a:prstGeom prst="rect">
            <a:avLst/>
          </a:prstGeom>
        </p:spPr>
        <p:txBody>
          <a:bodyPr>
            <a:normAutofit fontScale="100000" lnSpcReduction="0"/>
          </a:bodyPr>
          <a:lstStyle/>
          <a:p>
            <a:pPr/>
            <a:r>
              <a:t>Texte du titre</a:t>
            </a:r>
          </a:p>
        </p:txBody>
      </p:sp>
      <p:sp>
        <p:nvSpPr>
          <p:cNvPr id="23" name="Texte niveau 1…"/>
          <p:cNvSpPr txBox="1"/>
          <p:nvPr>
            <p:ph type="body" idx="1"/>
          </p:nvPr>
        </p:nvSpPr>
        <p:spPr>
          <a:xfrm>
            <a:off x="457200" y="1600200"/>
            <a:ext cx="7467600" cy="4525963"/>
          </a:xfrm>
          <a:prstGeom prst="rect">
            <a:avLst/>
          </a:prstGeom>
        </p:spPr>
        <p:txBody>
          <a:bodyP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2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31" name="Texte du titre"/>
          <p:cNvSpPr txBox="1"/>
          <p:nvPr>
            <p:ph type="title"/>
          </p:nvPr>
        </p:nvSpPr>
        <p:spPr>
          <a:xfrm>
            <a:off x="457200" y="274637"/>
            <a:ext cx="7467600" cy="1143001"/>
          </a:xfrm>
          <a:prstGeom prst="rect">
            <a:avLst/>
          </a:prstGeom>
        </p:spPr>
        <p:txBody>
          <a:bodyPr>
            <a:normAutofit fontScale="100000" lnSpcReduction="0"/>
          </a:bodyPr>
          <a:lstStyle/>
          <a:p>
            <a:pPr/>
            <a:r>
              <a:t>Texte du titre</a:t>
            </a:r>
          </a:p>
        </p:txBody>
      </p:sp>
      <p:sp>
        <p:nvSpPr>
          <p:cNvPr id="32" name="Texte niveau 1…"/>
          <p:cNvSpPr txBox="1"/>
          <p:nvPr>
            <p:ph type="body" idx="1"/>
          </p:nvPr>
        </p:nvSpPr>
        <p:spPr>
          <a:xfrm>
            <a:off x="457200" y="1600200"/>
            <a:ext cx="7467600" cy="4525963"/>
          </a:xfrm>
          <a:prstGeom prst="rect">
            <a:avLst/>
          </a:prstGeom>
        </p:spPr>
        <p:txBody>
          <a:bodyP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33" name="Numéro de diapositive"/>
          <p:cNvSpPr txBox="1"/>
          <p:nvPr>
            <p:ph type="sldNum" sz="quarter" idx="2"/>
          </p:nvPr>
        </p:nvSpPr>
        <p:spPr>
          <a:xfrm>
            <a:off x="8764612" y="6651017"/>
            <a:ext cx="153964" cy="13554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Figure"/>
          <p:cNvSpPr/>
          <p:nvPr/>
        </p:nvSpPr>
        <p:spPr>
          <a:xfrm>
            <a:off x="0" y="4751387"/>
            <a:ext cx="9144000" cy="2112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99"/>
                </a:moveTo>
                <a:lnTo>
                  <a:pt x="0" y="21600"/>
                </a:lnTo>
                <a:lnTo>
                  <a:pt x="21600" y="21600"/>
                </a:lnTo>
                <a:lnTo>
                  <a:pt x="21600" y="0"/>
                </a:lnTo>
                <a:cubicBezTo>
                  <a:pt x="12075" y="19571"/>
                  <a:pt x="8438" y="18598"/>
                  <a:pt x="0" y="17299"/>
                </a:cubicBezTo>
                <a:close/>
              </a:path>
            </a:pathLst>
          </a:custGeom>
          <a:solidFill>
            <a:schemeClr val="accent1">
              <a:alpha val="45097"/>
            </a:schemeClr>
          </a:solidFill>
          <a:ln w="12700">
            <a:miter lim="400000"/>
          </a:ln>
          <a:effectLst>
            <a:outerShdw sx="100000" sy="100000" kx="0" ky="0" algn="b" rotWithShape="0" blurRad="63500" dist="44450" dir="16200000">
              <a:srgbClr val="000000">
                <a:alpha val="34999"/>
              </a:srgbClr>
            </a:outerShdw>
          </a:effectLst>
        </p:spPr>
        <p:txBody>
          <a:bodyPr lIns="46037" tIns="46037" rIns="46037" bIns="46037"/>
          <a:lstStyle/>
          <a:p>
            <a:pPr>
              <a:spcBef>
                <a:spcPts val="400"/>
              </a:spcBef>
              <a:buClrTx/>
              <a:buSzTx/>
              <a:buNone/>
              <a:defRPr sz="1800">
                <a:solidFill>
                  <a:srgbClr val="FFFFFF"/>
                </a:solidFill>
              </a:defRPr>
            </a:pPr>
          </a:p>
        </p:txBody>
      </p:sp>
      <p:sp>
        <p:nvSpPr>
          <p:cNvPr id="3" name="Figure"/>
          <p:cNvSpPr/>
          <p:nvPr/>
        </p:nvSpPr>
        <p:spPr>
          <a:xfrm>
            <a:off x="7315200" y="0"/>
            <a:ext cx="1828800" cy="6858000"/>
          </a:xfrm>
          <a:custGeom>
            <a:avLst/>
            <a:gdLst/>
            <a:ahLst/>
            <a:cxnLst>
              <a:cxn ang="0">
                <a:pos x="wd2" y="hd2"/>
              </a:cxn>
              <a:cxn ang="5400000">
                <a:pos x="wd2" y="hd2"/>
              </a:cxn>
              <a:cxn ang="10800000">
                <a:pos x="wd2" y="hd2"/>
              </a:cxn>
              <a:cxn ang="16200000">
                <a:pos x="wd2" y="hd2"/>
              </a:cxn>
            </a:cxnLst>
            <a:rect l="0" t="0" r="r" b="b"/>
            <a:pathLst>
              <a:path w="19857" h="21600" fill="norm" stroke="1" extrusionOk="0">
                <a:moveTo>
                  <a:pt x="19857" y="45"/>
                </a:moveTo>
                <a:lnTo>
                  <a:pt x="19857" y="21600"/>
                </a:lnTo>
                <a:lnTo>
                  <a:pt x="2116" y="21590"/>
                </a:lnTo>
                <a:cubicBezTo>
                  <a:pt x="13363" y="17833"/>
                  <a:pt x="21600" y="8652"/>
                  <a:pt x="0" y="0"/>
                </a:cubicBezTo>
                <a:lnTo>
                  <a:pt x="19857" y="45"/>
                </a:lnTo>
                <a:close/>
              </a:path>
            </a:pathLst>
          </a:custGeom>
          <a:solidFill>
            <a:srgbClr val="595959">
              <a:alpha val="39999"/>
            </a:srgbClr>
          </a:solidFill>
          <a:ln w="12700">
            <a:miter lim="400000"/>
          </a:ln>
          <a:effectLst>
            <a:outerShdw sx="100000" sy="100000" kx="0" ky="0" algn="b" rotWithShape="0" blurRad="63500" dist="50800" dir="10799999">
              <a:srgbClr val="000000">
                <a:alpha val="44999"/>
              </a:srgbClr>
            </a:outerShdw>
          </a:effectLst>
        </p:spPr>
        <p:txBody>
          <a:bodyPr lIns="46037" tIns="46037" rIns="46037" bIns="46037"/>
          <a:lstStyle/>
          <a:p>
            <a:pPr>
              <a:spcBef>
                <a:spcPts val="400"/>
              </a:spcBef>
              <a:buClrTx/>
              <a:buSzTx/>
              <a:buNone/>
              <a:defRPr sz="1800">
                <a:solidFill>
                  <a:srgbClr val="FFFFFF"/>
                </a:solidFill>
              </a:defRPr>
            </a:pPr>
          </a:p>
        </p:txBody>
      </p:sp>
      <p:sp>
        <p:nvSpPr>
          <p:cNvPr id="4" name="Texte du titre"/>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Texte du titre</a:t>
            </a:r>
          </a:p>
        </p:txBody>
      </p:sp>
      <p:sp>
        <p:nvSpPr>
          <p:cNvPr id="5" name="Texte niveau 1…"/>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Texte niveau 1</a:t>
            </a:r>
          </a:p>
          <a:p>
            <a:pPr lvl="1"/>
            <a:r>
              <a:t>Texte niveau 2</a:t>
            </a:r>
          </a:p>
          <a:p>
            <a:pPr lvl="2"/>
            <a:r>
              <a:t>Texte niveau 3</a:t>
            </a:r>
          </a:p>
          <a:p>
            <a:pPr lvl="3"/>
            <a:r>
              <a:t>Texte niveau 4</a:t>
            </a:r>
          </a:p>
          <a:p>
            <a:pPr lvl="4"/>
            <a:r>
              <a:t>Texte niveau 5</a:t>
            </a:r>
          </a:p>
        </p:txBody>
      </p:sp>
      <p:sp>
        <p:nvSpPr>
          <p:cNvPr id="6" name="Numéro de diapositive"/>
          <p:cNvSpPr txBox="1"/>
          <p:nvPr>
            <p:ph type="sldNum" sz="quarter" idx="2"/>
          </p:nvPr>
        </p:nvSpPr>
        <p:spPr>
          <a:xfrm>
            <a:off x="8761437" y="6651017"/>
            <a:ext cx="153964" cy="135546"/>
          </a:xfrm>
          <a:prstGeom prst="rect">
            <a:avLst/>
          </a:prstGeom>
          <a:ln w="12700">
            <a:miter lim="400000"/>
          </a:ln>
        </p:spPr>
        <p:txBody>
          <a:bodyPr wrap="none" lIns="0" tIns="0" rIns="0" bIns="0" anchor="b">
            <a:spAutoFit/>
          </a:bodyPr>
          <a:lstStyle>
            <a:lvl1pPr algn="r">
              <a:spcBef>
                <a:spcPts val="200"/>
              </a:spcBef>
              <a:buClrTx/>
              <a:buSzTx/>
              <a:buNone/>
              <a:defRPr sz="1000">
                <a:solidFill>
                  <a:srgbClr val="B6B6B6"/>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600" u="none">
          <a:solidFill>
            <a:srgbClr val="FFFFFF"/>
          </a:solidFill>
          <a:uFillTx/>
          <a:latin typeface="Franklin Gothic Book"/>
          <a:ea typeface="Franklin Gothic Book"/>
          <a:cs typeface="Franklin Gothic Book"/>
          <a:sym typeface="Franklin Gothic Book"/>
        </a:defRPr>
      </a:lvl1pPr>
      <a:lvl2pPr marL="0" marR="0" indent="0" algn="l" defTabSz="914400" rtl="0" latinLnBrk="0">
        <a:lnSpc>
          <a:spcPct val="100000"/>
        </a:lnSpc>
        <a:spcBef>
          <a:spcPts val="0"/>
        </a:spcBef>
        <a:spcAft>
          <a:spcPts val="0"/>
        </a:spcAft>
        <a:buClrTx/>
        <a:buSzTx/>
        <a:buFontTx/>
        <a:buNone/>
        <a:tabLst/>
        <a:defRPr b="0" baseline="0" cap="none" i="0" spc="0" strike="noStrike" sz="4600" u="none">
          <a:solidFill>
            <a:srgbClr val="FFFFFF"/>
          </a:solidFill>
          <a:uFillTx/>
          <a:latin typeface="Franklin Gothic Book"/>
          <a:ea typeface="Franklin Gothic Book"/>
          <a:cs typeface="Franklin Gothic Book"/>
          <a:sym typeface="Franklin Gothic Book"/>
        </a:defRPr>
      </a:lvl2pPr>
      <a:lvl3pPr marL="0" marR="0" indent="0" algn="l" defTabSz="914400" rtl="0" latinLnBrk="0">
        <a:lnSpc>
          <a:spcPct val="100000"/>
        </a:lnSpc>
        <a:spcBef>
          <a:spcPts val="0"/>
        </a:spcBef>
        <a:spcAft>
          <a:spcPts val="0"/>
        </a:spcAft>
        <a:buClrTx/>
        <a:buSzTx/>
        <a:buFontTx/>
        <a:buNone/>
        <a:tabLst/>
        <a:defRPr b="0" baseline="0" cap="none" i="0" spc="0" strike="noStrike" sz="4600" u="none">
          <a:solidFill>
            <a:srgbClr val="FFFFFF"/>
          </a:solidFill>
          <a:uFillTx/>
          <a:latin typeface="Franklin Gothic Book"/>
          <a:ea typeface="Franklin Gothic Book"/>
          <a:cs typeface="Franklin Gothic Book"/>
          <a:sym typeface="Franklin Gothic Book"/>
        </a:defRPr>
      </a:lvl3pPr>
      <a:lvl4pPr marL="0" marR="0" indent="0" algn="l" defTabSz="914400" rtl="0" latinLnBrk="0">
        <a:lnSpc>
          <a:spcPct val="100000"/>
        </a:lnSpc>
        <a:spcBef>
          <a:spcPts val="0"/>
        </a:spcBef>
        <a:spcAft>
          <a:spcPts val="0"/>
        </a:spcAft>
        <a:buClrTx/>
        <a:buSzTx/>
        <a:buFontTx/>
        <a:buNone/>
        <a:tabLst/>
        <a:defRPr b="0" baseline="0" cap="none" i="0" spc="0" strike="noStrike" sz="4600" u="none">
          <a:solidFill>
            <a:srgbClr val="FFFFFF"/>
          </a:solidFill>
          <a:uFillTx/>
          <a:latin typeface="Franklin Gothic Book"/>
          <a:ea typeface="Franklin Gothic Book"/>
          <a:cs typeface="Franklin Gothic Book"/>
          <a:sym typeface="Franklin Gothic Book"/>
        </a:defRPr>
      </a:lvl4pPr>
      <a:lvl5pPr marL="0" marR="0" indent="0" algn="l" defTabSz="914400" rtl="0" latinLnBrk="0">
        <a:lnSpc>
          <a:spcPct val="100000"/>
        </a:lnSpc>
        <a:spcBef>
          <a:spcPts val="0"/>
        </a:spcBef>
        <a:spcAft>
          <a:spcPts val="0"/>
        </a:spcAft>
        <a:buClrTx/>
        <a:buSzTx/>
        <a:buFontTx/>
        <a:buNone/>
        <a:tabLst/>
        <a:defRPr b="0" baseline="0" cap="none" i="0" spc="0" strike="noStrike" sz="4600" u="none">
          <a:solidFill>
            <a:srgbClr val="FFFFFF"/>
          </a:solidFill>
          <a:uFillTx/>
          <a:latin typeface="Franklin Gothic Book"/>
          <a:ea typeface="Franklin Gothic Book"/>
          <a:cs typeface="Franklin Gothic Book"/>
          <a:sym typeface="Franklin Gothic Book"/>
        </a:defRPr>
      </a:lvl5pPr>
      <a:lvl6pPr marL="0" marR="0" indent="457200" algn="l" defTabSz="914400" rtl="0" latinLnBrk="0">
        <a:lnSpc>
          <a:spcPct val="100000"/>
        </a:lnSpc>
        <a:spcBef>
          <a:spcPts val="0"/>
        </a:spcBef>
        <a:spcAft>
          <a:spcPts val="0"/>
        </a:spcAft>
        <a:buClrTx/>
        <a:buSzTx/>
        <a:buFontTx/>
        <a:buNone/>
        <a:tabLst/>
        <a:defRPr b="0" baseline="0" cap="none" i="0" spc="0" strike="noStrike" sz="4600" u="none">
          <a:solidFill>
            <a:srgbClr val="FFFFFF"/>
          </a:solidFill>
          <a:uFillTx/>
          <a:latin typeface="Franklin Gothic Book"/>
          <a:ea typeface="Franklin Gothic Book"/>
          <a:cs typeface="Franklin Gothic Book"/>
          <a:sym typeface="Franklin Gothic Book"/>
        </a:defRPr>
      </a:lvl6pPr>
      <a:lvl7pPr marL="0" marR="0" indent="914400" algn="l" defTabSz="914400" rtl="0" latinLnBrk="0">
        <a:lnSpc>
          <a:spcPct val="100000"/>
        </a:lnSpc>
        <a:spcBef>
          <a:spcPts val="0"/>
        </a:spcBef>
        <a:spcAft>
          <a:spcPts val="0"/>
        </a:spcAft>
        <a:buClrTx/>
        <a:buSzTx/>
        <a:buFontTx/>
        <a:buNone/>
        <a:tabLst/>
        <a:defRPr b="0" baseline="0" cap="none" i="0" spc="0" strike="noStrike" sz="4600" u="none">
          <a:solidFill>
            <a:srgbClr val="FFFFFF"/>
          </a:solidFill>
          <a:uFillTx/>
          <a:latin typeface="Franklin Gothic Book"/>
          <a:ea typeface="Franklin Gothic Book"/>
          <a:cs typeface="Franklin Gothic Book"/>
          <a:sym typeface="Franklin Gothic Book"/>
        </a:defRPr>
      </a:lvl7pPr>
      <a:lvl8pPr marL="0" marR="0" indent="1371600" algn="l" defTabSz="914400" rtl="0" latinLnBrk="0">
        <a:lnSpc>
          <a:spcPct val="100000"/>
        </a:lnSpc>
        <a:spcBef>
          <a:spcPts val="0"/>
        </a:spcBef>
        <a:spcAft>
          <a:spcPts val="0"/>
        </a:spcAft>
        <a:buClrTx/>
        <a:buSzTx/>
        <a:buFontTx/>
        <a:buNone/>
        <a:tabLst/>
        <a:defRPr b="0" baseline="0" cap="none" i="0" spc="0" strike="noStrike" sz="4600" u="none">
          <a:solidFill>
            <a:srgbClr val="FFFFFF"/>
          </a:solidFill>
          <a:uFillTx/>
          <a:latin typeface="Franklin Gothic Book"/>
          <a:ea typeface="Franklin Gothic Book"/>
          <a:cs typeface="Franklin Gothic Book"/>
          <a:sym typeface="Franklin Gothic Book"/>
        </a:defRPr>
      </a:lvl8pPr>
      <a:lvl9pPr marL="0" marR="0" indent="1828800" algn="l" defTabSz="914400" rtl="0" latinLnBrk="0">
        <a:lnSpc>
          <a:spcPct val="100000"/>
        </a:lnSpc>
        <a:spcBef>
          <a:spcPts val="0"/>
        </a:spcBef>
        <a:spcAft>
          <a:spcPts val="0"/>
        </a:spcAft>
        <a:buClrTx/>
        <a:buSzTx/>
        <a:buFontTx/>
        <a:buNone/>
        <a:tabLst/>
        <a:defRPr b="0" baseline="0" cap="none" i="0" spc="0" strike="noStrike" sz="4600" u="none">
          <a:solidFill>
            <a:srgbClr val="FFFFFF"/>
          </a:solidFill>
          <a:uFillTx/>
          <a:latin typeface="Franklin Gothic Book"/>
          <a:ea typeface="Franklin Gothic Book"/>
          <a:cs typeface="Franklin Gothic Book"/>
          <a:sym typeface="Franklin Gothic Book"/>
        </a:defRPr>
      </a:lvl9pPr>
    </p:titleStyle>
    <p:bodyStyle>
      <a:lvl1pPr marL="419100" marR="0" indent="-382587" algn="l" defTabSz="914400" rtl="0" latinLnBrk="0">
        <a:lnSpc>
          <a:spcPct val="100000"/>
        </a:lnSpc>
        <a:spcBef>
          <a:spcPts val="700"/>
        </a:spcBef>
        <a:spcAft>
          <a:spcPts val="0"/>
        </a:spcAft>
        <a:buClr>
          <a:schemeClr val="accent2">
            <a:lumOff val="16690"/>
          </a:schemeClr>
        </a:buClr>
        <a:buSzPct val="80000"/>
        <a:buFontTx/>
        <a:buChar char="-"/>
        <a:tabLst/>
        <a:defRPr b="0" baseline="0" cap="none" i="0" spc="0" strike="noStrike" sz="3000" u="none">
          <a:solidFill>
            <a:srgbClr val="FFFFFF"/>
          </a:solidFill>
          <a:uFillTx/>
          <a:latin typeface="+mn-lt"/>
          <a:ea typeface="+mn-ea"/>
          <a:cs typeface="+mn-cs"/>
          <a:sym typeface="Arial"/>
        </a:defRPr>
      </a:lvl1pPr>
      <a:lvl2pPr marL="764320" marR="0" indent="-315057" algn="l" defTabSz="914400" rtl="0" latinLnBrk="0">
        <a:lnSpc>
          <a:spcPct val="100000"/>
        </a:lnSpc>
        <a:spcBef>
          <a:spcPts val="700"/>
        </a:spcBef>
        <a:spcAft>
          <a:spcPts val="0"/>
        </a:spcAft>
        <a:buClr>
          <a:schemeClr val="accent2">
            <a:lumOff val="16690"/>
          </a:schemeClr>
        </a:buClr>
        <a:buSzPct val="90000"/>
        <a:buFontTx/>
        <a:buChar char="●"/>
        <a:tabLst/>
        <a:defRPr b="0" baseline="0" cap="none" i="0" spc="0" strike="noStrike" sz="3000" u="none">
          <a:solidFill>
            <a:srgbClr val="FFFFFF"/>
          </a:solidFill>
          <a:uFillTx/>
          <a:latin typeface="+mn-lt"/>
          <a:ea typeface="+mn-ea"/>
          <a:cs typeface="+mn-cs"/>
          <a:sym typeface="Arial"/>
        </a:defRPr>
      </a:lvl2pPr>
      <a:lvl3pPr marL="1068784" marR="0" indent="-319484" algn="l" defTabSz="914400" rtl="0" latinLnBrk="0">
        <a:lnSpc>
          <a:spcPct val="100000"/>
        </a:lnSpc>
        <a:spcBef>
          <a:spcPts val="700"/>
        </a:spcBef>
        <a:spcAft>
          <a:spcPts val="0"/>
        </a:spcAft>
        <a:buClr>
          <a:schemeClr val="accent2">
            <a:lumOff val="16690"/>
          </a:schemeClr>
        </a:buClr>
        <a:buSzPct val="85000"/>
        <a:buFontTx/>
        <a:buChar char="○"/>
        <a:tabLst/>
        <a:defRPr b="0" baseline="0" cap="none" i="0" spc="0" strike="noStrike" sz="3000" u="none">
          <a:solidFill>
            <a:srgbClr val="FFFFFF"/>
          </a:solidFill>
          <a:uFillTx/>
          <a:latin typeface="+mn-lt"/>
          <a:ea typeface="+mn-ea"/>
          <a:cs typeface="+mn-cs"/>
          <a:sym typeface="Arial"/>
        </a:defRPr>
      </a:lvl3pPr>
      <a:lvl4pPr marL="1397793" marR="0" indent="-354806" algn="l" defTabSz="914400" rtl="0" latinLnBrk="0">
        <a:lnSpc>
          <a:spcPct val="100000"/>
        </a:lnSpc>
        <a:spcBef>
          <a:spcPts val="700"/>
        </a:spcBef>
        <a:spcAft>
          <a:spcPts val="0"/>
        </a:spcAft>
        <a:buClr>
          <a:schemeClr val="accent2">
            <a:lumOff val="16690"/>
          </a:schemeClr>
        </a:buClr>
        <a:buSzPct val="90000"/>
        <a:buFontTx/>
        <a:buChar char="●"/>
        <a:tabLst/>
        <a:defRPr b="0" baseline="0" cap="none" i="0" spc="0" strike="noStrike" sz="3000" u="none">
          <a:solidFill>
            <a:srgbClr val="FFFFFF"/>
          </a:solidFill>
          <a:uFillTx/>
          <a:latin typeface="+mn-lt"/>
          <a:ea typeface="+mn-ea"/>
          <a:cs typeface="+mn-cs"/>
          <a:sym typeface="Arial"/>
        </a:defRPr>
      </a:lvl4pPr>
      <a:lvl5pPr marL="1610783" marR="0" indent="-304270" algn="l" defTabSz="914400" rtl="0" latinLnBrk="0">
        <a:lnSpc>
          <a:spcPct val="100000"/>
        </a:lnSpc>
        <a:spcBef>
          <a:spcPts val="700"/>
        </a:spcBef>
        <a:spcAft>
          <a:spcPts val="0"/>
        </a:spcAft>
        <a:buClr>
          <a:schemeClr val="accent2">
            <a:lumOff val="16690"/>
          </a:schemeClr>
        </a:buClr>
        <a:buSzPct val="100000"/>
        <a:buFontTx/>
        <a:buChar char="-"/>
        <a:tabLst/>
        <a:defRPr b="0" baseline="0" cap="none" i="0" spc="0" strike="noStrike" sz="3000" u="none">
          <a:solidFill>
            <a:srgbClr val="FFFFFF"/>
          </a:solidFill>
          <a:uFillTx/>
          <a:latin typeface="+mn-lt"/>
          <a:ea typeface="+mn-ea"/>
          <a:cs typeface="+mn-cs"/>
          <a:sym typeface="Arial"/>
        </a:defRPr>
      </a:lvl5pPr>
      <a:lvl6pPr marL="2067983" marR="0" indent="-304270" algn="l" defTabSz="914400" rtl="0" latinLnBrk="0">
        <a:lnSpc>
          <a:spcPct val="100000"/>
        </a:lnSpc>
        <a:spcBef>
          <a:spcPts val="700"/>
        </a:spcBef>
        <a:spcAft>
          <a:spcPts val="0"/>
        </a:spcAft>
        <a:buClr>
          <a:schemeClr val="accent2">
            <a:lumOff val="16690"/>
          </a:schemeClr>
        </a:buClr>
        <a:buSzPct val="100000"/>
        <a:buFont typeface="Wingdings 2"/>
        <a:buChar char=""/>
        <a:tabLst/>
        <a:defRPr b="0" baseline="0" cap="none" i="0" spc="0" strike="noStrike" sz="3000" u="none">
          <a:solidFill>
            <a:srgbClr val="FFFFFF"/>
          </a:solidFill>
          <a:uFillTx/>
          <a:latin typeface="+mn-lt"/>
          <a:ea typeface="+mn-ea"/>
          <a:cs typeface="+mn-cs"/>
          <a:sym typeface="Arial"/>
        </a:defRPr>
      </a:lvl6pPr>
      <a:lvl7pPr marL="2525183" marR="0" indent="-304270" algn="l" defTabSz="914400" rtl="0" latinLnBrk="0">
        <a:lnSpc>
          <a:spcPct val="100000"/>
        </a:lnSpc>
        <a:spcBef>
          <a:spcPts val="700"/>
        </a:spcBef>
        <a:spcAft>
          <a:spcPts val="0"/>
        </a:spcAft>
        <a:buClr>
          <a:schemeClr val="accent2">
            <a:lumOff val="16690"/>
          </a:schemeClr>
        </a:buClr>
        <a:buSzPct val="100000"/>
        <a:buFont typeface="Wingdings 2"/>
        <a:buChar char=""/>
        <a:tabLst/>
        <a:defRPr b="0" baseline="0" cap="none" i="0" spc="0" strike="noStrike" sz="3000" u="none">
          <a:solidFill>
            <a:srgbClr val="FFFFFF"/>
          </a:solidFill>
          <a:uFillTx/>
          <a:latin typeface="+mn-lt"/>
          <a:ea typeface="+mn-ea"/>
          <a:cs typeface="+mn-cs"/>
          <a:sym typeface="Arial"/>
        </a:defRPr>
      </a:lvl7pPr>
      <a:lvl8pPr marL="2982383" marR="0" indent="-304270" algn="l" defTabSz="914400" rtl="0" latinLnBrk="0">
        <a:lnSpc>
          <a:spcPct val="100000"/>
        </a:lnSpc>
        <a:spcBef>
          <a:spcPts val="700"/>
        </a:spcBef>
        <a:spcAft>
          <a:spcPts val="0"/>
        </a:spcAft>
        <a:buClr>
          <a:schemeClr val="accent2">
            <a:lumOff val="16690"/>
          </a:schemeClr>
        </a:buClr>
        <a:buSzPct val="100000"/>
        <a:buFont typeface="Wingdings 2"/>
        <a:buChar char=""/>
        <a:tabLst/>
        <a:defRPr b="0" baseline="0" cap="none" i="0" spc="0" strike="noStrike" sz="3000" u="none">
          <a:solidFill>
            <a:srgbClr val="FFFFFF"/>
          </a:solidFill>
          <a:uFillTx/>
          <a:latin typeface="+mn-lt"/>
          <a:ea typeface="+mn-ea"/>
          <a:cs typeface="+mn-cs"/>
          <a:sym typeface="Arial"/>
        </a:defRPr>
      </a:lvl8pPr>
      <a:lvl9pPr marL="3439583" marR="0" indent="-304270" algn="l" defTabSz="914400" rtl="0" latinLnBrk="0">
        <a:lnSpc>
          <a:spcPct val="100000"/>
        </a:lnSpc>
        <a:spcBef>
          <a:spcPts val="700"/>
        </a:spcBef>
        <a:spcAft>
          <a:spcPts val="0"/>
        </a:spcAft>
        <a:buClr>
          <a:schemeClr val="accent2">
            <a:lumOff val="16690"/>
          </a:schemeClr>
        </a:buClr>
        <a:buSzPct val="100000"/>
        <a:buFont typeface="Wingdings 2"/>
        <a:buChar char=""/>
        <a:tabLst/>
        <a:defRPr b="0" baseline="0" cap="none" i="0" spc="0" strike="noStrike" sz="3000" u="none">
          <a:solidFill>
            <a:srgbClr val="FFFFFF"/>
          </a:solidFill>
          <a:uFillTx/>
          <a:latin typeface="+mn-lt"/>
          <a:ea typeface="+mn-ea"/>
          <a:cs typeface="+mn-cs"/>
          <a:sym typeface="Arial"/>
        </a:defRPr>
      </a:lvl9pPr>
    </p:bodyStyle>
    <p:otherStyle>
      <a:lvl1pPr marL="0" marR="0" indent="0" algn="r" defTabSz="914400" rtl="0" latinLnBrk="0">
        <a:lnSpc>
          <a:spcPct val="100000"/>
        </a:lnSpc>
        <a:spcBef>
          <a:spcPts val="20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1pPr>
      <a:lvl2pPr marL="457200" marR="0" indent="0" algn="r" defTabSz="914400" rtl="0" latinLnBrk="0">
        <a:lnSpc>
          <a:spcPct val="100000"/>
        </a:lnSpc>
        <a:spcBef>
          <a:spcPts val="200"/>
        </a:spcBef>
        <a:spcAft>
          <a:spcPts val="0"/>
        </a:spcAft>
        <a:buClrTx/>
        <a:buSzPct val="60000"/>
        <a:buFontTx/>
        <a:buChar char="■"/>
        <a:tabLst/>
        <a:defRPr b="0" baseline="0" cap="none" i="0" spc="0" strike="noStrike" sz="1000" u="none">
          <a:solidFill>
            <a:schemeClr val="tx1"/>
          </a:solidFill>
          <a:uFillTx/>
          <a:latin typeface="+mn-lt"/>
          <a:ea typeface="+mn-ea"/>
          <a:cs typeface="+mn-cs"/>
          <a:sym typeface="Arial"/>
        </a:defRPr>
      </a:lvl2pPr>
      <a:lvl3pPr marL="914400" marR="0" indent="0" algn="r" defTabSz="914400" rtl="0" latinLnBrk="0">
        <a:lnSpc>
          <a:spcPct val="100000"/>
        </a:lnSpc>
        <a:spcBef>
          <a:spcPts val="200"/>
        </a:spcBef>
        <a:spcAft>
          <a:spcPts val="0"/>
        </a:spcAft>
        <a:buClrTx/>
        <a:buSzPct val="60000"/>
        <a:buFontTx/>
        <a:buChar char="■"/>
        <a:tabLst/>
        <a:defRPr b="0" baseline="0" cap="none" i="0" spc="0" strike="noStrike" sz="1000" u="none">
          <a:solidFill>
            <a:schemeClr val="tx1"/>
          </a:solidFill>
          <a:uFillTx/>
          <a:latin typeface="+mn-lt"/>
          <a:ea typeface="+mn-ea"/>
          <a:cs typeface="+mn-cs"/>
          <a:sym typeface="Arial"/>
        </a:defRPr>
      </a:lvl3pPr>
      <a:lvl4pPr marL="1371600" marR="0" indent="0" algn="r" defTabSz="914400" rtl="0" latinLnBrk="0">
        <a:lnSpc>
          <a:spcPct val="100000"/>
        </a:lnSpc>
        <a:spcBef>
          <a:spcPts val="200"/>
        </a:spcBef>
        <a:spcAft>
          <a:spcPts val="0"/>
        </a:spcAft>
        <a:buClrTx/>
        <a:buSzPct val="60000"/>
        <a:buFontTx/>
        <a:buChar char="■"/>
        <a:tabLst/>
        <a:defRPr b="0" baseline="0" cap="none" i="0" spc="0" strike="noStrike" sz="1000" u="none">
          <a:solidFill>
            <a:schemeClr val="tx1"/>
          </a:solidFill>
          <a:uFillTx/>
          <a:latin typeface="+mn-lt"/>
          <a:ea typeface="+mn-ea"/>
          <a:cs typeface="+mn-cs"/>
          <a:sym typeface="Arial"/>
        </a:defRPr>
      </a:lvl4pPr>
      <a:lvl5pPr marL="1828800" marR="0" indent="0" algn="r" defTabSz="914400" rtl="0" latinLnBrk="0">
        <a:lnSpc>
          <a:spcPct val="100000"/>
        </a:lnSpc>
        <a:spcBef>
          <a:spcPts val="200"/>
        </a:spcBef>
        <a:spcAft>
          <a:spcPts val="0"/>
        </a:spcAft>
        <a:buClrTx/>
        <a:buSzPct val="60000"/>
        <a:buFontTx/>
        <a:buChar char="■"/>
        <a:tabLst/>
        <a:defRPr b="0" baseline="0" cap="none" i="0" spc="0" strike="noStrike" sz="1000" u="none">
          <a:solidFill>
            <a:schemeClr val="tx1"/>
          </a:solidFill>
          <a:uFillTx/>
          <a:latin typeface="+mn-lt"/>
          <a:ea typeface="+mn-ea"/>
          <a:cs typeface="+mn-cs"/>
          <a:sym typeface="Arial"/>
        </a:defRPr>
      </a:lvl5pPr>
      <a:lvl6pPr marL="0" marR="0" indent="0" algn="r" defTabSz="914400" rtl="0" latinLnBrk="0">
        <a:lnSpc>
          <a:spcPct val="100000"/>
        </a:lnSpc>
        <a:spcBef>
          <a:spcPts val="20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6pPr>
      <a:lvl7pPr marL="0" marR="0" indent="0" algn="r" defTabSz="914400" rtl="0" latinLnBrk="0">
        <a:lnSpc>
          <a:spcPct val="100000"/>
        </a:lnSpc>
        <a:spcBef>
          <a:spcPts val="20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7pPr>
      <a:lvl8pPr marL="0" marR="0" indent="0" algn="r" defTabSz="914400" rtl="0" latinLnBrk="0">
        <a:lnSpc>
          <a:spcPct val="100000"/>
        </a:lnSpc>
        <a:spcBef>
          <a:spcPts val="20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8pPr>
      <a:lvl9pPr marL="0" marR="0" indent="0" algn="r" defTabSz="914400" rtl="0" latinLnBrk="0">
        <a:lnSpc>
          <a:spcPct val="100000"/>
        </a:lnSpc>
        <a:spcBef>
          <a:spcPts val="20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 Id="rId3" Type="http://schemas.openxmlformats.org/officeDocument/2006/relationships/image" Target="../media/image26.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3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4.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5.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6.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8.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9.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0.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youtu.be/K0dVlNIvzmY" TargetMode="Externa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6.pn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legifrance.gouv.fr/jorf/id/JORFTEXT000000579195" TargetMode="External"/></Relationships>

</file>

<file path=ppt/slides/_rels/slide1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 Id="rId3" Type="http://schemas.openxmlformats.org/officeDocument/2006/relationships/image" Target="../media/image57.pn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 Id="rId3" Type="http://schemas.openxmlformats.org/officeDocument/2006/relationships/image" Target="../media/image58.pn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bmp"/></Relationships>

</file>

<file path=ppt/slides/_rels/slide17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legifrance.gouv.fr/loda/id/LEGITEXT000006077971"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youtu.be/K0dVlNIvzmY" TargetMode="External"/></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s>

</file>

<file path=ppt/slides/_rels/slide9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 name="image.png" descr="image.png"/>
          <p:cNvPicPr>
            <a:picLocks noChangeAspect="1"/>
          </p:cNvPicPr>
          <p:nvPr/>
        </p:nvPicPr>
        <p:blipFill>
          <a:blip r:embed="rId2">
            <a:extLst/>
          </a:blip>
          <a:stretch>
            <a:fillRect/>
          </a:stretch>
        </p:blipFill>
        <p:spPr>
          <a:xfrm>
            <a:off x="280987" y="2389187"/>
            <a:ext cx="7967663" cy="171291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But de la qualification vol de nuit"/>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But de la qualification vol de nuit</a:t>
            </a:r>
          </a:p>
        </p:txBody>
      </p:sp>
      <p:sp>
        <p:nvSpPr>
          <p:cNvPr id="102" name="On pourrait s'interroger, au vu des différentes contraintes, sur la nécessité de passer une qualification VFR de nuit.…"/>
          <p:cNvSpPr txBox="1"/>
          <p:nvPr>
            <p:ph type="body" idx="4294967295"/>
          </p:nvPr>
        </p:nvSpPr>
        <p:spPr>
          <a:xfrm>
            <a:off x="1524000" y="1447800"/>
            <a:ext cx="7391400" cy="5029200"/>
          </a:xfrm>
          <a:prstGeom prst="rect">
            <a:avLst/>
          </a:prstGeom>
        </p:spPr>
        <p:txBody>
          <a:bodyPr lIns="50800" tIns="50800" rIns="50800" bIns="50800">
            <a:normAutofit fontScale="100000" lnSpcReduction="0"/>
          </a:bodyPr>
          <a:lstStyle/>
          <a:p>
            <a:pPr marL="0" indent="26654" defTabSz="667512">
              <a:lnSpc>
                <a:spcPct val="80000"/>
              </a:lnSpc>
              <a:spcBef>
                <a:spcPts val="2100"/>
              </a:spcBef>
              <a:buSzTx/>
              <a:buFont typeface="Wingdings 2"/>
              <a:buNone/>
              <a:defRPr sz="1752">
                <a:latin typeface="Franklin Gothic Book"/>
                <a:ea typeface="Franklin Gothic Book"/>
                <a:cs typeface="Franklin Gothic Book"/>
                <a:sym typeface="Franklin Gothic Book"/>
              </a:defRPr>
            </a:pPr>
            <a:r>
              <a:t>On pourrait s'interroger, au vu des différentes contraintes, sur la nécessité de passer une qualification VFR de nuit.</a:t>
            </a:r>
          </a:p>
          <a:p>
            <a:pPr marL="279288" indent="-252634" defTabSz="667512">
              <a:lnSpc>
                <a:spcPct val="80000"/>
              </a:lnSpc>
              <a:spcBef>
                <a:spcPts val="400"/>
              </a:spcBef>
              <a:buSzTx/>
              <a:buFont typeface="Wingdings 2"/>
              <a:buNone/>
              <a:defRPr sz="1752">
                <a:latin typeface="Franklin Gothic Book"/>
                <a:ea typeface="Franklin Gothic Book"/>
                <a:cs typeface="Franklin Gothic Book"/>
                <a:sym typeface="Franklin Gothic Book"/>
              </a:defRPr>
            </a:pPr>
            <a:r>
              <a:t>Hormis les aspects évoqués plus haut tels que </a:t>
            </a:r>
          </a:p>
          <a:p>
            <a:pPr lvl="1" marL="453791" indent="-175661" defTabSz="667512">
              <a:lnSpc>
                <a:spcPct val="80000"/>
              </a:lnSpc>
              <a:spcBef>
                <a:spcPts val="400"/>
              </a:spcBef>
              <a:buClrTx/>
              <a:buSzPct val="100000"/>
              <a:buChar char="•"/>
              <a:defRPr sz="1752">
                <a:latin typeface="Franklin Gothic Book"/>
                <a:ea typeface="Franklin Gothic Book"/>
                <a:cs typeface="Franklin Gothic Book"/>
                <a:sym typeface="Franklin Gothic Book"/>
              </a:defRPr>
            </a:pPr>
            <a:r>
              <a:t>émulation</a:t>
            </a:r>
          </a:p>
          <a:p>
            <a:pPr lvl="1" marL="453791" indent="-175661" defTabSz="667512">
              <a:lnSpc>
                <a:spcPct val="80000"/>
              </a:lnSpc>
              <a:spcBef>
                <a:spcPts val="400"/>
              </a:spcBef>
              <a:buClrTx/>
              <a:buSzPct val="100000"/>
              <a:buChar char="•"/>
              <a:defRPr sz="1752">
                <a:latin typeface="Franklin Gothic Book"/>
                <a:ea typeface="Franklin Gothic Book"/>
                <a:cs typeface="Franklin Gothic Book"/>
                <a:sym typeface="Franklin Gothic Book"/>
              </a:defRPr>
            </a:pPr>
            <a:r>
              <a:t>rigueur</a:t>
            </a:r>
          </a:p>
          <a:p>
            <a:pPr lvl="1" marL="453791" indent="-175661" defTabSz="667512">
              <a:lnSpc>
                <a:spcPct val="80000"/>
              </a:lnSpc>
              <a:spcBef>
                <a:spcPts val="400"/>
              </a:spcBef>
              <a:buClrTx/>
              <a:buSzPct val="100000"/>
              <a:buChar char="•"/>
              <a:defRPr sz="1752">
                <a:latin typeface="Franklin Gothic Book"/>
                <a:ea typeface="Franklin Gothic Book"/>
                <a:cs typeface="Franklin Gothic Book"/>
                <a:sym typeface="Franklin Gothic Book"/>
              </a:defRPr>
            </a:pPr>
            <a:r>
              <a:t>éveil</a:t>
            </a:r>
          </a:p>
          <a:p>
            <a:pPr lvl="1" marL="453791" indent="-175661" defTabSz="667512">
              <a:lnSpc>
                <a:spcPct val="80000"/>
              </a:lnSpc>
              <a:spcBef>
                <a:spcPts val="400"/>
              </a:spcBef>
              <a:buClrTx/>
              <a:buSzPct val="100000"/>
              <a:buChar char="•"/>
              <a:defRPr sz="1752">
                <a:latin typeface="Franklin Gothic Book"/>
                <a:ea typeface="Franklin Gothic Book"/>
                <a:cs typeface="Franklin Gothic Book"/>
                <a:sym typeface="Franklin Gothic Book"/>
              </a:defRPr>
            </a:pPr>
            <a:r>
              <a:t>précision</a:t>
            </a:r>
          </a:p>
          <a:p>
            <a:pPr lvl="1" marL="453791" indent="-175661" defTabSz="667512">
              <a:lnSpc>
                <a:spcPct val="80000"/>
              </a:lnSpc>
              <a:spcBef>
                <a:spcPts val="400"/>
              </a:spcBef>
              <a:buClrTx/>
              <a:buSzPct val="100000"/>
              <a:buChar char="•"/>
              <a:defRPr sz="1752">
                <a:latin typeface="Franklin Gothic Book"/>
                <a:ea typeface="Franklin Gothic Book"/>
                <a:cs typeface="Franklin Gothic Book"/>
                <a:sym typeface="Franklin Gothic Book"/>
              </a:defRPr>
            </a:pPr>
            <a:r>
              <a:t>réflexion</a:t>
            </a:r>
          </a:p>
          <a:p>
            <a:pPr lvl="1" marL="453791" indent="-175661" defTabSz="667512">
              <a:lnSpc>
                <a:spcPct val="80000"/>
              </a:lnSpc>
              <a:spcBef>
                <a:spcPts val="400"/>
              </a:spcBef>
              <a:buClrTx/>
              <a:buSzPct val="100000"/>
              <a:buChar char="•"/>
              <a:defRPr sz="1752">
                <a:latin typeface="Franklin Gothic Book"/>
                <a:ea typeface="Franklin Gothic Book"/>
                <a:cs typeface="Franklin Gothic Book"/>
                <a:sym typeface="Franklin Gothic Book"/>
              </a:defRPr>
            </a:pPr>
            <a:r>
              <a:t>habileté</a:t>
            </a:r>
          </a:p>
          <a:p>
            <a:pPr lvl="1" marL="453791" indent="-175661" defTabSz="667512">
              <a:lnSpc>
                <a:spcPct val="80000"/>
              </a:lnSpc>
              <a:spcBef>
                <a:spcPts val="2100"/>
              </a:spcBef>
              <a:buClrTx/>
              <a:buSzPct val="100000"/>
              <a:buChar char="•"/>
              <a:defRPr sz="1752">
                <a:latin typeface="Franklin Gothic Book"/>
                <a:ea typeface="Franklin Gothic Book"/>
                <a:cs typeface="Franklin Gothic Book"/>
                <a:sym typeface="Franklin Gothic Book"/>
              </a:defRPr>
            </a:pPr>
            <a:r>
              <a:t>limites</a:t>
            </a:r>
          </a:p>
          <a:p>
            <a:pPr marL="1158" indent="-1158" defTabSz="667512">
              <a:lnSpc>
                <a:spcPct val="80000"/>
              </a:lnSpc>
              <a:spcBef>
                <a:spcPts val="2100"/>
              </a:spcBef>
              <a:buClrTx/>
              <a:buSzTx/>
              <a:buNone/>
              <a:defRPr sz="1752">
                <a:latin typeface="Franklin Gothic Book"/>
                <a:ea typeface="Franklin Gothic Book"/>
                <a:cs typeface="Franklin Gothic Book"/>
                <a:sym typeface="Franklin Gothic Book"/>
              </a:defRPr>
            </a:pPr>
            <a:r>
              <a:t>La qualification VFR de nuit permettra à son détenteur de voler en toute sécurité, conscient des difficultés et des dangers, mais aussi de pouvoir planifier des navigations de nuit pour l'entraînement et le plaisir du vol de nuit.</a:t>
            </a:r>
          </a:p>
          <a:p>
            <a:pPr marL="0" indent="26654" defTabSz="667512">
              <a:lnSpc>
                <a:spcPct val="80000"/>
              </a:lnSpc>
              <a:spcBef>
                <a:spcPts val="2100"/>
              </a:spcBef>
              <a:buSzTx/>
              <a:buFont typeface="Wingdings 2"/>
              <a:buNone/>
              <a:defRPr sz="1752">
                <a:latin typeface="Franklin Gothic Book"/>
                <a:ea typeface="Franklin Gothic Book"/>
                <a:cs typeface="Franklin Gothic Book"/>
                <a:sym typeface="Franklin Gothic Book"/>
              </a:defRPr>
            </a:pPr>
            <a:r>
              <a:t>Enfin</a:t>
            </a:r>
            <a:r>
              <a:rPr u="sng"/>
              <a:t>,</a:t>
            </a:r>
            <a:r>
              <a:t> et c'est l'attrait pratique le plus intéressant, de </a:t>
            </a:r>
            <a:r>
              <a:rPr>
                <a:solidFill>
                  <a:srgbClr val="FFC000"/>
                </a:solidFill>
              </a:rPr>
              <a:t>pouvoir partir avant la tombée de la </a:t>
            </a:r>
            <a:r>
              <a:rPr>
                <a:solidFill>
                  <a:srgbClr val="F6C343"/>
                </a:solidFill>
              </a:rPr>
              <a:t>nuit</a:t>
            </a:r>
            <a:r>
              <a:rPr>
                <a:solidFill>
                  <a:srgbClr val="FFC000"/>
                </a:solidFill>
              </a:rPr>
              <a:t> d'un aérodrome non balisé et continuer vers un aéroport ouvert de nuit,</a:t>
            </a:r>
            <a:r>
              <a:t> sous réserve que les conditions minimales soient réunies (météo, avion, pilote, trajet). </a:t>
            </a:r>
          </a:p>
        </p:txBody>
      </p:sp>
      <p:sp>
        <p:nvSpPr>
          <p:cNvPr id="10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01"/>
                                        </p:tgtEl>
                                        <p:attrNameLst>
                                          <p:attrName>style.visibility</p:attrName>
                                        </p:attrNameLst>
                                      </p:cBhvr>
                                      <p:to>
                                        <p:strVal val="visible"/>
                                      </p:to>
                                    </p:set>
                                    <p:animEffect filter="blinds(horizontal)" transition="in">
                                      <p:cBhvr>
                                        <p:cTn id="7" dur="500"/>
                                        <p:tgtEl>
                                          <p:spTgt spid="101"/>
                                        </p:tgtEl>
                                      </p:cBhvr>
                                    </p:animEffect>
                                  </p:childTnLst>
                                </p:cTn>
                              </p:par>
                            </p:childTnLst>
                          </p:cTn>
                        </p:par>
                        <p:par>
                          <p:cTn id="8" fill="hold">
                            <p:stCondLst>
                              <p:cond delay="1000"/>
                            </p:stCondLst>
                            <p:childTnLst>
                              <p:par>
                                <p:cTn id="9" presetClass="entr" nodeType="afterEffect" presetSubtype="10" presetID="3" grpId="2" fill="hold">
                                  <p:stCondLst>
                                    <p:cond delay="1000"/>
                                  </p:stCondLst>
                                  <p:iterate type="el" backwards="0">
                                    <p:tmAbs val="0"/>
                                  </p:iterate>
                                  <p:childTnLst>
                                    <p:set>
                                      <p:cBhvr>
                                        <p:cTn id="10" fill="hold"/>
                                        <p:tgtEl>
                                          <p:spTgt spid="102">
                                            <p:bg/>
                                          </p:spTgt>
                                        </p:tgtEl>
                                        <p:attrNameLst>
                                          <p:attrName>style.visibility</p:attrName>
                                        </p:attrNameLst>
                                      </p:cBhvr>
                                      <p:to>
                                        <p:strVal val="visible"/>
                                      </p:to>
                                    </p:set>
                                    <p:animEffect filter="blinds(horizontal)" transition="in">
                                      <p:cBhvr>
                                        <p:cTn id="11" dur="500"/>
                                        <p:tgtEl>
                                          <p:spTgt spid="102">
                                            <p:bg/>
                                          </p:spTgt>
                                        </p:tgtEl>
                                      </p:cBhvr>
                                    </p:animEffect>
                                  </p:childTnLst>
                                </p:cTn>
                              </p:par>
                              <p:par>
                                <p:cTn id="12" presetClass="entr" nodeType="withEffect" presetSubtype="10" presetID="3" grpId="2" fill="hold">
                                  <p:stCondLst>
                                    <p:cond delay="1000"/>
                                  </p:stCondLst>
                                  <p:iterate type="el" backwards="0">
                                    <p:tmAbs val="0"/>
                                  </p:iterate>
                                  <p:childTnLst>
                                    <p:set>
                                      <p:cBhvr>
                                        <p:cTn id="13" fill="hold"/>
                                        <p:tgtEl>
                                          <p:spTgt spid="102">
                                            <p:txEl>
                                              <p:pRg st="0" end="0"/>
                                            </p:txEl>
                                          </p:spTgt>
                                        </p:tgtEl>
                                        <p:attrNameLst>
                                          <p:attrName>style.visibility</p:attrName>
                                        </p:attrNameLst>
                                      </p:cBhvr>
                                      <p:to>
                                        <p:strVal val="visible"/>
                                      </p:to>
                                    </p:set>
                                    <p:animEffect filter="blinds(horizontal)" transition="in">
                                      <p:cBhvr>
                                        <p:cTn id="14" dur="500"/>
                                        <p:tgtEl>
                                          <p:spTgt spid="10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02">
                                            <p:txEl>
                                              <p:pRg st="1" end="1"/>
                                            </p:txEl>
                                          </p:spTgt>
                                        </p:tgtEl>
                                        <p:attrNameLst>
                                          <p:attrName>style.visibility</p:attrName>
                                        </p:attrNameLst>
                                      </p:cBhvr>
                                      <p:to>
                                        <p:strVal val="visible"/>
                                      </p:to>
                                    </p:set>
                                    <p:animEffect filter="blinds(horizontal)" transition="in">
                                      <p:cBhvr>
                                        <p:cTn id="19" dur="500"/>
                                        <p:tgtEl>
                                          <p:spTgt spid="102">
                                            <p:txEl>
                                              <p:pRg st="1" end="1"/>
                                            </p:txEl>
                                          </p:spTgt>
                                        </p:tgtEl>
                                      </p:cBhvr>
                                    </p:animEffect>
                                  </p:childTnLst>
                                </p:cTn>
                              </p:par>
                            </p:childTnLst>
                          </p:cTn>
                        </p:par>
                        <p:par>
                          <p:cTn id="20" fill="hold">
                            <p:stCondLst>
                              <p:cond delay="500"/>
                            </p:stCondLst>
                            <p:childTnLst>
                              <p:par>
                                <p:cTn id="21" presetClass="entr" nodeType="afterEffect" presetSubtype="10" presetID="3" grpId="2" fill="hold">
                                  <p:stCondLst>
                                    <p:cond delay="0"/>
                                  </p:stCondLst>
                                  <p:iterate type="el" backwards="0">
                                    <p:tmAbs val="0"/>
                                  </p:iterate>
                                  <p:childTnLst>
                                    <p:set>
                                      <p:cBhvr>
                                        <p:cTn id="22" fill="hold"/>
                                        <p:tgtEl>
                                          <p:spTgt spid="102">
                                            <p:txEl>
                                              <p:pRg st="2" end="2"/>
                                            </p:txEl>
                                          </p:spTgt>
                                        </p:tgtEl>
                                        <p:attrNameLst>
                                          <p:attrName>style.visibility</p:attrName>
                                        </p:attrNameLst>
                                      </p:cBhvr>
                                      <p:to>
                                        <p:strVal val="visible"/>
                                      </p:to>
                                    </p:set>
                                    <p:animEffect filter="blinds(horizontal)" transition="in">
                                      <p:cBhvr>
                                        <p:cTn id="23" dur="500"/>
                                        <p:tgtEl>
                                          <p:spTgt spid="102">
                                            <p:txEl>
                                              <p:pRg st="2" end="2"/>
                                            </p:txEl>
                                          </p:spTgt>
                                        </p:tgtEl>
                                      </p:cBhvr>
                                    </p:animEffect>
                                  </p:childTnLst>
                                </p:cTn>
                              </p:par>
                            </p:childTnLst>
                          </p:cTn>
                        </p:par>
                        <p:par>
                          <p:cTn id="24" fill="hold">
                            <p:stCondLst>
                              <p:cond delay="1000"/>
                            </p:stCondLst>
                            <p:childTnLst>
                              <p:par>
                                <p:cTn id="25" presetClass="entr" nodeType="afterEffect" presetSubtype="10" presetID="3" grpId="2" fill="hold">
                                  <p:stCondLst>
                                    <p:cond delay="0"/>
                                  </p:stCondLst>
                                  <p:iterate type="el" backwards="0">
                                    <p:tmAbs val="0"/>
                                  </p:iterate>
                                  <p:childTnLst>
                                    <p:set>
                                      <p:cBhvr>
                                        <p:cTn id="26" fill="hold"/>
                                        <p:tgtEl>
                                          <p:spTgt spid="102">
                                            <p:txEl>
                                              <p:pRg st="3" end="3"/>
                                            </p:txEl>
                                          </p:spTgt>
                                        </p:tgtEl>
                                        <p:attrNameLst>
                                          <p:attrName>style.visibility</p:attrName>
                                        </p:attrNameLst>
                                      </p:cBhvr>
                                      <p:to>
                                        <p:strVal val="visible"/>
                                      </p:to>
                                    </p:set>
                                    <p:animEffect filter="blinds(horizontal)" transition="in">
                                      <p:cBhvr>
                                        <p:cTn id="27" dur="500"/>
                                        <p:tgtEl>
                                          <p:spTgt spid="102">
                                            <p:txEl>
                                              <p:pRg st="3" end="3"/>
                                            </p:txEl>
                                          </p:spTgt>
                                        </p:tgtEl>
                                      </p:cBhvr>
                                    </p:animEffect>
                                  </p:childTnLst>
                                </p:cTn>
                              </p:par>
                            </p:childTnLst>
                          </p:cTn>
                        </p:par>
                        <p:par>
                          <p:cTn id="28" fill="hold">
                            <p:stCondLst>
                              <p:cond delay="1500"/>
                            </p:stCondLst>
                            <p:childTnLst>
                              <p:par>
                                <p:cTn id="29" presetClass="entr" nodeType="afterEffect" presetSubtype="10" presetID="3" grpId="2" fill="hold">
                                  <p:stCondLst>
                                    <p:cond delay="0"/>
                                  </p:stCondLst>
                                  <p:iterate type="el" backwards="0">
                                    <p:tmAbs val="0"/>
                                  </p:iterate>
                                  <p:childTnLst>
                                    <p:set>
                                      <p:cBhvr>
                                        <p:cTn id="30" fill="hold"/>
                                        <p:tgtEl>
                                          <p:spTgt spid="102">
                                            <p:txEl>
                                              <p:pRg st="4" end="4"/>
                                            </p:txEl>
                                          </p:spTgt>
                                        </p:tgtEl>
                                        <p:attrNameLst>
                                          <p:attrName>style.visibility</p:attrName>
                                        </p:attrNameLst>
                                      </p:cBhvr>
                                      <p:to>
                                        <p:strVal val="visible"/>
                                      </p:to>
                                    </p:set>
                                    <p:animEffect filter="blinds(horizontal)" transition="in">
                                      <p:cBhvr>
                                        <p:cTn id="31" dur="500"/>
                                        <p:tgtEl>
                                          <p:spTgt spid="102">
                                            <p:txEl>
                                              <p:pRg st="4" end="4"/>
                                            </p:txEl>
                                          </p:spTgt>
                                        </p:tgtEl>
                                      </p:cBhvr>
                                    </p:animEffect>
                                  </p:childTnLst>
                                </p:cTn>
                              </p:par>
                            </p:childTnLst>
                          </p:cTn>
                        </p:par>
                        <p:par>
                          <p:cTn id="32" fill="hold">
                            <p:stCondLst>
                              <p:cond delay="2000"/>
                            </p:stCondLst>
                            <p:childTnLst>
                              <p:par>
                                <p:cTn id="33" presetClass="entr" nodeType="afterEffect" presetSubtype="10" presetID="3" grpId="2" fill="hold">
                                  <p:stCondLst>
                                    <p:cond delay="0"/>
                                  </p:stCondLst>
                                  <p:iterate type="el" backwards="0">
                                    <p:tmAbs val="0"/>
                                  </p:iterate>
                                  <p:childTnLst>
                                    <p:set>
                                      <p:cBhvr>
                                        <p:cTn id="34" fill="hold"/>
                                        <p:tgtEl>
                                          <p:spTgt spid="102">
                                            <p:txEl>
                                              <p:pRg st="5" end="5"/>
                                            </p:txEl>
                                          </p:spTgt>
                                        </p:tgtEl>
                                        <p:attrNameLst>
                                          <p:attrName>style.visibility</p:attrName>
                                        </p:attrNameLst>
                                      </p:cBhvr>
                                      <p:to>
                                        <p:strVal val="visible"/>
                                      </p:to>
                                    </p:set>
                                    <p:animEffect filter="blinds(horizontal)" transition="in">
                                      <p:cBhvr>
                                        <p:cTn id="35" dur="500"/>
                                        <p:tgtEl>
                                          <p:spTgt spid="102">
                                            <p:txEl>
                                              <p:pRg st="5" end="5"/>
                                            </p:txEl>
                                          </p:spTgt>
                                        </p:tgtEl>
                                      </p:cBhvr>
                                    </p:animEffect>
                                  </p:childTnLst>
                                </p:cTn>
                              </p:par>
                            </p:childTnLst>
                          </p:cTn>
                        </p:par>
                        <p:par>
                          <p:cTn id="36" fill="hold">
                            <p:stCondLst>
                              <p:cond delay="2500"/>
                            </p:stCondLst>
                            <p:childTnLst>
                              <p:par>
                                <p:cTn id="37" presetClass="entr" nodeType="afterEffect" presetSubtype="10" presetID="3" grpId="2" fill="hold">
                                  <p:stCondLst>
                                    <p:cond delay="0"/>
                                  </p:stCondLst>
                                  <p:iterate type="el" backwards="0">
                                    <p:tmAbs val="0"/>
                                  </p:iterate>
                                  <p:childTnLst>
                                    <p:set>
                                      <p:cBhvr>
                                        <p:cTn id="38" fill="hold"/>
                                        <p:tgtEl>
                                          <p:spTgt spid="102">
                                            <p:txEl>
                                              <p:pRg st="6" end="6"/>
                                            </p:txEl>
                                          </p:spTgt>
                                        </p:tgtEl>
                                        <p:attrNameLst>
                                          <p:attrName>style.visibility</p:attrName>
                                        </p:attrNameLst>
                                      </p:cBhvr>
                                      <p:to>
                                        <p:strVal val="visible"/>
                                      </p:to>
                                    </p:set>
                                    <p:animEffect filter="blinds(horizontal)" transition="in">
                                      <p:cBhvr>
                                        <p:cTn id="39" dur="500"/>
                                        <p:tgtEl>
                                          <p:spTgt spid="102">
                                            <p:txEl>
                                              <p:pRg st="6" end="6"/>
                                            </p:txEl>
                                          </p:spTgt>
                                        </p:tgtEl>
                                      </p:cBhvr>
                                    </p:animEffect>
                                  </p:childTnLst>
                                </p:cTn>
                              </p:par>
                            </p:childTnLst>
                          </p:cTn>
                        </p:par>
                        <p:par>
                          <p:cTn id="40" fill="hold">
                            <p:stCondLst>
                              <p:cond delay="3000"/>
                            </p:stCondLst>
                            <p:childTnLst>
                              <p:par>
                                <p:cTn id="41" presetClass="entr" nodeType="afterEffect" presetSubtype="10" presetID="3" grpId="2" fill="hold">
                                  <p:stCondLst>
                                    <p:cond delay="0"/>
                                  </p:stCondLst>
                                  <p:iterate type="el" backwards="0">
                                    <p:tmAbs val="0"/>
                                  </p:iterate>
                                  <p:childTnLst>
                                    <p:set>
                                      <p:cBhvr>
                                        <p:cTn id="42" fill="hold"/>
                                        <p:tgtEl>
                                          <p:spTgt spid="102">
                                            <p:txEl>
                                              <p:pRg st="7" end="7"/>
                                            </p:txEl>
                                          </p:spTgt>
                                        </p:tgtEl>
                                        <p:attrNameLst>
                                          <p:attrName>style.visibility</p:attrName>
                                        </p:attrNameLst>
                                      </p:cBhvr>
                                      <p:to>
                                        <p:strVal val="visible"/>
                                      </p:to>
                                    </p:set>
                                    <p:animEffect filter="blinds(horizontal)" transition="in">
                                      <p:cBhvr>
                                        <p:cTn id="43" dur="500"/>
                                        <p:tgtEl>
                                          <p:spTgt spid="102">
                                            <p:txEl>
                                              <p:pRg st="7" end="7"/>
                                            </p:txEl>
                                          </p:spTgt>
                                        </p:tgtEl>
                                      </p:cBhvr>
                                    </p:animEffect>
                                  </p:childTnLst>
                                </p:cTn>
                              </p:par>
                            </p:childTnLst>
                          </p:cTn>
                        </p:par>
                        <p:par>
                          <p:cTn id="44" fill="hold">
                            <p:stCondLst>
                              <p:cond delay="3500"/>
                            </p:stCondLst>
                            <p:childTnLst>
                              <p:par>
                                <p:cTn id="45" presetClass="entr" nodeType="afterEffect" presetSubtype="10" presetID="3" grpId="2" fill="hold">
                                  <p:stCondLst>
                                    <p:cond delay="0"/>
                                  </p:stCondLst>
                                  <p:iterate type="el" backwards="0">
                                    <p:tmAbs val="0"/>
                                  </p:iterate>
                                  <p:childTnLst>
                                    <p:set>
                                      <p:cBhvr>
                                        <p:cTn id="46" fill="hold"/>
                                        <p:tgtEl>
                                          <p:spTgt spid="102">
                                            <p:txEl>
                                              <p:pRg st="8" end="8"/>
                                            </p:txEl>
                                          </p:spTgt>
                                        </p:tgtEl>
                                        <p:attrNameLst>
                                          <p:attrName>style.visibility</p:attrName>
                                        </p:attrNameLst>
                                      </p:cBhvr>
                                      <p:to>
                                        <p:strVal val="visible"/>
                                      </p:to>
                                    </p:set>
                                    <p:animEffect filter="blinds(horizontal)" transition="in">
                                      <p:cBhvr>
                                        <p:cTn id="47" dur="500"/>
                                        <p:tgtEl>
                                          <p:spTgt spid="10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10" presetID="3" grpId="2" fill="hold">
                                  <p:stCondLst>
                                    <p:cond delay="0"/>
                                  </p:stCondLst>
                                  <p:iterate type="el" backwards="0">
                                    <p:tmAbs val="0"/>
                                  </p:iterate>
                                  <p:childTnLst>
                                    <p:set>
                                      <p:cBhvr>
                                        <p:cTn id="51" fill="hold"/>
                                        <p:tgtEl>
                                          <p:spTgt spid="102">
                                            <p:txEl>
                                              <p:pRg st="9" end="9"/>
                                            </p:txEl>
                                          </p:spTgt>
                                        </p:tgtEl>
                                        <p:attrNameLst>
                                          <p:attrName>style.visibility</p:attrName>
                                        </p:attrNameLst>
                                      </p:cBhvr>
                                      <p:to>
                                        <p:strVal val="visible"/>
                                      </p:to>
                                    </p:set>
                                    <p:animEffect filter="blinds(horizontal)" transition="in">
                                      <p:cBhvr>
                                        <p:cTn id="52" dur="500"/>
                                        <p:tgtEl>
                                          <p:spTgt spid="10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10" presetID="3" grpId="2" fill="hold">
                                  <p:stCondLst>
                                    <p:cond delay="0"/>
                                  </p:stCondLst>
                                  <p:iterate type="el" backwards="0">
                                    <p:tmAbs val="0"/>
                                  </p:iterate>
                                  <p:childTnLst>
                                    <p:set>
                                      <p:cBhvr>
                                        <p:cTn id="56" fill="hold"/>
                                        <p:tgtEl>
                                          <p:spTgt spid="102">
                                            <p:txEl>
                                              <p:pRg st="10" end="10"/>
                                            </p:txEl>
                                          </p:spTgt>
                                        </p:tgtEl>
                                        <p:attrNameLst>
                                          <p:attrName>style.visibility</p:attrName>
                                        </p:attrNameLst>
                                      </p:cBhvr>
                                      <p:to>
                                        <p:strVal val="visible"/>
                                      </p:to>
                                    </p:set>
                                    <p:animEffect filter="blinds(horizontal)" transition="in">
                                      <p:cBhvr>
                                        <p:cTn id="57" dur="500"/>
                                        <p:tgtEl>
                                          <p:spTgt spid="102">
                                            <p:txEl>
                                              <p:pRg st="10" end="10"/>
                                            </p:txEl>
                                          </p:spTgt>
                                        </p:tgtEl>
                                      </p:cBhvr>
                                    </p:animEffect>
                                  </p:childTnLst>
                                </p:cTn>
                              </p:par>
                            </p:childTnLst>
                          </p:cTn>
                        </p:par>
                        <p:par>
                          <p:cTn id="58" fill="hold">
                            <p:stCondLst>
                              <p:cond delay="500"/>
                            </p:stCondLst>
                            <p:childTnLst>
                              <p:par>
                                <p:cTn id="59" presetClass="entr" nodeType="afterEffect" presetSubtype="0" presetID="1" grpId="3" fill="hold">
                                  <p:stCondLst>
                                    <p:cond delay="0"/>
                                  </p:stCondLst>
                                  <p:iterate type="el" backwards="0">
                                    <p:tmAbs val="0"/>
                                  </p:iterate>
                                  <p:childTnLst>
                                    <p:set>
                                      <p:cBhvr>
                                        <p:cTn id="60" fill="hold"/>
                                        <p:tgtEl>
                                          <p:spTgt spid="1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 grpId="3"/>
      <p:bldP build="p" bldLvl="5" animBg="1" rev="0" advAuto="0" spid="102" grpId="2"/>
      <p:bldP build="whole" bldLvl="1" animBg="1" rev="0" advAuto="0" spid="101" grpId="1"/>
    </p:bldLst>
  </p:timing>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Sommeil et fatigue"/>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Sommeil et fatigue</a:t>
            </a:r>
          </a:p>
        </p:txBody>
      </p:sp>
      <p:sp>
        <p:nvSpPr>
          <p:cNvPr id="976" name="Le sommeil est un élément réparateur de la fatigue, c’est une dette cumulative dont il faudra obligatoirement payer le solde.…"/>
          <p:cNvSpPr txBox="1"/>
          <p:nvPr/>
        </p:nvSpPr>
        <p:spPr>
          <a:xfrm>
            <a:off x="1524000" y="2823148"/>
            <a:ext cx="7259764" cy="32691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42900">
              <a:spcBef>
                <a:spcPts val="400"/>
              </a:spcBef>
              <a:buClrTx/>
              <a:buSzTx/>
              <a:buNone/>
              <a:defRPr sz="1100">
                <a:solidFill>
                  <a:schemeClr val="accent2">
                    <a:lumOff val="15098"/>
                  </a:schemeClr>
                </a:solidFill>
                <a:latin typeface="Franklin Gothic Book"/>
                <a:ea typeface="Franklin Gothic Book"/>
                <a:cs typeface="Franklin Gothic Book"/>
                <a:sym typeface="Franklin Gothic Book"/>
              </a:defRPr>
            </a:pPr>
            <a:r>
              <a:t>Le </a:t>
            </a:r>
            <a:r>
              <a:rPr>
                <a:solidFill>
                  <a:srgbClr val="F6C343"/>
                </a:solidFill>
              </a:rPr>
              <a:t>sommeil </a:t>
            </a:r>
            <a:r>
              <a:t>est un élément réparateur de la fatigue, c’</a:t>
            </a:r>
            <a:r>
              <a:rPr>
                <a:solidFill>
                  <a:srgbClr val="F6C343"/>
                </a:solidFill>
              </a:rPr>
              <a:t>est une dette cumulative dont il faudra obligatoirement payer le solde</a:t>
            </a:r>
            <a:r>
              <a:t>. </a:t>
            </a:r>
          </a:p>
          <a:p>
            <a:pPr defTabSz="342900">
              <a:spcBef>
                <a:spcPts val="400"/>
              </a:spcBef>
              <a:buClrTx/>
              <a:buSzTx/>
              <a:buNone/>
              <a:defRPr sz="1100">
                <a:solidFill>
                  <a:schemeClr val="accent2">
                    <a:lumOff val="15098"/>
                  </a:schemeClr>
                </a:solidFill>
                <a:latin typeface="Franklin Gothic Book"/>
                <a:ea typeface="Franklin Gothic Book"/>
                <a:cs typeface="Franklin Gothic Book"/>
                <a:sym typeface="Franklin Gothic Book"/>
              </a:defRPr>
            </a:pPr>
            <a:r>
              <a:t>En cas de déficit, la fatigue va induire un certain nombre d’effets pervers à l’encontre de la performance humaine* : </a:t>
            </a:r>
          </a:p>
          <a:p>
            <a:pPr marL="205542" indent="-110291" defTabSz="342900">
              <a:spcBef>
                <a:spcPts val="400"/>
              </a:spcBef>
              <a:buClrTx/>
              <a:buSzPct val="100000"/>
              <a:buChar char="•"/>
              <a:defRPr sz="1100">
                <a:solidFill>
                  <a:schemeClr val="accent2">
                    <a:lumOff val="15098"/>
                  </a:schemeClr>
                </a:solidFill>
                <a:latin typeface="Franklin Gothic Book"/>
                <a:ea typeface="Franklin Gothic Book"/>
                <a:cs typeface="Franklin Gothic Book"/>
                <a:sym typeface="Franklin Gothic Book"/>
              </a:defRPr>
            </a:pPr>
            <a:r>
              <a:t>Un temps de réaction augmenté, avec un besoin de forte stimulation pour réagir, </a:t>
            </a:r>
          </a:p>
          <a:p>
            <a:pPr marL="205542" indent="-110291" defTabSz="342900">
              <a:spcBef>
                <a:spcPts val="400"/>
              </a:spcBef>
              <a:buClrTx/>
              <a:buSzPct val="100000"/>
              <a:buChar char="•"/>
              <a:defRPr sz="1100">
                <a:solidFill>
                  <a:schemeClr val="accent2">
                    <a:lumOff val="15098"/>
                  </a:schemeClr>
                </a:solidFill>
                <a:latin typeface="Franklin Gothic Book"/>
                <a:ea typeface="Franklin Gothic Book"/>
                <a:cs typeface="Franklin Gothic Book"/>
                <a:sym typeface="Franklin Gothic Book"/>
              </a:defRPr>
            </a:pPr>
            <a:r>
              <a:t>Une attention réduite, des oublis, une diminution de la conscience de la baisse de ses </a:t>
            </a:r>
            <a:br/>
            <a:r>
              <a:t>propres performances, </a:t>
            </a:r>
          </a:p>
          <a:p>
            <a:pPr marL="205542" indent="-110291" defTabSz="342900">
              <a:spcBef>
                <a:spcPts val="400"/>
              </a:spcBef>
              <a:buClrTx/>
              <a:buSzPct val="100000"/>
              <a:buChar char="•"/>
              <a:defRPr sz="1100">
                <a:solidFill>
                  <a:schemeClr val="accent2">
                    <a:lumOff val="15098"/>
                  </a:schemeClr>
                </a:solidFill>
                <a:latin typeface="Franklin Gothic Book"/>
                <a:ea typeface="Franklin Gothic Book"/>
                <a:cs typeface="Franklin Gothic Book"/>
                <a:sym typeface="Franklin Gothic Book"/>
              </a:defRPr>
            </a:pPr>
            <a:r>
              <a:t>Le passage sans transition entre l’éveil et le sommeil profond, </a:t>
            </a:r>
          </a:p>
          <a:p>
            <a:pPr marL="205542" indent="-110291" defTabSz="342900">
              <a:spcBef>
                <a:spcPts val="400"/>
              </a:spcBef>
              <a:buClrTx/>
              <a:buSzPct val="100000"/>
              <a:buChar char="•"/>
              <a:defRPr sz="1100">
                <a:solidFill>
                  <a:schemeClr val="accent2">
                    <a:lumOff val="15098"/>
                  </a:schemeClr>
                </a:solidFill>
                <a:latin typeface="Franklin Gothic Book"/>
                <a:ea typeface="Franklin Gothic Book"/>
                <a:cs typeface="Franklin Gothic Book"/>
                <a:sym typeface="Franklin Gothic Book"/>
              </a:defRPr>
            </a:pPr>
            <a:r>
              <a:t>Baisse de la capacité à communiquer, </a:t>
            </a:r>
          </a:p>
          <a:p>
            <a:pPr marL="205542" indent="-110291" defTabSz="342900">
              <a:spcBef>
                <a:spcPts val="400"/>
              </a:spcBef>
              <a:buClrTx/>
              <a:buSzPct val="100000"/>
              <a:buChar char="•"/>
              <a:defRPr sz="1100">
                <a:solidFill>
                  <a:schemeClr val="accent2">
                    <a:lumOff val="15098"/>
                  </a:schemeClr>
                </a:solidFill>
                <a:latin typeface="Franklin Gothic Book"/>
                <a:ea typeface="Franklin Gothic Book"/>
                <a:cs typeface="Franklin Gothic Book"/>
                <a:sym typeface="Franklin Gothic Book"/>
              </a:defRPr>
            </a:pPr>
            <a:r>
              <a:t>Oubli des tâches annexes et irritabilité exacerbée, </a:t>
            </a:r>
          </a:p>
          <a:p>
            <a:pPr marL="205542" indent="-110291" defTabSz="342900">
              <a:spcBef>
                <a:spcPts val="400"/>
              </a:spcBef>
              <a:buClrTx/>
              <a:buSzPct val="100000"/>
              <a:buChar char="•"/>
              <a:defRPr sz="1100">
                <a:solidFill>
                  <a:schemeClr val="accent2">
                    <a:lumOff val="15098"/>
                  </a:schemeClr>
                </a:solidFill>
                <a:latin typeface="Franklin Gothic Book"/>
                <a:ea typeface="Franklin Gothic Book"/>
                <a:cs typeface="Franklin Gothic Book"/>
                <a:sym typeface="Franklin Gothic Book"/>
              </a:defRPr>
            </a:pPr>
            <a:r>
              <a:t>Réduction de la scrutation visuelle.</a:t>
            </a:r>
          </a:p>
          <a:p>
            <a:pPr defTabSz="342900">
              <a:spcBef>
                <a:spcPts val="400"/>
              </a:spcBef>
              <a:buClrTx/>
              <a:buSzTx/>
              <a:buNone/>
              <a:defRPr sz="1100">
                <a:solidFill>
                  <a:schemeClr val="accent2">
                    <a:lumOff val="15098"/>
                  </a:schemeClr>
                </a:solidFill>
                <a:latin typeface="Franklin Gothic Book"/>
                <a:ea typeface="Franklin Gothic Book"/>
                <a:cs typeface="Franklin Gothic Book"/>
                <a:sym typeface="Franklin Gothic Book"/>
              </a:defRPr>
            </a:pPr>
            <a:r>
              <a:rPr i="1"/>
              <a:t>*Effets de la fatigue liée à une dette de sommeil sur la performance (GRAEBERT</a:t>
            </a:r>
            <a:r>
              <a:t>) </a:t>
            </a:r>
          </a:p>
          <a:p>
            <a:pPr defTabSz="342900">
              <a:spcBef>
                <a:spcPts val="400"/>
              </a:spcBef>
              <a:buClrTx/>
              <a:buSzTx/>
              <a:buNone/>
              <a:defRPr sz="1100">
                <a:solidFill>
                  <a:schemeClr val="accent2">
                    <a:lumOff val="15098"/>
                  </a:schemeClr>
                </a:solidFill>
                <a:latin typeface="Franklin Gothic Book"/>
                <a:ea typeface="Franklin Gothic Book"/>
                <a:cs typeface="Franklin Gothic Book"/>
                <a:sym typeface="Franklin Gothic Book"/>
              </a:defRPr>
            </a:pPr>
            <a:br/>
            <a:r>
              <a:t>La meilleure façon d’éviter ces phases d’hypovigilance c’est d’avoir bien dormi les nuits précédant le vol et de suivre les règles fondamentales d’hygiène de vie. </a:t>
            </a:r>
          </a:p>
          <a:p>
            <a:pPr defTabSz="342900">
              <a:spcBef>
                <a:spcPts val="400"/>
              </a:spcBef>
              <a:buClrTx/>
              <a:buSzTx/>
              <a:buNone/>
              <a:defRPr sz="1100">
                <a:solidFill>
                  <a:schemeClr val="accent2">
                    <a:lumOff val="15098"/>
                  </a:schemeClr>
                </a:solidFill>
                <a:latin typeface="Franklin Gothic Book"/>
                <a:ea typeface="Franklin Gothic Book"/>
                <a:cs typeface="Franklin Gothic Book"/>
                <a:sym typeface="Franklin Gothic Book"/>
              </a:defRPr>
            </a:pPr>
            <a:br/>
            <a:r>
              <a:t>Le tabac, certains médicaments hypnotiques, tranquillisants, somnifères ou stimulants, amphétamines, toutes les drogues, sont à proscrire ; le café et le thé, à doses raisonnables, sont acceptables pour stimuler la vigilance. </a:t>
            </a:r>
          </a:p>
        </p:txBody>
      </p:sp>
      <p:sp>
        <p:nvSpPr>
          <p:cNvPr id="97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975"/>
                                        </p:tgtEl>
                                        <p:attrNameLst>
                                          <p:attrName>style.visibility</p:attrName>
                                        </p:attrNameLst>
                                      </p:cBhvr>
                                      <p:to>
                                        <p:strVal val="visible"/>
                                      </p:to>
                                    </p:set>
                                    <p:animEffect filter="fade" transition="in">
                                      <p:cBhvr>
                                        <p:cTn id="7" dur="1000"/>
                                        <p:tgtEl>
                                          <p:spTgt spid="975"/>
                                        </p:tgtEl>
                                      </p:cBhvr>
                                    </p:animEffect>
                                  </p:childTnLst>
                                </p:cTn>
                              </p:par>
                            </p:childTnLst>
                          </p:cTn>
                        </p:par>
                        <p:par>
                          <p:cTn id="8" fill="hold">
                            <p:stCondLst>
                              <p:cond delay="1000"/>
                            </p:stCondLst>
                            <p:childTnLst>
                              <p:par>
                                <p:cTn id="9" presetClass="entr" nodeType="afterEffect" presetID="10" grpId="2" fill="hold">
                                  <p:stCondLst>
                                    <p:cond delay="300"/>
                                  </p:stCondLst>
                                  <p:iterate type="el" backwards="0">
                                    <p:tmAbs val="0"/>
                                  </p:iterate>
                                  <p:childTnLst>
                                    <p:set>
                                      <p:cBhvr>
                                        <p:cTn id="10" fill="hold"/>
                                        <p:tgtEl>
                                          <p:spTgt spid="976">
                                            <p:bg/>
                                          </p:spTgt>
                                        </p:tgtEl>
                                        <p:attrNameLst>
                                          <p:attrName>style.visibility</p:attrName>
                                        </p:attrNameLst>
                                      </p:cBhvr>
                                      <p:to>
                                        <p:strVal val="visible"/>
                                      </p:to>
                                    </p:set>
                                    <p:animEffect filter="fade" transition="in">
                                      <p:cBhvr>
                                        <p:cTn id="11" dur="1000"/>
                                        <p:tgtEl>
                                          <p:spTgt spid="976">
                                            <p:bg/>
                                          </p:spTgt>
                                        </p:tgtEl>
                                      </p:cBhvr>
                                    </p:animEffect>
                                  </p:childTnLst>
                                </p:cTn>
                              </p:par>
                              <p:par>
                                <p:cTn id="12" presetClass="entr" nodeType="withEffect" presetSubtype="0" presetID="10" grpId="2" fill="hold">
                                  <p:stCondLst>
                                    <p:cond delay="300"/>
                                  </p:stCondLst>
                                  <p:iterate type="el" backwards="0">
                                    <p:tmAbs val="0"/>
                                  </p:iterate>
                                  <p:childTnLst>
                                    <p:set>
                                      <p:cBhvr>
                                        <p:cTn id="13" fill="hold"/>
                                        <p:tgtEl>
                                          <p:spTgt spid="976">
                                            <p:txEl>
                                              <p:pRg st="0" end="0"/>
                                            </p:txEl>
                                          </p:spTgt>
                                        </p:tgtEl>
                                        <p:attrNameLst>
                                          <p:attrName>style.visibility</p:attrName>
                                        </p:attrNameLst>
                                      </p:cBhvr>
                                      <p:to>
                                        <p:strVal val="visible"/>
                                      </p:to>
                                    </p:set>
                                    <p:animEffect filter="fade" transition="in">
                                      <p:cBhvr>
                                        <p:cTn id="14" dur="1000"/>
                                        <p:tgtEl>
                                          <p:spTgt spid="97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2" fill="hold">
                                  <p:stCondLst>
                                    <p:cond delay="0"/>
                                  </p:stCondLst>
                                  <p:iterate type="el" backwards="0">
                                    <p:tmAbs val="0"/>
                                  </p:iterate>
                                  <p:childTnLst>
                                    <p:set>
                                      <p:cBhvr>
                                        <p:cTn id="18" fill="hold"/>
                                        <p:tgtEl>
                                          <p:spTgt spid="976">
                                            <p:txEl>
                                              <p:pRg st="1" end="1"/>
                                            </p:txEl>
                                          </p:spTgt>
                                        </p:tgtEl>
                                        <p:attrNameLst>
                                          <p:attrName>style.visibility</p:attrName>
                                        </p:attrNameLst>
                                      </p:cBhvr>
                                      <p:to>
                                        <p:strVal val="visible"/>
                                      </p:to>
                                    </p:set>
                                    <p:animEffect filter="fade" transition="in">
                                      <p:cBhvr>
                                        <p:cTn id="19" dur="1000"/>
                                        <p:tgtEl>
                                          <p:spTgt spid="97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2" fill="hold">
                                  <p:stCondLst>
                                    <p:cond delay="0"/>
                                  </p:stCondLst>
                                  <p:iterate type="el" backwards="0">
                                    <p:tmAbs val="0"/>
                                  </p:iterate>
                                  <p:childTnLst>
                                    <p:set>
                                      <p:cBhvr>
                                        <p:cTn id="23" fill="hold"/>
                                        <p:tgtEl>
                                          <p:spTgt spid="976">
                                            <p:txEl>
                                              <p:pRg st="2" end="2"/>
                                            </p:txEl>
                                          </p:spTgt>
                                        </p:tgtEl>
                                        <p:attrNameLst>
                                          <p:attrName>style.visibility</p:attrName>
                                        </p:attrNameLst>
                                      </p:cBhvr>
                                      <p:to>
                                        <p:strVal val="visible"/>
                                      </p:to>
                                    </p:set>
                                    <p:animEffect filter="fade" transition="in">
                                      <p:cBhvr>
                                        <p:cTn id="24" dur="1000"/>
                                        <p:tgtEl>
                                          <p:spTgt spid="97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2" fill="hold">
                                  <p:stCondLst>
                                    <p:cond delay="0"/>
                                  </p:stCondLst>
                                  <p:iterate type="el" backwards="0">
                                    <p:tmAbs val="0"/>
                                  </p:iterate>
                                  <p:childTnLst>
                                    <p:set>
                                      <p:cBhvr>
                                        <p:cTn id="28" fill="hold"/>
                                        <p:tgtEl>
                                          <p:spTgt spid="976">
                                            <p:txEl>
                                              <p:pRg st="3" end="3"/>
                                            </p:txEl>
                                          </p:spTgt>
                                        </p:tgtEl>
                                        <p:attrNameLst>
                                          <p:attrName>style.visibility</p:attrName>
                                        </p:attrNameLst>
                                      </p:cBhvr>
                                      <p:to>
                                        <p:strVal val="visible"/>
                                      </p:to>
                                    </p:set>
                                    <p:animEffect filter="fade" transition="in">
                                      <p:cBhvr>
                                        <p:cTn id="29" dur="1000"/>
                                        <p:tgtEl>
                                          <p:spTgt spid="97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2" fill="hold">
                                  <p:stCondLst>
                                    <p:cond delay="0"/>
                                  </p:stCondLst>
                                  <p:iterate type="el" backwards="0">
                                    <p:tmAbs val="0"/>
                                  </p:iterate>
                                  <p:childTnLst>
                                    <p:set>
                                      <p:cBhvr>
                                        <p:cTn id="33" fill="hold"/>
                                        <p:tgtEl>
                                          <p:spTgt spid="976">
                                            <p:txEl>
                                              <p:pRg st="4" end="4"/>
                                            </p:txEl>
                                          </p:spTgt>
                                        </p:tgtEl>
                                        <p:attrNameLst>
                                          <p:attrName>style.visibility</p:attrName>
                                        </p:attrNameLst>
                                      </p:cBhvr>
                                      <p:to>
                                        <p:strVal val="visible"/>
                                      </p:to>
                                    </p:set>
                                    <p:animEffect filter="fade" transition="in">
                                      <p:cBhvr>
                                        <p:cTn id="34" dur="1000"/>
                                        <p:tgtEl>
                                          <p:spTgt spid="97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2" fill="hold">
                                  <p:stCondLst>
                                    <p:cond delay="0"/>
                                  </p:stCondLst>
                                  <p:iterate type="el" backwards="0">
                                    <p:tmAbs val="0"/>
                                  </p:iterate>
                                  <p:childTnLst>
                                    <p:set>
                                      <p:cBhvr>
                                        <p:cTn id="38" fill="hold"/>
                                        <p:tgtEl>
                                          <p:spTgt spid="976">
                                            <p:txEl>
                                              <p:pRg st="5" end="5"/>
                                            </p:txEl>
                                          </p:spTgt>
                                        </p:tgtEl>
                                        <p:attrNameLst>
                                          <p:attrName>style.visibility</p:attrName>
                                        </p:attrNameLst>
                                      </p:cBhvr>
                                      <p:to>
                                        <p:strVal val="visible"/>
                                      </p:to>
                                    </p:set>
                                    <p:animEffect filter="fade" transition="in">
                                      <p:cBhvr>
                                        <p:cTn id="39" dur="1000"/>
                                        <p:tgtEl>
                                          <p:spTgt spid="97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10" grpId="2" fill="hold">
                                  <p:stCondLst>
                                    <p:cond delay="0"/>
                                  </p:stCondLst>
                                  <p:iterate type="el" backwards="0">
                                    <p:tmAbs val="0"/>
                                  </p:iterate>
                                  <p:childTnLst>
                                    <p:set>
                                      <p:cBhvr>
                                        <p:cTn id="43" fill="hold"/>
                                        <p:tgtEl>
                                          <p:spTgt spid="976">
                                            <p:txEl>
                                              <p:pRg st="6" end="6"/>
                                            </p:txEl>
                                          </p:spTgt>
                                        </p:tgtEl>
                                        <p:attrNameLst>
                                          <p:attrName>style.visibility</p:attrName>
                                        </p:attrNameLst>
                                      </p:cBhvr>
                                      <p:to>
                                        <p:strVal val="visible"/>
                                      </p:to>
                                    </p:set>
                                    <p:animEffect filter="fade" transition="in">
                                      <p:cBhvr>
                                        <p:cTn id="44" dur="1000"/>
                                        <p:tgtEl>
                                          <p:spTgt spid="97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ID="10" grpId="2" fill="hold">
                                  <p:stCondLst>
                                    <p:cond delay="0"/>
                                  </p:stCondLst>
                                  <p:iterate type="el" backwards="0">
                                    <p:tmAbs val="0"/>
                                  </p:iterate>
                                  <p:childTnLst>
                                    <p:set>
                                      <p:cBhvr>
                                        <p:cTn id="48" fill="hold"/>
                                        <p:tgtEl>
                                          <p:spTgt spid="976">
                                            <p:txEl>
                                              <p:pRg st="7" end="7"/>
                                            </p:txEl>
                                          </p:spTgt>
                                        </p:tgtEl>
                                        <p:attrNameLst>
                                          <p:attrName>style.visibility</p:attrName>
                                        </p:attrNameLst>
                                      </p:cBhvr>
                                      <p:to>
                                        <p:strVal val="visible"/>
                                      </p:to>
                                    </p:set>
                                    <p:animEffect filter="fade" transition="in">
                                      <p:cBhvr>
                                        <p:cTn id="49" dur="1000"/>
                                        <p:tgtEl>
                                          <p:spTgt spid="976">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Class="entr" nodeType="clickEffect" presetID="10" grpId="2" fill="hold">
                                  <p:stCondLst>
                                    <p:cond delay="0"/>
                                  </p:stCondLst>
                                  <p:iterate type="el" backwards="0">
                                    <p:tmAbs val="0"/>
                                  </p:iterate>
                                  <p:childTnLst>
                                    <p:set>
                                      <p:cBhvr>
                                        <p:cTn id="53" fill="hold"/>
                                        <p:tgtEl>
                                          <p:spTgt spid="976">
                                            <p:txEl>
                                              <p:pRg st="8" end="8"/>
                                            </p:txEl>
                                          </p:spTgt>
                                        </p:tgtEl>
                                        <p:attrNameLst>
                                          <p:attrName>style.visibility</p:attrName>
                                        </p:attrNameLst>
                                      </p:cBhvr>
                                      <p:to>
                                        <p:strVal val="visible"/>
                                      </p:to>
                                    </p:set>
                                    <p:animEffect filter="fade" transition="in">
                                      <p:cBhvr>
                                        <p:cTn id="54" dur="1000"/>
                                        <p:tgtEl>
                                          <p:spTgt spid="976">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Class="entr" nodeType="clickEffect" presetID="10" grpId="2" fill="hold">
                                  <p:stCondLst>
                                    <p:cond delay="0"/>
                                  </p:stCondLst>
                                  <p:iterate type="el" backwards="0">
                                    <p:tmAbs val="0"/>
                                  </p:iterate>
                                  <p:childTnLst>
                                    <p:set>
                                      <p:cBhvr>
                                        <p:cTn id="58" fill="hold"/>
                                        <p:tgtEl>
                                          <p:spTgt spid="976">
                                            <p:txEl>
                                              <p:pRg st="9" end="9"/>
                                            </p:txEl>
                                          </p:spTgt>
                                        </p:tgtEl>
                                        <p:attrNameLst>
                                          <p:attrName>style.visibility</p:attrName>
                                        </p:attrNameLst>
                                      </p:cBhvr>
                                      <p:to>
                                        <p:strVal val="visible"/>
                                      </p:to>
                                    </p:set>
                                    <p:animEffect filter="fade" transition="in">
                                      <p:cBhvr>
                                        <p:cTn id="59" dur="1000"/>
                                        <p:tgtEl>
                                          <p:spTgt spid="976">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Class="entr" nodeType="clickEffect" presetID="10" grpId="2" fill="hold">
                                  <p:stCondLst>
                                    <p:cond delay="0"/>
                                  </p:stCondLst>
                                  <p:iterate type="el" backwards="0">
                                    <p:tmAbs val="0"/>
                                  </p:iterate>
                                  <p:childTnLst>
                                    <p:set>
                                      <p:cBhvr>
                                        <p:cTn id="63" fill="hold"/>
                                        <p:tgtEl>
                                          <p:spTgt spid="976">
                                            <p:txEl>
                                              <p:pRg st="10" end="10"/>
                                            </p:txEl>
                                          </p:spTgt>
                                        </p:tgtEl>
                                        <p:attrNameLst>
                                          <p:attrName>style.visibility</p:attrName>
                                        </p:attrNameLst>
                                      </p:cBhvr>
                                      <p:to>
                                        <p:strVal val="visible"/>
                                      </p:to>
                                    </p:set>
                                    <p:animEffect filter="fade" transition="in">
                                      <p:cBhvr>
                                        <p:cTn id="64" dur="1000"/>
                                        <p:tgtEl>
                                          <p:spTgt spid="976">
                                            <p:txEl>
                                              <p:pRg st="10" end="10"/>
                                            </p:txEl>
                                          </p:spTgt>
                                        </p:tgtEl>
                                      </p:cBhvr>
                                    </p:animEffect>
                                  </p:childTnLst>
                                </p:cTn>
                              </p:par>
                            </p:childTnLst>
                          </p:cTn>
                        </p:par>
                        <p:par>
                          <p:cTn id="65" fill="hold">
                            <p:stCondLst>
                              <p:cond delay="1000"/>
                            </p:stCondLst>
                            <p:childTnLst>
                              <p:par>
                                <p:cTn id="66" presetClass="entr" nodeType="afterEffect" presetSubtype="0" presetID="1" grpId="3" fill="hold">
                                  <p:stCondLst>
                                    <p:cond delay="0"/>
                                  </p:stCondLst>
                                  <p:iterate type="el" backwards="0">
                                    <p:tmAbs val="0"/>
                                  </p:iterate>
                                  <p:childTnLst>
                                    <p:set>
                                      <p:cBhvr>
                                        <p:cTn id="67" fill="hold"/>
                                        <p:tgtEl>
                                          <p:spTgt spid="9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76" grpId="2"/>
      <p:bldP build="whole" bldLvl="1" animBg="1" rev="0" advAuto="0" spid="975" grpId="1"/>
      <p:bldP build="whole" bldLvl="1" animBg="1" rev="0" advAuto="0" spid="977" grpId="3"/>
    </p:bldLst>
  </p:timing>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79" name="I:\AEROPYRENEES\COURS messud IFR et VFR nuit\ImageVDN7.jpg" descr="I:\AEROPYRENEES\COURS messud IFR et VFR nuit\ImageVDN7.jpg"/>
          <p:cNvPicPr>
            <a:picLocks noChangeAspect="1"/>
          </p:cNvPicPr>
          <p:nvPr/>
        </p:nvPicPr>
        <p:blipFill>
          <a:blip r:embed="rId2">
            <a:extLst/>
          </a:blip>
          <a:srcRect l="0" t="5745" r="0" b="0"/>
          <a:stretch>
            <a:fillRect/>
          </a:stretch>
        </p:blipFill>
        <p:spPr>
          <a:xfrm>
            <a:off x="0" y="410026"/>
            <a:ext cx="9153525" cy="6465437"/>
          </a:xfrm>
          <a:prstGeom prst="rect">
            <a:avLst/>
          </a:prstGeom>
          <a:ln w="12700">
            <a:miter lim="400000"/>
          </a:ln>
        </p:spPr>
      </p:pic>
      <p:sp>
        <p:nvSpPr>
          <p:cNvPr id="980" name="Rectangle"/>
          <p:cNvSpPr/>
          <p:nvPr/>
        </p:nvSpPr>
        <p:spPr>
          <a:xfrm>
            <a:off x="0" y="6500812"/>
            <a:ext cx="2928938" cy="357188"/>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pic>
        <p:nvPicPr>
          <p:cNvPr id="981" name="Rectangle Rectangle" descr="Rectangle Rectangle"/>
          <p:cNvPicPr>
            <a:picLocks noChangeAspect="0"/>
          </p:cNvPicPr>
          <p:nvPr/>
        </p:nvPicPr>
        <p:blipFill>
          <a:blip r:embed="rId3">
            <a:extLst/>
          </a:blip>
          <a:stretch>
            <a:fillRect/>
          </a:stretch>
        </p:blipFill>
        <p:spPr>
          <a:xfrm>
            <a:off x="1540110" y="5886236"/>
            <a:ext cx="6426393" cy="541583"/>
          </a:xfrm>
          <a:prstGeom prst="rect">
            <a:avLst/>
          </a:prstGeom>
        </p:spPr>
      </p:pic>
      <p:sp>
        <p:nvSpPr>
          <p:cNvPr id="98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3" grpId="1"/>
    </p:bldLst>
  </p:timing>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Modifier : 2 clics"/>
          <p:cNvSpPr txBox="1"/>
          <p:nvPr>
            <p:ph type="title" idx="4294967295"/>
          </p:nvPr>
        </p:nvSpPr>
        <p:spPr>
          <a:xfrm>
            <a:off x="457200" y="274637"/>
            <a:ext cx="7467600" cy="1143001"/>
          </a:xfrm>
          <a:prstGeom prst="rect">
            <a:avLst/>
          </a:prstGeom>
        </p:spPr>
        <p:txBody>
          <a:bodyPr>
            <a:normAutofit fontScale="100000" lnSpcReduction="0"/>
          </a:bodyPr>
          <a:lstStyle/>
          <a:p>
            <a:pPr/>
          </a:p>
        </p:txBody>
      </p:sp>
      <p:sp>
        <p:nvSpPr>
          <p:cNvPr id="986" name="Modifier : 2 clics"/>
          <p:cNvSpPr txBox="1"/>
          <p:nvPr>
            <p:ph type="body" idx="4294967295"/>
          </p:nvPr>
        </p:nvSpPr>
        <p:spPr>
          <a:xfrm>
            <a:off x="457200" y="1600200"/>
            <a:ext cx="7467600" cy="4525963"/>
          </a:xfrm>
          <a:prstGeom prst="rect">
            <a:avLst/>
          </a:prstGeom>
        </p:spPr>
        <p:txBody>
          <a:bodyPr>
            <a:normAutofit fontScale="100000" lnSpcReduction="0"/>
          </a:bodyPr>
          <a:lstStyle/>
          <a:p>
            <a:pPr>
              <a:buChar char="⦿"/>
            </a:pPr>
          </a:p>
        </p:txBody>
      </p:sp>
      <p:pic>
        <p:nvPicPr>
          <p:cNvPr id="987" name="I:\AEROPYRENEES\COURS messud IFR et VFR nuit\ImageVDN26.jpg" descr="I:\AEROPYRENEES\COURS messud IFR et VFR nuit\ImageVDN26.jpg"/>
          <p:cNvPicPr>
            <a:picLocks noChangeAspect="1"/>
          </p:cNvPicPr>
          <p:nvPr/>
        </p:nvPicPr>
        <p:blipFill>
          <a:blip r:embed="rId2">
            <a:extLst/>
          </a:blip>
          <a:stretch>
            <a:fillRect/>
          </a:stretch>
        </p:blipFill>
        <p:spPr>
          <a:xfrm>
            <a:off x="-3175" y="0"/>
            <a:ext cx="9150350" cy="6858000"/>
          </a:xfrm>
          <a:prstGeom prst="rect">
            <a:avLst/>
          </a:prstGeom>
          <a:ln w="12700">
            <a:miter lim="400000"/>
          </a:ln>
        </p:spPr>
      </p:pic>
      <p:sp>
        <p:nvSpPr>
          <p:cNvPr id="988" name="Rectangle"/>
          <p:cNvSpPr/>
          <p:nvPr/>
        </p:nvSpPr>
        <p:spPr>
          <a:xfrm>
            <a:off x="0" y="6572250"/>
            <a:ext cx="2928938" cy="214313"/>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98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9" grpId="1"/>
    </p:bldLst>
  </p:timing>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1" name="I:\AEROPYRENEES\COURS messud IFR et VFR nuit\ImageVDN23.jpg" descr="I:\AEROPYRENEES\COURS messud IFR et VFR nuit\ImageVDN23.jpg"/>
          <p:cNvPicPr>
            <a:picLocks noChangeAspect="1"/>
          </p:cNvPicPr>
          <p:nvPr/>
        </p:nvPicPr>
        <p:blipFill>
          <a:blip r:embed="rId2">
            <a:extLst/>
          </a:blip>
          <a:stretch>
            <a:fillRect/>
          </a:stretch>
        </p:blipFill>
        <p:spPr>
          <a:xfrm>
            <a:off x="-3175" y="0"/>
            <a:ext cx="9150350" cy="6858000"/>
          </a:xfrm>
          <a:prstGeom prst="rect">
            <a:avLst/>
          </a:prstGeom>
          <a:ln w="12700">
            <a:miter lim="400000"/>
          </a:ln>
        </p:spPr>
      </p:pic>
      <p:sp>
        <p:nvSpPr>
          <p:cNvPr id="992" name="Rectangle"/>
          <p:cNvSpPr/>
          <p:nvPr/>
        </p:nvSpPr>
        <p:spPr>
          <a:xfrm>
            <a:off x="0" y="6572250"/>
            <a:ext cx="2928938" cy="285751"/>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99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3" grpId="1"/>
    </p:bldLst>
  </p:timing>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5" name="I:\AEROPYRENEES\COURS messud IFR et VFR nuit\ImageVDN25.jpg" descr="I:\AEROPYRENEES\COURS messud IFR et VFR nuit\ImageVDN25.jpg"/>
          <p:cNvPicPr>
            <a:picLocks noChangeAspect="1"/>
          </p:cNvPicPr>
          <p:nvPr/>
        </p:nvPicPr>
        <p:blipFill>
          <a:blip r:embed="rId2">
            <a:extLst/>
          </a:blip>
          <a:stretch>
            <a:fillRect/>
          </a:stretch>
        </p:blipFill>
        <p:spPr>
          <a:xfrm>
            <a:off x="-3175" y="0"/>
            <a:ext cx="9150350" cy="6858000"/>
          </a:xfrm>
          <a:prstGeom prst="rect">
            <a:avLst/>
          </a:prstGeom>
          <a:ln w="12700">
            <a:miter lim="400000"/>
          </a:ln>
        </p:spPr>
      </p:pic>
      <p:sp>
        <p:nvSpPr>
          <p:cNvPr id="996" name="Rectangle"/>
          <p:cNvSpPr/>
          <p:nvPr/>
        </p:nvSpPr>
        <p:spPr>
          <a:xfrm>
            <a:off x="0" y="6572250"/>
            <a:ext cx="2857500" cy="214313"/>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99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7" grpId="1"/>
    </p:bldLst>
  </p:timing>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9" name="I:\AEROPYRENEES\COURS messud IFR et VFR nuit\ImageVDN8.jpg" descr="I:\AEROPYRENEES\COURS messud IFR et VFR nuit\ImageVDN8.jpg"/>
          <p:cNvPicPr>
            <a:picLocks noChangeAspect="1"/>
          </p:cNvPicPr>
          <p:nvPr/>
        </p:nvPicPr>
        <p:blipFill>
          <a:blip r:embed="rId2">
            <a:extLst/>
          </a:blip>
          <a:stretch>
            <a:fillRect/>
          </a:stretch>
        </p:blipFill>
        <p:spPr>
          <a:xfrm>
            <a:off x="-9525" y="-1588"/>
            <a:ext cx="9153525" cy="6859588"/>
          </a:xfrm>
          <a:prstGeom prst="rect">
            <a:avLst/>
          </a:prstGeom>
          <a:ln w="12700">
            <a:miter lim="400000"/>
          </a:ln>
        </p:spPr>
      </p:pic>
      <p:sp>
        <p:nvSpPr>
          <p:cNvPr id="1000" name="Rectangle aux angles arrondis"/>
          <p:cNvSpPr/>
          <p:nvPr/>
        </p:nvSpPr>
        <p:spPr>
          <a:xfrm>
            <a:off x="0" y="6572250"/>
            <a:ext cx="2928938" cy="285750"/>
          </a:xfrm>
          <a:prstGeom prst="roundRect">
            <a:avLst>
              <a:gd name="adj" fmla="val 16667"/>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100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0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1" grpId="1"/>
    </p:bldLst>
  </p:timing>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3" name="I:\AEROPYRENEES\COURS messud IFR et VFR nuit\ImageVDN10.jpg" descr="I:\AEROPYRENEES\COURS messud IFR et VFR nuit\ImageVDN10.jpg"/>
          <p:cNvPicPr>
            <a:picLocks noChangeAspect="1"/>
          </p:cNvPicPr>
          <p:nvPr/>
        </p:nvPicPr>
        <p:blipFill>
          <a:blip r:embed="rId2">
            <a:extLst/>
          </a:blip>
          <a:stretch>
            <a:fillRect/>
          </a:stretch>
        </p:blipFill>
        <p:spPr>
          <a:xfrm>
            <a:off x="-39688" y="15875"/>
            <a:ext cx="9183688" cy="6883400"/>
          </a:xfrm>
          <a:prstGeom prst="rect">
            <a:avLst/>
          </a:prstGeom>
          <a:ln w="12700">
            <a:miter lim="400000"/>
          </a:ln>
        </p:spPr>
      </p:pic>
      <p:sp>
        <p:nvSpPr>
          <p:cNvPr id="1004" name="Rectangle"/>
          <p:cNvSpPr/>
          <p:nvPr/>
        </p:nvSpPr>
        <p:spPr>
          <a:xfrm>
            <a:off x="0" y="6643687"/>
            <a:ext cx="2857500" cy="214313"/>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1005"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0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5" grpId="1"/>
    </p:bldLst>
  </p:timing>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7" name="I:\AEROPYRENEES\COURS messud IFR et VFR nuit\ImageVDN9.jpg" descr="I:\AEROPYRENEES\COURS messud IFR et VFR nuit\ImageVDN9.jpg"/>
          <p:cNvPicPr>
            <a:picLocks noChangeAspect="1"/>
          </p:cNvPicPr>
          <p:nvPr/>
        </p:nvPicPr>
        <p:blipFill>
          <a:blip r:embed="rId2">
            <a:extLst/>
          </a:blip>
          <a:stretch>
            <a:fillRect/>
          </a:stretch>
        </p:blipFill>
        <p:spPr>
          <a:xfrm>
            <a:off x="-15875" y="-38100"/>
            <a:ext cx="9199563" cy="6896100"/>
          </a:xfrm>
          <a:prstGeom prst="rect">
            <a:avLst/>
          </a:prstGeom>
          <a:ln w="12700">
            <a:miter lim="400000"/>
          </a:ln>
        </p:spPr>
      </p:pic>
      <p:sp>
        <p:nvSpPr>
          <p:cNvPr id="1008" name="Rectangle"/>
          <p:cNvSpPr/>
          <p:nvPr/>
        </p:nvSpPr>
        <p:spPr>
          <a:xfrm>
            <a:off x="0" y="6500812"/>
            <a:ext cx="2928938" cy="357188"/>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100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0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9" grpId="1"/>
    </p:bldLst>
  </p:timing>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1" name="I:\AEROPYRENEES\COURS messud IFR et VFR nuit\ImageVDN11.jpg" descr="I:\AEROPYRENEES\COURS messud IFR et VFR nuit\ImageVDN11.jpg"/>
          <p:cNvPicPr>
            <a:picLocks noChangeAspect="1"/>
          </p:cNvPicPr>
          <p:nvPr/>
        </p:nvPicPr>
        <p:blipFill>
          <a:blip r:embed="rId2">
            <a:extLst/>
          </a:blip>
          <a:stretch>
            <a:fillRect/>
          </a:stretch>
        </p:blipFill>
        <p:spPr>
          <a:xfrm>
            <a:off x="-39688" y="15875"/>
            <a:ext cx="9183688" cy="6883400"/>
          </a:xfrm>
          <a:prstGeom prst="rect">
            <a:avLst/>
          </a:prstGeom>
          <a:ln w="12700">
            <a:miter lim="400000"/>
          </a:ln>
        </p:spPr>
      </p:pic>
      <p:sp>
        <p:nvSpPr>
          <p:cNvPr id="1012" name="Rectangle"/>
          <p:cNvSpPr/>
          <p:nvPr/>
        </p:nvSpPr>
        <p:spPr>
          <a:xfrm>
            <a:off x="0" y="6572250"/>
            <a:ext cx="2857500" cy="285751"/>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101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0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3" grpId="1"/>
    </p:bldLst>
  </p:timing>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Les pré-affichage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Les pré-affichages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L'horizon artificiel</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pilotage aux instruments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Les positions inusuelles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panneau partiel</a:t>
            </a:r>
          </a:p>
        </p:txBody>
      </p:sp>
      <p:sp>
        <p:nvSpPr>
          <p:cNvPr id="1016" name="Le vol de nuit aux instruments"/>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Le vol de nuit aux instruments</a:t>
            </a:r>
          </a:p>
        </p:txBody>
      </p:sp>
      <p:sp>
        <p:nvSpPr>
          <p:cNvPr id="101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016"/>
                                        </p:tgtEl>
                                        <p:attrNameLst>
                                          <p:attrName>style.visibility</p:attrName>
                                        </p:attrNameLst>
                                      </p:cBhvr>
                                      <p:to>
                                        <p:strVal val="visible"/>
                                      </p:to>
                                    </p:set>
                                    <p:animEffect filter="blinds(horizontal)" transition="in">
                                      <p:cBhvr>
                                        <p:cTn id="7" dur="500"/>
                                        <p:tgtEl>
                                          <p:spTgt spid="1016"/>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015">
                                            <p:bg/>
                                          </p:spTgt>
                                        </p:tgtEl>
                                        <p:attrNameLst>
                                          <p:attrName>style.visibility</p:attrName>
                                        </p:attrNameLst>
                                      </p:cBhvr>
                                      <p:to>
                                        <p:strVal val="visible"/>
                                      </p:to>
                                    </p:set>
                                    <p:animEffect filter="blinds(horizontal)" transition="in">
                                      <p:cBhvr>
                                        <p:cTn id="11" dur="500"/>
                                        <p:tgtEl>
                                          <p:spTgt spid="1015">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015">
                                            <p:txEl>
                                              <p:pRg st="0" end="0"/>
                                            </p:txEl>
                                          </p:spTgt>
                                        </p:tgtEl>
                                        <p:attrNameLst>
                                          <p:attrName>style.visibility</p:attrName>
                                        </p:attrNameLst>
                                      </p:cBhvr>
                                      <p:to>
                                        <p:strVal val="visible"/>
                                      </p:to>
                                    </p:set>
                                    <p:animEffect filter="blinds(horizontal)" transition="in">
                                      <p:cBhvr>
                                        <p:cTn id="14" dur="500"/>
                                        <p:tgtEl>
                                          <p:spTgt spid="1015">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500"/>
                                  </p:stCondLst>
                                  <p:iterate type="el" backwards="0">
                                    <p:tmAbs val="0"/>
                                  </p:iterate>
                                  <p:childTnLst>
                                    <p:set>
                                      <p:cBhvr>
                                        <p:cTn id="17" fill="hold"/>
                                        <p:tgtEl>
                                          <p:spTgt spid="1015">
                                            <p:txEl>
                                              <p:pRg st="1" end="1"/>
                                            </p:txEl>
                                          </p:spTgt>
                                        </p:tgtEl>
                                        <p:attrNameLst>
                                          <p:attrName>style.visibility</p:attrName>
                                        </p:attrNameLst>
                                      </p:cBhvr>
                                      <p:to>
                                        <p:strVal val="visible"/>
                                      </p:to>
                                    </p:set>
                                    <p:animEffect filter="blinds(horizontal)" transition="in">
                                      <p:cBhvr>
                                        <p:cTn id="18" dur="500"/>
                                        <p:tgtEl>
                                          <p:spTgt spid="1015">
                                            <p:txEl>
                                              <p:pRg st="1" end="1"/>
                                            </p:txEl>
                                          </p:spTgt>
                                        </p:tgtEl>
                                      </p:cBhvr>
                                    </p:animEffect>
                                  </p:childTnLst>
                                </p:cTn>
                              </p:par>
                            </p:childTnLst>
                          </p:cTn>
                        </p:par>
                        <p:par>
                          <p:cTn id="19" fill="hold">
                            <p:stCondLst>
                              <p:cond delay="3000"/>
                            </p:stCondLst>
                            <p:childTnLst>
                              <p:par>
                                <p:cTn id="20" presetClass="entr" nodeType="afterEffect" presetSubtype="10" presetID="3" grpId="2" fill="hold">
                                  <p:stCondLst>
                                    <p:cond delay="500"/>
                                  </p:stCondLst>
                                  <p:iterate type="el" backwards="0">
                                    <p:tmAbs val="0"/>
                                  </p:iterate>
                                  <p:childTnLst>
                                    <p:set>
                                      <p:cBhvr>
                                        <p:cTn id="21" fill="hold"/>
                                        <p:tgtEl>
                                          <p:spTgt spid="1015">
                                            <p:txEl>
                                              <p:pRg st="2" end="2"/>
                                            </p:txEl>
                                          </p:spTgt>
                                        </p:tgtEl>
                                        <p:attrNameLst>
                                          <p:attrName>style.visibility</p:attrName>
                                        </p:attrNameLst>
                                      </p:cBhvr>
                                      <p:to>
                                        <p:strVal val="visible"/>
                                      </p:to>
                                    </p:set>
                                    <p:animEffect filter="blinds(horizontal)" transition="in">
                                      <p:cBhvr>
                                        <p:cTn id="22" dur="500"/>
                                        <p:tgtEl>
                                          <p:spTgt spid="1015">
                                            <p:txEl>
                                              <p:pRg st="2" end="2"/>
                                            </p:txEl>
                                          </p:spTgt>
                                        </p:tgtEl>
                                      </p:cBhvr>
                                    </p:animEffect>
                                  </p:childTnLst>
                                </p:cTn>
                              </p:par>
                            </p:childTnLst>
                          </p:cTn>
                        </p:par>
                        <p:par>
                          <p:cTn id="23" fill="hold">
                            <p:stCondLst>
                              <p:cond delay="4000"/>
                            </p:stCondLst>
                            <p:childTnLst>
                              <p:par>
                                <p:cTn id="24" presetClass="entr" nodeType="afterEffect" presetSubtype="10" presetID="3" grpId="2" fill="hold">
                                  <p:stCondLst>
                                    <p:cond delay="500"/>
                                  </p:stCondLst>
                                  <p:iterate type="el" backwards="0">
                                    <p:tmAbs val="0"/>
                                  </p:iterate>
                                  <p:childTnLst>
                                    <p:set>
                                      <p:cBhvr>
                                        <p:cTn id="25" fill="hold"/>
                                        <p:tgtEl>
                                          <p:spTgt spid="1015">
                                            <p:txEl>
                                              <p:pRg st="3" end="3"/>
                                            </p:txEl>
                                          </p:spTgt>
                                        </p:tgtEl>
                                        <p:attrNameLst>
                                          <p:attrName>style.visibility</p:attrName>
                                        </p:attrNameLst>
                                      </p:cBhvr>
                                      <p:to>
                                        <p:strVal val="visible"/>
                                      </p:to>
                                    </p:set>
                                    <p:animEffect filter="blinds(horizontal)" transition="in">
                                      <p:cBhvr>
                                        <p:cTn id="26" dur="500"/>
                                        <p:tgtEl>
                                          <p:spTgt spid="1015">
                                            <p:txEl>
                                              <p:pRg st="3" end="3"/>
                                            </p:txEl>
                                          </p:spTgt>
                                        </p:tgtEl>
                                      </p:cBhvr>
                                    </p:animEffect>
                                  </p:childTnLst>
                                </p:cTn>
                              </p:par>
                            </p:childTnLst>
                          </p:cTn>
                        </p:par>
                        <p:par>
                          <p:cTn id="27" fill="hold">
                            <p:stCondLst>
                              <p:cond delay="5000"/>
                            </p:stCondLst>
                            <p:childTnLst>
                              <p:par>
                                <p:cTn id="28" presetClass="entr" nodeType="afterEffect" presetSubtype="10" presetID="3" grpId="2" fill="hold">
                                  <p:stCondLst>
                                    <p:cond delay="500"/>
                                  </p:stCondLst>
                                  <p:iterate type="el" backwards="0">
                                    <p:tmAbs val="0"/>
                                  </p:iterate>
                                  <p:childTnLst>
                                    <p:set>
                                      <p:cBhvr>
                                        <p:cTn id="29" fill="hold"/>
                                        <p:tgtEl>
                                          <p:spTgt spid="1015">
                                            <p:txEl>
                                              <p:pRg st="4" end="4"/>
                                            </p:txEl>
                                          </p:spTgt>
                                        </p:tgtEl>
                                        <p:attrNameLst>
                                          <p:attrName>style.visibility</p:attrName>
                                        </p:attrNameLst>
                                      </p:cBhvr>
                                      <p:to>
                                        <p:strVal val="visible"/>
                                      </p:to>
                                    </p:set>
                                    <p:animEffect filter="blinds(horizontal)" transition="in">
                                      <p:cBhvr>
                                        <p:cTn id="30" dur="500"/>
                                        <p:tgtEl>
                                          <p:spTgt spid="1015">
                                            <p:txEl>
                                              <p:pRg st="4" end="4"/>
                                            </p:txEl>
                                          </p:spTgt>
                                        </p:tgtEl>
                                      </p:cBhvr>
                                    </p:animEffect>
                                  </p:childTnLst>
                                </p:cTn>
                              </p:par>
                            </p:childTnLst>
                          </p:cTn>
                        </p:par>
                        <p:par>
                          <p:cTn id="31" fill="hold">
                            <p:stCondLst>
                              <p:cond delay="6000"/>
                            </p:stCondLst>
                            <p:childTnLst>
                              <p:par>
                                <p:cTn id="32" presetClass="entr" nodeType="afterEffect" presetSubtype="0" presetID="1" grpId="3" fill="hold">
                                  <p:stCondLst>
                                    <p:cond delay="0"/>
                                  </p:stCondLst>
                                  <p:iterate type="el" backwards="0">
                                    <p:tmAbs val="0"/>
                                  </p:iterate>
                                  <p:childTnLst>
                                    <p:set>
                                      <p:cBhvr>
                                        <p:cTn id="33" fill="hold"/>
                                        <p:tgtEl>
                                          <p:spTgt spid="10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15" grpId="2"/>
      <p:bldP build="whole" bldLvl="1" animBg="1" rev="0" advAuto="0" spid="1017" grpId="3"/>
      <p:bldP build="whole" bldLvl="1" animBg="1" rev="0" advAuto="0" spid="1016"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Retombées indirectes de la Q.V.N."/>
          <p:cNvSpPr txBox="1"/>
          <p:nvPr>
            <p:ph type="title" idx="4294967295"/>
          </p:nvPr>
        </p:nvSpPr>
        <p:spPr>
          <a:xfrm>
            <a:off x="533400" y="558800"/>
            <a:ext cx="8077200" cy="685800"/>
          </a:xfrm>
          <a:prstGeom prst="rect">
            <a:avLst/>
          </a:prstGeom>
        </p:spPr>
        <p:txBody>
          <a:bodyPr>
            <a:normAutofit fontScale="100000" lnSpcReduction="0"/>
          </a:bodyPr>
          <a:lstStyle>
            <a:lvl1pPr>
              <a:defRPr sz="3800"/>
            </a:lvl1pPr>
          </a:lstStyle>
          <a:p>
            <a:pPr/>
            <a:r>
              <a:t>Retombées indirectes de la Q.V.N.</a:t>
            </a:r>
          </a:p>
        </p:txBody>
      </p:sp>
      <p:sp>
        <p:nvSpPr>
          <p:cNvPr id="106" name="Objectif de perfectionnement et de rafraîchissement intellectuel atteint…"/>
          <p:cNvSpPr txBox="1"/>
          <p:nvPr>
            <p:ph type="body" idx="4294967295"/>
          </p:nvPr>
        </p:nvSpPr>
        <p:spPr>
          <a:xfrm>
            <a:off x="990600" y="1828799"/>
            <a:ext cx="7924800" cy="4572002"/>
          </a:xfrm>
          <a:prstGeom prst="rect">
            <a:avLst/>
          </a:prstGeom>
        </p:spPr>
        <p:txBody>
          <a:bodyPr>
            <a:normAutofit fontScale="100000" lnSpcReduction="0"/>
          </a:bodyPr>
          <a:lstStyle/>
          <a:p>
            <a:pPr>
              <a:spcBef>
                <a:spcPts val="400"/>
              </a:spcBef>
              <a:buChar char="⦿"/>
              <a:defRPr sz="2000">
                <a:latin typeface="Franklin Gothic Book"/>
                <a:ea typeface="Franklin Gothic Book"/>
                <a:cs typeface="Franklin Gothic Book"/>
                <a:sym typeface="Franklin Gothic Book"/>
              </a:defRPr>
            </a:pPr>
            <a:r>
              <a:t>Objectif de perfectionnement et de rafraîchissement intellectuel atteint </a:t>
            </a:r>
          </a:p>
          <a:p>
            <a:pPr>
              <a:spcBef>
                <a:spcPts val="400"/>
              </a:spcBef>
              <a:buChar char="⦿"/>
              <a:defRPr sz="2000">
                <a:latin typeface="Franklin Gothic Book"/>
                <a:ea typeface="Franklin Gothic Book"/>
                <a:cs typeface="Franklin Gothic Book"/>
                <a:sym typeface="Franklin Gothic Book"/>
              </a:defRPr>
            </a:pPr>
            <a:r>
              <a:t>Evolution et continuité dans le milieu aéronautique</a:t>
            </a:r>
          </a:p>
          <a:p>
            <a:pPr>
              <a:spcBef>
                <a:spcPts val="400"/>
              </a:spcBef>
              <a:buChar char="⦿"/>
              <a:defRPr sz="2000">
                <a:latin typeface="Franklin Gothic Book"/>
                <a:ea typeface="Franklin Gothic Book"/>
                <a:cs typeface="Franklin Gothic Book"/>
                <a:sym typeface="Franklin Gothic Book"/>
              </a:defRPr>
            </a:pPr>
            <a:r>
              <a:t>Apprentissage structuré, et bonne maîtrise du pilotage aux instruments et de l'utilisation des moyens GNSS et de radionavigation</a:t>
            </a:r>
          </a:p>
          <a:p>
            <a:pPr>
              <a:spcBef>
                <a:spcPts val="400"/>
              </a:spcBef>
              <a:buChar char="⦿"/>
              <a:defRPr sz="2000">
                <a:latin typeface="Franklin Gothic Book"/>
                <a:ea typeface="Franklin Gothic Book"/>
                <a:cs typeface="Franklin Gothic Book"/>
                <a:sym typeface="Franklin Gothic Book"/>
              </a:defRPr>
            </a:pPr>
            <a:r>
              <a:t>Elargissement du niveau de sécurité concernant la prévision et le suivi météo, le respect des marges de franchissement d'obstacles, la précision des caps et des altitudes</a:t>
            </a:r>
          </a:p>
          <a:p>
            <a:pPr>
              <a:spcBef>
                <a:spcPts val="400"/>
              </a:spcBef>
              <a:buChar char="⦿"/>
              <a:defRPr sz="2000">
                <a:latin typeface="Franklin Gothic Book"/>
                <a:ea typeface="Franklin Gothic Book"/>
                <a:cs typeface="Franklin Gothic Book"/>
                <a:sym typeface="Franklin Gothic Book"/>
              </a:defRPr>
            </a:pPr>
            <a:r>
              <a:t>Proscription de la précipitation et de la négligence</a:t>
            </a:r>
          </a:p>
          <a:p>
            <a:pPr marL="382587" indent="-346075">
              <a:spcBef>
                <a:spcPts val="2500"/>
              </a:spcBef>
              <a:buSzTx/>
              <a:buFont typeface="Wingdings 2"/>
              <a:buNone/>
              <a:defRPr sz="2000">
                <a:latin typeface="Franklin Gothic Book"/>
                <a:ea typeface="Franklin Gothic Book"/>
                <a:cs typeface="Franklin Gothic Book"/>
                <a:sym typeface="Franklin Gothic Book"/>
              </a:defRPr>
            </a:pPr>
            <a:r>
              <a:t>	</a:t>
            </a:r>
            <a:r>
              <a:rPr i="1"/>
              <a:t>En résumé, la qualification au vol de nuit, permet de faire les premiers pas (dans l'état d'esprit et la préparation des vols) vers l'IFR.</a:t>
            </a:r>
            <a:r>
              <a:t> </a:t>
            </a:r>
          </a:p>
        </p:txBody>
      </p:sp>
      <p:sp>
        <p:nvSpPr>
          <p:cNvPr id="10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05"/>
                                        </p:tgtEl>
                                        <p:attrNameLst>
                                          <p:attrName>style.visibility</p:attrName>
                                        </p:attrNameLst>
                                      </p:cBhvr>
                                      <p:to>
                                        <p:strVal val="visible"/>
                                      </p:to>
                                    </p:set>
                                    <p:animEffect filter="blinds(horizontal)" transition="in">
                                      <p:cBhvr>
                                        <p:cTn id="7" dur="500"/>
                                        <p:tgtEl>
                                          <p:spTgt spid="105"/>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06">
                                            <p:bg/>
                                          </p:spTgt>
                                        </p:tgtEl>
                                        <p:attrNameLst>
                                          <p:attrName>style.visibility</p:attrName>
                                        </p:attrNameLst>
                                      </p:cBhvr>
                                      <p:to>
                                        <p:strVal val="visible"/>
                                      </p:to>
                                    </p:set>
                                    <p:animEffect filter="blinds(horizontal)" transition="in">
                                      <p:cBhvr>
                                        <p:cTn id="11" dur="500"/>
                                        <p:tgtEl>
                                          <p:spTgt spid="106">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06">
                                            <p:txEl>
                                              <p:pRg st="0" end="0"/>
                                            </p:txEl>
                                          </p:spTgt>
                                        </p:tgtEl>
                                        <p:attrNameLst>
                                          <p:attrName>style.visibility</p:attrName>
                                        </p:attrNameLst>
                                      </p:cBhvr>
                                      <p:to>
                                        <p:strVal val="visible"/>
                                      </p:to>
                                    </p:set>
                                    <p:animEffect filter="blinds(horizontal)" transition="in">
                                      <p:cBhvr>
                                        <p:cTn id="14" dur="500"/>
                                        <p:tgtEl>
                                          <p:spTgt spid="10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06">
                                            <p:txEl>
                                              <p:pRg st="1" end="1"/>
                                            </p:txEl>
                                          </p:spTgt>
                                        </p:tgtEl>
                                        <p:attrNameLst>
                                          <p:attrName>style.visibility</p:attrName>
                                        </p:attrNameLst>
                                      </p:cBhvr>
                                      <p:to>
                                        <p:strVal val="visible"/>
                                      </p:to>
                                    </p:set>
                                    <p:animEffect filter="blinds(horizontal)" transition="in">
                                      <p:cBhvr>
                                        <p:cTn id="19" dur="500"/>
                                        <p:tgtEl>
                                          <p:spTgt spid="10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106">
                                            <p:txEl>
                                              <p:pRg st="2" end="2"/>
                                            </p:txEl>
                                          </p:spTgt>
                                        </p:tgtEl>
                                        <p:attrNameLst>
                                          <p:attrName>style.visibility</p:attrName>
                                        </p:attrNameLst>
                                      </p:cBhvr>
                                      <p:to>
                                        <p:strVal val="visible"/>
                                      </p:to>
                                    </p:set>
                                    <p:animEffect filter="blinds(horizontal)" transition="in">
                                      <p:cBhvr>
                                        <p:cTn id="24" dur="500"/>
                                        <p:tgtEl>
                                          <p:spTgt spid="10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0" presetID="3" grpId="2" fill="hold">
                                  <p:stCondLst>
                                    <p:cond delay="0"/>
                                  </p:stCondLst>
                                  <p:iterate type="el" backwards="0">
                                    <p:tmAbs val="0"/>
                                  </p:iterate>
                                  <p:childTnLst>
                                    <p:set>
                                      <p:cBhvr>
                                        <p:cTn id="28" fill="hold"/>
                                        <p:tgtEl>
                                          <p:spTgt spid="106">
                                            <p:txEl>
                                              <p:pRg st="3" end="3"/>
                                            </p:txEl>
                                          </p:spTgt>
                                        </p:tgtEl>
                                        <p:attrNameLst>
                                          <p:attrName>style.visibility</p:attrName>
                                        </p:attrNameLst>
                                      </p:cBhvr>
                                      <p:to>
                                        <p:strVal val="visible"/>
                                      </p:to>
                                    </p:set>
                                    <p:animEffect filter="blinds(horizontal)" transition="in">
                                      <p:cBhvr>
                                        <p:cTn id="29" dur="500"/>
                                        <p:tgtEl>
                                          <p:spTgt spid="10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0" presetID="3" grpId="2" fill="hold">
                                  <p:stCondLst>
                                    <p:cond delay="0"/>
                                  </p:stCondLst>
                                  <p:iterate type="el" backwards="0">
                                    <p:tmAbs val="0"/>
                                  </p:iterate>
                                  <p:childTnLst>
                                    <p:set>
                                      <p:cBhvr>
                                        <p:cTn id="33" fill="hold"/>
                                        <p:tgtEl>
                                          <p:spTgt spid="106">
                                            <p:txEl>
                                              <p:pRg st="4" end="4"/>
                                            </p:txEl>
                                          </p:spTgt>
                                        </p:tgtEl>
                                        <p:attrNameLst>
                                          <p:attrName>style.visibility</p:attrName>
                                        </p:attrNameLst>
                                      </p:cBhvr>
                                      <p:to>
                                        <p:strVal val="visible"/>
                                      </p:to>
                                    </p:set>
                                    <p:animEffect filter="blinds(horizontal)" transition="in">
                                      <p:cBhvr>
                                        <p:cTn id="34" dur="500"/>
                                        <p:tgtEl>
                                          <p:spTgt spid="10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0" presetID="3" grpId="2" fill="hold">
                                  <p:stCondLst>
                                    <p:cond delay="0"/>
                                  </p:stCondLst>
                                  <p:iterate type="el" backwards="0">
                                    <p:tmAbs val="0"/>
                                  </p:iterate>
                                  <p:childTnLst>
                                    <p:set>
                                      <p:cBhvr>
                                        <p:cTn id="38" fill="hold"/>
                                        <p:tgtEl>
                                          <p:spTgt spid="106">
                                            <p:txEl>
                                              <p:pRg st="5" end="5"/>
                                            </p:txEl>
                                          </p:spTgt>
                                        </p:tgtEl>
                                        <p:attrNameLst>
                                          <p:attrName>style.visibility</p:attrName>
                                        </p:attrNameLst>
                                      </p:cBhvr>
                                      <p:to>
                                        <p:strVal val="visible"/>
                                      </p:to>
                                    </p:set>
                                    <p:animEffect filter="blinds(horizontal)" transition="in">
                                      <p:cBhvr>
                                        <p:cTn id="39" dur="500"/>
                                        <p:tgtEl>
                                          <p:spTgt spid="106">
                                            <p:txEl>
                                              <p:pRg st="5" end="5"/>
                                            </p:txEl>
                                          </p:spTgt>
                                        </p:tgtEl>
                                      </p:cBhvr>
                                    </p:animEffect>
                                  </p:childTnLst>
                                </p:cTn>
                              </p:par>
                            </p:childTnLst>
                          </p:cTn>
                        </p:par>
                        <p:par>
                          <p:cTn id="40" fill="hold">
                            <p:stCondLst>
                              <p:cond delay="500"/>
                            </p:stCondLst>
                            <p:childTnLst>
                              <p:par>
                                <p:cTn id="41" presetClass="entr" nodeType="afterEffect" presetSubtype="0" presetID="1" grpId="3" fill="hold">
                                  <p:stCondLst>
                                    <p:cond delay="0"/>
                                  </p:stCondLst>
                                  <p:iterate type="el" backwards="0">
                                    <p:tmAbs val="0"/>
                                  </p:iterate>
                                  <p:childTnLst>
                                    <p:set>
                                      <p:cBhvr>
                                        <p:cTn id="42" fill="hold"/>
                                        <p:tgtEl>
                                          <p:spTgt spid="1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 grpId="3"/>
      <p:bldP build="whole" bldLvl="1" animBg="1" rev="0" advAuto="0" spid="105" grpId="1"/>
      <p:bldP build="p" bldLvl="5" animBg="1" rev="0" advAuto="0" spid="106" grpId="2"/>
    </p:bldLst>
  </p:timing>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Les pré-affichages"/>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Les pré-affichages</a:t>
            </a:r>
          </a:p>
        </p:txBody>
      </p:sp>
      <p:pic>
        <p:nvPicPr>
          <p:cNvPr id="1020" name="Pré-aff Palier Croisière.png" descr="Pré-aff Palier Croisière.png"/>
          <p:cNvPicPr>
            <a:picLocks noChangeAspect="1"/>
          </p:cNvPicPr>
          <p:nvPr/>
        </p:nvPicPr>
        <p:blipFill>
          <a:blip r:embed="rId2">
            <a:extLst/>
          </a:blip>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021" name="Le pilotage d’un avion se fait en lui donnant avion une assiette, une inclinaison et en demandant une certaine puissance au moteur de telle sorte qu’il en résulte les performances voulues.…"/>
          <p:cNvSpPr txBox="1"/>
          <p:nvPr/>
        </p:nvSpPr>
        <p:spPr>
          <a:xfrm>
            <a:off x="1524000" y="4613833"/>
            <a:ext cx="7259764" cy="2471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01752">
              <a:spcBef>
                <a:spcPts val="700"/>
              </a:spcBef>
              <a:buClrTx/>
              <a:buSzTx/>
              <a:buNone/>
              <a:defRPr sz="968">
                <a:solidFill>
                  <a:schemeClr val="accent2">
                    <a:lumOff val="15098"/>
                  </a:schemeClr>
                </a:solidFill>
                <a:latin typeface="+mj-lt"/>
                <a:ea typeface="+mj-ea"/>
                <a:cs typeface="+mj-cs"/>
                <a:sym typeface="Helvetica"/>
              </a:defRPr>
            </a:pPr>
            <a:r>
              <a:t>Le pilotage d’un avion se fait en lui donnant avion une assiette, une inclinaison et en demandant une certaine puissance au moteur de telle sorte qu’il en résulte les performances voulues. </a:t>
            </a:r>
            <a:endParaRPr sz="792">
              <a:latin typeface="Times Roman"/>
              <a:ea typeface="Times Roman"/>
              <a:cs typeface="Times Roman"/>
              <a:sym typeface="Times Roman"/>
            </a:endParaRPr>
          </a:p>
          <a:p>
            <a:pPr defTabSz="301752">
              <a:spcBef>
                <a:spcPts val="700"/>
              </a:spcBef>
              <a:buClrTx/>
              <a:buSzTx/>
              <a:buNone/>
              <a:defRPr sz="968">
                <a:solidFill>
                  <a:schemeClr val="accent2">
                    <a:lumOff val="15098"/>
                  </a:schemeClr>
                </a:solidFill>
                <a:latin typeface="+mj-lt"/>
                <a:ea typeface="+mj-ea"/>
                <a:cs typeface="+mj-cs"/>
                <a:sym typeface="Helvetica"/>
              </a:defRPr>
            </a:pPr>
            <a:r>
              <a:t>En vol à vue, l’assiette et l’inclinaison sont perçues visuellement par le pilote en comparant les positions respectives du capot et de la ligne d’horizon. </a:t>
            </a:r>
            <a:endParaRPr sz="792">
              <a:latin typeface="Times Roman"/>
              <a:ea typeface="Times Roman"/>
              <a:cs typeface="Times Roman"/>
              <a:sym typeface="Times Roman"/>
            </a:endParaRPr>
          </a:p>
          <a:p>
            <a:pPr defTabSz="301752">
              <a:spcBef>
                <a:spcPts val="700"/>
              </a:spcBef>
              <a:buClrTx/>
              <a:buSzTx/>
              <a:buNone/>
              <a:defRPr sz="968">
                <a:solidFill>
                  <a:schemeClr val="accent2">
                    <a:lumOff val="15098"/>
                  </a:schemeClr>
                </a:solidFill>
                <a:latin typeface="+mj-lt"/>
                <a:ea typeface="+mj-ea"/>
                <a:cs typeface="+mj-cs"/>
                <a:sym typeface="Helvetica"/>
              </a:defRPr>
            </a:pPr>
            <a:r>
              <a:t>En pilotage aux instruments, les attitudes de l’avion sont données par l’horizon artificiel considéré comme l’instrument principal de contrôle couplé avec des instruments annexes qui sont l’anémomètre, l’altimètre, la bille aiguille, le directionnel et le variomètre </a:t>
            </a:r>
            <a:endParaRPr sz="792">
              <a:latin typeface="Times Roman"/>
              <a:ea typeface="Times Roman"/>
              <a:cs typeface="Times Roman"/>
              <a:sym typeface="Times Roman"/>
            </a:endParaRPr>
          </a:p>
          <a:p>
            <a:pPr defTabSz="301752">
              <a:spcBef>
                <a:spcPts val="700"/>
              </a:spcBef>
              <a:buClrTx/>
              <a:buSzTx/>
              <a:buNone/>
              <a:defRPr sz="968">
                <a:solidFill>
                  <a:schemeClr val="accent2">
                    <a:lumOff val="15098"/>
                  </a:schemeClr>
                </a:solidFill>
                <a:latin typeface="+mj-lt"/>
                <a:ea typeface="+mj-ea"/>
                <a:cs typeface="+mj-cs"/>
                <a:sym typeface="Helvetica"/>
              </a:defRPr>
            </a:pPr>
          </a:p>
          <a:p>
            <a:pPr defTabSz="301752">
              <a:spcBef>
                <a:spcPts val="700"/>
              </a:spcBef>
              <a:buClrTx/>
              <a:buSzTx/>
              <a:buNone/>
              <a:defRPr sz="968">
                <a:solidFill>
                  <a:schemeClr val="accent2">
                    <a:lumOff val="15098"/>
                  </a:schemeClr>
                </a:solidFill>
                <a:latin typeface="+mj-lt"/>
                <a:ea typeface="+mj-ea"/>
                <a:cs typeface="+mj-cs"/>
                <a:sym typeface="Helvetica"/>
              </a:defRPr>
            </a:pPr>
          </a:p>
          <a:p>
            <a:pPr defTabSz="301752">
              <a:spcBef>
                <a:spcPts val="700"/>
              </a:spcBef>
              <a:buClrTx/>
              <a:buSzTx/>
              <a:buNone/>
              <a:defRPr sz="968">
                <a:solidFill>
                  <a:schemeClr val="accent2">
                    <a:lumOff val="15098"/>
                  </a:schemeClr>
                </a:solidFill>
                <a:latin typeface="+mj-lt"/>
                <a:ea typeface="+mj-ea"/>
                <a:cs typeface="+mj-cs"/>
                <a:sym typeface="Helvetica"/>
              </a:defRPr>
            </a:pPr>
            <a:r>
              <a:t>L ’action sur les commandes de vol, venant après la perception et l’interprétation des informations instrumentales, qui, en vol à vue, correspondent aux références extérieures , s’effectue par une série de petites corrections dont les amplitudes se rapportent aux pré- affichages suivants </a:t>
            </a:r>
            <a:endParaRPr sz="792">
              <a:latin typeface="Times Roman"/>
              <a:ea typeface="Times Roman"/>
              <a:cs typeface="Times Roman"/>
              <a:sym typeface="Times Roman"/>
            </a:endParaRPr>
          </a:p>
        </p:txBody>
      </p:sp>
      <p:sp>
        <p:nvSpPr>
          <p:cNvPr id="1022" name="+/- 1°d’assiette = +/- 5 kt = +/- 200 Ft/min.…"/>
          <p:cNvSpPr txBox="1"/>
          <p:nvPr/>
        </p:nvSpPr>
        <p:spPr>
          <a:xfrm>
            <a:off x="3276681" y="5672780"/>
            <a:ext cx="2590638" cy="15408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just">
              <a:spcBef>
                <a:spcPts val="200"/>
              </a:spcBef>
              <a:buClrTx/>
              <a:buSzTx/>
              <a:buNone/>
              <a:defRPr sz="1000">
                <a:solidFill>
                  <a:srgbClr val="F6C343"/>
                </a:solidFill>
                <a:latin typeface="Franklin Gothic Book"/>
                <a:ea typeface="Franklin Gothic Book"/>
                <a:cs typeface="Franklin Gothic Book"/>
                <a:sym typeface="Franklin Gothic Book"/>
              </a:defRPr>
            </a:pPr>
            <a:r>
              <a:t>+/- 1°d’assiette = +/- 5 kt = +/- 200 Ft/min.  </a:t>
            </a:r>
          </a:p>
          <a:p>
            <a:pPr algn="just">
              <a:spcBef>
                <a:spcPts val="200"/>
              </a:spcBef>
              <a:buClrTx/>
              <a:buSzTx/>
              <a:buNone/>
              <a:defRPr sz="1000">
                <a:solidFill>
                  <a:srgbClr val="F6C343"/>
                </a:solidFill>
                <a:latin typeface="Franklin Gothic Book"/>
                <a:ea typeface="Franklin Gothic Book"/>
                <a:cs typeface="Franklin Gothic Book"/>
                <a:sym typeface="Franklin Gothic Book"/>
              </a:defRPr>
            </a:pPr>
            <a:r>
              <a:t>+/-100t./min=+/-5kt=+/-200ft/min .</a:t>
            </a:r>
          </a:p>
        </p:txBody>
      </p:sp>
      <p:sp>
        <p:nvSpPr>
          <p:cNvPr id="102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1021">
                                            <p:bg/>
                                          </p:spTgt>
                                        </p:tgtEl>
                                        <p:attrNameLst>
                                          <p:attrName>style.visibility</p:attrName>
                                        </p:attrNameLst>
                                      </p:cBhvr>
                                      <p:to>
                                        <p:strVal val="visible"/>
                                      </p:to>
                                    </p:set>
                                    <p:animEffect filter="fade" transition="in">
                                      <p:cBhvr>
                                        <p:cTn id="7" dur="1000"/>
                                        <p:tgtEl>
                                          <p:spTgt spid="1021">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1021">
                                            <p:txEl>
                                              <p:pRg st="0" end="0"/>
                                            </p:txEl>
                                          </p:spTgt>
                                        </p:tgtEl>
                                        <p:attrNameLst>
                                          <p:attrName>style.visibility</p:attrName>
                                        </p:attrNameLst>
                                      </p:cBhvr>
                                      <p:to>
                                        <p:strVal val="visible"/>
                                      </p:to>
                                    </p:set>
                                    <p:animEffect filter="fade" transition="in">
                                      <p:cBhvr>
                                        <p:cTn id="10" dur="1000"/>
                                        <p:tgtEl>
                                          <p:spTgt spid="10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021">
                                            <p:txEl>
                                              <p:pRg st="1" end="1"/>
                                            </p:txEl>
                                          </p:spTgt>
                                        </p:tgtEl>
                                        <p:attrNameLst>
                                          <p:attrName>style.visibility</p:attrName>
                                        </p:attrNameLst>
                                      </p:cBhvr>
                                      <p:to>
                                        <p:strVal val="visible"/>
                                      </p:to>
                                    </p:set>
                                    <p:animEffect filter="fade" transition="in">
                                      <p:cBhvr>
                                        <p:cTn id="15" dur="1000"/>
                                        <p:tgtEl>
                                          <p:spTgt spid="10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021">
                                            <p:txEl>
                                              <p:pRg st="2" end="2"/>
                                            </p:txEl>
                                          </p:spTgt>
                                        </p:tgtEl>
                                        <p:attrNameLst>
                                          <p:attrName>style.visibility</p:attrName>
                                        </p:attrNameLst>
                                      </p:cBhvr>
                                      <p:to>
                                        <p:strVal val="visible"/>
                                      </p:to>
                                    </p:set>
                                    <p:animEffect filter="fade" transition="in">
                                      <p:cBhvr>
                                        <p:cTn id="20" dur="1000"/>
                                        <p:tgtEl>
                                          <p:spTgt spid="1021">
                                            <p:txEl>
                                              <p:pRg st="2" end="2"/>
                                            </p:txEl>
                                          </p:spTgt>
                                        </p:tgtEl>
                                      </p:cBhvr>
                                    </p:animEffect>
                                  </p:childTnLst>
                                </p:cTn>
                              </p:par>
                            </p:childTnLst>
                          </p:cTn>
                        </p:par>
                        <p:par>
                          <p:cTn id="21" fill="hold">
                            <p:stCondLst>
                              <p:cond delay="1000"/>
                            </p:stCondLst>
                            <p:childTnLst>
                              <p:par>
                                <p:cTn id="22" presetClass="entr" nodeType="afterEffect" presetID="10" grpId="2" fill="hold">
                                  <p:stCondLst>
                                    <p:cond delay="300"/>
                                  </p:stCondLst>
                                  <p:iterate type="el" backwards="0">
                                    <p:tmAbs val="0"/>
                                  </p:iterate>
                                  <p:childTnLst>
                                    <p:set>
                                      <p:cBhvr>
                                        <p:cTn id="23" fill="hold"/>
                                        <p:tgtEl>
                                          <p:spTgt spid="1022"/>
                                        </p:tgtEl>
                                        <p:attrNameLst>
                                          <p:attrName>style.visibility</p:attrName>
                                        </p:attrNameLst>
                                      </p:cBhvr>
                                      <p:to>
                                        <p:strVal val="visible"/>
                                      </p:to>
                                    </p:set>
                                    <p:animEffect filter="fade" transition="in">
                                      <p:cBhvr>
                                        <p:cTn id="24" dur="1000"/>
                                        <p:tgtEl>
                                          <p:spTgt spid="1022"/>
                                        </p:tgtEl>
                                      </p:cBhvr>
                                    </p:animEffect>
                                  </p:childTnLst>
                                </p:cTn>
                              </p:par>
                            </p:childTnLst>
                          </p:cTn>
                        </p:par>
                        <p:par>
                          <p:cTn id="25" fill="hold">
                            <p:stCondLst>
                              <p:cond delay="2300"/>
                            </p:stCondLst>
                            <p:childTnLst>
                              <p:par>
                                <p:cTn id="26" presetClass="entr" nodeType="afterEffect" presetID="10" grpId="1" fill="hold">
                                  <p:stCondLst>
                                    <p:cond delay="0"/>
                                  </p:stCondLst>
                                  <p:iterate type="el" backwards="0">
                                    <p:tmAbs val="0"/>
                                  </p:iterate>
                                  <p:childTnLst>
                                    <p:set>
                                      <p:cBhvr>
                                        <p:cTn id="27" fill="hold"/>
                                        <p:tgtEl>
                                          <p:spTgt spid="1021">
                                            <p:txEl>
                                              <p:pRg st="3" end="3"/>
                                            </p:txEl>
                                          </p:spTgt>
                                        </p:tgtEl>
                                        <p:attrNameLst>
                                          <p:attrName>style.visibility</p:attrName>
                                        </p:attrNameLst>
                                      </p:cBhvr>
                                      <p:to>
                                        <p:strVal val="visible"/>
                                      </p:to>
                                    </p:set>
                                    <p:animEffect filter="fade" transition="in">
                                      <p:cBhvr>
                                        <p:cTn id="28" dur="1000"/>
                                        <p:tgtEl>
                                          <p:spTgt spid="1021">
                                            <p:txEl>
                                              <p:pRg st="3" end="3"/>
                                            </p:txEl>
                                          </p:spTgt>
                                        </p:tgtEl>
                                      </p:cBhvr>
                                    </p:animEffect>
                                  </p:childTnLst>
                                </p:cTn>
                              </p:par>
                            </p:childTnLst>
                          </p:cTn>
                        </p:par>
                        <p:par>
                          <p:cTn id="29" fill="hold">
                            <p:stCondLst>
                              <p:cond delay="3300"/>
                            </p:stCondLst>
                            <p:childTnLst>
                              <p:par>
                                <p:cTn id="30" presetClass="entr" nodeType="afterEffect" presetID="10" grpId="1" fill="hold">
                                  <p:stCondLst>
                                    <p:cond delay="0"/>
                                  </p:stCondLst>
                                  <p:iterate type="el" backwards="0">
                                    <p:tmAbs val="0"/>
                                  </p:iterate>
                                  <p:childTnLst>
                                    <p:set>
                                      <p:cBhvr>
                                        <p:cTn id="31" fill="hold"/>
                                        <p:tgtEl>
                                          <p:spTgt spid="1021">
                                            <p:txEl>
                                              <p:pRg st="4" end="4"/>
                                            </p:txEl>
                                          </p:spTgt>
                                        </p:tgtEl>
                                        <p:attrNameLst>
                                          <p:attrName>style.visibility</p:attrName>
                                        </p:attrNameLst>
                                      </p:cBhvr>
                                      <p:to>
                                        <p:strVal val="visible"/>
                                      </p:to>
                                    </p:set>
                                    <p:animEffect filter="fade" transition="in">
                                      <p:cBhvr>
                                        <p:cTn id="32" dur="1000"/>
                                        <p:tgtEl>
                                          <p:spTgt spid="102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1021">
                                            <p:txEl>
                                              <p:pRg st="5" end="5"/>
                                            </p:txEl>
                                          </p:spTgt>
                                        </p:tgtEl>
                                        <p:attrNameLst>
                                          <p:attrName>style.visibility</p:attrName>
                                        </p:attrNameLst>
                                      </p:cBhvr>
                                      <p:to>
                                        <p:strVal val="visible"/>
                                      </p:to>
                                    </p:set>
                                    <p:animEffect filter="fade" transition="in">
                                      <p:cBhvr>
                                        <p:cTn id="37" dur="1000"/>
                                        <p:tgtEl>
                                          <p:spTgt spid="1021">
                                            <p:txEl>
                                              <p:pRg st="5" end="5"/>
                                            </p:txEl>
                                          </p:spTgt>
                                        </p:tgtEl>
                                      </p:cBhvr>
                                    </p:animEffect>
                                  </p:childTnLst>
                                </p:cTn>
                              </p:par>
                            </p:childTnLst>
                          </p:cTn>
                        </p:par>
                        <p:par>
                          <p:cTn id="38" fill="hold">
                            <p:stCondLst>
                              <p:cond delay="1000"/>
                            </p:stCondLst>
                            <p:childTnLst>
                              <p:par>
                                <p:cTn id="39" presetClass="entr" nodeType="afterEffect" presetID="10" grpId="1" fill="hold">
                                  <p:stCondLst>
                                    <p:cond delay="300"/>
                                  </p:stCondLst>
                                  <p:iterate type="el" backwards="0">
                                    <p:tmAbs val="0"/>
                                  </p:iterate>
                                  <p:childTnLst>
                                    <p:set>
                                      <p:cBhvr>
                                        <p:cTn id="40" fill="hold"/>
                                        <p:tgtEl>
                                          <p:spTgt spid="1021">
                                            <p:txEl>
                                              <p:pRg st="6" end="6"/>
                                            </p:txEl>
                                          </p:spTgt>
                                        </p:tgtEl>
                                        <p:attrNameLst>
                                          <p:attrName>style.visibility</p:attrName>
                                        </p:attrNameLst>
                                      </p:cBhvr>
                                      <p:to>
                                        <p:strVal val="visible"/>
                                      </p:to>
                                    </p:set>
                                    <p:animEffect filter="fade" transition="in">
                                      <p:cBhvr>
                                        <p:cTn id="41" dur="1000"/>
                                        <p:tgtEl>
                                          <p:spTgt spid="1021">
                                            <p:txEl>
                                              <p:pRg st="6" end="6"/>
                                            </p:txEl>
                                          </p:spTgt>
                                        </p:tgtEl>
                                      </p:cBhvr>
                                    </p:animEffect>
                                  </p:childTnLst>
                                </p:cTn>
                              </p:par>
                            </p:childTnLst>
                          </p:cTn>
                        </p:par>
                        <p:par>
                          <p:cTn id="42" fill="hold">
                            <p:stCondLst>
                              <p:cond delay="2300"/>
                            </p:stCondLst>
                            <p:childTnLst>
                              <p:par>
                                <p:cTn id="43" presetClass="entr" nodeType="afterEffect" presetSubtype="0" presetID="1" grpId="3" fill="hold">
                                  <p:stCondLst>
                                    <p:cond delay="0"/>
                                  </p:stCondLst>
                                  <p:iterate type="el" backwards="0">
                                    <p:tmAbs val="0"/>
                                  </p:iterate>
                                  <p:childTnLst>
                                    <p:set>
                                      <p:cBhvr>
                                        <p:cTn id="44" fill="hold"/>
                                        <p:tgtEl>
                                          <p:spTgt spid="10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21" grpId="1"/>
      <p:bldP build="whole" bldLvl="1" animBg="1" rev="0" advAuto="0" spid="1022" grpId="2"/>
      <p:bldP build="whole" bldLvl="1" animBg="1" rev="0" advAuto="0" spid="1023" grpId="3"/>
    </p:bldLst>
  </p:timing>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L'horizon artificiel"/>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L'horizon artificiel</a:t>
            </a:r>
          </a:p>
        </p:txBody>
      </p:sp>
      <p:pic>
        <p:nvPicPr>
          <p:cNvPr id="1026" name="Pré-aff AI.png" descr="Pré-aff AI.png"/>
          <p:cNvPicPr>
            <a:picLocks noChangeAspect="1"/>
          </p:cNvPicPr>
          <p:nvPr/>
        </p:nvPicPr>
        <p:blipFill>
          <a:blip r:embed="rId2">
            <a:extLst/>
          </a:blip>
          <a:stretch>
            <a:fillRect/>
          </a:stretch>
        </p:blipFill>
        <p:spPr>
          <a:xfrm>
            <a:off x="3614560" y="1346930"/>
            <a:ext cx="3078547" cy="3164574"/>
          </a:xfrm>
          <a:prstGeom prst="rect">
            <a:avLst/>
          </a:prstGeom>
          <a:ln w="12700">
            <a:solidFill>
              <a:schemeClr val="accent4">
                <a:satOff val="-1335"/>
                <a:lumOff val="-10274"/>
              </a:schemeClr>
            </a:solidFill>
            <a:miter lim="400000"/>
          </a:ln>
        </p:spPr>
      </p:pic>
      <p:sp>
        <p:nvSpPr>
          <p:cNvPr id="1027" name="Tous les horizons ont un bouton de réglage en hauteur de la maquette qui permet de dégager l’origine des assiettes indiquées.…"/>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spcBef>
                <a:spcPts val="1200"/>
              </a:spcBef>
              <a:buClrTx/>
              <a:buSzTx/>
              <a:buNone/>
              <a:defRPr sz="1466">
                <a:solidFill>
                  <a:schemeClr val="accent2">
                    <a:lumOff val="15098"/>
                  </a:schemeClr>
                </a:solidFill>
                <a:latin typeface="+mj-lt"/>
                <a:ea typeface="+mj-ea"/>
                <a:cs typeface="+mj-cs"/>
                <a:sym typeface="Helvetica"/>
              </a:defRPr>
            </a:pPr>
            <a:r>
              <a:t>Tous les horizons ont un bouton de réglage en hauteur de la maquette qui permet de dégager l’origine des assiettes indiquées. </a:t>
            </a:r>
          </a:p>
          <a:p>
            <a:pPr defTabSz="457200">
              <a:spcBef>
                <a:spcPts val="1200"/>
              </a:spcBef>
              <a:buClrTx/>
              <a:buSzTx/>
              <a:buNone/>
              <a:defRPr sz="1466">
                <a:solidFill>
                  <a:schemeClr val="accent2">
                    <a:lumOff val="15098"/>
                  </a:schemeClr>
                </a:solidFill>
                <a:latin typeface="+mj-lt"/>
                <a:ea typeface="+mj-ea"/>
                <a:cs typeface="+mj-cs"/>
                <a:sym typeface="Helvetica"/>
              </a:defRPr>
            </a:pPr>
            <a:r>
              <a:t>Au cours du roulage au sol il faut s’assurer que l’horizon artificiel reste stable dans les virages ce qui est une indication sur son fonctionnement correct </a:t>
            </a:r>
          </a:p>
          <a:p>
            <a:pPr defTabSz="457200">
              <a:spcBef>
                <a:spcPts val="1200"/>
              </a:spcBef>
              <a:buClrTx/>
              <a:buSzTx/>
              <a:buNone/>
              <a:defRPr sz="1466">
                <a:solidFill>
                  <a:schemeClr val="accent2">
                    <a:lumOff val="15098"/>
                  </a:schemeClr>
                </a:solidFill>
                <a:latin typeface="+mj-lt"/>
                <a:ea typeface="+mj-ea"/>
                <a:cs typeface="+mj-cs"/>
                <a:sym typeface="Helvetica"/>
              </a:defRPr>
            </a:pPr>
            <a:r>
              <a:t>Avec les GPS homologués intégrés aux systèmes de navigation, l’aviation légère s’équipe désormais de matériels électroniques beaucoup plus performants</a:t>
            </a:r>
          </a:p>
        </p:txBody>
      </p:sp>
      <p:sp>
        <p:nvSpPr>
          <p:cNvPr id="102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pic>
        <p:nvPicPr>
          <p:cNvPr id="1029" name="G5.jpg" descr="G5.jpg"/>
          <p:cNvPicPr>
            <a:picLocks noChangeAspect="1"/>
          </p:cNvPicPr>
          <p:nvPr/>
        </p:nvPicPr>
        <p:blipFill>
          <a:blip r:embed="rId3">
            <a:extLst/>
          </a:blip>
          <a:srcRect l="0" t="831" r="0" b="831"/>
          <a:stretch>
            <a:fillRect/>
          </a:stretch>
        </p:blipFill>
        <p:spPr>
          <a:xfrm>
            <a:off x="5151141" y="1309966"/>
            <a:ext cx="3114182" cy="3238501"/>
          </a:xfrm>
          <a:prstGeom prst="rect">
            <a:avLst/>
          </a:prstGeom>
          <a:ln w="12700">
            <a:solidFill>
              <a:schemeClr val="accent4">
                <a:satOff val="-1335"/>
                <a:lumOff val="-10274"/>
              </a:schemeClr>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1027">
                                            <p:bg/>
                                          </p:spTgt>
                                        </p:tgtEl>
                                        <p:attrNameLst>
                                          <p:attrName>style.visibility</p:attrName>
                                        </p:attrNameLst>
                                      </p:cBhvr>
                                      <p:to>
                                        <p:strVal val="visible"/>
                                      </p:to>
                                    </p:set>
                                    <p:animEffect filter="fade" transition="in">
                                      <p:cBhvr>
                                        <p:cTn id="7" dur="1000"/>
                                        <p:tgtEl>
                                          <p:spTgt spid="1027">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1027">
                                            <p:txEl>
                                              <p:pRg st="0" end="0"/>
                                            </p:txEl>
                                          </p:spTgt>
                                        </p:tgtEl>
                                        <p:attrNameLst>
                                          <p:attrName>style.visibility</p:attrName>
                                        </p:attrNameLst>
                                      </p:cBhvr>
                                      <p:to>
                                        <p:strVal val="visible"/>
                                      </p:to>
                                    </p:set>
                                    <p:animEffect filter="fade" transition="in">
                                      <p:cBhvr>
                                        <p:cTn id="10" dur="1000"/>
                                        <p:tgtEl>
                                          <p:spTgt spid="1027">
                                            <p:txEl>
                                              <p:pRg st="0" end="0"/>
                                            </p:txEl>
                                          </p:spTgt>
                                        </p:tgtEl>
                                      </p:cBhvr>
                                    </p:animEffect>
                                  </p:childTnLst>
                                </p:cTn>
                              </p:par>
                            </p:childTnLst>
                          </p:cTn>
                        </p:par>
                        <p:par>
                          <p:cTn id="11" fill="hold">
                            <p:stCondLst>
                              <p:cond delay="1300"/>
                            </p:stCondLst>
                            <p:childTnLst>
                              <p:par>
                                <p:cTn id="12" presetClass="entr" nodeType="afterEffect" presetSubtype="0" presetID="1" grpId="2" fill="hold">
                                  <p:stCondLst>
                                    <p:cond delay="0"/>
                                  </p:stCondLst>
                                  <p:iterate type="el" backwards="0">
                                    <p:tmAbs val="0"/>
                                  </p:iterate>
                                  <p:childTnLst>
                                    <p:set>
                                      <p:cBhvr>
                                        <p:cTn id="13" fill="hold"/>
                                        <p:tgtEl>
                                          <p:spTgt spid="10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1" fill="hold">
                                  <p:stCondLst>
                                    <p:cond delay="0"/>
                                  </p:stCondLst>
                                  <p:iterate type="el" backwards="0">
                                    <p:tmAbs val="0"/>
                                  </p:iterate>
                                  <p:childTnLst>
                                    <p:set>
                                      <p:cBhvr>
                                        <p:cTn id="17" fill="hold"/>
                                        <p:tgtEl>
                                          <p:spTgt spid="1027">
                                            <p:txEl>
                                              <p:pRg st="1" end="1"/>
                                            </p:txEl>
                                          </p:spTgt>
                                        </p:tgtEl>
                                        <p:attrNameLst>
                                          <p:attrName>style.visibility</p:attrName>
                                        </p:attrNameLst>
                                      </p:cBhvr>
                                      <p:to>
                                        <p:strVal val="visible"/>
                                      </p:to>
                                    </p:set>
                                    <p:animEffect filter="fade" transition="in">
                                      <p:cBhvr>
                                        <p:cTn id="18" dur="1000"/>
                                        <p:tgtEl>
                                          <p:spTgt spid="102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path" nodeType="clickEffect" presetSubtype="0" presetID="-1" grpId="3" accel="50000" decel="50000" fill="hold">
                                  <p:stCondLst>
                                    <p:cond delay="0"/>
                                  </p:stCondLst>
                                  <p:childTnLst>
                                    <p:animMotion path="M 0.000000 0.000000 L -0.203067 0.000000" origin="layout" pathEditMode="relative">
                                      <p:cBhvr>
                                        <p:cTn id="22" dur="1000" fill="hold"/>
                                        <p:tgtEl>
                                          <p:spTgt spid="1026"/>
                                        </p:tgtEl>
                                        <p:attrNameLst>
                                          <p:attrName>ppt_x</p:attrName>
                                          <p:attrName>ppt_y</p:attrName>
                                        </p:attrNameLst>
                                      </p:cBhvr>
                                    </p:animMotion>
                                  </p:childTnLst>
                                </p:cTn>
                              </p:par>
                            </p:childTnLst>
                          </p:cTn>
                        </p:par>
                        <p:par>
                          <p:cTn id="23" fill="hold">
                            <p:stCondLst>
                              <p:cond delay="1000"/>
                            </p:stCondLst>
                            <p:childTnLst>
                              <p:par>
                                <p:cTn id="24" presetClass="entr" nodeType="afterEffect" presetID="10" grpId="4" fill="hold">
                                  <p:stCondLst>
                                    <p:cond delay="200"/>
                                  </p:stCondLst>
                                  <p:iterate type="el" backwards="0">
                                    <p:tmAbs val="0"/>
                                  </p:iterate>
                                  <p:childTnLst>
                                    <p:set>
                                      <p:cBhvr>
                                        <p:cTn id="25" fill="hold"/>
                                        <p:tgtEl>
                                          <p:spTgt spid="1029"/>
                                        </p:tgtEl>
                                        <p:attrNameLst>
                                          <p:attrName>style.visibility</p:attrName>
                                        </p:attrNameLst>
                                      </p:cBhvr>
                                      <p:to>
                                        <p:strVal val="visible"/>
                                      </p:to>
                                    </p:set>
                                    <p:animEffect filter="fade" transition="in">
                                      <p:cBhvr>
                                        <p:cTn id="26" dur="1000"/>
                                        <p:tgtEl>
                                          <p:spTgt spid="1029"/>
                                        </p:tgtEl>
                                      </p:cBhvr>
                                    </p:animEffect>
                                  </p:childTnLst>
                                </p:cTn>
                              </p:par>
                            </p:childTnLst>
                          </p:cTn>
                        </p:par>
                        <p:par>
                          <p:cTn id="27" fill="hold">
                            <p:stCondLst>
                              <p:cond delay="2200"/>
                            </p:stCondLst>
                            <p:childTnLst>
                              <p:par>
                                <p:cTn id="28" presetClass="entr" nodeType="afterEffect" presetID="10" grpId="1" fill="hold">
                                  <p:stCondLst>
                                    <p:cond delay="200"/>
                                  </p:stCondLst>
                                  <p:iterate type="el" backwards="0">
                                    <p:tmAbs val="0"/>
                                  </p:iterate>
                                  <p:childTnLst>
                                    <p:set>
                                      <p:cBhvr>
                                        <p:cTn id="29" fill="hold"/>
                                        <p:tgtEl>
                                          <p:spTgt spid="1027">
                                            <p:txEl>
                                              <p:pRg st="2" end="2"/>
                                            </p:txEl>
                                          </p:spTgt>
                                        </p:tgtEl>
                                        <p:attrNameLst>
                                          <p:attrName>style.visibility</p:attrName>
                                        </p:attrNameLst>
                                      </p:cBhvr>
                                      <p:to>
                                        <p:strVal val="visible"/>
                                      </p:to>
                                    </p:set>
                                    <p:animEffect filter="fade" transition="in">
                                      <p:cBhvr>
                                        <p:cTn id="30" dur="1000"/>
                                        <p:tgtEl>
                                          <p:spTgt spid="1027">
                                            <p:txEl>
                                              <p:pRg st="2" end="2"/>
                                            </p:txEl>
                                          </p:spTgt>
                                        </p:tgtEl>
                                      </p:cBhvr>
                                    </p:animEffect>
                                  </p:childTnLst>
                                </p:cTn>
                              </p:par>
                            </p:childTnLst>
                          </p:cTn>
                        </p:par>
                        <p:par>
                          <p:cTn id="31" fill="hold">
                            <p:stCondLst>
                              <p:cond delay="3400"/>
                            </p:stCondLst>
                            <p:childTnLst>
                              <p:par>
                                <p:cTn id="32" presetClass="entr" nodeType="afterEffect" presetSubtype="0" presetID="1" grpId="5" fill="hold">
                                  <p:stCondLst>
                                    <p:cond delay="0"/>
                                  </p:stCondLst>
                                  <p:iterate type="el" backwards="0">
                                    <p:tmAbs val="0"/>
                                  </p:iterate>
                                  <p:childTnLst>
                                    <p:set>
                                      <p:cBhvr>
                                        <p:cTn id="33" fill="hold"/>
                                        <p:tgtEl>
                                          <p:spTgt spid="10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27" grpId="1"/>
      <p:bldP build="whole" bldLvl="1" animBg="1" rev="0" advAuto="0" spid="1026" grpId="2"/>
      <p:bldP build="whole" bldLvl="1" animBg="1" rev="0" advAuto="0" spid="1028" grpId="5"/>
      <p:bldP build="whole" bldLvl="1" animBg="1" rev="0" advAuto="0" spid="1029" grpId="4"/>
    </p:bld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Le pilotage aux instruments"/>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pilotage aux instruments</a:t>
            </a:r>
          </a:p>
        </p:txBody>
      </p:sp>
      <p:sp>
        <p:nvSpPr>
          <p:cNvPr id="1032" name="Le circuit visuel…"/>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circuit visuel</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vol en montée rectiligne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vol en palier rectiligne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vol en descente rectiligne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virage en palier à puissance constante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virage en palier à vitesse constante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virage en montée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virage en descente</a:t>
            </a:r>
          </a:p>
        </p:txBody>
      </p:sp>
      <p:sp>
        <p:nvSpPr>
          <p:cNvPr id="103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032">
                                            <p:bg/>
                                          </p:spTgt>
                                        </p:tgtEl>
                                        <p:attrNameLst>
                                          <p:attrName>style.visibility</p:attrName>
                                        </p:attrNameLst>
                                      </p:cBhvr>
                                      <p:to>
                                        <p:strVal val="visible"/>
                                      </p:to>
                                    </p:set>
                                    <p:animEffect filter="blinds(horizontal)" transition="in">
                                      <p:cBhvr>
                                        <p:cTn id="7" dur="500"/>
                                        <p:tgtEl>
                                          <p:spTgt spid="1032">
                                            <p:bg/>
                                          </p:spTgt>
                                        </p:tgtEl>
                                      </p:cBhvr>
                                    </p:animEffect>
                                  </p:childTnLst>
                                </p:cTn>
                              </p:par>
                              <p:par>
                                <p:cTn id="8" presetClass="entr" nodeType="withEffect" presetSubtype="10" presetID="3" grpId="1" fill="hold">
                                  <p:stCondLst>
                                    <p:cond delay="500"/>
                                  </p:stCondLst>
                                  <p:iterate type="el" backwards="0">
                                    <p:tmAbs val="0"/>
                                  </p:iterate>
                                  <p:childTnLst>
                                    <p:set>
                                      <p:cBhvr>
                                        <p:cTn id="9" fill="hold"/>
                                        <p:tgtEl>
                                          <p:spTgt spid="1032">
                                            <p:txEl>
                                              <p:pRg st="0" end="0"/>
                                            </p:txEl>
                                          </p:spTgt>
                                        </p:tgtEl>
                                        <p:attrNameLst>
                                          <p:attrName>style.visibility</p:attrName>
                                        </p:attrNameLst>
                                      </p:cBhvr>
                                      <p:to>
                                        <p:strVal val="visible"/>
                                      </p:to>
                                    </p:set>
                                    <p:animEffect filter="blinds(horizontal)" transition="in">
                                      <p:cBhvr>
                                        <p:cTn id="10" dur="500"/>
                                        <p:tgtEl>
                                          <p:spTgt spid="1032">
                                            <p:txEl>
                                              <p:pRg st="0" end="0"/>
                                            </p:txEl>
                                          </p:spTgt>
                                        </p:tgtEl>
                                      </p:cBhvr>
                                    </p:animEffect>
                                  </p:childTnLst>
                                </p:cTn>
                              </p:par>
                            </p:childTnLst>
                          </p:cTn>
                        </p:par>
                        <p:par>
                          <p:cTn id="11" fill="hold">
                            <p:stCondLst>
                              <p:cond delay="1000"/>
                            </p:stCondLst>
                            <p:childTnLst>
                              <p:par>
                                <p:cTn id="12" presetClass="entr" nodeType="afterEffect" presetSubtype="10" presetID="3" grpId="1" fill="hold">
                                  <p:stCondLst>
                                    <p:cond delay="500"/>
                                  </p:stCondLst>
                                  <p:iterate type="el" backwards="0">
                                    <p:tmAbs val="0"/>
                                  </p:iterate>
                                  <p:childTnLst>
                                    <p:set>
                                      <p:cBhvr>
                                        <p:cTn id="13" fill="hold"/>
                                        <p:tgtEl>
                                          <p:spTgt spid="1032">
                                            <p:txEl>
                                              <p:pRg st="1" end="1"/>
                                            </p:txEl>
                                          </p:spTgt>
                                        </p:tgtEl>
                                        <p:attrNameLst>
                                          <p:attrName>style.visibility</p:attrName>
                                        </p:attrNameLst>
                                      </p:cBhvr>
                                      <p:to>
                                        <p:strVal val="visible"/>
                                      </p:to>
                                    </p:set>
                                    <p:animEffect filter="blinds(horizontal)" transition="in">
                                      <p:cBhvr>
                                        <p:cTn id="14" dur="500"/>
                                        <p:tgtEl>
                                          <p:spTgt spid="1032">
                                            <p:txEl>
                                              <p:pRg st="1" end="1"/>
                                            </p:txEl>
                                          </p:spTgt>
                                        </p:tgtEl>
                                      </p:cBhvr>
                                    </p:animEffect>
                                  </p:childTnLst>
                                </p:cTn>
                              </p:par>
                            </p:childTnLst>
                          </p:cTn>
                        </p:par>
                        <p:par>
                          <p:cTn id="15" fill="hold">
                            <p:stCondLst>
                              <p:cond delay="2000"/>
                            </p:stCondLst>
                            <p:childTnLst>
                              <p:par>
                                <p:cTn id="16" presetClass="entr" nodeType="afterEffect" presetSubtype="10" presetID="3" grpId="1" fill="hold">
                                  <p:stCondLst>
                                    <p:cond delay="500"/>
                                  </p:stCondLst>
                                  <p:iterate type="el" backwards="0">
                                    <p:tmAbs val="0"/>
                                  </p:iterate>
                                  <p:childTnLst>
                                    <p:set>
                                      <p:cBhvr>
                                        <p:cTn id="17" fill="hold"/>
                                        <p:tgtEl>
                                          <p:spTgt spid="1032">
                                            <p:txEl>
                                              <p:pRg st="2" end="2"/>
                                            </p:txEl>
                                          </p:spTgt>
                                        </p:tgtEl>
                                        <p:attrNameLst>
                                          <p:attrName>style.visibility</p:attrName>
                                        </p:attrNameLst>
                                      </p:cBhvr>
                                      <p:to>
                                        <p:strVal val="visible"/>
                                      </p:to>
                                    </p:set>
                                    <p:animEffect filter="blinds(horizontal)" transition="in">
                                      <p:cBhvr>
                                        <p:cTn id="18" dur="500"/>
                                        <p:tgtEl>
                                          <p:spTgt spid="1032">
                                            <p:txEl>
                                              <p:pRg st="2" end="2"/>
                                            </p:txEl>
                                          </p:spTgt>
                                        </p:tgtEl>
                                      </p:cBhvr>
                                    </p:animEffect>
                                  </p:childTnLst>
                                </p:cTn>
                              </p:par>
                            </p:childTnLst>
                          </p:cTn>
                        </p:par>
                        <p:par>
                          <p:cTn id="19" fill="hold">
                            <p:stCondLst>
                              <p:cond delay="3000"/>
                            </p:stCondLst>
                            <p:childTnLst>
                              <p:par>
                                <p:cTn id="20" presetClass="entr" nodeType="afterEffect" presetSubtype="10" presetID="3" grpId="1" fill="hold">
                                  <p:stCondLst>
                                    <p:cond delay="500"/>
                                  </p:stCondLst>
                                  <p:iterate type="el" backwards="0">
                                    <p:tmAbs val="0"/>
                                  </p:iterate>
                                  <p:childTnLst>
                                    <p:set>
                                      <p:cBhvr>
                                        <p:cTn id="21" fill="hold"/>
                                        <p:tgtEl>
                                          <p:spTgt spid="1032">
                                            <p:txEl>
                                              <p:pRg st="3" end="3"/>
                                            </p:txEl>
                                          </p:spTgt>
                                        </p:tgtEl>
                                        <p:attrNameLst>
                                          <p:attrName>style.visibility</p:attrName>
                                        </p:attrNameLst>
                                      </p:cBhvr>
                                      <p:to>
                                        <p:strVal val="visible"/>
                                      </p:to>
                                    </p:set>
                                    <p:animEffect filter="blinds(horizontal)" transition="in">
                                      <p:cBhvr>
                                        <p:cTn id="22" dur="500"/>
                                        <p:tgtEl>
                                          <p:spTgt spid="1032">
                                            <p:txEl>
                                              <p:pRg st="3" end="3"/>
                                            </p:txEl>
                                          </p:spTgt>
                                        </p:tgtEl>
                                      </p:cBhvr>
                                    </p:animEffect>
                                  </p:childTnLst>
                                </p:cTn>
                              </p:par>
                            </p:childTnLst>
                          </p:cTn>
                        </p:par>
                        <p:par>
                          <p:cTn id="23" fill="hold">
                            <p:stCondLst>
                              <p:cond delay="4000"/>
                            </p:stCondLst>
                            <p:childTnLst>
                              <p:par>
                                <p:cTn id="24" presetClass="entr" nodeType="afterEffect" presetSubtype="10" presetID="3" grpId="1" fill="hold">
                                  <p:stCondLst>
                                    <p:cond delay="500"/>
                                  </p:stCondLst>
                                  <p:iterate type="el" backwards="0">
                                    <p:tmAbs val="0"/>
                                  </p:iterate>
                                  <p:childTnLst>
                                    <p:set>
                                      <p:cBhvr>
                                        <p:cTn id="25" fill="hold"/>
                                        <p:tgtEl>
                                          <p:spTgt spid="1032">
                                            <p:txEl>
                                              <p:pRg st="4" end="4"/>
                                            </p:txEl>
                                          </p:spTgt>
                                        </p:tgtEl>
                                        <p:attrNameLst>
                                          <p:attrName>style.visibility</p:attrName>
                                        </p:attrNameLst>
                                      </p:cBhvr>
                                      <p:to>
                                        <p:strVal val="visible"/>
                                      </p:to>
                                    </p:set>
                                    <p:animEffect filter="blinds(horizontal)" transition="in">
                                      <p:cBhvr>
                                        <p:cTn id="26" dur="500"/>
                                        <p:tgtEl>
                                          <p:spTgt spid="1032">
                                            <p:txEl>
                                              <p:pRg st="4" end="4"/>
                                            </p:txEl>
                                          </p:spTgt>
                                        </p:tgtEl>
                                      </p:cBhvr>
                                    </p:animEffect>
                                  </p:childTnLst>
                                </p:cTn>
                              </p:par>
                            </p:childTnLst>
                          </p:cTn>
                        </p:par>
                        <p:par>
                          <p:cTn id="27" fill="hold">
                            <p:stCondLst>
                              <p:cond delay="5000"/>
                            </p:stCondLst>
                            <p:childTnLst>
                              <p:par>
                                <p:cTn id="28" presetClass="entr" nodeType="afterEffect" presetSubtype="10" presetID="3" grpId="1" fill="hold">
                                  <p:stCondLst>
                                    <p:cond delay="500"/>
                                  </p:stCondLst>
                                  <p:iterate type="el" backwards="0">
                                    <p:tmAbs val="0"/>
                                  </p:iterate>
                                  <p:childTnLst>
                                    <p:set>
                                      <p:cBhvr>
                                        <p:cTn id="29" fill="hold"/>
                                        <p:tgtEl>
                                          <p:spTgt spid="1032">
                                            <p:txEl>
                                              <p:pRg st="5" end="5"/>
                                            </p:txEl>
                                          </p:spTgt>
                                        </p:tgtEl>
                                        <p:attrNameLst>
                                          <p:attrName>style.visibility</p:attrName>
                                        </p:attrNameLst>
                                      </p:cBhvr>
                                      <p:to>
                                        <p:strVal val="visible"/>
                                      </p:to>
                                    </p:set>
                                    <p:animEffect filter="blinds(horizontal)" transition="in">
                                      <p:cBhvr>
                                        <p:cTn id="30" dur="500"/>
                                        <p:tgtEl>
                                          <p:spTgt spid="1032">
                                            <p:txEl>
                                              <p:pRg st="5" end="5"/>
                                            </p:txEl>
                                          </p:spTgt>
                                        </p:tgtEl>
                                      </p:cBhvr>
                                    </p:animEffect>
                                  </p:childTnLst>
                                </p:cTn>
                              </p:par>
                            </p:childTnLst>
                          </p:cTn>
                        </p:par>
                        <p:par>
                          <p:cTn id="31" fill="hold">
                            <p:stCondLst>
                              <p:cond delay="6000"/>
                            </p:stCondLst>
                            <p:childTnLst>
                              <p:par>
                                <p:cTn id="32" presetClass="entr" nodeType="afterEffect" presetSubtype="10" presetID="3" grpId="1" fill="hold">
                                  <p:stCondLst>
                                    <p:cond delay="500"/>
                                  </p:stCondLst>
                                  <p:iterate type="el" backwards="0">
                                    <p:tmAbs val="0"/>
                                  </p:iterate>
                                  <p:childTnLst>
                                    <p:set>
                                      <p:cBhvr>
                                        <p:cTn id="33" fill="hold"/>
                                        <p:tgtEl>
                                          <p:spTgt spid="1032">
                                            <p:txEl>
                                              <p:pRg st="6" end="6"/>
                                            </p:txEl>
                                          </p:spTgt>
                                        </p:tgtEl>
                                        <p:attrNameLst>
                                          <p:attrName>style.visibility</p:attrName>
                                        </p:attrNameLst>
                                      </p:cBhvr>
                                      <p:to>
                                        <p:strVal val="visible"/>
                                      </p:to>
                                    </p:set>
                                    <p:animEffect filter="blinds(horizontal)" transition="in">
                                      <p:cBhvr>
                                        <p:cTn id="34" dur="500"/>
                                        <p:tgtEl>
                                          <p:spTgt spid="1032">
                                            <p:txEl>
                                              <p:pRg st="6" end="6"/>
                                            </p:txEl>
                                          </p:spTgt>
                                        </p:tgtEl>
                                      </p:cBhvr>
                                    </p:animEffect>
                                  </p:childTnLst>
                                </p:cTn>
                              </p:par>
                            </p:childTnLst>
                          </p:cTn>
                        </p:par>
                        <p:par>
                          <p:cTn id="35" fill="hold">
                            <p:stCondLst>
                              <p:cond delay="7000"/>
                            </p:stCondLst>
                            <p:childTnLst>
                              <p:par>
                                <p:cTn id="36" presetClass="entr" nodeType="afterEffect" presetSubtype="10" presetID="3" grpId="1" fill="hold">
                                  <p:stCondLst>
                                    <p:cond delay="500"/>
                                  </p:stCondLst>
                                  <p:iterate type="el" backwards="0">
                                    <p:tmAbs val="0"/>
                                  </p:iterate>
                                  <p:childTnLst>
                                    <p:set>
                                      <p:cBhvr>
                                        <p:cTn id="37" fill="hold"/>
                                        <p:tgtEl>
                                          <p:spTgt spid="1032">
                                            <p:txEl>
                                              <p:pRg st="7" end="7"/>
                                            </p:txEl>
                                          </p:spTgt>
                                        </p:tgtEl>
                                        <p:attrNameLst>
                                          <p:attrName>style.visibility</p:attrName>
                                        </p:attrNameLst>
                                      </p:cBhvr>
                                      <p:to>
                                        <p:strVal val="visible"/>
                                      </p:to>
                                    </p:set>
                                    <p:animEffect filter="blinds(horizontal)" transition="in">
                                      <p:cBhvr>
                                        <p:cTn id="38" dur="500"/>
                                        <p:tgtEl>
                                          <p:spTgt spid="1032">
                                            <p:txEl>
                                              <p:pRg st="7" end="7"/>
                                            </p:txEl>
                                          </p:spTgt>
                                        </p:tgtEl>
                                      </p:cBhvr>
                                    </p:animEffect>
                                  </p:childTnLst>
                                </p:cTn>
                              </p:par>
                            </p:childTnLst>
                          </p:cTn>
                        </p:par>
                        <p:par>
                          <p:cTn id="39" fill="hold">
                            <p:stCondLst>
                              <p:cond delay="8000"/>
                            </p:stCondLst>
                            <p:childTnLst>
                              <p:par>
                                <p:cTn id="40" presetClass="entr" nodeType="afterEffect" presetSubtype="0" presetID="1" grpId="2" fill="hold">
                                  <p:stCondLst>
                                    <p:cond delay="0"/>
                                  </p:stCondLst>
                                  <p:iterate type="el" backwards="0">
                                    <p:tmAbs val="0"/>
                                  </p:iterate>
                                  <p:childTnLst>
                                    <p:set>
                                      <p:cBhvr>
                                        <p:cTn id="41" fill="hold"/>
                                        <p:tgtEl>
                                          <p:spTgt spid="10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32" grpId="1"/>
      <p:bldP build="whole" bldLvl="1" animBg="1" rev="0" advAuto="0" spid="1033" grpId="2"/>
    </p:bldLst>
  </p:timing>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5" name="Le circuit visuel 1/3"/>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circuit visuel 1/3</a:t>
            </a:r>
          </a:p>
        </p:txBody>
      </p:sp>
      <p:sp>
        <p:nvSpPr>
          <p:cNvPr id="1036" name="En vol aux instruments, on appelle « circuit visuel » le déplacement méthodique du regard sur le panneau instrumental, ce qui permet de prélever les informations nécessaires au pilotage selon un ordre de priorité logique et d’une manière complète.…"/>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84047">
              <a:spcBef>
                <a:spcPts val="1000"/>
              </a:spcBef>
              <a:buClrTx/>
              <a:buSzTx/>
              <a:buNone/>
              <a:defRPr sz="1232">
                <a:solidFill>
                  <a:schemeClr val="accent2">
                    <a:lumOff val="15098"/>
                  </a:schemeClr>
                </a:solidFill>
                <a:latin typeface="+mj-lt"/>
                <a:ea typeface="+mj-ea"/>
                <a:cs typeface="+mj-cs"/>
                <a:sym typeface="Helvetica"/>
              </a:defRPr>
            </a:pPr>
            <a:r>
              <a:t>En vol aux instruments, on appelle « circuit visuel » le déplacement méthodique du regard sur le panneau instrumental, ce qui permet de prélever les informations nécessaires au pilotage selon un ordre de priorité logique et d’une manière complète. </a:t>
            </a:r>
          </a:p>
          <a:p>
            <a:pPr defTabSz="384047">
              <a:spcBef>
                <a:spcPts val="1000"/>
              </a:spcBef>
              <a:buClrTx/>
              <a:buSzTx/>
              <a:buNone/>
              <a:defRPr sz="1232">
                <a:solidFill>
                  <a:schemeClr val="accent2">
                    <a:lumOff val="15098"/>
                  </a:schemeClr>
                </a:solidFill>
                <a:latin typeface="+mj-lt"/>
                <a:ea typeface="+mj-ea"/>
                <a:cs typeface="+mj-cs"/>
                <a:sym typeface="Helvetica"/>
              </a:defRPr>
            </a:pPr>
            <a:r>
              <a:t>Il comprend l</a:t>
            </a:r>
            <a:r>
              <a:rPr>
                <a:solidFill>
                  <a:srgbClr val="F6C343"/>
                </a:solidFill>
              </a:rPr>
              <a:t>’horizon artificiel comme élément principal</a:t>
            </a:r>
            <a:r>
              <a:t>, autour duquel s’articulent les instruments secondaires de pilotage – anémomètre, altimètre, directionnel, variomètre, bille. </a:t>
            </a:r>
          </a:p>
          <a:p>
            <a:pPr defTabSz="384047">
              <a:spcBef>
                <a:spcPts val="1000"/>
              </a:spcBef>
              <a:buClrTx/>
              <a:buSzTx/>
              <a:buNone/>
              <a:defRPr sz="1232">
                <a:solidFill>
                  <a:schemeClr val="accent2">
                    <a:lumOff val="15098"/>
                  </a:schemeClr>
                </a:solidFill>
                <a:latin typeface="+mj-lt"/>
                <a:ea typeface="+mj-ea"/>
                <a:cs typeface="+mj-cs"/>
                <a:sym typeface="Helvetica"/>
              </a:defRPr>
            </a:pPr>
            <a:r>
              <a:rPr>
                <a:solidFill>
                  <a:srgbClr val="F6C343"/>
                </a:solidFill>
              </a:rPr>
              <a:t>Se focaliser sur un instrument induit une mauvaise appréciation des informations nécessaires à la maîtrise du vol</a:t>
            </a:r>
            <a:r>
              <a:t>. </a:t>
            </a:r>
          </a:p>
        </p:txBody>
      </p:sp>
      <p:pic>
        <p:nvPicPr>
          <p:cNvPr id="1037" name="Pré-aff Circuit Visuel.png" descr="Pré-aff Circuit Visuel.png"/>
          <p:cNvPicPr>
            <a:picLocks noChangeAspect="1"/>
          </p:cNvPicPr>
          <p:nvPr/>
        </p:nvPicPr>
        <p:blipFill>
          <a:blip r:embed="rId2">
            <a:extLst/>
          </a:blip>
          <a:srcRect l="1363" t="0" r="1363" b="0"/>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03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1036">
                                            <p:bg/>
                                          </p:spTgt>
                                        </p:tgtEl>
                                        <p:attrNameLst>
                                          <p:attrName>style.visibility</p:attrName>
                                        </p:attrNameLst>
                                      </p:cBhvr>
                                      <p:to>
                                        <p:strVal val="visible"/>
                                      </p:to>
                                    </p:set>
                                    <p:animEffect filter="fade" transition="in">
                                      <p:cBhvr>
                                        <p:cTn id="7" dur="1000"/>
                                        <p:tgtEl>
                                          <p:spTgt spid="1036">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1036">
                                            <p:txEl>
                                              <p:pRg st="0" end="0"/>
                                            </p:txEl>
                                          </p:spTgt>
                                        </p:tgtEl>
                                        <p:attrNameLst>
                                          <p:attrName>style.visibility</p:attrName>
                                        </p:attrNameLst>
                                      </p:cBhvr>
                                      <p:to>
                                        <p:strVal val="visible"/>
                                      </p:to>
                                    </p:set>
                                    <p:animEffect filter="fade" transition="in">
                                      <p:cBhvr>
                                        <p:cTn id="10" dur="1000"/>
                                        <p:tgtEl>
                                          <p:spTgt spid="10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036">
                                            <p:txEl>
                                              <p:pRg st="1" end="1"/>
                                            </p:txEl>
                                          </p:spTgt>
                                        </p:tgtEl>
                                        <p:attrNameLst>
                                          <p:attrName>style.visibility</p:attrName>
                                        </p:attrNameLst>
                                      </p:cBhvr>
                                      <p:to>
                                        <p:strVal val="visible"/>
                                      </p:to>
                                    </p:set>
                                    <p:animEffect filter="fade" transition="in">
                                      <p:cBhvr>
                                        <p:cTn id="15" dur="1000"/>
                                        <p:tgtEl>
                                          <p:spTgt spid="103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036">
                                            <p:txEl>
                                              <p:pRg st="2" end="2"/>
                                            </p:txEl>
                                          </p:spTgt>
                                        </p:tgtEl>
                                        <p:attrNameLst>
                                          <p:attrName>style.visibility</p:attrName>
                                        </p:attrNameLst>
                                      </p:cBhvr>
                                      <p:to>
                                        <p:strVal val="visible"/>
                                      </p:to>
                                    </p:set>
                                    <p:animEffect filter="fade" transition="in">
                                      <p:cBhvr>
                                        <p:cTn id="20" dur="1000"/>
                                        <p:tgtEl>
                                          <p:spTgt spid="1036">
                                            <p:txEl>
                                              <p:pRg st="2" end="2"/>
                                            </p:txEl>
                                          </p:spTgt>
                                        </p:tgtEl>
                                      </p:cBhvr>
                                    </p:animEffect>
                                  </p:childTnLst>
                                </p:cTn>
                              </p:par>
                            </p:childTnLst>
                          </p:cTn>
                        </p:par>
                        <p:par>
                          <p:cTn id="21" fill="hold">
                            <p:stCondLst>
                              <p:cond delay="1000"/>
                            </p:stCondLst>
                            <p:childTnLst>
                              <p:par>
                                <p:cTn id="22" presetClass="entr" nodeType="afterEffect" presetID="10" grpId="1" fill="hold">
                                  <p:stCondLst>
                                    <p:cond delay="0"/>
                                  </p:stCondLst>
                                  <p:iterate type="el" backwards="0">
                                    <p:tmAbs val="0"/>
                                  </p:iterate>
                                  <p:childTnLst>
                                    <p:set>
                                      <p:cBhvr>
                                        <p:cTn id="23" fill="hold"/>
                                        <p:tgtEl>
                                          <p:spTgt spid="1036">
                                            <p:txEl>
                                              <p:pRg st="3" end="3"/>
                                            </p:txEl>
                                          </p:spTgt>
                                        </p:tgtEl>
                                        <p:attrNameLst>
                                          <p:attrName>style.visibility</p:attrName>
                                        </p:attrNameLst>
                                      </p:cBhvr>
                                      <p:to>
                                        <p:strVal val="visible"/>
                                      </p:to>
                                    </p:set>
                                    <p:animEffect filter="fade" transition="in">
                                      <p:cBhvr>
                                        <p:cTn id="24" dur="1000"/>
                                        <p:tgtEl>
                                          <p:spTgt spid="1036">
                                            <p:txEl>
                                              <p:pRg st="3" end="3"/>
                                            </p:txEl>
                                          </p:spTgt>
                                        </p:tgtEl>
                                      </p:cBhvr>
                                    </p:animEffect>
                                  </p:childTnLst>
                                </p:cTn>
                              </p:par>
                            </p:childTnLst>
                          </p:cTn>
                        </p:par>
                        <p:par>
                          <p:cTn id="25" fill="hold">
                            <p:stCondLst>
                              <p:cond delay="2000"/>
                            </p:stCondLst>
                            <p:childTnLst>
                              <p:par>
                                <p:cTn id="26" presetClass="entr" nodeType="afterEffect" presetSubtype="0" presetID="1" grpId="2" fill="hold">
                                  <p:stCondLst>
                                    <p:cond delay="0"/>
                                  </p:stCondLst>
                                  <p:iterate type="el" backwards="0">
                                    <p:tmAbs val="0"/>
                                  </p:iterate>
                                  <p:childTnLst>
                                    <p:set>
                                      <p:cBhvr>
                                        <p:cTn id="27" fill="hold"/>
                                        <p:tgtEl>
                                          <p:spTgt spid="10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36" grpId="1"/>
      <p:bldP build="whole" bldLvl="1" animBg="1" rev="0" advAuto="0" spid="1038" grpId="2"/>
    </p:bld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0" name="Pré-Aff Circuit Visuel 2.png" descr="Pré-Aff Circuit Visuel 2.png"/>
          <p:cNvPicPr>
            <a:picLocks noChangeAspect="1"/>
          </p:cNvPicPr>
          <p:nvPr/>
        </p:nvPicPr>
        <p:blipFill>
          <a:blip r:embed="rId2">
            <a:alphaModFix amt="17336"/>
            <a:extLst/>
          </a:blip>
          <a:srcRect l="0" t="120" r="0" b="4198"/>
          <a:stretch>
            <a:fillRect/>
          </a:stretch>
        </p:blipFill>
        <p:spPr>
          <a:xfrm>
            <a:off x="1579962" y="1371600"/>
            <a:ext cx="4435461" cy="3214417"/>
          </a:xfrm>
          <a:prstGeom prst="rect">
            <a:avLst/>
          </a:prstGeom>
          <a:ln w="12700">
            <a:miter lim="400000"/>
          </a:ln>
        </p:spPr>
      </p:pic>
      <p:sp>
        <p:nvSpPr>
          <p:cNvPr id="1041" name="Le cercle vert représente l’aire d’acuité visuelle maximum, vision centrale, de rayon égal à 3 centimètres.…"/>
          <p:cNvSpPr txBox="1"/>
          <p:nvPr/>
        </p:nvSpPr>
        <p:spPr>
          <a:xfrm>
            <a:off x="1518120" y="4702854"/>
            <a:ext cx="7259765"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42900">
              <a:spcBef>
                <a:spcPts val="900"/>
              </a:spcBef>
              <a:buClrTx/>
              <a:buSzTx/>
              <a:buNone/>
              <a:defRPr sz="1100">
                <a:solidFill>
                  <a:schemeClr val="accent2">
                    <a:lumOff val="15098"/>
                  </a:schemeClr>
                </a:solidFill>
                <a:latin typeface="+mj-lt"/>
                <a:ea typeface="+mj-ea"/>
                <a:cs typeface="+mj-cs"/>
                <a:sym typeface="Helvetica"/>
              </a:defRPr>
            </a:pPr>
            <a:r>
              <a:t>Le cercle vert représente l’aire d’acuité visuelle maximum, vision centrale, de rayon égal à 3 centimètres. </a:t>
            </a:r>
          </a:p>
          <a:p>
            <a:pPr defTabSz="342900">
              <a:spcBef>
                <a:spcPts val="900"/>
              </a:spcBef>
              <a:buClrTx/>
              <a:buSzTx/>
              <a:buNone/>
              <a:defRPr sz="1100">
                <a:solidFill>
                  <a:schemeClr val="accent2">
                    <a:lumOff val="15098"/>
                  </a:schemeClr>
                </a:solidFill>
                <a:latin typeface="+mj-lt"/>
                <a:ea typeface="+mj-ea"/>
                <a:cs typeface="+mj-cs"/>
                <a:sym typeface="Helvetica"/>
              </a:defRPr>
            </a:pPr>
            <a:r>
              <a:t>La vision périphérique du deuxième cercle est sensible aux informations analogiques (vario...) </a:t>
            </a:r>
          </a:p>
          <a:p>
            <a:pPr defTabSz="342900">
              <a:spcBef>
                <a:spcPts val="900"/>
              </a:spcBef>
              <a:buClrTx/>
              <a:buSzTx/>
              <a:buNone/>
              <a:defRPr sz="1100">
                <a:solidFill>
                  <a:schemeClr val="accent2">
                    <a:lumOff val="15098"/>
                  </a:schemeClr>
                </a:solidFill>
                <a:latin typeface="+mj-lt"/>
                <a:ea typeface="+mj-ea"/>
                <a:cs typeface="+mj-cs"/>
                <a:sym typeface="Helvetica"/>
              </a:defRPr>
            </a:pPr>
            <a:r>
              <a:t>Celle du troisième cercle représente l’aire de sensibilité aux mouvements, aux clignotements, aux changements de couleurs</a:t>
            </a:r>
          </a:p>
          <a:p>
            <a:pPr defTabSz="342900">
              <a:spcBef>
                <a:spcPts val="900"/>
              </a:spcBef>
              <a:buClrTx/>
              <a:buSzTx/>
              <a:buNone/>
              <a:defRPr sz="1100">
                <a:solidFill>
                  <a:srgbClr val="F6C343"/>
                </a:solidFill>
                <a:latin typeface="+mj-lt"/>
                <a:ea typeface="+mj-ea"/>
                <a:cs typeface="+mj-cs"/>
                <a:sym typeface="Helvetica"/>
              </a:defRPr>
            </a:pPr>
            <a:r>
              <a:t>Le pilotage de nuit est constitué de 3 composants : ① l’observation ou visualisation des indications instrumentales, ② l’interprétation de ces informations, et ③ l’action sur les commandes de vol </a:t>
            </a:r>
          </a:p>
          <a:p>
            <a:pPr defTabSz="342900">
              <a:spcBef>
                <a:spcPts val="900"/>
              </a:spcBef>
              <a:buClrTx/>
              <a:buSzTx/>
              <a:buNone/>
              <a:defRPr sz="1100">
                <a:solidFill>
                  <a:schemeClr val="accent2">
                    <a:lumOff val="15098"/>
                  </a:schemeClr>
                </a:solidFill>
                <a:latin typeface="+mj-lt"/>
                <a:ea typeface="+mj-ea"/>
                <a:cs typeface="+mj-cs"/>
                <a:sym typeface="Helvetica"/>
              </a:defRPr>
            </a:pPr>
            <a:r>
              <a:t>L’horizon artificiel étant considéré comme le centre du circuit visuel, le regard décrira les rayons d’une roue dont il serait le moyeu. </a:t>
            </a:r>
          </a:p>
        </p:txBody>
      </p:sp>
      <p:sp>
        <p:nvSpPr>
          <p:cNvPr id="1042" name="Le circuit visuel 2/3"/>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circuit visuel 2/3</a:t>
            </a:r>
          </a:p>
        </p:txBody>
      </p:sp>
      <p:sp>
        <p:nvSpPr>
          <p:cNvPr id="1043" name="Visualiser la valeur"/>
          <p:cNvSpPr txBox="1"/>
          <p:nvPr/>
        </p:nvSpPr>
        <p:spPr>
          <a:xfrm>
            <a:off x="6355243" y="2735223"/>
            <a:ext cx="2648805" cy="886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587" indent="-1587">
              <a:lnSpc>
                <a:spcPct val="80000"/>
              </a:lnSpc>
              <a:spcBef>
                <a:spcPts val="600"/>
              </a:spcBef>
              <a:buClrTx/>
              <a:buSzTx/>
              <a:buNone/>
              <a:defRPr sz="1200">
                <a:solidFill>
                  <a:schemeClr val="accent2">
                    <a:lumOff val="15098"/>
                  </a:schemeClr>
                </a:solidFill>
              </a:defRPr>
            </a:pPr>
            <a:r>
              <a:t> </a:t>
            </a:r>
          </a:p>
          <a:p>
            <a:pPr marL="367631" indent="-240631">
              <a:lnSpc>
                <a:spcPct val="80000"/>
              </a:lnSpc>
              <a:spcBef>
                <a:spcPts val="300"/>
              </a:spcBef>
              <a:buClr>
                <a:srgbClr val="FF37C4"/>
              </a:buClr>
              <a:buSzPct val="100000"/>
              <a:buChar char="•"/>
              <a:defRPr sz="1200">
                <a:solidFill>
                  <a:srgbClr val="00C4B6"/>
                </a:solidFill>
              </a:defRPr>
            </a:pPr>
            <a:r>
              <a:rPr b="1">
                <a:solidFill>
                  <a:srgbClr val="FF37C4"/>
                </a:solidFill>
              </a:rPr>
              <a:t>Visualiser</a:t>
            </a:r>
            <a:r>
              <a:t> </a:t>
            </a:r>
            <a:r>
              <a:rPr>
                <a:solidFill>
                  <a:schemeClr val="accent2">
                    <a:lumOff val="15098"/>
                  </a:schemeClr>
                </a:solidFill>
              </a:rPr>
              <a:t>la valeur</a:t>
            </a:r>
          </a:p>
        </p:txBody>
      </p:sp>
      <p:sp>
        <p:nvSpPr>
          <p:cNvPr id="1044" name="Visualiser la valeur…"/>
          <p:cNvSpPr txBox="1"/>
          <p:nvPr/>
        </p:nvSpPr>
        <p:spPr>
          <a:xfrm>
            <a:off x="6350000" y="2730500"/>
            <a:ext cx="2648805" cy="886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587" indent="-1587">
              <a:lnSpc>
                <a:spcPct val="80000"/>
              </a:lnSpc>
              <a:spcBef>
                <a:spcPts val="600"/>
              </a:spcBef>
              <a:buClrTx/>
              <a:buSzTx/>
              <a:buNone/>
              <a:defRPr sz="1200">
                <a:solidFill>
                  <a:schemeClr val="accent2">
                    <a:lumOff val="15098"/>
                  </a:schemeClr>
                </a:solidFill>
              </a:defRPr>
            </a:pPr>
            <a:r>
              <a:t> </a:t>
            </a:r>
          </a:p>
          <a:p>
            <a:pPr marL="367631" indent="-240631">
              <a:lnSpc>
                <a:spcPct val="80000"/>
              </a:lnSpc>
              <a:spcBef>
                <a:spcPts val="300"/>
              </a:spcBef>
              <a:buClrTx/>
              <a:buSzPct val="100000"/>
              <a:buChar char="•"/>
              <a:defRPr sz="1200">
                <a:solidFill>
                  <a:srgbClr val="00C4B6"/>
                </a:solidFill>
              </a:defRPr>
            </a:pPr>
            <a:r>
              <a:t>Visualiser </a:t>
            </a:r>
            <a:r>
              <a:rPr>
                <a:solidFill>
                  <a:schemeClr val="accent2"/>
                </a:solidFill>
              </a:rPr>
              <a:t>la valeur</a:t>
            </a:r>
          </a:p>
          <a:p>
            <a:pPr marL="367631" indent="-240631">
              <a:lnSpc>
                <a:spcPct val="80000"/>
              </a:lnSpc>
              <a:spcBef>
                <a:spcPts val="300"/>
              </a:spcBef>
              <a:buClr>
                <a:srgbClr val="FF37C4"/>
              </a:buClr>
              <a:buSzPct val="100000"/>
              <a:buChar char="•"/>
              <a:defRPr sz="1200">
                <a:solidFill>
                  <a:srgbClr val="00C4B6"/>
                </a:solidFill>
              </a:defRPr>
            </a:pPr>
            <a:r>
              <a:rPr b="1">
                <a:solidFill>
                  <a:srgbClr val="FF37C4"/>
                </a:solidFill>
              </a:rPr>
              <a:t>Interpréter</a:t>
            </a:r>
            <a:r>
              <a:rPr>
                <a:solidFill>
                  <a:srgbClr val="FF37C4"/>
                </a:solidFill>
              </a:rPr>
              <a:t> </a:t>
            </a:r>
            <a:r>
              <a:rPr>
                <a:solidFill>
                  <a:schemeClr val="accent2">
                    <a:lumOff val="15098"/>
                  </a:schemeClr>
                </a:solidFill>
              </a:rPr>
              <a:t>l'information</a:t>
            </a:r>
          </a:p>
        </p:txBody>
      </p:sp>
      <p:sp>
        <p:nvSpPr>
          <p:cNvPr id="1045" name="Visualiser la valeur…"/>
          <p:cNvSpPr txBox="1"/>
          <p:nvPr/>
        </p:nvSpPr>
        <p:spPr>
          <a:xfrm>
            <a:off x="6350000" y="2730500"/>
            <a:ext cx="2648805" cy="886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587" indent="-1587">
              <a:lnSpc>
                <a:spcPct val="80000"/>
              </a:lnSpc>
              <a:spcBef>
                <a:spcPts val="600"/>
              </a:spcBef>
              <a:buClrTx/>
              <a:buSzTx/>
              <a:buNone/>
              <a:defRPr sz="1200">
                <a:solidFill>
                  <a:schemeClr val="accent2">
                    <a:lumOff val="15098"/>
                  </a:schemeClr>
                </a:solidFill>
              </a:defRPr>
            </a:pPr>
            <a:r>
              <a:t> </a:t>
            </a:r>
          </a:p>
          <a:p>
            <a:pPr marL="367631" indent="-240631">
              <a:lnSpc>
                <a:spcPct val="80000"/>
              </a:lnSpc>
              <a:spcBef>
                <a:spcPts val="300"/>
              </a:spcBef>
              <a:buClrTx/>
              <a:buSzPct val="100000"/>
              <a:buChar char="•"/>
              <a:defRPr sz="1200">
                <a:solidFill>
                  <a:srgbClr val="00C4B6"/>
                </a:solidFill>
              </a:defRPr>
            </a:pPr>
            <a:r>
              <a:t>Visualiser </a:t>
            </a:r>
            <a:r>
              <a:rPr>
                <a:solidFill>
                  <a:schemeClr val="accent2"/>
                </a:solidFill>
              </a:rPr>
              <a:t>la valeur</a:t>
            </a:r>
          </a:p>
          <a:p>
            <a:pPr marL="367631" indent="-240631">
              <a:lnSpc>
                <a:spcPct val="80000"/>
              </a:lnSpc>
              <a:spcBef>
                <a:spcPts val="300"/>
              </a:spcBef>
              <a:buClrTx/>
              <a:buSzPct val="100000"/>
              <a:buChar char="•"/>
              <a:defRPr sz="1200">
                <a:solidFill>
                  <a:srgbClr val="00C4B6"/>
                </a:solidFill>
              </a:defRPr>
            </a:pPr>
            <a:r>
              <a:t>Interpréter </a:t>
            </a:r>
            <a:r>
              <a:rPr>
                <a:solidFill>
                  <a:schemeClr val="accent2"/>
                </a:solidFill>
              </a:rPr>
              <a:t>l'information</a:t>
            </a:r>
          </a:p>
          <a:p>
            <a:pPr marL="367631" indent="-240631">
              <a:lnSpc>
                <a:spcPct val="80000"/>
              </a:lnSpc>
              <a:spcBef>
                <a:spcPts val="300"/>
              </a:spcBef>
              <a:buClrTx/>
              <a:buSzPct val="100000"/>
              <a:buChar char="•"/>
              <a:defRPr sz="1200">
                <a:solidFill>
                  <a:srgbClr val="FF37C4"/>
                </a:solidFill>
              </a:defRPr>
            </a:pPr>
            <a:r>
              <a:rPr b="1"/>
              <a:t>Agir</a:t>
            </a:r>
            <a:r>
              <a:t> </a:t>
            </a:r>
            <a:r>
              <a:rPr>
                <a:solidFill>
                  <a:schemeClr val="accent2">
                    <a:lumOff val="15098"/>
                  </a:schemeClr>
                </a:solidFill>
              </a:rPr>
              <a:t>sur la commande de vol</a:t>
            </a:r>
          </a:p>
        </p:txBody>
      </p:sp>
      <p:sp>
        <p:nvSpPr>
          <p:cNvPr id="1046" name="Piloter de nuit (aux instruments) :…"/>
          <p:cNvSpPr txBox="1"/>
          <p:nvPr/>
        </p:nvSpPr>
        <p:spPr>
          <a:xfrm>
            <a:off x="6350000" y="2730500"/>
            <a:ext cx="2648805" cy="886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587" indent="-1587">
              <a:lnSpc>
                <a:spcPct val="80000"/>
              </a:lnSpc>
              <a:spcBef>
                <a:spcPts val="600"/>
              </a:spcBef>
              <a:buClrTx/>
              <a:buSzTx/>
              <a:buNone/>
              <a:defRPr sz="1200">
                <a:solidFill>
                  <a:schemeClr val="accent2">
                    <a:lumOff val="15098"/>
                  </a:schemeClr>
                </a:solidFill>
              </a:defRPr>
            </a:pPr>
            <a:r>
              <a:t>Piloter de nuit </a:t>
            </a:r>
            <a:r>
              <a:rPr i="1" sz="1000">
                <a:solidFill>
                  <a:schemeClr val="accent2">
                    <a:lumOff val="-13960"/>
                  </a:schemeClr>
                </a:solidFill>
              </a:rPr>
              <a:t>(aux instruments)</a:t>
            </a:r>
            <a:r>
              <a:t> :</a:t>
            </a:r>
          </a:p>
          <a:p>
            <a:pPr marL="367631" indent="-240631">
              <a:lnSpc>
                <a:spcPct val="80000"/>
              </a:lnSpc>
              <a:spcBef>
                <a:spcPts val="300"/>
              </a:spcBef>
              <a:buClr>
                <a:srgbClr val="FF37C4"/>
              </a:buClr>
              <a:buSzPct val="100000"/>
              <a:buChar char="•"/>
              <a:defRPr sz="1200">
                <a:solidFill>
                  <a:srgbClr val="00C4B6"/>
                </a:solidFill>
              </a:defRPr>
            </a:pPr>
            <a:r>
              <a:rPr b="1">
                <a:solidFill>
                  <a:srgbClr val="FF37C4"/>
                </a:solidFill>
              </a:rPr>
              <a:t>Visualiser</a:t>
            </a:r>
          </a:p>
          <a:p>
            <a:pPr marL="367631" indent="-240631">
              <a:lnSpc>
                <a:spcPct val="80000"/>
              </a:lnSpc>
              <a:spcBef>
                <a:spcPts val="300"/>
              </a:spcBef>
              <a:buClr>
                <a:srgbClr val="FF37C4"/>
              </a:buClr>
              <a:buSzPct val="100000"/>
              <a:buChar char="•"/>
              <a:defRPr sz="1200">
                <a:solidFill>
                  <a:srgbClr val="00C4B6"/>
                </a:solidFill>
              </a:defRPr>
            </a:pPr>
            <a:r>
              <a:rPr b="1">
                <a:solidFill>
                  <a:srgbClr val="FF37C4"/>
                </a:solidFill>
              </a:rPr>
              <a:t>Interpréter</a:t>
            </a:r>
          </a:p>
          <a:p>
            <a:pPr marL="367631" indent="-240631">
              <a:lnSpc>
                <a:spcPct val="80000"/>
              </a:lnSpc>
              <a:spcBef>
                <a:spcPts val="300"/>
              </a:spcBef>
              <a:buClrTx/>
              <a:buSzPct val="100000"/>
              <a:buChar char="•"/>
              <a:defRPr sz="1200">
                <a:solidFill>
                  <a:srgbClr val="FF37C4"/>
                </a:solidFill>
              </a:defRPr>
            </a:pPr>
            <a:r>
              <a:rPr b="1"/>
              <a:t>Agir</a:t>
            </a:r>
          </a:p>
        </p:txBody>
      </p:sp>
      <p:sp>
        <p:nvSpPr>
          <p:cNvPr id="1047" name="Rectangle"/>
          <p:cNvSpPr/>
          <p:nvPr/>
        </p:nvSpPr>
        <p:spPr>
          <a:xfrm>
            <a:off x="0" y="6251037"/>
            <a:ext cx="9144000" cy="624795"/>
          </a:xfrm>
          <a:prstGeom prst="rect">
            <a:avLst/>
          </a:prstGeom>
          <a:solidFill>
            <a:srgbClr val="000000"/>
          </a:solidFill>
          <a:ln w="12700">
            <a:miter lim="400000"/>
          </a:ln>
        </p:spPr>
        <p:txBody>
          <a:bodyPr lIns="46037" tIns="46037" rIns="46037" bIns="46037"/>
          <a:lstStyle/>
          <a:p>
            <a:pPr>
              <a:buClrTx/>
              <a:buSzTx/>
              <a:buNone/>
            </a:pPr>
          </a:p>
        </p:txBody>
      </p:sp>
      <p:sp>
        <p:nvSpPr>
          <p:cNvPr id="1048" name="Rectangle"/>
          <p:cNvSpPr/>
          <p:nvPr/>
        </p:nvSpPr>
        <p:spPr>
          <a:xfrm>
            <a:off x="1557175" y="5995613"/>
            <a:ext cx="7586825" cy="880219"/>
          </a:xfrm>
          <a:prstGeom prst="rect">
            <a:avLst/>
          </a:prstGeom>
          <a:solidFill>
            <a:srgbClr val="000000"/>
          </a:solidFill>
          <a:ln w="12700">
            <a:miter lim="400000"/>
          </a:ln>
        </p:spPr>
        <p:txBody>
          <a:bodyPr lIns="46037" tIns="46037" rIns="46037" bIns="46037"/>
          <a:lstStyle/>
          <a:p>
            <a:pPr>
              <a:buClrTx/>
              <a:buSzTx/>
              <a:buNone/>
            </a:pPr>
          </a:p>
        </p:txBody>
      </p:sp>
      <p:grpSp>
        <p:nvGrpSpPr>
          <p:cNvPr id="1052" name="Grouper"/>
          <p:cNvGrpSpPr/>
          <p:nvPr/>
        </p:nvGrpSpPr>
        <p:grpSpPr>
          <a:xfrm>
            <a:off x="0" y="4699000"/>
            <a:ext cx="9229662" cy="2172978"/>
            <a:chOff x="0" y="0"/>
            <a:chExt cx="9229661" cy="2172977"/>
          </a:xfrm>
        </p:grpSpPr>
        <p:sp>
          <p:nvSpPr>
            <p:cNvPr id="1049" name="Le cercle vert représente l’aire d’acuité visuelle maximum, vision centrale, de rayon égal à 3 centimètres.…"/>
            <p:cNvSpPr txBox="1"/>
            <p:nvPr/>
          </p:nvSpPr>
          <p:spPr>
            <a:xfrm>
              <a:off x="1518120" y="0"/>
              <a:ext cx="7259765" cy="20004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defTabSz="342900">
                <a:spcBef>
                  <a:spcPts val="900"/>
                </a:spcBef>
                <a:buClrTx/>
                <a:buSzTx/>
                <a:buNone/>
                <a:defRPr sz="1100">
                  <a:solidFill>
                    <a:schemeClr val="accent2">
                      <a:lumOff val="15098"/>
                    </a:schemeClr>
                  </a:solidFill>
                  <a:latin typeface="+mj-lt"/>
                  <a:ea typeface="+mj-ea"/>
                  <a:cs typeface="+mj-cs"/>
                  <a:sym typeface="Helvetica"/>
                </a:defRPr>
              </a:pPr>
              <a:r>
                <a:t>Le cercle vert représente l’aire d’acuité visuelle maximum, vision centrale, de rayon égal à 3 centimètres. </a:t>
              </a:r>
            </a:p>
            <a:p>
              <a:pPr defTabSz="342900">
                <a:spcBef>
                  <a:spcPts val="900"/>
                </a:spcBef>
                <a:buClrTx/>
                <a:buSzTx/>
                <a:buNone/>
                <a:defRPr sz="1100">
                  <a:solidFill>
                    <a:schemeClr val="accent2">
                      <a:lumOff val="15098"/>
                    </a:schemeClr>
                  </a:solidFill>
                  <a:latin typeface="+mj-lt"/>
                  <a:ea typeface="+mj-ea"/>
                  <a:cs typeface="+mj-cs"/>
                  <a:sym typeface="Helvetica"/>
                </a:defRPr>
              </a:pPr>
              <a:r>
                <a:t>La vision périphérique du deuxième cercle est sensible aux informations analogiques (vario...) </a:t>
              </a:r>
            </a:p>
            <a:p>
              <a:pPr defTabSz="342900">
                <a:spcBef>
                  <a:spcPts val="900"/>
                </a:spcBef>
                <a:buClrTx/>
                <a:buSzTx/>
                <a:buNone/>
                <a:defRPr sz="1100">
                  <a:solidFill>
                    <a:schemeClr val="accent2">
                      <a:lumOff val="15098"/>
                    </a:schemeClr>
                  </a:solidFill>
                  <a:latin typeface="+mj-lt"/>
                  <a:ea typeface="+mj-ea"/>
                  <a:cs typeface="+mj-cs"/>
                  <a:sym typeface="Helvetica"/>
                </a:defRPr>
              </a:pPr>
              <a:r>
                <a:t>Celle du troisième cercle représente l’aire de sensibilité aux mouvements, aux clignotements, aux changements de couleurs</a:t>
              </a:r>
            </a:p>
            <a:p>
              <a:pPr defTabSz="342900">
                <a:spcBef>
                  <a:spcPts val="900"/>
                </a:spcBef>
                <a:buClrTx/>
                <a:buSzTx/>
                <a:buNone/>
                <a:defRPr sz="1100">
                  <a:solidFill>
                    <a:srgbClr val="F6C343"/>
                  </a:solidFill>
                  <a:latin typeface="+mj-lt"/>
                  <a:ea typeface="+mj-ea"/>
                  <a:cs typeface="+mj-cs"/>
                  <a:sym typeface="Helvetica"/>
                </a:defRPr>
              </a:pPr>
              <a:r>
                <a:t>Le pilotage de nuit est constitué de 3 composants : ① l’observation ou visualisation des indications instrumentales, ② l’interprétation de ces informations, et ③ l’action sur les commandes de vol </a:t>
              </a:r>
            </a:p>
            <a:p>
              <a:pPr defTabSz="342900">
                <a:spcBef>
                  <a:spcPts val="900"/>
                </a:spcBef>
                <a:buClrTx/>
                <a:buSzTx/>
                <a:buNone/>
                <a:defRPr sz="1100">
                  <a:solidFill>
                    <a:schemeClr val="accent2">
                      <a:lumOff val="15098"/>
                    </a:schemeClr>
                  </a:solidFill>
                  <a:latin typeface="+mj-lt"/>
                  <a:ea typeface="+mj-ea"/>
                  <a:cs typeface="+mj-cs"/>
                  <a:sym typeface="Helvetica"/>
                </a:defRPr>
              </a:pPr>
              <a:r>
                <a:t>L’horizon artificiel étant considéré comme le centre du circuit visuel, le regard décrira les rayons d’une roue dont il serait le moyeu. </a:t>
              </a:r>
            </a:p>
          </p:txBody>
        </p:sp>
        <p:sp>
          <p:nvSpPr>
            <p:cNvPr id="1050" name="Rectangle"/>
            <p:cNvSpPr/>
            <p:nvPr/>
          </p:nvSpPr>
          <p:spPr>
            <a:xfrm>
              <a:off x="3881699" y="1292758"/>
              <a:ext cx="5347963" cy="880220"/>
            </a:xfrm>
            <a:prstGeom prst="rect">
              <a:avLst/>
            </a:prstGeom>
            <a:solidFill>
              <a:srgbClr val="000000"/>
            </a:solidFill>
            <a:ln w="12700" cap="flat">
              <a:noFill/>
              <a:miter lim="400000"/>
            </a:ln>
            <a:effectLst/>
          </p:spPr>
          <p:txBody>
            <a:bodyPr wrap="square" lIns="46037" tIns="46037" rIns="46037" bIns="46037" numCol="1" anchor="t">
              <a:noAutofit/>
            </a:bodyPr>
            <a:lstStyle/>
            <a:p>
              <a:pPr>
                <a:buClrTx/>
                <a:buSzTx/>
                <a:buNone/>
              </a:pPr>
            </a:p>
          </p:txBody>
        </p:sp>
        <p:sp>
          <p:nvSpPr>
            <p:cNvPr id="1051" name="Rectangle"/>
            <p:cNvSpPr/>
            <p:nvPr/>
          </p:nvSpPr>
          <p:spPr>
            <a:xfrm>
              <a:off x="0" y="1460976"/>
              <a:ext cx="9144000" cy="685801"/>
            </a:xfrm>
            <a:prstGeom prst="rect">
              <a:avLst/>
            </a:prstGeom>
            <a:solidFill>
              <a:srgbClr val="000000"/>
            </a:solidFill>
            <a:ln w="12700" cap="flat">
              <a:noFill/>
              <a:miter lim="400000"/>
            </a:ln>
            <a:effectLst/>
          </p:spPr>
          <p:txBody>
            <a:bodyPr wrap="square" lIns="46037" tIns="46037" rIns="46037" bIns="46037" numCol="1" anchor="t">
              <a:noAutofit/>
            </a:bodyPr>
            <a:lstStyle/>
            <a:p>
              <a:pPr>
                <a:buClrTx/>
                <a:buSzTx/>
                <a:buNone/>
              </a:pPr>
            </a:p>
          </p:txBody>
        </p:sp>
      </p:grpSp>
      <p:grpSp>
        <p:nvGrpSpPr>
          <p:cNvPr id="1055" name="Grouper"/>
          <p:cNvGrpSpPr/>
          <p:nvPr/>
        </p:nvGrpSpPr>
        <p:grpSpPr>
          <a:xfrm>
            <a:off x="0" y="4699000"/>
            <a:ext cx="9144000" cy="2146777"/>
            <a:chOff x="0" y="0"/>
            <a:chExt cx="9144000" cy="2146776"/>
          </a:xfrm>
        </p:grpSpPr>
        <p:sp>
          <p:nvSpPr>
            <p:cNvPr id="1053" name="Le cercle vert représente l’aire d’acuité visuelle maximum, vision centrale, de rayon égal à 3 centimètres.…"/>
            <p:cNvSpPr txBox="1"/>
            <p:nvPr/>
          </p:nvSpPr>
          <p:spPr>
            <a:xfrm>
              <a:off x="1518120" y="0"/>
              <a:ext cx="7259765" cy="20004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defTabSz="342900">
                <a:spcBef>
                  <a:spcPts val="900"/>
                </a:spcBef>
                <a:buClrTx/>
                <a:buSzTx/>
                <a:buNone/>
                <a:defRPr sz="1100">
                  <a:solidFill>
                    <a:schemeClr val="accent2">
                      <a:lumOff val="15098"/>
                    </a:schemeClr>
                  </a:solidFill>
                  <a:latin typeface="+mj-lt"/>
                  <a:ea typeface="+mj-ea"/>
                  <a:cs typeface="+mj-cs"/>
                  <a:sym typeface="Helvetica"/>
                </a:defRPr>
              </a:pPr>
              <a:r>
                <a:t>Le cercle vert représente l’aire d’acuité visuelle maximum, vision centrale, de rayon égal à 3 centimètres. </a:t>
              </a:r>
            </a:p>
            <a:p>
              <a:pPr defTabSz="342900">
                <a:spcBef>
                  <a:spcPts val="900"/>
                </a:spcBef>
                <a:buClrTx/>
                <a:buSzTx/>
                <a:buNone/>
                <a:defRPr sz="1100">
                  <a:solidFill>
                    <a:schemeClr val="accent2">
                      <a:lumOff val="15098"/>
                    </a:schemeClr>
                  </a:solidFill>
                  <a:latin typeface="+mj-lt"/>
                  <a:ea typeface="+mj-ea"/>
                  <a:cs typeface="+mj-cs"/>
                  <a:sym typeface="Helvetica"/>
                </a:defRPr>
              </a:pPr>
              <a:r>
                <a:t>La vision périphérique du deuxième cercle est sensible aux informations analogiques (vario...) </a:t>
              </a:r>
            </a:p>
            <a:p>
              <a:pPr defTabSz="342900">
                <a:spcBef>
                  <a:spcPts val="900"/>
                </a:spcBef>
                <a:buClrTx/>
                <a:buSzTx/>
                <a:buNone/>
                <a:defRPr sz="1100">
                  <a:solidFill>
                    <a:schemeClr val="accent2">
                      <a:lumOff val="15098"/>
                    </a:schemeClr>
                  </a:solidFill>
                  <a:latin typeface="+mj-lt"/>
                  <a:ea typeface="+mj-ea"/>
                  <a:cs typeface="+mj-cs"/>
                  <a:sym typeface="Helvetica"/>
                </a:defRPr>
              </a:pPr>
              <a:r>
                <a:t>Celle du troisième cercle représente l’aire de sensibilité aux mouvements, aux clignotements, aux changements de couleurs</a:t>
              </a:r>
            </a:p>
            <a:p>
              <a:pPr defTabSz="342900">
                <a:spcBef>
                  <a:spcPts val="900"/>
                </a:spcBef>
                <a:buClrTx/>
                <a:buSzTx/>
                <a:buNone/>
                <a:defRPr sz="1100">
                  <a:solidFill>
                    <a:srgbClr val="F6C343"/>
                  </a:solidFill>
                  <a:latin typeface="+mj-lt"/>
                  <a:ea typeface="+mj-ea"/>
                  <a:cs typeface="+mj-cs"/>
                  <a:sym typeface="Helvetica"/>
                </a:defRPr>
              </a:pPr>
              <a:r>
                <a:t>Le pilotage de nuit est constitué de 3 composants : ① l’observation ou visualisation des indications instrumentales, ② l’interprétation de ces informations, et ③ l’action sur les commandes de vol </a:t>
              </a:r>
            </a:p>
            <a:p>
              <a:pPr defTabSz="342900">
                <a:spcBef>
                  <a:spcPts val="900"/>
                </a:spcBef>
                <a:buClrTx/>
                <a:buSzTx/>
                <a:buNone/>
                <a:defRPr sz="1100">
                  <a:solidFill>
                    <a:schemeClr val="accent2">
                      <a:lumOff val="15098"/>
                    </a:schemeClr>
                  </a:solidFill>
                  <a:latin typeface="+mj-lt"/>
                  <a:ea typeface="+mj-ea"/>
                  <a:cs typeface="+mj-cs"/>
                  <a:sym typeface="Helvetica"/>
                </a:defRPr>
              </a:pPr>
              <a:r>
                <a:t>L’horizon artificiel étant considéré comme le centre du circuit visuel, le regard décrira les rayons d’une roue dont il serait le moyeu. </a:t>
              </a:r>
            </a:p>
          </p:txBody>
        </p:sp>
        <p:sp>
          <p:nvSpPr>
            <p:cNvPr id="1054" name="Rectangle"/>
            <p:cNvSpPr/>
            <p:nvPr/>
          </p:nvSpPr>
          <p:spPr>
            <a:xfrm>
              <a:off x="0" y="1460976"/>
              <a:ext cx="9144000" cy="685801"/>
            </a:xfrm>
            <a:prstGeom prst="rect">
              <a:avLst/>
            </a:prstGeom>
            <a:solidFill>
              <a:srgbClr val="000000"/>
            </a:solidFill>
            <a:ln w="12700" cap="flat">
              <a:noFill/>
              <a:miter lim="400000"/>
            </a:ln>
            <a:effectLst/>
          </p:spPr>
          <p:txBody>
            <a:bodyPr wrap="square" lIns="46037" tIns="46037" rIns="46037" bIns="46037" numCol="1" anchor="t">
              <a:noAutofit/>
            </a:bodyPr>
            <a:lstStyle/>
            <a:p>
              <a:pPr>
                <a:buClrTx/>
                <a:buSzTx/>
                <a:buNone/>
              </a:pPr>
            </a:p>
          </p:txBody>
        </p:sp>
      </p:grpSp>
      <p:sp>
        <p:nvSpPr>
          <p:cNvPr id="1056" name="Le cercle vert représente l’aire d’acuité visuelle maximum, vision centrale, de rayon égal à 3 centimètres.…"/>
          <p:cNvSpPr txBox="1"/>
          <p:nvPr/>
        </p:nvSpPr>
        <p:spPr>
          <a:xfrm>
            <a:off x="1524000" y="4699000"/>
            <a:ext cx="7264400" cy="20004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42900">
              <a:spcBef>
                <a:spcPts val="900"/>
              </a:spcBef>
              <a:buClrTx/>
              <a:buSzTx/>
              <a:buNone/>
              <a:defRPr sz="1100">
                <a:solidFill>
                  <a:schemeClr val="accent2">
                    <a:lumOff val="15098"/>
                  </a:schemeClr>
                </a:solidFill>
                <a:latin typeface="+mj-lt"/>
                <a:ea typeface="+mj-ea"/>
                <a:cs typeface="+mj-cs"/>
                <a:sym typeface="Helvetica"/>
              </a:defRPr>
            </a:pPr>
            <a:r>
              <a:t>Le cercle vert représente l’aire d’acuité visuelle maximum, vision centrale, de rayon égal à 3 centimètres. </a:t>
            </a:r>
          </a:p>
          <a:p>
            <a:pPr defTabSz="342900">
              <a:spcBef>
                <a:spcPts val="900"/>
              </a:spcBef>
              <a:buClrTx/>
              <a:buSzTx/>
              <a:buNone/>
              <a:defRPr sz="1100">
                <a:solidFill>
                  <a:schemeClr val="accent2">
                    <a:lumOff val="15098"/>
                  </a:schemeClr>
                </a:solidFill>
                <a:latin typeface="+mj-lt"/>
                <a:ea typeface="+mj-ea"/>
                <a:cs typeface="+mj-cs"/>
                <a:sym typeface="Helvetica"/>
              </a:defRPr>
            </a:pPr>
            <a:r>
              <a:t>La vision périphérique du deuxième cercle est sensible aux informations analogiques (vario...) </a:t>
            </a:r>
          </a:p>
          <a:p>
            <a:pPr defTabSz="342900">
              <a:spcBef>
                <a:spcPts val="900"/>
              </a:spcBef>
              <a:buClrTx/>
              <a:buSzTx/>
              <a:buNone/>
              <a:defRPr sz="1100">
                <a:solidFill>
                  <a:schemeClr val="accent2">
                    <a:lumOff val="15098"/>
                  </a:schemeClr>
                </a:solidFill>
                <a:latin typeface="+mj-lt"/>
                <a:ea typeface="+mj-ea"/>
                <a:cs typeface="+mj-cs"/>
                <a:sym typeface="Helvetica"/>
              </a:defRPr>
            </a:pPr>
            <a:r>
              <a:t>Celle du troisième cercle représente l’aire de sensibilité aux mouvements, aux clignotements, aux changements de couleurs</a:t>
            </a:r>
          </a:p>
          <a:p>
            <a:pPr defTabSz="342900">
              <a:spcBef>
                <a:spcPts val="900"/>
              </a:spcBef>
              <a:buClrTx/>
              <a:buSzTx/>
              <a:buNone/>
              <a:defRPr sz="1100">
                <a:solidFill>
                  <a:srgbClr val="F6C343"/>
                </a:solidFill>
                <a:latin typeface="+mj-lt"/>
                <a:ea typeface="+mj-ea"/>
                <a:cs typeface="+mj-cs"/>
                <a:sym typeface="Helvetica"/>
              </a:defRPr>
            </a:pPr>
            <a:r>
              <a:t>Le pilotage de nuit est constitué de 3 composants : ① l’observation ou visualisation des indications instrumentales, ② l’interprétation de ces informations, et ③ l’action sur les commandes de vol </a:t>
            </a:r>
          </a:p>
          <a:p>
            <a:pPr defTabSz="342900">
              <a:spcBef>
                <a:spcPts val="900"/>
              </a:spcBef>
              <a:buClrTx/>
              <a:buSzTx/>
              <a:buNone/>
              <a:defRPr sz="1100">
                <a:solidFill>
                  <a:schemeClr val="accent2">
                    <a:lumOff val="15098"/>
                  </a:schemeClr>
                </a:solidFill>
                <a:latin typeface="+mj-lt"/>
                <a:ea typeface="+mj-ea"/>
                <a:cs typeface="+mj-cs"/>
                <a:sym typeface="Helvetica"/>
              </a:defRPr>
            </a:pPr>
            <a:r>
              <a:t>L’horizon artificiel étant considéré comme le centre du circuit visuel, le regard décrira les rayons d’une roue dont il serait le moyeu. </a:t>
            </a:r>
          </a:p>
        </p:txBody>
      </p:sp>
      <p:pic>
        <p:nvPicPr>
          <p:cNvPr id="1057" name="Pré-Aff Circuit Visuel 2.png" descr="Pré-Aff Circuit Visuel 2.png"/>
          <p:cNvPicPr>
            <a:picLocks noChangeAspect="1"/>
          </p:cNvPicPr>
          <p:nvPr/>
        </p:nvPicPr>
        <p:blipFill>
          <a:blip r:embed="rId2">
            <a:extLst/>
          </a:blip>
          <a:srcRect l="0" t="120" r="0" b="4198"/>
          <a:stretch>
            <a:fillRect/>
          </a:stretch>
        </p:blipFill>
        <p:spPr>
          <a:xfrm>
            <a:off x="1579845" y="1365448"/>
            <a:ext cx="4435460" cy="3214417"/>
          </a:xfrm>
          <a:prstGeom prst="rect">
            <a:avLst/>
          </a:prstGeom>
          <a:ln w="12700">
            <a:miter lim="400000"/>
          </a:ln>
        </p:spPr>
      </p:pic>
      <p:pic>
        <p:nvPicPr>
          <p:cNvPr id="1058" name="Pré-Aff Circuit Visuel 2.png" descr="Pré-Aff Circuit Visuel 2.png"/>
          <p:cNvPicPr>
            <a:picLocks noChangeAspect="1"/>
          </p:cNvPicPr>
          <p:nvPr/>
        </p:nvPicPr>
        <p:blipFill>
          <a:blip r:embed="rId2">
            <a:extLst/>
          </a:blip>
          <a:srcRect l="29603" t="24326" r="23751" b="13864"/>
          <a:stretch>
            <a:fillRect/>
          </a:stretch>
        </p:blipFill>
        <p:spPr>
          <a:xfrm>
            <a:off x="2893023" y="2184818"/>
            <a:ext cx="2068910" cy="2076451"/>
          </a:xfrm>
          <a:custGeom>
            <a:avLst/>
            <a:gdLst/>
            <a:ahLst/>
            <a:cxnLst>
              <a:cxn ang="0">
                <a:pos x="wd2" y="hd2"/>
              </a:cxn>
              <a:cxn ang="5400000">
                <a:pos x="wd2" y="hd2"/>
              </a:cxn>
              <a:cxn ang="10800000">
                <a:pos x="wd2" y="hd2"/>
              </a:cxn>
              <a:cxn ang="16200000">
                <a:pos x="wd2" y="hd2"/>
              </a:cxn>
            </a:cxnLst>
            <a:rect l="0" t="0" r="r" b="b"/>
            <a:pathLst>
              <a:path w="21472" h="21600" fill="norm" stroke="1" extrusionOk="0">
                <a:moveTo>
                  <a:pt x="10804" y="0"/>
                </a:moveTo>
                <a:cubicBezTo>
                  <a:pt x="7887" y="0"/>
                  <a:pt x="5268" y="1071"/>
                  <a:pt x="3254" y="3088"/>
                </a:cubicBezTo>
                <a:cubicBezTo>
                  <a:pt x="2362" y="3981"/>
                  <a:pt x="1812" y="4743"/>
                  <a:pt x="1240" y="5879"/>
                </a:cubicBezTo>
                <a:lnTo>
                  <a:pt x="1215" y="5928"/>
                </a:lnTo>
                <a:cubicBezTo>
                  <a:pt x="686" y="7023"/>
                  <a:pt x="325" y="8233"/>
                  <a:pt x="165" y="9528"/>
                </a:cubicBezTo>
                <a:cubicBezTo>
                  <a:pt x="65" y="10330"/>
                  <a:pt x="51" y="11157"/>
                  <a:pt x="132" y="11357"/>
                </a:cubicBezTo>
                <a:cubicBezTo>
                  <a:pt x="165" y="11441"/>
                  <a:pt x="173" y="11585"/>
                  <a:pt x="148" y="11679"/>
                </a:cubicBezTo>
                <a:cubicBezTo>
                  <a:pt x="124" y="11774"/>
                  <a:pt x="143" y="11958"/>
                  <a:pt x="194" y="12092"/>
                </a:cubicBezTo>
                <a:cubicBezTo>
                  <a:pt x="244" y="12226"/>
                  <a:pt x="259" y="12408"/>
                  <a:pt x="227" y="12493"/>
                </a:cubicBezTo>
                <a:cubicBezTo>
                  <a:pt x="177" y="12622"/>
                  <a:pt x="144" y="12611"/>
                  <a:pt x="0" y="12480"/>
                </a:cubicBezTo>
                <a:lnTo>
                  <a:pt x="0" y="12707"/>
                </a:lnTo>
                <a:cubicBezTo>
                  <a:pt x="66" y="12748"/>
                  <a:pt x="132" y="12788"/>
                  <a:pt x="181" y="12778"/>
                </a:cubicBezTo>
                <a:cubicBezTo>
                  <a:pt x="262" y="12760"/>
                  <a:pt x="331" y="12902"/>
                  <a:pt x="400" y="13223"/>
                </a:cubicBezTo>
                <a:cubicBezTo>
                  <a:pt x="455" y="13483"/>
                  <a:pt x="509" y="13703"/>
                  <a:pt x="519" y="13715"/>
                </a:cubicBezTo>
                <a:cubicBezTo>
                  <a:pt x="529" y="13726"/>
                  <a:pt x="546" y="13766"/>
                  <a:pt x="556" y="13801"/>
                </a:cubicBezTo>
                <a:cubicBezTo>
                  <a:pt x="566" y="13837"/>
                  <a:pt x="608" y="13942"/>
                  <a:pt x="647" y="14037"/>
                </a:cubicBezTo>
                <a:cubicBezTo>
                  <a:pt x="685" y="14131"/>
                  <a:pt x="791" y="14403"/>
                  <a:pt x="881" y="14639"/>
                </a:cubicBezTo>
                <a:cubicBezTo>
                  <a:pt x="1871" y="17215"/>
                  <a:pt x="3968" y="19384"/>
                  <a:pt x="6537" y="20485"/>
                </a:cubicBezTo>
                <a:cubicBezTo>
                  <a:pt x="7300" y="20813"/>
                  <a:pt x="8581" y="21205"/>
                  <a:pt x="8913" y="21212"/>
                </a:cubicBezTo>
                <a:cubicBezTo>
                  <a:pt x="9033" y="21215"/>
                  <a:pt x="9267" y="21268"/>
                  <a:pt x="9432" y="21328"/>
                </a:cubicBezTo>
                <a:cubicBezTo>
                  <a:pt x="9597" y="21387"/>
                  <a:pt x="9766" y="21415"/>
                  <a:pt x="9807" y="21394"/>
                </a:cubicBezTo>
                <a:cubicBezTo>
                  <a:pt x="9849" y="21372"/>
                  <a:pt x="10198" y="21364"/>
                  <a:pt x="10581" y="21373"/>
                </a:cubicBezTo>
                <a:cubicBezTo>
                  <a:pt x="10965" y="21382"/>
                  <a:pt x="11625" y="21344"/>
                  <a:pt x="12048" y="21290"/>
                </a:cubicBezTo>
                <a:cubicBezTo>
                  <a:pt x="13070" y="21161"/>
                  <a:pt x="13138" y="21152"/>
                  <a:pt x="13288" y="21100"/>
                </a:cubicBezTo>
                <a:cubicBezTo>
                  <a:pt x="13358" y="21076"/>
                  <a:pt x="13740" y="20956"/>
                  <a:pt x="14132" y="20832"/>
                </a:cubicBezTo>
                <a:cubicBezTo>
                  <a:pt x="14917" y="20585"/>
                  <a:pt x="16151" y="19991"/>
                  <a:pt x="16887" y="19507"/>
                </a:cubicBezTo>
                <a:cubicBezTo>
                  <a:pt x="17593" y="19043"/>
                  <a:pt x="19199" y="17402"/>
                  <a:pt x="19676" y="16658"/>
                </a:cubicBezTo>
                <a:cubicBezTo>
                  <a:pt x="20431" y="15480"/>
                  <a:pt x="21188" y="13631"/>
                  <a:pt x="21311" y="12666"/>
                </a:cubicBezTo>
                <a:cubicBezTo>
                  <a:pt x="21600" y="10398"/>
                  <a:pt x="21511" y="9087"/>
                  <a:pt x="20949" y="7353"/>
                </a:cubicBezTo>
                <a:cubicBezTo>
                  <a:pt x="20813" y="6934"/>
                  <a:pt x="20689" y="6586"/>
                  <a:pt x="20553" y="6267"/>
                </a:cubicBezTo>
                <a:lnTo>
                  <a:pt x="20389" y="5945"/>
                </a:lnTo>
                <a:cubicBezTo>
                  <a:pt x="19286" y="3773"/>
                  <a:pt x="17729" y="2192"/>
                  <a:pt x="15664" y="1148"/>
                </a:cubicBezTo>
                <a:cubicBezTo>
                  <a:pt x="14088" y="351"/>
                  <a:pt x="12602" y="0"/>
                  <a:pt x="10804" y="0"/>
                </a:cubicBezTo>
                <a:close/>
                <a:moveTo>
                  <a:pt x="19581" y="19775"/>
                </a:moveTo>
                <a:cubicBezTo>
                  <a:pt x="19555" y="19776"/>
                  <a:pt x="19529" y="19781"/>
                  <a:pt x="19503" y="19788"/>
                </a:cubicBezTo>
                <a:cubicBezTo>
                  <a:pt x="19409" y="19811"/>
                  <a:pt x="19023" y="19863"/>
                  <a:pt x="18646" y="19899"/>
                </a:cubicBezTo>
                <a:lnTo>
                  <a:pt x="17963" y="19961"/>
                </a:lnTo>
                <a:lnTo>
                  <a:pt x="18560" y="20011"/>
                </a:lnTo>
                <a:cubicBezTo>
                  <a:pt x="19593" y="20095"/>
                  <a:pt x="19792" y="20096"/>
                  <a:pt x="19853" y="19998"/>
                </a:cubicBezTo>
                <a:cubicBezTo>
                  <a:pt x="19923" y="19884"/>
                  <a:pt x="19763" y="19767"/>
                  <a:pt x="19581" y="19775"/>
                </a:cubicBezTo>
                <a:close/>
                <a:moveTo>
                  <a:pt x="1718" y="19920"/>
                </a:moveTo>
                <a:cubicBezTo>
                  <a:pt x="1505" y="19920"/>
                  <a:pt x="1456" y="20025"/>
                  <a:pt x="1536" y="20333"/>
                </a:cubicBezTo>
                <a:cubicBezTo>
                  <a:pt x="1540" y="20348"/>
                  <a:pt x="1628" y="20348"/>
                  <a:pt x="1730" y="20333"/>
                </a:cubicBezTo>
                <a:cubicBezTo>
                  <a:pt x="1852" y="20315"/>
                  <a:pt x="1923" y="20241"/>
                  <a:pt x="1932" y="20114"/>
                </a:cubicBezTo>
                <a:cubicBezTo>
                  <a:pt x="1943" y="19958"/>
                  <a:pt x="1902" y="19920"/>
                  <a:pt x="1718" y="19920"/>
                </a:cubicBezTo>
                <a:close/>
                <a:moveTo>
                  <a:pt x="3464" y="21063"/>
                </a:moveTo>
                <a:cubicBezTo>
                  <a:pt x="3357" y="21058"/>
                  <a:pt x="3214" y="21064"/>
                  <a:pt x="3027" y="21080"/>
                </a:cubicBezTo>
                <a:cubicBezTo>
                  <a:pt x="2664" y="21110"/>
                  <a:pt x="2336" y="21152"/>
                  <a:pt x="2298" y="21175"/>
                </a:cubicBezTo>
                <a:cubicBezTo>
                  <a:pt x="2235" y="21214"/>
                  <a:pt x="2232" y="21436"/>
                  <a:pt x="2261" y="21600"/>
                </a:cubicBezTo>
                <a:lnTo>
                  <a:pt x="3382" y="21600"/>
                </a:lnTo>
                <a:cubicBezTo>
                  <a:pt x="3416" y="21571"/>
                  <a:pt x="3455" y="21557"/>
                  <a:pt x="3489" y="21517"/>
                </a:cubicBezTo>
                <a:cubicBezTo>
                  <a:pt x="3762" y="21199"/>
                  <a:pt x="3784" y="21078"/>
                  <a:pt x="3464" y="21063"/>
                </a:cubicBezTo>
                <a:close/>
                <a:moveTo>
                  <a:pt x="185" y="21092"/>
                </a:moveTo>
                <a:cubicBezTo>
                  <a:pt x="100" y="21092"/>
                  <a:pt x="55" y="21101"/>
                  <a:pt x="0" y="21109"/>
                </a:cubicBezTo>
                <a:lnTo>
                  <a:pt x="0" y="21600"/>
                </a:lnTo>
                <a:lnTo>
                  <a:pt x="1116" y="21600"/>
                </a:lnTo>
                <a:lnTo>
                  <a:pt x="1116" y="21476"/>
                </a:lnTo>
                <a:lnTo>
                  <a:pt x="1116" y="21142"/>
                </a:lnTo>
                <a:lnTo>
                  <a:pt x="494" y="21105"/>
                </a:lnTo>
                <a:cubicBezTo>
                  <a:pt x="371" y="21097"/>
                  <a:pt x="270" y="21093"/>
                  <a:pt x="185" y="21092"/>
                </a:cubicBezTo>
                <a:close/>
                <a:moveTo>
                  <a:pt x="4201" y="21208"/>
                </a:moveTo>
                <a:cubicBezTo>
                  <a:pt x="4154" y="21208"/>
                  <a:pt x="4119" y="21247"/>
                  <a:pt x="4119" y="21294"/>
                </a:cubicBezTo>
                <a:cubicBezTo>
                  <a:pt x="4119" y="21342"/>
                  <a:pt x="4154" y="21381"/>
                  <a:pt x="4201" y="21381"/>
                </a:cubicBezTo>
                <a:cubicBezTo>
                  <a:pt x="4248" y="21381"/>
                  <a:pt x="4288" y="21342"/>
                  <a:pt x="4288" y="21294"/>
                </a:cubicBezTo>
                <a:cubicBezTo>
                  <a:pt x="4288" y="21247"/>
                  <a:pt x="4248" y="21208"/>
                  <a:pt x="4201" y="21208"/>
                </a:cubicBezTo>
                <a:close/>
              </a:path>
            </a:pathLst>
          </a:custGeom>
          <a:ln w="12700">
            <a:miter lim="400000"/>
          </a:ln>
        </p:spPr>
      </p:pic>
      <p:pic>
        <p:nvPicPr>
          <p:cNvPr id="1059" name="Pré-Aff Circuit Visuel 2.png" descr="Pré-Aff Circuit Visuel 2.png"/>
          <p:cNvPicPr>
            <a:picLocks noChangeAspect="1"/>
          </p:cNvPicPr>
          <p:nvPr/>
        </p:nvPicPr>
        <p:blipFill>
          <a:blip r:embed="rId2">
            <a:extLst/>
          </a:blip>
          <a:srcRect l="37671" t="35026" r="31575" b="24286"/>
          <a:stretch>
            <a:fillRect/>
          </a:stretch>
        </p:blipFill>
        <p:spPr>
          <a:xfrm>
            <a:off x="3247689" y="2547429"/>
            <a:ext cx="1364060" cy="1366890"/>
          </a:xfrm>
          <a:custGeom>
            <a:avLst/>
            <a:gdLst/>
            <a:ahLst/>
            <a:cxnLst>
              <a:cxn ang="0">
                <a:pos x="wd2" y="hd2"/>
              </a:cxn>
              <a:cxn ang="5400000">
                <a:pos x="wd2" y="hd2"/>
              </a:cxn>
              <a:cxn ang="10800000">
                <a:pos x="wd2" y="hd2"/>
              </a:cxn>
              <a:cxn ang="16200000">
                <a:pos x="wd2" y="hd2"/>
              </a:cxn>
            </a:cxnLst>
            <a:rect l="0" t="0" r="r" b="b"/>
            <a:pathLst>
              <a:path w="21600" h="21591" fill="norm" stroke="1" extrusionOk="0">
                <a:moveTo>
                  <a:pt x="10910" y="1"/>
                </a:moveTo>
                <a:cubicBezTo>
                  <a:pt x="9915" y="-9"/>
                  <a:pt x="8924" y="67"/>
                  <a:pt x="8264" y="239"/>
                </a:cubicBezTo>
                <a:cubicBezTo>
                  <a:pt x="6159" y="788"/>
                  <a:pt x="4456" y="1824"/>
                  <a:pt x="2878" y="3505"/>
                </a:cubicBezTo>
                <a:lnTo>
                  <a:pt x="1829" y="4621"/>
                </a:lnTo>
                <a:lnTo>
                  <a:pt x="0" y="4621"/>
                </a:lnTo>
                <a:lnTo>
                  <a:pt x="0" y="21591"/>
                </a:lnTo>
                <a:lnTo>
                  <a:pt x="21600" y="21591"/>
                </a:lnTo>
                <a:lnTo>
                  <a:pt x="21600" y="4621"/>
                </a:lnTo>
                <a:lnTo>
                  <a:pt x="19765" y="4621"/>
                </a:lnTo>
                <a:lnTo>
                  <a:pt x="19042" y="3737"/>
                </a:lnTo>
                <a:cubicBezTo>
                  <a:pt x="17751" y="2161"/>
                  <a:pt x="15701" y="865"/>
                  <a:pt x="13593" y="295"/>
                </a:cubicBezTo>
                <a:cubicBezTo>
                  <a:pt x="12909" y="110"/>
                  <a:pt x="11905" y="10"/>
                  <a:pt x="10910" y="1"/>
                </a:cubicBezTo>
                <a:close/>
              </a:path>
            </a:pathLst>
          </a:custGeom>
          <a:ln w="12700">
            <a:miter lim="400000"/>
          </a:ln>
        </p:spPr>
      </p:pic>
      <p:pic>
        <p:nvPicPr>
          <p:cNvPr id="1060" name="Pré-Aff Circuit Visuel 2.png" descr="Pré-Aff Circuit Visuel 2.png"/>
          <p:cNvPicPr>
            <a:picLocks noChangeAspect="1"/>
          </p:cNvPicPr>
          <p:nvPr/>
        </p:nvPicPr>
        <p:blipFill>
          <a:blip r:embed="rId2">
            <a:extLst/>
          </a:blip>
          <a:srcRect l="44269" t="43967" r="38030" b="33190"/>
          <a:stretch>
            <a:fillRect/>
          </a:stretch>
        </p:blipFill>
        <p:spPr>
          <a:xfrm>
            <a:off x="3543509" y="2854177"/>
            <a:ext cx="785084" cy="767356"/>
          </a:xfrm>
          <a:prstGeom prst="rect">
            <a:avLst/>
          </a:prstGeom>
          <a:ln w="12700">
            <a:miter lim="400000"/>
          </a:ln>
        </p:spPr>
      </p:pic>
      <p:sp>
        <p:nvSpPr>
          <p:cNvPr id="106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400"/>
                                  </p:stCondLst>
                                  <p:iterate type="el" backwards="0">
                                    <p:tmAbs val="0"/>
                                  </p:iterate>
                                  <p:childTnLst>
                                    <p:set>
                                      <p:cBhvr>
                                        <p:cTn id="6" fill="hold"/>
                                        <p:tgtEl>
                                          <p:spTgt spid="1047"/>
                                        </p:tgtEl>
                                        <p:attrNameLst>
                                          <p:attrName>style.visibility</p:attrName>
                                        </p:attrNameLst>
                                      </p:cBhvr>
                                      <p:to>
                                        <p:strVal val="visible"/>
                                      </p:to>
                                    </p:set>
                                  </p:childTnLst>
                                </p:cTn>
                              </p:par>
                            </p:childTnLst>
                          </p:cTn>
                        </p:par>
                        <p:par>
                          <p:cTn id="7" fill="hold">
                            <p:stCondLst>
                              <p:cond delay="400"/>
                            </p:stCondLst>
                            <p:childTnLst>
                              <p:par>
                                <p:cTn id="8" presetClass="entr" nodeType="afterEffect" presetSubtype="0" presetID="1" grpId="2" fill="hold">
                                  <p:stCondLst>
                                    <p:cond delay="400"/>
                                  </p:stCondLst>
                                  <p:iterate type="el" backwards="0">
                                    <p:tmAbs val="0"/>
                                  </p:iterate>
                                  <p:childTnLst>
                                    <p:set>
                                      <p:cBhvr>
                                        <p:cTn id="9" fill="hold"/>
                                        <p:tgtEl>
                                          <p:spTgt spid="104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ID="10" grpId="3" fill="hold">
                                  <p:stCondLst>
                                    <p:cond delay="0"/>
                                  </p:stCondLst>
                                  <p:iterate type="el" backwards="0">
                                    <p:tmAbs val="0"/>
                                  </p:iterate>
                                  <p:childTnLst>
                                    <p:set>
                                      <p:cBhvr>
                                        <p:cTn id="13" fill="hold"/>
                                        <p:tgtEl>
                                          <p:spTgt spid="1041">
                                            <p:bg/>
                                          </p:spTgt>
                                        </p:tgtEl>
                                        <p:attrNameLst>
                                          <p:attrName>style.visibility</p:attrName>
                                        </p:attrNameLst>
                                      </p:cBhvr>
                                      <p:to>
                                        <p:strVal val="visible"/>
                                      </p:to>
                                    </p:set>
                                    <p:animEffect filter="fade" transition="in">
                                      <p:cBhvr>
                                        <p:cTn id="14" dur="1000"/>
                                        <p:tgtEl>
                                          <p:spTgt spid="1041">
                                            <p:bg/>
                                          </p:spTgt>
                                        </p:tgtEl>
                                      </p:cBhvr>
                                    </p:animEffect>
                                  </p:childTnLst>
                                </p:cTn>
                              </p:par>
                              <p:par>
                                <p:cTn id="15" presetClass="entr" nodeType="withEffect" presetSubtype="0" presetID="10" grpId="3" fill="hold">
                                  <p:stCondLst>
                                    <p:cond delay="0"/>
                                  </p:stCondLst>
                                  <p:iterate type="el" backwards="0">
                                    <p:tmAbs val="0"/>
                                  </p:iterate>
                                  <p:childTnLst>
                                    <p:set>
                                      <p:cBhvr>
                                        <p:cTn id="16" fill="hold"/>
                                        <p:tgtEl>
                                          <p:spTgt spid="1041">
                                            <p:txEl>
                                              <p:pRg st="0" end="0"/>
                                            </p:txEl>
                                          </p:spTgt>
                                        </p:tgtEl>
                                        <p:attrNameLst>
                                          <p:attrName>style.visibility</p:attrName>
                                        </p:attrNameLst>
                                      </p:cBhvr>
                                      <p:to>
                                        <p:strVal val="visible"/>
                                      </p:to>
                                    </p:set>
                                    <p:animEffect filter="fade" transition="in">
                                      <p:cBhvr>
                                        <p:cTn id="17" dur="1000"/>
                                        <p:tgtEl>
                                          <p:spTgt spid="1041">
                                            <p:txEl>
                                              <p:pRg st="0" end="0"/>
                                            </p:txEl>
                                          </p:spTgt>
                                        </p:tgtEl>
                                      </p:cBhvr>
                                    </p:animEffect>
                                  </p:childTnLst>
                                </p:cTn>
                              </p:par>
                            </p:childTnLst>
                          </p:cTn>
                        </p:par>
                        <p:par>
                          <p:cTn id="18" fill="hold">
                            <p:stCondLst>
                              <p:cond delay="1000"/>
                            </p:stCondLst>
                            <p:childTnLst>
                              <p:par>
                                <p:cTn id="19" presetClass="entr" nodeType="afterEffect" presetID="10" grpId="4" fill="hold">
                                  <p:stCondLst>
                                    <p:cond delay="0"/>
                                  </p:stCondLst>
                                  <p:iterate type="el" backwards="0">
                                    <p:tmAbs val="0"/>
                                  </p:iterate>
                                  <p:childTnLst>
                                    <p:set>
                                      <p:cBhvr>
                                        <p:cTn id="20" fill="hold"/>
                                        <p:tgtEl>
                                          <p:spTgt spid="1060"/>
                                        </p:tgtEl>
                                        <p:attrNameLst>
                                          <p:attrName>style.visibility</p:attrName>
                                        </p:attrNameLst>
                                      </p:cBhvr>
                                      <p:to>
                                        <p:strVal val="visible"/>
                                      </p:to>
                                    </p:set>
                                    <p:animEffect filter="fade" transition="in">
                                      <p:cBhvr>
                                        <p:cTn id="21" dur="500"/>
                                        <p:tgtEl>
                                          <p:spTgt spid="1060"/>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3" fill="hold">
                                  <p:stCondLst>
                                    <p:cond delay="0"/>
                                  </p:stCondLst>
                                  <p:iterate type="el" backwards="0">
                                    <p:tmAbs val="0"/>
                                  </p:iterate>
                                  <p:childTnLst>
                                    <p:set>
                                      <p:cBhvr>
                                        <p:cTn id="25" fill="hold"/>
                                        <p:tgtEl>
                                          <p:spTgt spid="1041">
                                            <p:txEl>
                                              <p:pRg st="1" end="1"/>
                                            </p:txEl>
                                          </p:spTgt>
                                        </p:tgtEl>
                                        <p:attrNameLst>
                                          <p:attrName>style.visibility</p:attrName>
                                        </p:attrNameLst>
                                      </p:cBhvr>
                                      <p:to>
                                        <p:strVal val="visible"/>
                                      </p:to>
                                    </p:set>
                                    <p:animEffect filter="fade" transition="in">
                                      <p:cBhvr>
                                        <p:cTn id="26" dur="1000"/>
                                        <p:tgtEl>
                                          <p:spTgt spid="1041">
                                            <p:txEl>
                                              <p:pRg st="1" end="1"/>
                                            </p:txEl>
                                          </p:spTgt>
                                        </p:tgtEl>
                                      </p:cBhvr>
                                    </p:animEffect>
                                  </p:childTnLst>
                                </p:cTn>
                              </p:par>
                            </p:childTnLst>
                          </p:cTn>
                        </p:par>
                        <p:par>
                          <p:cTn id="27" fill="hold">
                            <p:stCondLst>
                              <p:cond delay="1000"/>
                            </p:stCondLst>
                            <p:childTnLst>
                              <p:par>
                                <p:cTn id="28" presetClass="entr" nodeType="afterEffect" presetID="10" grpId="5" fill="hold">
                                  <p:stCondLst>
                                    <p:cond delay="0"/>
                                  </p:stCondLst>
                                  <p:iterate type="el" backwards="0">
                                    <p:tmAbs val="0"/>
                                  </p:iterate>
                                  <p:childTnLst>
                                    <p:set>
                                      <p:cBhvr>
                                        <p:cTn id="29" fill="hold"/>
                                        <p:tgtEl>
                                          <p:spTgt spid="1059"/>
                                        </p:tgtEl>
                                        <p:attrNameLst>
                                          <p:attrName>style.visibility</p:attrName>
                                        </p:attrNameLst>
                                      </p:cBhvr>
                                      <p:to>
                                        <p:strVal val="visible"/>
                                      </p:to>
                                    </p:set>
                                    <p:animEffect filter="fade" transition="in">
                                      <p:cBhvr>
                                        <p:cTn id="30" dur="500"/>
                                        <p:tgtEl>
                                          <p:spTgt spid="1059"/>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3" fill="hold">
                                  <p:stCondLst>
                                    <p:cond delay="0"/>
                                  </p:stCondLst>
                                  <p:iterate type="el" backwards="0">
                                    <p:tmAbs val="0"/>
                                  </p:iterate>
                                  <p:childTnLst>
                                    <p:set>
                                      <p:cBhvr>
                                        <p:cTn id="34" fill="hold"/>
                                        <p:tgtEl>
                                          <p:spTgt spid="1041">
                                            <p:txEl>
                                              <p:pRg st="2" end="2"/>
                                            </p:txEl>
                                          </p:spTgt>
                                        </p:tgtEl>
                                        <p:attrNameLst>
                                          <p:attrName>style.visibility</p:attrName>
                                        </p:attrNameLst>
                                      </p:cBhvr>
                                      <p:to>
                                        <p:strVal val="visible"/>
                                      </p:to>
                                    </p:set>
                                    <p:animEffect filter="fade" transition="in">
                                      <p:cBhvr>
                                        <p:cTn id="35" dur="1000"/>
                                        <p:tgtEl>
                                          <p:spTgt spid="1041">
                                            <p:txEl>
                                              <p:pRg st="2" end="2"/>
                                            </p:txEl>
                                          </p:spTgt>
                                        </p:tgtEl>
                                      </p:cBhvr>
                                    </p:animEffect>
                                  </p:childTnLst>
                                </p:cTn>
                              </p:par>
                            </p:childTnLst>
                          </p:cTn>
                        </p:par>
                        <p:par>
                          <p:cTn id="36" fill="hold">
                            <p:stCondLst>
                              <p:cond delay="1000"/>
                            </p:stCondLst>
                            <p:childTnLst>
                              <p:par>
                                <p:cTn id="37" presetClass="entr" nodeType="afterEffect" presetID="10" grpId="6" fill="hold">
                                  <p:stCondLst>
                                    <p:cond delay="0"/>
                                  </p:stCondLst>
                                  <p:iterate type="el" backwards="0">
                                    <p:tmAbs val="0"/>
                                  </p:iterate>
                                  <p:childTnLst>
                                    <p:set>
                                      <p:cBhvr>
                                        <p:cTn id="38" fill="hold"/>
                                        <p:tgtEl>
                                          <p:spTgt spid="1058"/>
                                        </p:tgtEl>
                                        <p:attrNameLst>
                                          <p:attrName>style.visibility</p:attrName>
                                        </p:attrNameLst>
                                      </p:cBhvr>
                                      <p:to>
                                        <p:strVal val="visible"/>
                                      </p:to>
                                    </p:set>
                                    <p:animEffect filter="fade" transition="in">
                                      <p:cBhvr>
                                        <p:cTn id="39" dur="500"/>
                                        <p:tgtEl>
                                          <p:spTgt spid="1058"/>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7" fill="hold">
                                  <p:stCondLst>
                                    <p:cond delay="0"/>
                                  </p:stCondLst>
                                  <p:iterate type="el" backwards="0">
                                    <p:tmAbs val="0"/>
                                  </p:iterate>
                                  <p:childTnLst>
                                    <p:set>
                                      <p:cBhvr>
                                        <p:cTn id="43" fill="hold"/>
                                        <p:tgtEl>
                                          <p:spTgt spid="1048"/>
                                        </p:tgtEl>
                                        <p:attrNameLst>
                                          <p:attrName>style.visibility</p:attrName>
                                        </p:attrNameLst>
                                      </p:cBhvr>
                                      <p:to>
                                        <p:strVal val="visible"/>
                                      </p:to>
                                    </p:set>
                                  </p:childTnLst>
                                </p:cTn>
                              </p:par>
                            </p:childTnLst>
                          </p:cTn>
                        </p:par>
                        <p:par>
                          <p:cTn id="44" fill="hold">
                            <p:stCondLst>
                              <p:cond delay="0"/>
                            </p:stCondLst>
                            <p:childTnLst>
                              <p:par>
                                <p:cTn id="45" presetClass="entr" nodeType="afterEffect" presetID="10" grpId="8" fill="hold">
                                  <p:stCondLst>
                                    <p:cond delay="0"/>
                                  </p:stCondLst>
                                  <p:iterate type="el" backwards="0">
                                    <p:tmAbs val="0"/>
                                  </p:iterate>
                                  <p:childTnLst>
                                    <p:set>
                                      <p:cBhvr>
                                        <p:cTn id="46" fill="hold"/>
                                        <p:tgtEl>
                                          <p:spTgt spid="1057"/>
                                        </p:tgtEl>
                                        <p:attrNameLst>
                                          <p:attrName>style.visibility</p:attrName>
                                        </p:attrNameLst>
                                      </p:cBhvr>
                                      <p:to>
                                        <p:strVal val="visible"/>
                                      </p:to>
                                    </p:set>
                                    <p:animEffect filter="fade" transition="in">
                                      <p:cBhvr>
                                        <p:cTn id="47" dur="500"/>
                                        <p:tgtEl>
                                          <p:spTgt spid="1057"/>
                                        </p:tgtEl>
                                      </p:cBhvr>
                                    </p:animEffect>
                                  </p:childTnLst>
                                </p:cTn>
                              </p:par>
                            </p:childTnLst>
                          </p:cTn>
                        </p:par>
                        <p:par>
                          <p:cTn id="48" fill="hold">
                            <p:stCondLst>
                              <p:cond delay="500"/>
                            </p:stCondLst>
                            <p:childTnLst>
                              <p:par>
                                <p:cTn id="49" presetClass="entr" nodeType="afterEffect" presetID="10" grpId="3" fill="hold">
                                  <p:stCondLst>
                                    <p:cond delay="0"/>
                                  </p:stCondLst>
                                  <p:iterate type="el" backwards="0">
                                    <p:tmAbs val="0"/>
                                  </p:iterate>
                                  <p:childTnLst>
                                    <p:set>
                                      <p:cBhvr>
                                        <p:cTn id="50" fill="hold"/>
                                        <p:tgtEl>
                                          <p:spTgt spid="1041">
                                            <p:txEl>
                                              <p:pRg st="3" end="3"/>
                                            </p:txEl>
                                          </p:spTgt>
                                        </p:tgtEl>
                                        <p:attrNameLst>
                                          <p:attrName>style.visibility</p:attrName>
                                        </p:attrNameLst>
                                      </p:cBhvr>
                                      <p:to>
                                        <p:strVal val="visible"/>
                                      </p:to>
                                    </p:set>
                                    <p:animEffect filter="fade" transition="in">
                                      <p:cBhvr>
                                        <p:cTn id="51" dur="1000"/>
                                        <p:tgtEl>
                                          <p:spTgt spid="1041">
                                            <p:txEl>
                                              <p:pRg st="3" end="3"/>
                                            </p:txEl>
                                          </p:spTgt>
                                        </p:tgtEl>
                                      </p:cBhvr>
                                    </p:animEffect>
                                  </p:childTnLst>
                                </p:cTn>
                              </p:par>
                            </p:childTnLst>
                          </p:cTn>
                        </p:par>
                        <p:par>
                          <p:cTn id="52" fill="hold">
                            <p:stCondLst>
                              <p:cond delay="1500"/>
                            </p:stCondLst>
                            <p:childTnLst>
                              <p:par>
                                <p:cTn id="53" presetClass="entr" nodeType="afterEffect" presetID="10" grpId="3" fill="hold">
                                  <p:stCondLst>
                                    <p:cond delay="0"/>
                                  </p:stCondLst>
                                  <p:iterate type="el" backwards="0">
                                    <p:tmAbs val="0"/>
                                  </p:iterate>
                                  <p:childTnLst>
                                    <p:set>
                                      <p:cBhvr>
                                        <p:cTn id="54" fill="hold"/>
                                        <p:tgtEl>
                                          <p:spTgt spid="1041">
                                            <p:txEl>
                                              <p:pRg st="4" end="4"/>
                                            </p:txEl>
                                          </p:spTgt>
                                        </p:tgtEl>
                                        <p:attrNameLst>
                                          <p:attrName>style.visibility</p:attrName>
                                        </p:attrNameLst>
                                      </p:cBhvr>
                                      <p:to>
                                        <p:strVal val="visible"/>
                                      </p:to>
                                    </p:set>
                                    <p:animEffect filter="fade" transition="in">
                                      <p:cBhvr>
                                        <p:cTn id="55" dur="1000"/>
                                        <p:tgtEl>
                                          <p:spTgt spid="1041">
                                            <p:txEl>
                                              <p:pRg st="4" end="4"/>
                                            </p:txEl>
                                          </p:spTgt>
                                        </p:tgtEl>
                                      </p:cBhvr>
                                    </p:animEffect>
                                  </p:childTnLst>
                                </p:cTn>
                              </p:par>
                            </p:childTnLst>
                          </p:cTn>
                        </p:par>
                        <p:par>
                          <p:cTn id="56" fill="hold">
                            <p:stCondLst>
                              <p:cond delay="2500"/>
                            </p:stCondLst>
                            <p:childTnLst>
                              <p:par>
                                <p:cTn id="57" presetClass="entr" nodeType="afterEffect" presetSubtype="0" presetID="1" grpId="9" fill="hold">
                                  <p:stCondLst>
                                    <p:cond delay="0"/>
                                  </p:stCondLst>
                                  <p:iterate type="el" backwards="0">
                                    <p:tmAbs val="0"/>
                                  </p:iterate>
                                  <p:childTnLst>
                                    <p:set>
                                      <p:cBhvr>
                                        <p:cTn id="58" fill="hold"/>
                                        <p:tgtEl>
                                          <p:spTgt spid="10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xit" nodeType="clickEffect" presetSubtype="0" presetID="1" grpId="10" fill="hold">
                                  <p:stCondLst>
                                    <p:cond delay="0"/>
                                  </p:stCondLst>
                                  <p:iterate type="el" backwards="0">
                                    <p:tmAbs val="0"/>
                                  </p:iterate>
                                  <p:childTnLst>
                                    <p:set>
                                      <p:cBhvr>
                                        <p:cTn id="62" fill="hold">
                                          <p:stCondLst>
                                            <p:cond delay="0"/>
                                          </p:stCondLst>
                                        </p:cTn>
                                        <p:tgtEl>
                                          <p:spTgt spid="1041">
                                            <p:txEl>
                                              <p:pRg st="0" end="0"/>
                                            </p:txEl>
                                          </p:spTgt>
                                        </p:tgtEl>
                                        <p:attrNameLst>
                                          <p:attrName>style.visibility</p:attrName>
                                        </p:attrNameLst>
                                      </p:cBhvr>
                                      <p:to>
                                        <p:strVal val="hidden"/>
                                      </p:to>
                                    </p:set>
                                  </p:childTnLst>
                                </p:cTn>
                              </p:par>
                              <p:par>
                                <p:cTn id="63" presetClass="exit" nodeType="withEffect" presetSubtype="0" presetID="1" grpId="10" fill="hold">
                                  <p:stCondLst>
                                    <p:cond delay="0"/>
                                  </p:stCondLst>
                                  <p:iterate type="el" backwards="0">
                                    <p:tmAbs val="0"/>
                                  </p:iterate>
                                  <p:childTnLst>
                                    <p:set>
                                      <p:cBhvr>
                                        <p:cTn id="64" fill="hold">
                                          <p:stCondLst>
                                            <p:cond delay="0"/>
                                          </p:stCondLst>
                                        </p:cTn>
                                        <p:tgtEl>
                                          <p:spTgt spid="1041">
                                            <p:txEl>
                                              <p:pRg st="1" end="1"/>
                                            </p:txEl>
                                          </p:spTgt>
                                        </p:tgtEl>
                                        <p:attrNameLst>
                                          <p:attrName>style.visibility</p:attrName>
                                        </p:attrNameLst>
                                      </p:cBhvr>
                                      <p:to>
                                        <p:strVal val="hidden"/>
                                      </p:to>
                                    </p:set>
                                  </p:childTnLst>
                                </p:cTn>
                              </p:par>
                              <p:par>
                                <p:cTn id="65" presetClass="exit" nodeType="withEffect" presetSubtype="0" presetID="1" grpId="10" fill="hold">
                                  <p:stCondLst>
                                    <p:cond delay="0"/>
                                  </p:stCondLst>
                                  <p:iterate type="el" backwards="0">
                                    <p:tmAbs val="0"/>
                                  </p:iterate>
                                  <p:childTnLst>
                                    <p:set>
                                      <p:cBhvr>
                                        <p:cTn id="66" fill="hold">
                                          <p:stCondLst>
                                            <p:cond delay="0"/>
                                          </p:stCondLst>
                                        </p:cTn>
                                        <p:tgtEl>
                                          <p:spTgt spid="1041">
                                            <p:txEl>
                                              <p:pRg st="2" end="2"/>
                                            </p:txEl>
                                          </p:spTgt>
                                        </p:tgtEl>
                                        <p:attrNameLst>
                                          <p:attrName>style.visibility</p:attrName>
                                        </p:attrNameLst>
                                      </p:cBhvr>
                                      <p:to>
                                        <p:strVal val="hidden"/>
                                      </p:to>
                                    </p:set>
                                  </p:childTnLst>
                                </p:cTn>
                              </p:par>
                              <p:par>
                                <p:cTn id="67" presetClass="exit" nodeType="withEffect" presetSubtype="0" presetID="1" grpId="10" fill="hold">
                                  <p:stCondLst>
                                    <p:cond delay="0"/>
                                  </p:stCondLst>
                                  <p:iterate type="el" backwards="0">
                                    <p:tmAbs val="0"/>
                                  </p:iterate>
                                  <p:childTnLst>
                                    <p:set>
                                      <p:cBhvr>
                                        <p:cTn id="68" fill="hold">
                                          <p:stCondLst>
                                            <p:cond delay="0"/>
                                          </p:stCondLst>
                                        </p:cTn>
                                        <p:tgtEl>
                                          <p:spTgt spid="1041">
                                            <p:txEl>
                                              <p:pRg st="3" end="3"/>
                                            </p:txEl>
                                          </p:spTgt>
                                        </p:tgtEl>
                                        <p:attrNameLst>
                                          <p:attrName>style.visibility</p:attrName>
                                        </p:attrNameLst>
                                      </p:cBhvr>
                                      <p:to>
                                        <p:strVal val="hidden"/>
                                      </p:to>
                                    </p:set>
                                  </p:childTnLst>
                                </p:cTn>
                              </p:par>
                              <p:par>
                                <p:cTn id="69" presetClass="exit" nodeType="withEffect" presetSubtype="0" presetID="1" grpId="10" fill="hold">
                                  <p:stCondLst>
                                    <p:cond delay="0"/>
                                  </p:stCondLst>
                                  <p:iterate type="el" backwards="0">
                                    <p:tmAbs val="0"/>
                                  </p:iterate>
                                  <p:childTnLst>
                                    <p:set>
                                      <p:cBhvr>
                                        <p:cTn id="70" fill="hold">
                                          <p:stCondLst>
                                            <p:cond delay="0"/>
                                          </p:stCondLst>
                                        </p:cTn>
                                        <p:tgtEl>
                                          <p:spTgt spid="1041">
                                            <p:txEl>
                                              <p:pRg st="4" end="4"/>
                                            </p:txEl>
                                          </p:spTgt>
                                        </p:tgtEl>
                                        <p:attrNameLst>
                                          <p:attrName>style.visibility</p:attrName>
                                        </p:attrNameLst>
                                      </p:cBhvr>
                                      <p:to>
                                        <p:strVal val="hidden"/>
                                      </p:to>
                                    </p:set>
                                  </p:childTnLst>
                                </p:cTn>
                              </p:par>
                              <p:par>
                                <p:cTn id="71" presetClass="exit" nodeType="withEffect" presetSubtype="0" presetID="1" grpId="10" fill="hold">
                                  <p:stCondLst>
                                    <p:cond delay="0"/>
                                  </p:stCondLst>
                                  <p:iterate type="el" backwards="0">
                                    <p:tmAbs val="0"/>
                                  </p:iterate>
                                  <p:childTnLst>
                                    <p:set>
                                      <p:cBhvr>
                                        <p:cTn id="72" fill="hold">
                                          <p:stCondLst>
                                            <p:cond delay="0"/>
                                          </p:stCondLst>
                                        </p:cTn>
                                        <p:tgtEl>
                                          <p:spTgt spid="1041">
                                            <p:bg/>
                                          </p:spTgt>
                                        </p:tgtEl>
                                        <p:attrNameLst>
                                          <p:attrName>style.visibility</p:attrName>
                                        </p:attrNameLst>
                                      </p:cBhvr>
                                      <p:to>
                                        <p:strVal val="hidden"/>
                                      </p:to>
                                    </p:set>
                                  </p:childTnLst>
                                </p:cTn>
                              </p:par>
                            </p:childTnLst>
                          </p:cTn>
                        </p:par>
                        <p:par>
                          <p:cTn id="73" fill="hold">
                            <p:stCondLst>
                              <p:cond delay="0"/>
                            </p:stCondLst>
                            <p:childTnLst>
                              <p:par>
                                <p:cTn id="74" presetClass="exit" nodeType="afterEffect" presetSubtype="0" presetID="1" grpId="11" fill="hold">
                                  <p:stCondLst>
                                    <p:cond delay="0"/>
                                  </p:stCondLst>
                                  <p:iterate type="el" backwards="0">
                                    <p:tmAbs val="0"/>
                                  </p:iterate>
                                  <p:childTnLst>
                                    <p:set>
                                      <p:cBhvr>
                                        <p:cTn id="75" fill="hold">
                                          <p:stCondLst>
                                            <p:cond delay="0"/>
                                          </p:stCondLst>
                                        </p:cTn>
                                        <p:tgtEl>
                                          <p:spTgt spid="1043"/>
                                        </p:tgtEl>
                                        <p:attrNameLst>
                                          <p:attrName>style.visibility</p:attrName>
                                        </p:attrNameLst>
                                      </p:cBhvr>
                                      <p:to>
                                        <p:strVal val="hidden"/>
                                      </p:to>
                                    </p:set>
                                  </p:childTnLst>
                                </p:cTn>
                              </p:par>
                            </p:childTnLst>
                          </p:cTn>
                        </p:par>
                        <p:par>
                          <p:cTn id="76" fill="hold">
                            <p:stCondLst>
                              <p:cond delay="0"/>
                            </p:stCondLst>
                            <p:childTnLst>
                              <p:par>
                                <p:cTn id="77" presetClass="entr" nodeType="afterEffect" presetSubtype="0" presetID="1" grpId="12" fill="hold">
                                  <p:stCondLst>
                                    <p:cond delay="0"/>
                                  </p:stCondLst>
                                  <p:iterate type="el" backwards="0">
                                    <p:tmAbs val="0"/>
                                  </p:iterate>
                                  <p:childTnLst>
                                    <p:set>
                                      <p:cBhvr>
                                        <p:cTn id="78" fill="hold"/>
                                        <p:tgtEl>
                                          <p:spTgt spid="1052"/>
                                        </p:tgtEl>
                                        <p:attrNameLst>
                                          <p:attrName>style.visibility</p:attrName>
                                        </p:attrNameLst>
                                      </p:cBhvr>
                                      <p:to>
                                        <p:strVal val="visible"/>
                                      </p:to>
                                    </p:set>
                                  </p:childTnLst>
                                </p:cTn>
                              </p:par>
                            </p:childTnLst>
                          </p:cTn>
                        </p:par>
                        <p:par>
                          <p:cTn id="79" fill="hold">
                            <p:stCondLst>
                              <p:cond delay="0"/>
                            </p:stCondLst>
                            <p:childTnLst>
                              <p:par>
                                <p:cTn id="80" presetClass="entr" nodeType="afterEffect" presetSubtype="0" presetID="1" grpId="13" fill="hold">
                                  <p:stCondLst>
                                    <p:cond delay="0"/>
                                  </p:stCondLst>
                                  <p:iterate type="el" backwards="0">
                                    <p:tmAbs val="0"/>
                                  </p:iterate>
                                  <p:childTnLst>
                                    <p:set>
                                      <p:cBhvr>
                                        <p:cTn id="81" fill="hold"/>
                                        <p:tgtEl>
                                          <p:spTgt spid="10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Class="exit" nodeType="clickEffect" presetSubtype="0" presetID="1" grpId="14" fill="hold">
                                  <p:stCondLst>
                                    <p:cond delay="0"/>
                                  </p:stCondLst>
                                  <p:iterate type="el" backwards="0">
                                    <p:tmAbs val="0"/>
                                  </p:iterate>
                                  <p:childTnLst>
                                    <p:set>
                                      <p:cBhvr>
                                        <p:cTn id="85" fill="hold">
                                          <p:stCondLst>
                                            <p:cond delay="0"/>
                                          </p:stCondLst>
                                        </p:cTn>
                                        <p:tgtEl>
                                          <p:spTgt spid="1052"/>
                                        </p:tgtEl>
                                        <p:attrNameLst>
                                          <p:attrName>style.visibility</p:attrName>
                                        </p:attrNameLst>
                                      </p:cBhvr>
                                      <p:to>
                                        <p:strVal val="hidden"/>
                                      </p:to>
                                    </p:set>
                                  </p:childTnLst>
                                </p:cTn>
                              </p:par>
                            </p:childTnLst>
                          </p:cTn>
                        </p:par>
                        <p:par>
                          <p:cTn id="86" fill="hold">
                            <p:stCondLst>
                              <p:cond delay="0"/>
                            </p:stCondLst>
                            <p:childTnLst>
                              <p:par>
                                <p:cTn id="87" presetClass="exit" nodeType="afterEffect" presetSubtype="0" presetID="1" grpId="15" fill="hold">
                                  <p:stCondLst>
                                    <p:cond delay="0"/>
                                  </p:stCondLst>
                                  <p:iterate type="el" backwards="0">
                                    <p:tmAbs val="0"/>
                                  </p:iterate>
                                  <p:childTnLst>
                                    <p:set>
                                      <p:cBhvr>
                                        <p:cTn id="88" fill="hold">
                                          <p:stCondLst>
                                            <p:cond delay="0"/>
                                          </p:stCondLst>
                                        </p:cTn>
                                        <p:tgtEl>
                                          <p:spTgt spid="1044"/>
                                        </p:tgtEl>
                                        <p:attrNameLst>
                                          <p:attrName>style.visibility</p:attrName>
                                        </p:attrNameLst>
                                      </p:cBhvr>
                                      <p:to>
                                        <p:strVal val="hidden"/>
                                      </p:to>
                                    </p:set>
                                  </p:childTnLst>
                                </p:cTn>
                              </p:par>
                            </p:childTnLst>
                          </p:cTn>
                        </p:par>
                        <p:par>
                          <p:cTn id="89" fill="hold">
                            <p:stCondLst>
                              <p:cond delay="0"/>
                            </p:stCondLst>
                            <p:childTnLst>
                              <p:par>
                                <p:cTn id="90" presetClass="entr" nodeType="afterEffect" presetSubtype="0" presetID="1" grpId="16" fill="hold">
                                  <p:stCondLst>
                                    <p:cond delay="0"/>
                                  </p:stCondLst>
                                  <p:iterate type="el" backwards="0">
                                    <p:tmAbs val="0"/>
                                  </p:iterate>
                                  <p:childTnLst>
                                    <p:set>
                                      <p:cBhvr>
                                        <p:cTn id="91" fill="hold"/>
                                        <p:tgtEl>
                                          <p:spTgt spid="1055"/>
                                        </p:tgtEl>
                                        <p:attrNameLst>
                                          <p:attrName>style.visibility</p:attrName>
                                        </p:attrNameLst>
                                      </p:cBhvr>
                                      <p:to>
                                        <p:strVal val="visible"/>
                                      </p:to>
                                    </p:set>
                                  </p:childTnLst>
                                </p:cTn>
                              </p:par>
                            </p:childTnLst>
                          </p:cTn>
                        </p:par>
                        <p:par>
                          <p:cTn id="92" fill="hold">
                            <p:stCondLst>
                              <p:cond delay="0"/>
                            </p:stCondLst>
                            <p:childTnLst>
                              <p:par>
                                <p:cTn id="93" presetClass="entr" nodeType="afterEffect" presetSubtype="0" presetID="1" grpId="17" fill="hold">
                                  <p:stCondLst>
                                    <p:cond delay="0"/>
                                  </p:stCondLst>
                                  <p:iterate type="el" backwards="0">
                                    <p:tmAbs val="0"/>
                                  </p:iterate>
                                  <p:childTnLst>
                                    <p:set>
                                      <p:cBhvr>
                                        <p:cTn id="94" fill="hold"/>
                                        <p:tgtEl>
                                          <p:spTgt spid="10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Class="exit" nodeType="clickEffect" presetSubtype="0" presetID="1" grpId="18" fill="hold">
                                  <p:stCondLst>
                                    <p:cond delay="0"/>
                                  </p:stCondLst>
                                  <p:iterate type="el" backwards="0">
                                    <p:tmAbs val="0"/>
                                  </p:iterate>
                                  <p:childTnLst>
                                    <p:set>
                                      <p:cBhvr>
                                        <p:cTn id="98" fill="hold">
                                          <p:stCondLst>
                                            <p:cond delay="0"/>
                                          </p:stCondLst>
                                        </p:cTn>
                                        <p:tgtEl>
                                          <p:spTgt spid="1055"/>
                                        </p:tgtEl>
                                        <p:attrNameLst>
                                          <p:attrName>style.visibility</p:attrName>
                                        </p:attrNameLst>
                                      </p:cBhvr>
                                      <p:to>
                                        <p:strVal val="hidden"/>
                                      </p:to>
                                    </p:set>
                                  </p:childTnLst>
                                </p:cTn>
                              </p:par>
                            </p:childTnLst>
                          </p:cTn>
                        </p:par>
                        <p:par>
                          <p:cTn id="99" fill="hold">
                            <p:stCondLst>
                              <p:cond delay="0"/>
                            </p:stCondLst>
                            <p:childTnLst>
                              <p:par>
                                <p:cTn id="100" presetClass="exit" nodeType="afterEffect" presetSubtype="0" presetID="1" grpId="19" fill="hold">
                                  <p:stCondLst>
                                    <p:cond delay="0"/>
                                  </p:stCondLst>
                                  <p:iterate type="el" backwards="0">
                                    <p:tmAbs val="0"/>
                                  </p:iterate>
                                  <p:childTnLst>
                                    <p:set>
                                      <p:cBhvr>
                                        <p:cTn id="101" fill="hold">
                                          <p:stCondLst>
                                            <p:cond delay="0"/>
                                          </p:stCondLst>
                                        </p:cTn>
                                        <p:tgtEl>
                                          <p:spTgt spid="1045"/>
                                        </p:tgtEl>
                                        <p:attrNameLst>
                                          <p:attrName>style.visibility</p:attrName>
                                        </p:attrNameLst>
                                      </p:cBhvr>
                                      <p:to>
                                        <p:strVal val="hidden"/>
                                      </p:to>
                                    </p:set>
                                  </p:childTnLst>
                                </p:cTn>
                              </p:par>
                            </p:childTnLst>
                          </p:cTn>
                        </p:par>
                        <p:par>
                          <p:cTn id="102" fill="hold">
                            <p:stCondLst>
                              <p:cond delay="0"/>
                            </p:stCondLst>
                            <p:childTnLst>
                              <p:par>
                                <p:cTn id="103" presetClass="entr" nodeType="afterEffect" presetSubtype="0" presetID="1" grpId="20" fill="hold">
                                  <p:stCondLst>
                                    <p:cond delay="0"/>
                                  </p:stCondLst>
                                  <p:iterate type="el" backwards="0">
                                    <p:tmAbs val="0"/>
                                  </p:iterate>
                                  <p:childTnLst>
                                    <p:set>
                                      <p:cBhvr>
                                        <p:cTn id="104" fill="hold"/>
                                        <p:tgtEl>
                                          <p:spTgt spid="1056"/>
                                        </p:tgtEl>
                                        <p:attrNameLst>
                                          <p:attrName>style.visibility</p:attrName>
                                        </p:attrNameLst>
                                      </p:cBhvr>
                                      <p:to>
                                        <p:strVal val="visible"/>
                                      </p:to>
                                    </p:set>
                                  </p:childTnLst>
                                </p:cTn>
                              </p:par>
                            </p:childTnLst>
                          </p:cTn>
                        </p:par>
                        <p:par>
                          <p:cTn id="105" fill="hold">
                            <p:stCondLst>
                              <p:cond delay="0"/>
                            </p:stCondLst>
                            <p:childTnLst>
                              <p:par>
                                <p:cTn id="106" presetClass="entr" nodeType="afterEffect" presetSubtype="0" presetID="1" grpId="21" fill="hold">
                                  <p:stCondLst>
                                    <p:cond delay="0"/>
                                  </p:stCondLst>
                                  <p:iterate type="el" backwards="0">
                                    <p:tmAbs val="0"/>
                                  </p:iterate>
                                  <p:childTnLst>
                                    <p:set>
                                      <p:cBhvr>
                                        <p:cTn id="107" fill="hold"/>
                                        <p:tgtEl>
                                          <p:spTgt spid="1046"/>
                                        </p:tgtEl>
                                        <p:attrNameLst>
                                          <p:attrName>style.visibility</p:attrName>
                                        </p:attrNameLst>
                                      </p:cBhvr>
                                      <p:to>
                                        <p:strVal val="visible"/>
                                      </p:to>
                                    </p:set>
                                  </p:childTnLst>
                                </p:cTn>
                              </p:par>
                            </p:childTnLst>
                          </p:cTn>
                        </p:par>
                        <p:par>
                          <p:cTn id="108" fill="hold">
                            <p:stCondLst>
                              <p:cond delay="0"/>
                            </p:stCondLst>
                            <p:childTnLst>
                              <p:par>
                                <p:cTn id="109" presetClass="entr" nodeType="afterEffect" presetSubtype="0" presetID="1" grpId="22" fill="hold">
                                  <p:stCondLst>
                                    <p:cond delay="0"/>
                                  </p:stCondLst>
                                  <p:iterate type="el" backwards="0">
                                    <p:tmAbs val="0"/>
                                  </p:iterate>
                                  <p:childTnLst>
                                    <p:set>
                                      <p:cBhvr>
                                        <p:cTn id="110" fill="hold"/>
                                        <p:tgtEl>
                                          <p:spTgt spid="10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41" grpId="10"/>
      <p:bldP build="whole" bldLvl="1" animBg="1" rev="0" advAuto="0" spid="1046" grpId="21"/>
      <p:bldP build="whole" bldLvl="1" animBg="1" rev="0" advAuto="0" spid="1043" grpId="9"/>
      <p:bldP build="whole" bldLvl="1" animBg="1" rev="0" advAuto="0" spid="1058" grpId="6"/>
      <p:bldP build="whole" bldLvl="1" animBg="1" rev="0" advAuto="0" spid="1043" grpId="11"/>
      <p:bldP build="whole" bldLvl="1" animBg="1" rev="0" advAuto="0" spid="1047" grpId="1"/>
      <p:bldP build="whole" bldLvl="1" animBg="1" rev="0" advAuto="0" spid="1061" grpId="22"/>
      <p:bldP build="whole" bldLvl="1" animBg="1" rev="0" advAuto="0" spid="1048" grpId="7"/>
      <p:bldP build="whole" bldLvl="1" animBg="1" rev="0" advAuto="0" spid="1052" grpId="12"/>
      <p:bldP build="whole" bldLvl="1" animBg="1" rev="0" advAuto="0" spid="1052" grpId="14"/>
      <p:bldP build="whole" bldLvl="1" animBg="1" rev="0" advAuto="0" spid="1045" grpId="17"/>
      <p:bldP build="whole" bldLvl="1" animBg="1" rev="0" advAuto="0" spid="1055" grpId="16"/>
      <p:bldP build="whole" bldLvl="1" animBg="1" rev="0" advAuto="0" spid="1045" grpId="19"/>
      <p:bldP build="whole" bldLvl="1" animBg="1" rev="0" advAuto="0" spid="1055" grpId="18"/>
      <p:bldP build="whole" bldLvl="1" animBg="1" rev="0" advAuto="0" spid="1056" grpId="20"/>
      <p:bldP build="whole" bldLvl="1" animBg="1" rev="0" advAuto="0" spid="1060" grpId="4"/>
      <p:bldP build="whole" bldLvl="1" animBg="1" rev="0" advAuto="0" spid="1040" grpId="2"/>
      <p:bldP build="whole" bldLvl="1" animBg="1" rev="0" advAuto="0" spid="1057" grpId="8"/>
      <p:bldP build="whole" bldLvl="1" animBg="1" rev="0" advAuto="0" spid="1044" grpId="13"/>
      <p:bldP build="p" bldLvl="5" animBg="1" rev="0" advAuto="0" spid="1041" grpId="3"/>
      <p:bldP build="whole" bldLvl="1" animBg="1" rev="0" advAuto="0" spid="1044" grpId="15"/>
      <p:bldP build="whole" bldLvl="1" animBg="1" rev="0" advAuto="0" spid="1059" grpId="5"/>
    </p:bld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Le circuit visuel 3/3"/>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circuit visuel 3/3</a:t>
            </a:r>
          </a:p>
        </p:txBody>
      </p:sp>
      <p:sp>
        <p:nvSpPr>
          <p:cNvPr id="1064" name="Comme pour le vol à vue, le vol aux instruments nécessite que certains instruments soient davantage regardés pendant une manœuvre que pendant une autre.…"/>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spcBef>
                <a:spcPts val="1200"/>
              </a:spcBef>
              <a:buClrTx/>
              <a:buSzTx/>
              <a:buNone/>
              <a:defRPr sz="1466">
                <a:solidFill>
                  <a:schemeClr val="accent2">
                    <a:lumOff val="15098"/>
                  </a:schemeClr>
                </a:solidFill>
                <a:latin typeface="+mj-lt"/>
                <a:ea typeface="+mj-ea"/>
                <a:cs typeface="+mj-cs"/>
                <a:sym typeface="Helvetica"/>
              </a:defRPr>
            </a:pPr>
            <a:r>
              <a:t>Comme pour le vol à vue, le vol aux instruments nécessite que certains instruments soient davantage regardés pendant une manœuvre que pendant une autre.</a:t>
            </a:r>
          </a:p>
          <a:p>
            <a:pPr defTabSz="457200">
              <a:spcBef>
                <a:spcPts val="0"/>
              </a:spcBef>
              <a:buClrTx/>
              <a:buSzTx/>
              <a:buNone/>
              <a:defRPr sz="1466">
                <a:solidFill>
                  <a:schemeClr val="accent2">
                    <a:lumOff val="15098"/>
                  </a:schemeClr>
                </a:solidFill>
                <a:latin typeface="+mj-lt"/>
                <a:ea typeface="+mj-ea"/>
                <a:cs typeface="+mj-cs"/>
                <a:sym typeface="Helvetica"/>
              </a:defRPr>
            </a:pPr>
            <a:r>
              <a:t>Par exemple en montée à vitesse constante, il est plus important de regarder l’anémomètre que l’altimètre</a:t>
            </a:r>
          </a:p>
          <a:p>
            <a:pPr defTabSz="457200">
              <a:spcBef>
                <a:spcPts val="1200"/>
              </a:spcBef>
              <a:buClrTx/>
              <a:buSzTx/>
              <a:buNone/>
              <a:defRPr sz="1466">
                <a:solidFill>
                  <a:schemeClr val="accent2">
                    <a:lumOff val="15098"/>
                  </a:schemeClr>
                </a:solidFill>
                <a:latin typeface="+mj-lt"/>
                <a:ea typeface="+mj-ea"/>
                <a:cs typeface="+mj-cs"/>
                <a:sym typeface="Helvetica"/>
              </a:defRPr>
            </a:pPr>
            <a:r>
              <a:t>Pendant le vol en palier c’est le contraire. </a:t>
            </a:r>
          </a:p>
        </p:txBody>
      </p:sp>
      <p:pic>
        <p:nvPicPr>
          <p:cNvPr id="1065" name="Pré-Aff Circuit Visuel Centre.png" descr="Pré-Aff Circuit Visuel Centre.png"/>
          <p:cNvPicPr>
            <a:picLocks noChangeAspect="1"/>
          </p:cNvPicPr>
          <p:nvPr/>
        </p:nvPicPr>
        <p:blipFill>
          <a:blip r:embed="rId2">
            <a:extLst/>
          </a:blip>
          <a:stretch>
            <a:fillRect/>
          </a:stretch>
        </p:blipFill>
        <p:spPr>
          <a:xfrm>
            <a:off x="586908" y="1769137"/>
            <a:ext cx="1884569" cy="1912697"/>
          </a:xfrm>
          <a:prstGeom prst="rect">
            <a:avLst/>
          </a:prstGeom>
          <a:ln w="12700">
            <a:solidFill>
              <a:schemeClr val="accent4">
                <a:satOff val="-1335"/>
                <a:lumOff val="-10274"/>
              </a:schemeClr>
            </a:solidFill>
            <a:miter lim="400000"/>
          </a:ln>
        </p:spPr>
      </p:pic>
      <p:pic>
        <p:nvPicPr>
          <p:cNvPr id="1066" name="Pré-Aff Circuit Visuel Contrôle symétrie.png" descr="Pré-Aff Circuit Visuel Contrôle symétrie.png"/>
          <p:cNvPicPr>
            <a:picLocks noChangeAspect="1"/>
          </p:cNvPicPr>
          <p:nvPr/>
        </p:nvPicPr>
        <p:blipFill>
          <a:blip r:embed="rId3">
            <a:extLst/>
          </a:blip>
          <a:srcRect l="410" t="0" r="410" b="0"/>
          <a:stretch>
            <a:fillRect/>
          </a:stretch>
        </p:blipFill>
        <p:spPr>
          <a:xfrm>
            <a:off x="6657967" y="1755878"/>
            <a:ext cx="1913783" cy="1939215"/>
          </a:xfrm>
          <a:prstGeom prst="rect">
            <a:avLst/>
          </a:prstGeom>
          <a:ln w="12700">
            <a:solidFill>
              <a:schemeClr val="accent4">
                <a:satOff val="-1335"/>
                <a:lumOff val="-10274"/>
              </a:schemeClr>
            </a:solidFill>
            <a:miter lim="400000"/>
          </a:ln>
        </p:spPr>
      </p:pic>
      <p:grpSp>
        <p:nvGrpSpPr>
          <p:cNvPr id="1069" name="Grouper"/>
          <p:cNvGrpSpPr/>
          <p:nvPr/>
        </p:nvGrpSpPr>
        <p:grpSpPr>
          <a:xfrm>
            <a:off x="2603500" y="1752600"/>
            <a:ext cx="1917700" cy="1943100"/>
            <a:chOff x="2643" y="0"/>
            <a:chExt cx="1917700" cy="1943100"/>
          </a:xfrm>
        </p:grpSpPr>
        <p:pic>
          <p:nvPicPr>
            <p:cNvPr id="1067" name="Pré-Aff Circuit Visuel Instrument principal.png" descr="Pré-Aff Circuit Visuel Instrument principal.png"/>
            <p:cNvPicPr>
              <a:picLocks noChangeAspect="1"/>
            </p:cNvPicPr>
            <p:nvPr/>
          </p:nvPicPr>
          <p:blipFill>
            <a:blip r:embed="rId4">
              <a:extLst/>
            </a:blip>
            <a:srcRect l="1700" t="2469" r="1703" b="2959"/>
            <a:stretch>
              <a:fillRect/>
            </a:stretch>
          </p:blipFill>
          <p:spPr>
            <a:xfrm>
              <a:off x="32543" y="49671"/>
              <a:ext cx="1848645" cy="1836907"/>
            </a:xfrm>
            <a:custGeom>
              <a:avLst/>
              <a:gdLst/>
              <a:ahLst/>
              <a:cxnLst>
                <a:cxn ang="0">
                  <a:pos x="wd2" y="hd2"/>
                </a:cxn>
                <a:cxn ang="5400000">
                  <a:pos x="wd2" y="hd2"/>
                </a:cxn>
                <a:cxn ang="10800000">
                  <a:pos x="wd2" y="hd2"/>
                </a:cxn>
                <a:cxn ang="16200000">
                  <a:pos x="wd2" y="hd2"/>
                </a:cxn>
              </a:cxnLst>
              <a:rect l="0" t="0" r="r" b="b"/>
              <a:pathLst>
                <a:path w="21600" h="21579" fill="norm" stroke="1" extrusionOk="0">
                  <a:moveTo>
                    <a:pt x="10916" y="0"/>
                  </a:moveTo>
                  <a:cubicBezTo>
                    <a:pt x="9585" y="-12"/>
                    <a:pt x="8251" y="214"/>
                    <a:pt x="7016" y="681"/>
                  </a:cubicBezTo>
                  <a:cubicBezTo>
                    <a:pt x="3431" y="2037"/>
                    <a:pt x="852" y="5119"/>
                    <a:pt x="167" y="8859"/>
                  </a:cubicBezTo>
                  <a:cubicBezTo>
                    <a:pt x="43" y="9534"/>
                    <a:pt x="0" y="10018"/>
                    <a:pt x="0" y="10789"/>
                  </a:cubicBezTo>
                  <a:cubicBezTo>
                    <a:pt x="0" y="11561"/>
                    <a:pt x="43" y="12044"/>
                    <a:pt x="167" y="12719"/>
                  </a:cubicBezTo>
                  <a:cubicBezTo>
                    <a:pt x="792" y="16129"/>
                    <a:pt x="2997" y="19012"/>
                    <a:pt x="6135" y="20519"/>
                  </a:cubicBezTo>
                  <a:cubicBezTo>
                    <a:pt x="7333" y="21095"/>
                    <a:pt x="8539" y="21423"/>
                    <a:pt x="9951" y="21554"/>
                  </a:cubicBezTo>
                  <a:cubicBezTo>
                    <a:pt x="10313" y="21588"/>
                    <a:pt x="11260" y="21587"/>
                    <a:pt x="11648" y="21554"/>
                  </a:cubicBezTo>
                  <a:cubicBezTo>
                    <a:pt x="13078" y="21435"/>
                    <a:pt x="14429" y="21060"/>
                    <a:pt x="15650" y="20445"/>
                  </a:cubicBezTo>
                  <a:cubicBezTo>
                    <a:pt x="18247" y="19137"/>
                    <a:pt x="20178" y="16890"/>
                    <a:pt x="21076" y="14132"/>
                  </a:cubicBezTo>
                  <a:cubicBezTo>
                    <a:pt x="21431" y="13041"/>
                    <a:pt x="21599" y="11978"/>
                    <a:pt x="21600" y="10789"/>
                  </a:cubicBezTo>
                  <a:cubicBezTo>
                    <a:pt x="21600" y="9724"/>
                    <a:pt x="21473" y="8817"/>
                    <a:pt x="21187" y="7810"/>
                  </a:cubicBezTo>
                  <a:cubicBezTo>
                    <a:pt x="20275" y="4604"/>
                    <a:pt x="17920" y="1999"/>
                    <a:pt x="14806" y="756"/>
                  </a:cubicBezTo>
                  <a:cubicBezTo>
                    <a:pt x="13578" y="265"/>
                    <a:pt x="12247" y="13"/>
                    <a:pt x="10916" y="0"/>
                  </a:cubicBezTo>
                  <a:close/>
                  <a:moveTo>
                    <a:pt x="10860" y="1684"/>
                  </a:moveTo>
                  <a:cubicBezTo>
                    <a:pt x="11354" y="1686"/>
                    <a:pt x="11845" y="1708"/>
                    <a:pt x="12107" y="1749"/>
                  </a:cubicBezTo>
                  <a:cubicBezTo>
                    <a:pt x="12797" y="1857"/>
                    <a:pt x="13445" y="2026"/>
                    <a:pt x="14055" y="2252"/>
                  </a:cubicBezTo>
                  <a:cubicBezTo>
                    <a:pt x="14400" y="2380"/>
                    <a:pt x="15195" y="2770"/>
                    <a:pt x="15530" y="2975"/>
                  </a:cubicBezTo>
                  <a:cubicBezTo>
                    <a:pt x="19480" y="5389"/>
                    <a:pt x="21023" y="10266"/>
                    <a:pt x="19170" y="14477"/>
                  </a:cubicBezTo>
                  <a:cubicBezTo>
                    <a:pt x="17848" y="17481"/>
                    <a:pt x="14928" y="19588"/>
                    <a:pt x="11690" y="19876"/>
                  </a:cubicBezTo>
                  <a:cubicBezTo>
                    <a:pt x="9250" y="20093"/>
                    <a:pt x="6961" y="19403"/>
                    <a:pt x="5045" y="17871"/>
                  </a:cubicBezTo>
                  <a:cubicBezTo>
                    <a:pt x="4697" y="17593"/>
                    <a:pt x="3945" y="16838"/>
                    <a:pt x="3649" y="16468"/>
                  </a:cubicBezTo>
                  <a:cubicBezTo>
                    <a:pt x="3144" y="15836"/>
                    <a:pt x="2622" y="14957"/>
                    <a:pt x="2328" y="14244"/>
                  </a:cubicBezTo>
                  <a:cubicBezTo>
                    <a:pt x="1167" y="11425"/>
                    <a:pt x="1506" y="8209"/>
                    <a:pt x="3227" y="5689"/>
                  </a:cubicBezTo>
                  <a:cubicBezTo>
                    <a:pt x="3695" y="5003"/>
                    <a:pt x="4512" y="4126"/>
                    <a:pt x="5129" y="3646"/>
                  </a:cubicBezTo>
                  <a:cubicBezTo>
                    <a:pt x="6473" y="2600"/>
                    <a:pt x="7908" y="1989"/>
                    <a:pt x="9603" y="1740"/>
                  </a:cubicBezTo>
                  <a:cubicBezTo>
                    <a:pt x="9869" y="1700"/>
                    <a:pt x="10366" y="1681"/>
                    <a:pt x="10860" y="1684"/>
                  </a:cubicBezTo>
                  <a:close/>
                </a:path>
              </a:pathLst>
            </a:custGeom>
            <a:ln w="12700" cap="flat">
              <a:solidFill>
                <a:schemeClr val="accent4">
                  <a:satOff val="-1335"/>
                  <a:lumOff val="-10274"/>
                </a:schemeClr>
              </a:solidFill>
              <a:prstDash val="solid"/>
              <a:miter lim="400000"/>
            </a:ln>
            <a:effectLst/>
          </p:spPr>
        </p:pic>
        <p:sp>
          <p:nvSpPr>
            <p:cNvPr id="1068" name="Rectangle"/>
            <p:cNvSpPr/>
            <p:nvPr/>
          </p:nvSpPr>
          <p:spPr>
            <a:xfrm>
              <a:off x="2643" y="0"/>
              <a:ext cx="1917701" cy="1943100"/>
            </a:xfrm>
            <a:prstGeom prst="rect">
              <a:avLst/>
            </a:prstGeom>
            <a:noFill/>
            <a:ln w="12700" cap="flat">
              <a:solidFill>
                <a:schemeClr val="accent4">
                  <a:satOff val="-1335"/>
                  <a:lumOff val="-10274"/>
                </a:schemeClr>
              </a:solidFill>
              <a:prstDash val="solid"/>
              <a:miter lim="400000"/>
            </a:ln>
            <a:effectLst/>
          </p:spPr>
          <p:txBody>
            <a:bodyPr wrap="square" lIns="46037" tIns="46037" rIns="46037" bIns="46037" numCol="1" anchor="t">
              <a:noAutofit/>
            </a:bodyPr>
            <a:lstStyle/>
            <a:p>
              <a:pPr>
                <a:buClrTx/>
                <a:buSzTx/>
                <a:buNone/>
              </a:pPr>
            </a:p>
          </p:txBody>
        </p:sp>
      </p:grpSp>
      <p:grpSp>
        <p:nvGrpSpPr>
          <p:cNvPr id="1072" name="Grouper"/>
          <p:cNvGrpSpPr/>
          <p:nvPr/>
        </p:nvGrpSpPr>
        <p:grpSpPr>
          <a:xfrm>
            <a:off x="4635500" y="1752600"/>
            <a:ext cx="1917700" cy="1943100"/>
            <a:chOff x="6088" y="0"/>
            <a:chExt cx="1917700" cy="1943100"/>
          </a:xfrm>
        </p:grpSpPr>
        <p:pic>
          <p:nvPicPr>
            <p:cNvPr id="1070" name="Pré-Aff Circuit Visuel Instrument secondaire.png" descr="Pré-Aff Circuit Visuel Instrument secondaire.png"/>
            <p:cNvPicPr>
              <a:picLocks noChangeAspect="1"/>
            </p:cNvPicPr>
            <p:nvPr/>
          </p:nvPicPr>
          <p:blipFill>
            <a:blip r:embed="rId5">
              <a:extLst/>
            </a:blip>
            <a:srcRect l="2052" t="2512" r="1389" b="2844"/>
            <a:stretch>
              <a:fillRect/>
            </a:stretch>
          </p:blipFill>
          <p:spPr>
            <a:xfrm>
              <a:off x="39287" y="50505"/>
              <a:ext cx="1847904" cy="1838299"/>
            </a:xfrm>
            <a:custGeom>
              <a:avLst/>
              <a:gdLst/>
              <a:ahLst/>
              <a:cxnLst>
                <a:cxn ang="0">
                  <a:pos x="wd2" y="hd2"/>
                </a:cxn>
                <a:cxn ang="5400000">
                  <a:pos x="wd2" y="hd2"/>
                </a:cxn>
                <a:cxn ang="10800000">
                  <a:pos x="wd2" y="hd2"/>
                </a:cxn>
                <a:cxn ang="16200000">
                  <a:pos x="wd2" y="hd2"/>
                </a:cxn>
              </a:cxnLst>
              <a:rect l="0" t="0" r="r" b="b"/>
              <a:pathLst>
                <a:path w="21578" h="21591" fill="norm" stroke="1" extrusionOk="0">
                  <a:moveTo>
                    <a:pt x="10812" y="0"/>
                  </a:moveTo>
                  <a:cubicBezTo>
                    <a:pt x="9954" y="0"/>
                    <a:pt x="9786" y="11"/>
                    <a:pt x="9403" y="66"/>
                  </a:cubicBezTo>
                  <a:cubicBezTo>
                    <a:pt x="8605" y="180"/>
                    <a:pt x="7978" y="325"/>
                    <a:pt x="7294" y="560"/>
                  </a:cubicBezTo>
                  <a:cubicBezTo>
                    <a:pt x="4082" y="1664"/>
                    <a:pt x="1609" y="4166"/>
                    <a:pt x="542" y="7394"/>
                  </a:cubicBezTo>
                  <a:cubicBezTo>
                    <a:pt x="155" y="8565"/>
                    <a:pt x="2" y="9510"/>
                    <a:pt x="0" y="10778"/>
                  </a:cubicBezTo>
                  <a:cubicBezTo>
                    <a:pt x="-2" y="11720"/>
                    <a:pt x="64" y="12328"/>
                    <a:pt x="255" y="13183"/>
                  </a:cubicBezTo>
                  <a:cubicBezTo>
                    <a:pt x="1074" y="16865"/>
                    <a:pt x="3822" y="19881"/>
                    <a:pt x="7433" y="21061"/>
                  </a:cubicBezTo>
                  <a:cubicBezTo>
                    <a:pt x="8265" y="21333"/>
                    <a:pt x="9305" y="21538"/>
                    <a:pt x="10061" y="21578"/>
                  </a:cubicBezTo>
                  <a:cubicBezTo>
                    <a:pt x="10470" y="21600"/>
                    <a:pt x="11289" y="21595"/>
                    <a:pt x="11632" y="21569"/>
                  </a:cubicBezTo>
                  <a:cubicBezTo>
                    <a:pt x="15402" y="21282"/>
                    <a:pt x="18749" y="19036"/>
                    <a:pt x="20437" y="15658"/>
                  </a:cubicBezTo>
                  <a:cubicBezTo>
                    <a:pt x="21088" y="14355"/>
                    <a:pt x="21446" y="13053"/>
                    <a:pt x="21559" y="11561"/>
                  </a:cubicBezTo>
                  <a:cubicBezTo>
                    <a:pt x="21598" y="11040"/>
                    <a:pt x="21574" y="10077"/>
                    <a:pt x="21512" y="9561"/>
                  </a:cubicBezTo>
                  <a:cubicBezTo>
                    <a:pt x="21272" y="7543"/>
                    <a:pt x="20514" y="5681"/>
                    <a:pt x="19293" y="4112"/>
                  </a:cubicBezTo>
                  <a:cubicBezTo>
                    <a:pt x="17717" y="2088"/>
                    <a:pt x="15396" y="656"/>
                    <a:pt x="12920" y="182"/>
                  </a:cubicBezTo>
                  <a:cubicBezTo>
                    <a:pt x="12061" y="18"/>
                    <a:pt x="11869" y="1"/>
                    <a:pt x="10812" y="0"/>
                  </a:cubicBezTo>
                  <a:close/>
                  <a:moveTo>
                    <a:pt x="10432" y="1641"/>
                  </a:moveTo>
                  <a:cubicBezTo>
                    <a:pt x="12975" y="1538"/>
                    <a:pt x="15419" y="2486"/>
                    <a:pt x="17235" y="4308"/>
                  </a:cubicBezTo>
                  <a:cubicBezTo>
                    <a:pt x="18799" y="5877"/>
                    <a:pt x="19699" y="7803"/>
                    <a:pt x="19900" y="10013"/>
                  </a:cubicBezTo>
                  <a:cubicBezTo>
                    <a:pt x="19954" y="10610"/>
                    <a:pt x="19952" y="11002"/>
                    <a:pt x="19900" y="11575"/>
                  </a:cubicBezTo>
                  <a:cubicBezTo>
                    <a:pt x="19699" y="13771"/>
                    <a:pt x="18808" y="15700"/>
                    <a:pt x="17277" y="17239"/>
                  </a:cubicBezTo>
                  <a:cubicBezTo>
                    <a:pt x="15690" y="18832"/>
                    <a:pt x="13712" y="19741"/>
                    <a:pt x="11456" y="19919"/>
                  </a:cubicBezTo>
                  <a:cubicBezTo>
                    <a:pt x="10192" y="20019"/>
                    <a:pt x="8828" y="19822"/>
                    <a:pt x="7558" y="19350"/>
                  </a:cubicBezTo>
                  <a:cubicBezTo>
                    <a:pt x="7176" y="19208"/>
                    <a:pt x="6288" y="18760"/>
                    <a:pt x="5927" y="18530"/>
                  </a:cubicBezTo>
                  <a:cubicBezTo>
                    <a:pt x="3775" y="17159"/>
                    <a:pt x="2278" y="14988"/>
                    <a:pt x="1807" y="12558"/>
                  </a:cubicBezTo>
                  <a:cubicBezTo>
                    <a:pt x="1529" y="11126"/>
                    <a:pt x="1588" y="9689"/>
                    <a:pt x="1988" y="8289"/>
                  </a:cubicBezTo>
                  <a:cubicBezTo>
                    <a:pt x="2956" y="4894"/>
                    <a:pt x="5873" y="2302"/>
                    <a:pt x="9338" y="1753"/>
                  </a:cubicBezTo>
                  <a:cubicBezTo>
                    <a:pt x="9704" y="1695"/>
                    <a:pt x="10068" y="1656"/>
                    <a:pt x="10432" y="1641"/>
                  </a:cubicBezTo>
                  <a:close/>
                </a:path>
              </a:pathLst>
            </a:custGeom>
            <a:ln w="12700" cap="flat">
              <a:solidFill>
                <a:schemeClr val="accent4">
                  <a:satOff val="-1335"/>
                  <a:lumOff val="-10274"/>
                </a:schemeClr>
              </a:solidFill>
              <a:prstDash val="solid"/>
              <a:miter lim="400000"/>
            </a:ln>
            <a:effectLst/>
          </p:spPr>
        </p:pic>
        <p:sp>
          <p:nvSpPr>
            <p:cNvPr id="1071" name="Rectangle"/>
            <p:cNvSpPr/>
            <p:nvPr/>
          </p:nvSpPr>
          <p:spPr>
            <a:xfrm>
              <a:off x="6088" y="0"/>
              <a:ext cx="1917701" cy="1943100"/>
            </a:xfrm>
            <a:prstGeom prst="rect">
              <a:avLst/>
            </a:prstGeom>
            <a:noFill/>
            <a:ln w="12700" cap="flat">
              <a:solidFill>
                <a:schemeClr val="accent4">
                  <a:satOff val="-1335"/>
                  <a:lumOff val="-10274"/>
                </a:schemeClr>
              </a:solidFill>
              <a:prstDash val="solid"/>
              <a:miter lim="400000"/>
            </a:ln>
            <a:effectLst/>
          </p:spPr>
          <p:txBody>
            <a:bodyPr wrap="square" lIns="46037" tIns="46037" rIns="46037" bIns="46037" numCol="1" anchor="t">
              <a:noAutofit/>
            </a:bodyPr>
            <a:lstStyle/>
            <a:p>
              <a:pPr>
                <a:buClrTx/>
                <a:buSzTx/>
                <a:buNone/>
              </a:pPr>
            </a:p>
          </p:txBody>
        </p:sp>
      </p:grpSp>
      <p:sp>
        <p:nvSpPr>
          <p:cNvPr id="1073" name="Centre Circuit Visuel"/>
          <p:cNvSpPr txBox="1"/>
          <p:nvPr/>
        </p:nvSpPr>
        <p:spPr>
          <a:xfrm>
            <a:off x="776031" y="3828596"/>
            <a:ext cx="1506273" cy="2825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lgn="ctr">
              <a:buClrTx/>
              <a:buSzTx/>
              <a:buNone/>
              <a:defRPr sz="1300">
                <a:solidFill>
                  <a:srgbClr val="4180FF"/>
                </a:solidFill>
                <a:latin typeface="Franklin Gothic Book"/>
                <a:ea typeface="Franklin Gothic Book"/>
                <a:cs typeface="Franklin Gothic Book"/>
                <a:sym typeface="Franklin Gothic Book"/>
              </a:defRPr>
            </a:lvl1pPr>
          </a:lstStyle>
          <a:p>
            <a:pPr/>
            <a:r>
              <a:t>Centre Circuit Visuel</a:t>
            </a:r>
          </a:p>
        </p:txBody>
      </p:sp>
      <p:sp>
        <p:nvSpPr>
          <p:cNvPr id="1074" name="Instrument Principal"/>
          <p:cNvSpPr txBox="1"/>
          <p:nvPr/>
        </p:nvSpPr>
        <p:spPr>
          <a:xfrm>
            <a:off x="2805554" y="3828596"/>
            <a:ext cx="1510949" cy="2825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lgn="ctr">
              <a:buClrTx/>
              <a:buSzTx/>
              <a:buNone/>
              <a:defRPr sz="1300">
                <a:solidFill>
                  <a:srgbClr val="4180FF"/>
                </a:solidFill>
                <a:latin typeface="Franklin Gothic Book"/>
                <a:ea typeface="Franklin Gothic Book"/>
                <a:cs typeface="Franklin Gothic Book"/>
                <a:sym typeface="Franklin Gothic Book"/>
              </a:defRPr>
            </a:lvl1pPr>
          </a:lstStyle>
          <a:p>
            <a:pPr/>
            <a:r>
              <a:t>Instrument Principal</a:t>
            </a:r>
          </a:p>
        </p:txBody>
      </p:sp>
      <p:sp>
        <p:nvSpPr>
          <p:cNvPr id="1075" name="Instrument secondaire"/>
          <p:cNvSpPr txBox="1"/>
          <p:nvPr/>
        </p:nvSpPr>
        <p:spPr>
          <a:xfrm>
            <a:off x="4752435" y="3828596"/>
            <a:ext cx="1677742" cy="2825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lgn="ctr">
              <a:buClrTx/>
              <a:buSzTx/>
              <a:buNone/>
              <a:defRPr sz="1300">
                <a:solidFill>
                  <a:srgbClr val="4180FF"/>
                </a:solidFill>
                <a:latin typeface="Franklin Gothic Book"/>
                <a:ea typeface="Franklin Gothic Book"/>
                <a:cs typeface="Franklin Gothic Book"/>
                <a:sym typeface="Franklin Gothic Book"/>
              </a:defRPr>
            </a:lvl1pPr>
          </a:lstStyle>
          <a:p>
            <a:pPr/>
            <a:r>
              <a:t>Instrument secondaire</a:t>
            </a:r>
          </a:p>
        </p:txBody>
      </p:sp>
      <p:sp>
        <p:nvSpPr>
          <p:cNvPr id="1076" name="Contrôle Symétrie"/>
          <p:cNvSpPr txBox="1"/>
          <p:nvPr/>
        </p:nvSpPr>
        <p:spPr>
          <a:xfrm>
            <a:off x="6942997" y="3828596"/>
            <a:ext cx="1343672" cy="2825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lgn="ctr">
              <a:buClrTx/>
              <a:buSzTx/>
              <a:buNone/>
              <a:defRPr sz="1300">
                <a:solidFill>
                  <a:srgbClr val="4180FF"/>
                </a:solidFill>
                <a:latin typeface="Franklin Gothic Book"/>
                <a:ea typeface="Franklin Gothic Book"/>
                <a:cs typeface="Franklin Gothic Book"/>
                <a:sym typeface="Franklin Gothic Book"/>
              </a:defRPr>
            </a:lvl1pPr>
          </a:lstStyle>
          <a:p>
            <a:pPr/>
            <a:r>
              <a:t>Contrôle Symétrie</a:t>
            </a:r>
          </a:p>
        </p:txBody>
      </p:sp>
      <p:sp>
        <p:nvSpPr>
          <p:cNvPr id="107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1073"/>
                                        </p:tgtEl>
                                        <p:attrNameLst>
                                          <p:attrName>style.visibility</p:attrName>
                                        </p:attrNameLst>
                                      </p:cBhvr>
                                      <p:to>
                                        <p:strVal val="visible"/>
                                      </p:to>
                                    </p:set>
                                    <p:animEffect filter="fade" transition="in">
                                      <p:cBhvr>
                                        <p:cTn id="7" dur="1000"/>
                                        <p:tgtEl>
                                          <p:spTgt spid="1073"/>
                                        </p:tgtEl>
                                      </p:cBhvr>
                                    </p:animEffect>
                                  </p:childTnLst>
                                </p:cTn>
                              </p:par>
                            </p:childTnLst>
                          </p:cTn>
                        </p:par>
                        <p:par>
                          <p:cTn id="8" fill="hold">
                            <p:stCondLst>
                              <p:cond delay="1300"/>
                            </p:stCondLst>
                            <p:childTnLst>
                              <p:par>
                                <p:cTn id="9" presetClass="entr" nodeType="afterEffect" presetID="10" grpId="2" fill="hold">
                                  <p:stCondLst>
                                    <p:cond delay="300"/>
                                  </p:stCondLst>
                                  <p:iterate type="el" backwards="0">
                                    <p:tmAbs val="0"/>
                                  </p:iterate>
                                  <p:childTnLst>
                                    <p:set>
                                      <p:cBhvr>
                                        <p:cTn id="10" fill="hold"/>
                                        <p:tgtEl>
                                          <p:spTgt spid="1074"/>
                                        </p:tgtEl>
                                        <p:attrNameLst>
                                          <p:attrName>style.visibility</p:attrName>
                                        </p:attrNameLst>
                                      </p:cBhvr>
                                      <p:to>
                                        <p:strVal val="visible"/>
                                      </p:to>
                                    </p:set>
                                    <p:animEffect filter="fade" transition="in">
                                      <p:cBhvr>
                                        <p:cTn id="11" dur="1000"/>
                                        <p:tgtEl>
                                          <p:spTgt spid="1074"/>
                                        </p:tgtEl>
                                      </p:cBhvr>
                                    </p:animEffect>
                                  </p:childTnLst>
                                </p:cTn>
                              </p:par>
                            </p:childTnLst>
                          </p:cTn>
                        </p:par>
                        <p:par>
                          <p:cTn id="12" fill="hold">
                            <p:stCondLst>
                              <p:cond delay="2600"/>
                            </p:stCondLst>
                            <p:childTnLst>
                              <p:par>
                                <p:cTn id="13" presetClass="entr" nodeType="afterEffect" presetID="10" grpId="3" fill="hold">
                                  <p:stCondLst>
                                    <p:cond delay="300"/>
                                  </p:stCondLst>
                                  <p:iterate type="el" backwards="0">
                                    <p:tmAbs val="0"/>
                                  </p:iterate>
                                  <p:childTnLst>
                                    <p:set>
                                      <p:cBhvr>
                                        <p:cTn id="14" fill="hold"/>
                                        <p:tgtEl>
                                          <p:spTgt spid="1075"/>
                                        </p:tgtEl>
                                        <p:attrNameLst>
                                          <p:attrName>style.visibility</p:attrName>
                                        </p:attrNameLst>
                                      </p:cBhvr>
                                      <p:to>
                                        <p:strVal val="visible"/>
                                      </p:to>
                                    </p:set>
                                    <p:animEffect filter="fade" transition="in">
                                      <p:cBhvr>
                                        <p:cTn id="15" dur="1000"/>
                                        <p:tgtEl>
                                          <p:spTgt spid="1075"/>
                                        </p:tgtEl>
                                      </p:cBhvr>
                                    </p:animEffect>
                                  </p:childTnLst>
                                </p:cTn>
                              </p:par>
                            </p:childTnLst>
                          </p:cTn>
                        </p:par>
                        <p:par>
                          <p:cTn id="16" fill="hold">
                            <p:stCondLst>
                              <p:cond delay="3900"/>
                            </p:stCondLst>
                            <p:childTnLst>
                              <p:par>
                                <p:cTn id="17" presetClass="entr" nodeType="afterEffect" presetID="10" grpId="4" fill="hold">
                                  <p:stCondLst>
                                    <p:cond delay="300"/>
                                  </p:stCondLst>
                                  <p:iterate type="el" backwards="0">
                                    <p:tmAbs val="0"/>
                                  </p:iterate>
                                  <p:childTnLst>
                                    <p:set>
                                      <p:cBhvr>
                                        <p:cTn id="18" fill="hold"/>
                                        <p:tgtEl>
                                          <p:spTgt spid="1076"/>
                                        </p:tgtEl>
                                        <p:attrNameLst>
                                          <p:attrName>style.visibility</p:attrName>
                                        </p:attrNameLst>
                                      </p:cBhvr>
                                      <p:to>
                                        <p:strVal val="visible"/>
                                      </p:to>
                                    </p:set>
                                    <p:animEffect filter="fade" transition="in">
                                      <p:cBhvr>
                                        <p:cTn id="19" dur="1000"/>
                                        <p:tgtEl>
                                          <p:spTgt spid="1076"/>
                                        </p:tgtEl>
                                      </p:cBhvr>
                                    </p:animEffect>
                                  </p:childTnLst>
                                </p:cTn>
                              </p:par>
                            </p:childTnLst>
                          </p:cTn>
                        </p:par>
                        <p:par>
                          <p:cTn id="20" fill="hold">
                            <p:stCondLst>
                              <p:cond delay="5200"/>
                            </p:stCondLst>
                            <p:childTnLst>
                              <p:par>
                                <p:cTn id="21" presetClass="entr" nodeType="afterEffect" presetID="10" grpId="5" fill="hold">
                                  <p:stCondLst>
                                    <p:cond delay="300"/>
                                  </p:stCondLst>
                                  <p:iterate type="el" backwards="0">
                                    <p:tmAbs val="0"/>
                                  </p:iterate>
                                  <p:childTnLst>
                                    <p:set>
                                      <p:cBhvr>
                                        <p:cTn id="22" fill="hold"/>
                                        <p:tgtEl>
                                          <p:spTgt spid="1064">
                                            <p:bg/>
                                          </p:spTgt>
                                        </p:tgtEl>
                                        <p:attrNameLst>
                                          <p:attrName>style.visibility</p:attrName>
                                        </p:attrNameLst>
                                      </p:cBhvr>
                                      <p:to>
                                        <p:strVal val="visible"/>
                                      </p:to>
                                    </p:set>
                                    <p:animEffect filter="fade" transition="in">
                                      <p:cBhvr>
                                        <p:cTn id="23" dur="1000"/>
                                        <p:tgtEl>
                                          <p:spTgt spid="1064">
                                            <p:bg/>
                                          </p:spTgt>
                                        </p:tgtEl>
                                      </p:cBhvr>
                                    </p:animEffect>
                                  </p:childTnLst>
                                </p:cTn>
                              </p:par>
                              <p:par>
                                <p:cTn id="24" presetClass="entr" nodeType="withEffect" presetSubtype="0" presetID="10" grpId="5" fill="hold">
                                  <p:stCondLst>
                                    <p:cond delay="300"/>
                                  </p:stCondLst>
                                  <p:iterate type="el" backwards="0">
                                    <p:tmAbs val="0"/>
                                  </p:iterate>
                                  <p:childTnLst>
                                    <p:set>
                                      <p:cBhvr>
                                        <p:cTn id="25" fill="hold"/>
                                        <p:tgtEl>
                                          <p:spTgt spid="1064">
                                            <p:txEl>
                                              <p:pRg st="0" end="0"/>
                                            </p:txEl>
                                          </p:spTgt>
                                        </p:tgtEl>
                                        <p:attrNameLst>
                                          <p:attrName>style.visibility</p:attrName>
                                        </p:attrNameLst>
                                      </p:cBhvr>
                                      <p:to>
                                        <p:strVal val="visible"/>
                                      </p:to>
                                    </p:set>
                                    <p:animEffect filter="fade" transition="in">
                                      <p:cBhvr>
                                        <p:cTn id="26" dur="1000"/>
                                        <p:tgtEl>
                                          <p:spTgt spid="106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5" fill="hold">
                                  <p:stCondLst>
                                    <p:cond delay="0"/>
                                  </p:stCondLst>
                                  <p:iterate type="el" backwards="0">
                                    <p:tmAbs val="0"/>
                                  </p:iterate>
                                  <p:childTnLst>
                                    <p:set>
                                      <p:cBhvr>
                                        <p:cTn id="30" fill="hold"/>
                                        <p:tgtEl>
                                          <p:spTgt spid="1064">
                                            <p:txEl>
                                              <p:pRg st="1" end="1"/>
                                            </p:txEl>
                                          </p:spTgt>
                                        </p:tgtEl>
                                        <p:attrNameLst>
                                          <p:attrName>style.visibility</p:attrName>
                                        </p:attrNameLst>
                                      </p:cBhvr>
                                      <p:to>
                                        <p:strVal val="visible"/>
                                      </p:to>
                                    </p:set>
                                    <p:animEffect filter="fade" transition="in">
                                      <p:cBhvr>
                                        <p:cTn id="31" dur="1000"/>
                                        <p:tgtEl>
                                          <p:spTgt spid="1064">
                                            <p:txEl>
                                              <p:pRg st="1" end="1"/>
                                            </p:txEl>
                                          </p:spTgt>
                                        </p:tgtEl>
                                      </p:cBhvr>
                                    </p:animEffect>
                                  </p:childTnLst>
                                </p:cTn>
                              </p:par>
                            </p:childTnLst>
                          </p:cTn>
                        </p:par>
                        <p:par>
                          <p:cTn id="32" fill="hold">
                            <p:stCondLst>
                              <p:cond delay="1000"/>
                            </p:stCondLst>
                            <p:childTnLst>
                              <p:par>
                                <p:cTn id="33" presetClass="entr" nodeType="afterEffect" presetID="10" grpId="5" fill="hold">
                                  <p:stCondLst>
                                    <p:cond delay="300"/>
                                  </p:stCondLst>
                                  <p:iterate type="el" backwards="0">
                                    <p:tmAbs val="0"/>
                                  </p:iterate>
                                  <p:childTnLst>
                                    <p:set>
                                      <p:cBhvr>
                                        <p:cTn id="34" fill="hold"/>
                                        <p:tgtEl>
                                          <p:spTgt spid="1064">
                                            <p:txEl>
                                              <p:pRg st="2" end="2"/>
                                            </p:txEl>
                                          </p:spTgt>
                                        </p:tgtEl>
                                        <p:attrNameLst>
                                          <p:attrName>style.visibility</p:attrName>
                                        </p:attrNameLst>
                                      </p:cBhvr>
                                      <p:to>
                                        <p:strVal val="visible"/>
                                      </p:to>
                                    </p:set>
                                    <p:animEffect filter="fade" transition="in">
                                      <p:cBhvr>
                                        <p:cTn id="35" dur="1000"/>
                                        <p:tgtEl>
                                          <p:spTgt spid="1064">
                                            <p:txEl>
                                              <p:pRg st="2" end="2"/>
                                            </p:txEl>
                                          </p:spTgt>
                                        </p:tgtEl>
                                      </p:cBhvr>
                                    </p:animEffect>
                                  </p:childTnLst>
                                </p:cTn>
                              </p:par>
                            </p:childTnLst>
                          </p:cTn>
                        </p:par>
                        <p:par>
                          <p:cTn id="36" fill="hold">
                            <p:stCondLst>
                              <p:cond delay="2300"/>
                            </p:stCondLst>
                            <p:childTnLst>
                              <p:par>
                                <p:cTn id="37" presetClass="entr" nodeType="afterEffect" presetID="10" grpId="5" fill="hold">
                                  <p:stCondLst>
                                    <p:cond delay="0"/>
                                  </p:stCondLst>
                                  <p:iterate type="el" backwards="0">
                                    <p:tmAbs val="0"/>
                                  </p:iterate>
                                  <p:childTnLst>
                                    <p:set>
                                      <p:cBhvr>
                                        <p:cTn id="38" fill="hold"/>
                                        <p:tgtEl>
                                          <p:spTgt spid="1064">
                                            <p:txEl>
                                              <p:pRg st="3" end="3"/>
                                            </p:txEl>
                                          </p:spTgt>
                                        </p:tgtEl>
                                        <p:attrNameLst>
                                          <p:attrName>style.visibility</p:attrName>
                                        </p:attrNameLst>
                                      </p:cBhvr>
                                      <p:to>
                                        <p:strVal val="visible"/>
                                      </p:to>
                                    </p:set>
                                    <p:animEffect filter="fade" transition="in">
                                      <p:cBhvr>
                                        <p:cTn id="39" dur="1000"/>
                                        <p:tgtEl>
                                          <p:spTgt spid="1064">
                                            <p:txEl>
                                              <p:pRg st="3" end="3"/>
                                            </p:txEl>
                                          </p:spTgt>
                                        </p:tgtEl>
                                      </p:cBhvr>
                                    </p:animEffect>
                                  </p:childTnLst>
                                </p:cTn>
                              </p:par>
                            </p:childTnLst>
                          </p:cTn>
                        </p:par>
                        <p:par>
                          <p:cTn id="40" fill="hold">
                            <p:stCondLst>
                              <p:cond delay="3300"/>
                            </p:stCondLst>
                            <p:childTnLst>
                              <p:par>
                                <p:cTn id="41" presetClass="entr" nodeType="afterEffect" presetSubtype="0" presetID="1" grpId="6" fill="hold">
                                  <p:stCondLst>
                                    <p:cond delay="0"/>
                                  </p:stCondLst>
                                  <p:iterate type="el" backwards="0">
                                    <p:tmAbs val="0"/>
                                  </p:iterate>
                                  <p:childTnLst>
                                    <p:set>
                                      <p:cBhvr>
                                        <p:cTn id="42" fill="hold"/>
                                        <p:tgtEl>
                                          <p:spTgt spid="10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4" grpId="2"/>
      <p:bldP build="whole" bldLvl="1" animBg="1" rev="0" advAuto="0" spid="1076" grpId="4"/>
      <p:bldP build="p" bldLvl="1" animBg="1" rev="0" advAuto="0" spid="1064" grpId="5"/>
      <p:bldP build="whole" bldLvl="1" animBg="1" rev="0" advAuto="0" spid="1075" grpId="3"/>
      <p:bldP build="whole" bldLvl="1" animBg="1" rev="0" advAuto="0" spid="1073" grpId="1"/>
      <p:bldP build="whole" bldLvl="1" animBg="1" rev="0" advAuto="0" spid="1077" grpId="6"/>
    </p:bldLst>
  </p:timing>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9" name="Pré-Aff Circuit Visuel 2.png" descr="Pré-Aff Circuit Visuel 2.png"/>
          <p:cNvPicPr>
            <a:picLocks noChangeAspect="1"/>
          </p:cNvPicPr>
          <p:nvPr/>
        </p:nvPicPr>
        <p:blipFill>
          <a:blip r:embed="rId2">
            <a:extLst/>
          </a:blip>
          <a:srcRect l="0" t="5635" r="883" b="6519"/>
          <a:stretch>
            <a:fillRect/>
          </a:stretch>
        </p:blipFill>
        <p:spPr>
          <a:xfrm>
            <a:off x="2159842" y="1309966"/>
            <a:ext cx="4824316" cy="3238501"/>
          </a:xfrm>
          <a:prstGeom prst="rect">
            <a:avLst/>
          </a:prstGeom>
          <a:ln w="12700">
            <a:solidFill>
              <a:schemeClr val="accent4">
                <a:satOff val="-1335"/>
                <a:lumOff val="-10274"/>
              </a:schemeClr>
            </a:solidFill>
            <a:miter lim="400000"/>
          </a:ln>
        </p:spPr>
      </p:pic>
      <p:pic>
        <p:nvPicPr>
          <p:cNvPr id="1080" name="Préa-Aff Circuit Visuel Montée Rectiligne.png" descr="Préa-Aff Circuit Visuel Montée Rectiligne.png"/>
          <p:cNvPicPr>
            <a:picLocks noChangeAspect="1"/>
          </p:cNvPicPr>
          <p:nvPr/>
        </p:nvPicPr>
        <p:blipFill>
          <a:blip r:embed="rId3">
            <a:extLst/>
          </a:blip>
          <a:srcRect l="796" t="0" r="796" b="0"/>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081" name="Le vol en montée rectilign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vol en montée rectiligne</a:t>
            </a:r>
          </a:p>
        </p:txBody>
      </p:sp>
      <p:sp>
        <p:nvSpPr>
          <p:cNvPr id="1082" name="Le vol en montée rectiligne est caractérisé par :…"/>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11479">
              <a:spcBef>
                <a:spcPts val="1000"/>
              </a:spcBef>
              <a:buClrTx/>
              <a:buSzTx/>
              <a:buNone/>
              <a:defRPr sz="1320">
                <a:solidFill>
                  <a:schemeClr val="accent2">
                    <a:lumOff val="15098"/>
                  </a:schemeClr>
                </a:solidFill>
                <a:latin typeface="+mj-lt"/>
                <a:ea typeface="+mj-ea"/>
                <a:cs typeface="+mj-cs"/>
                <a:sym typeface="Helvetica"/>
              </a:defRPr>
            </a:pPr>
            <a:r>
              <a:t>Le vol en montée rectiligne est caractérisé par :</a:t>
            </a:r>
          </a:p>
          <a:p>
            <a:pPr marL="246650" indent="-132350" defTabSz="411479">
              <a:buClrTx/>
              <a:buSzPct val="100000"/>
              <a:buChar char="•"/>
              <a:defRPr sz="1320">
                <a:solidFill>
                  <a:schemeClr val="accent2">
                    <a:lumOff val="15098"/>
                  </a:schemeClr>
                </a:solidFill>
                <a:latin typeface="+mj-lt"/>
                <a:ea typeface="+mj-ea"/>
                <a:cs typeface="+mj-cs"/>
                <a:sym typeface="Helvetica"/>
              </a:defRPr>
            </a:pPr>
            <a:r>
              <a:t>Une puissance déterminée </a:t>
            </a:r>
          </a:p>
          <a:p>
            <a:pPr marL="246650" indent="-132350" defTabSz="411479">
              <a:buClrTx/>
              <a:buSzPct val="100000"/>
              <a:buChar char="•"/>
              <a:defRPr sz="1320">
                <a:solidFill>
                  <a:schemeClr val="accent2">
                    <a:lumOff val="15098"/>
                  </a:schemeClr>
                </a:solidFill>
                <a:latin typeface="+mj-lt"/>
                <a:ea typeface="+mj-ea"/>
                <a:cs typeface="+mj-cs"/>
                <a:sym typeface="Helvetica"/>
              </a:defRPr>
            </a:pPr>
            <a:r>
              <a:t>Une assiette positive affichée à l’H.A. (+ 5°par exemple)</a:t>
            </a:r>
          </a:p>
          <a:p>
            <a:pPr marL="246650" indent="-132350" defTabSz="411479">
              <a:buClrTx/>
              <a:buSzPct val="100000"/>
              <a:buChar char="•"/>
              <a:defRPr sz="1320">
                <a:solidFill>
                  <a:schemeClr val="accent2">
                    <a:lumOff val="15098"/>
                  </a:schemeClr>
                </a:solidFill>
                <a:latin typeface="+mj-lt"/>
                <a:ea typeface="+mj-ea"/>
                <a:cs typeface="+mj-cs"/>
                <a:sym typeface="Helvetica"/>
              </a:defRPr>
            </a:pPr>
            <a:r>
              <a:t>Une vitesse indiquée imposée</a:t>
            </a:r>
          </a:p>
          <a:p>
            <a:pPr marL="246650" indent="-132350" defTabSz="411479">
              <a:buClrTx/>
              <a:buSzPct val="100000"/>
              <a:buChar char="•"/>
              <a:defRPr sz="1320">
                <a:solidFill>
                  <a:schemeClr val="accent2">
                    <a:lumOff val="15098"/>
                  </a:schemeClr>
                </a:solidFill>
                <a:latin typeface="+mj-lt"/>
                <a:ea typeface="+mj-ea"/>
                <a:cs typeface="+mj-cs"/>
                <a:sym typeface="Helvetica"/>
              </a:defRPr>
            </a:pPr>
            <a:r>
              <a:t>Une VZ positive</a:t>
            </a:r>
          </a:p>
          <a:p>
            <a:pPr marL="246650" indent="-132350" defTabSz="411479">
              <a:buClrTx/>
              <a:buSzPct val="100000"/>
              <a:buChar char="•"/>
              <a:defRPr sz="1320">
                <a:solidFill>
                  <a:schemeClr val="accent2">
                    <a:lumOff val="15098"/>
                  </a:schemeClr>
                </a:solidFill>
                <a:latin typeface="+mj-lt"/>
                <a:ea typeface="+mj-ea"/>
                <a:cs typeface="+mj-cs"/>
                <a:sym typeface="Helvetica"/>
              </a:defRPr>
            </a:pPr>
            <a:r>
              <a:t>Un cap magnétique </a:t>
            </a:r>
          </a:p>
          <a:p>
            <a:pPr marL="246650" indent="-132350" defTabSz="411479">
              <a:buClrTx/>
              <a:buSzPct val="100000"/>
              <a:buChar char="•"/>
              <a:defRPr sz="1320">
                <a:solidFill>
                  <a:schemeClr val="accent2">
                    <a:lumOff val="15098"/>
                  </a:schemeClr>
                </a:solidFill>
                <a:latin typeface="+mj-lt"/>
                <a:ea typeface="+mj-ea"/>
                <a:cs typeface="+mj-cs"/>
                <a:sym typeface="Helvetica"/>
              </a:defRPr>
            </a:pPr>
            <a:r>
              <a:t>L’attente d’une altitude déterminée</a:t>
            </a:r>
          </a:p>
        </p:txBody>
      </p:sp>
      <p:sp>
        <p:nvSpPr>
          <p:cNvPr id="108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1082">
                                            <p:bg/>
                                          </p:spTgt>
                                        </p:tgtEl>
                                        <p:attrNameLst>
                                          <p:attrName>style.visibility</p:attrName>
                                        </p:attrNameLst>
                                      </p:cBhvr>
                                      <p:to>
                                        <p:strVal val="visible"/>
                                      </p:to>
                                    </p:set>
                                    <p:animEffect filter="fade" transition="in">
                                      <p:cBhvr>
                                        <p:cTn id="7" dur="1000"/>
                                        <p:tgtEl>
                                          <p:spTgt spid="1082">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1082">
                                            <p:txEl>
                                              <p:pRg st="0" end="0"/>
                                            </p:txEl>
                                          </p:spTgt>
                                        </p:tgtEl>
                                        <p:attrNameLst>
                                          <p:attrName>style.visibility</p:attrName>
                                        </p:attrNameLst>
                                      </p:cBhvr>
                                      <p:to>
                                        <p:strVal val="visible"/>
                                      </p:to>
                                    </p:set>
                                    <p:animEffect filter="fade" transition="in">
                                      <p:cBhvr>
                                        <p:cTn id="10" dur="1000"/>
                                        <p:tgtEl>
                                          <p:spTgt spid="1082">
                                            <p:txEl>
                                              <p:pRg st="0" end="0"/>
                                            </p:txEl>
                                          </p:spTgt>
                                        </p:tgtEl>
                                      </p:cBhvr>
                                    </p:animEffect>
                                  </p:childTnLst>
                                </p:cTn>
                              </p:par>
                            </p:childTnLst>
                          </p:cTn>
                        </p:par>
                        <p:par>
                          <p:cTn id="11" fill="hold">
                            <p:stCondLst>
                              <p:cond delay="1300"/>
                            </p:stCondLst>
                            <p:childTnLst>
                              <p:par>
                                <p:cTn id="12" presetClass="entr" nodeType="afterEffect" presetID="10" grpId="1" fill="hold">
                                  <p:stCondLst>
                                    <p:cond delay="300"/>
                                  </p:stCondLst>
                                  <p:iterate type="el" backwards="0">
                                    <p:tmAbs val="0"/>
                                  </p:iterate>
                                  <p:childTnLst>
                                    <p:set>
                                      <p:cBhvr>
                                        <p:cTn id="13" fill="hold"/>
                                        <p:tgtEl>
                                          <p:spTgt spid="1082">
                                            <p:txEl>
                                              <p:pRg st="1" end="1"/>
                                            </p:txEl>
                                          </p:spTgt>
                                        </p:tgtEl>
                                        <p:attrNameLst>
                                          <p:attrName>style.visibility</p:attrName>
                                        </p:attrNameLst>
                                      </p:cBhvr>
                                      <p:to>
                                        <p:strVal val="visible"/>
                                      </p:to>
                                    </p:set>
                                    <p:animEffect filter="fade" transition="in">
                                      <p:cBhvr>
                                        <p:cTn id="14" dur="1000"/>
                                        <p:tgtEl>
                                          <p:spTgt spid="1082">
                                            <p:txEl>
                                              <p:pRg st="1" end="1"/>
                                            </p:txEl>
                                          </p:spTgt>
                                        </p:tgtEl>
                                      </p:cBhvr>
                                    </p:animEffect>
                                  </p:childTnLst>
                                </p:cTn>
                              </p:par>
                            </p:childTnLst>
                          </p:cTn>
                        </p:par>
                        <p:par>
                          <p:cTn id="15" fill="hold">
                            <p:stCondLst>
                              <p:cond delay="2600"/>
                            </p:stCondLst>
                            <p:childTnLst>
                              <p:par>
                                <p:cTn id="16" presetClass="entr" nodeType="afterEffect" presetID="10" grpId="1" fill="hold">
                                  <p:stCondLst>
                                    <p:cond delay="300"/>
                                  </p:stCondLst>
                                  <p:iterate type="el" backwards="0">
                                    <p:tmAbs val="0"/>
                                  </p:iterate>
                                  <p:childTnLst>
                                    <p:set>
                                      <p:cBhvr>
                                        <p:cTn id="17" fill="hold"/>
                                        <p:tgtEl>
                                          <p:spTgt spid="1082">
                                            <p:txEl>
                                              <p:pRg st="2" end="2"/>
                                            </p:txEl>
                                          </p:spTgt>
                                        </p:tgtEl>
                                        <p:attrNameLst>
                                          <p:attrName>style.visibility</p:attrName>
                                        </p:attrNameLst>
                                      </p:cBhvr>
                                      <p:to>
                                        <p:strVal val="visible"/>
                                      </p:to>
                                    </p:set>
                                    <p:animEffect filter="fade" transition="in">
                                      <p:cBhvr>
                                        <p:cTn id="18" dur="1000"/>
                                        <p:tgtEl>
                                          <p:spTgt spid="1082">
                                            <p:txEl>
                                              <p:pRg st="2" end="2"/>
                                            </p:txEl>
                                          </p:spTgt>
                                        </p:tgtEl>
                                      </p:cBhvr>
                                    </p:animEffect>
                                  </p:childTnLst>
                                </p:cTn>
                              </p:par>
                            </p:childTnLst>
                          </p:cTn>
                        </p:par>
                        <p:par>
                          <p:cTn id="19" fill="hold">
                            <p:stCondLst>
                              <p:cond delay="3900"/>
                            </p:stCondLst>
                            <p:childTnLst>
                              <p:par>
                                <p:cTn id="20" presetClass="entr" nodeType="afterEffect" presetID="10" grpId="1" fill="hold">
                                  <p:stCondLst>
                                    <p:cond delay="300"/>
                                  </p:stCondLst>
                                  <p:iterate type="el" backwards="0">
                                    <p:tmAbs val="0"/>
                                  </p:iterate>
                                  <p:childTnLst>
                                    <p:set>
                                      <p:cBhvr>
                                        <p:cTn id="21" fill="hold"/>
                                        <p:tgtEl>
                                          <p:spTgt spid="1082">
                                            <p:txEl>
                                              <p:pRg st="3" end="3"/>
                                            </p:txEl>
                                          </p:spTgt>
                                        </p:tgtEl>
                                        <p:attrNameLst>
                                          <p:attrName>style.visibility</p:attrName>
                                        </p:attrNameLst>
                                      </p:cBhvr>
                                      <p:to>
                                        <p:strVal val="visible"/>
                                      </p:to>
                                    </p:set>
                                    <p:animEffect filter="fade" transition="in">
                                      <p:cBhvr>
                                        <p:cTn id="22" dur="1000"/>
                                        <p:tgtEl>
                                          <p:spTgt spid="1082">
                                            <p:txEl>
                                              <p:pRg st="3" end="3"/>
                                            </p:txEl>
                                          </p:spTgt>
                                        </p:tgtEl>
                                      </p:cBhvr>
                                    </p:animEffect>
                                  </p:childTnLst>
                                </p:cTn>
                              </p:par>
                            </p:childTnLst>
                          </p:cTn>
                        </p:par>
                        <p:par>
                          <p:cTn id="23" fill="hold">
                            <p:stCondLst>
                              <p:cond delay="5200"/>
                            </p:stCondLst>
                            <p:childTnLst>
                              <p:par>
                                <p:cTn id="24" presetClass="entr" nodeType="afterEffect" presetID="10" grpId="1" fill="hold">
                                  <p:stCondLst>
                                    <p:cond delay="300"/>
                                  </p:stCondLst>
                                  <p:iterate type="el" backwards="0">
                                    <p:tmAbs val="0"/>
                                  </p:iterate>
                                  <p:childTnLst>
                                    <p:set>
                                      <p:cBhvr>
                                        <p:cTn id="25" fill="hold"/>
                                        <p:tgtEl>
                                          <p:spTgt spid="1082">
                                            <p:txEl>
                                              <p:pRg st="4" end="4"/>
                                            </p:txEl>
                                          </p:spTgt>
                                        </p:tgtEl>
                                        <p:attrNameLst>
                                          <p:attrName>style.visibility</p:attrName>
                                        </p:attrNameLst>
                                      </p:cBhvr>
                                      <p:to>
                                        <p:strVal val="visible"/>
                                      </p:to>
                                    </p:set>
                                    <p:animEffect filter="fade" transition="in">
                                      <p:cBhvr>
                                        <p:cTn id="26" dur="1000"/>
                                        <p:tgtEl>
                                          <p:spTgt spid="1082">
                                            <p:txEl>
                                              <p:pRg st="4" end="4"/>
                                            </p:txEl>
                                          </p:spTgt>
                                        </p:tgtEl>
                                      </p:cBhvr>
                                    </p:animEffect>
                                  </p:childTnLst>
                                </p:cTn>
                              </p:par>
                            </p:childTnLst>
                          </p:cTn>
                        </p:par>
                        <p:par>
                          <p:cTn id="27" fill="hold">
                            <p:stCondLst>
                              <p:cond delay="6500"/>
                            </p:stCondLst>
                            <p:childTnLst>
                              <p:par>
                                <p:cTn id="28" presetClass="entr" nodeType="afterEffect" presetID="10" grpId="1" fill="hold">
                                  <p:stCondLst>
                                    <p:cond delay="300"/>
                                  </p:stCondLst>
                                  <p:iterate type="el" backwards="0">
                                    <p:tmAbs val="0"/>
                                  </p:iterate>
                                  <p:childTnLst>
                                    <p:set>
                                      <p:cBhvr>
                                        <p:cTn id="29" fill="hold"/>
                                        <p:tgtEl>
                                          <p:spTgt spid="1082">
                                            <p:txEl>
                                              <p:pRg st="5" end="5"/>
                                            </p:txEl>
                                          </p:spTgt>
                                        </p:tgtEl>
                                        <p:attrNameLst>
                                          <p:attrName>style.visibility</p:attrName>
                                        </p:attrNameLst>
                                      </p:cBhvr>
                                      <p:to>
                                        <p:strVal val="visible"/>
                                      </p:to>
                                    </p:set>
                                    <p:animEffect filter="fade" transition="in">
                                      <p:cBhvr>
                                        <p:cTn id="30" dur="1000"/>
                                        <p:tgtEl>
                                          <p:spTgt spid="1082">
                                            <p:txEl>
                                              <p:pRg st="5" end="5"/>
                                            </p:txEl>
                                          </p:spTgt>
                                        </p:tgtEl>
                                      </p:cBhvr>
                                    </p:animEffect>
                                  </p:childTnLst>
                                </p:cTn>
                              </p:par>
                            </p:childTnLst>
                          </p:cTn>
                        </p:par>
                        <p:par>
                          <p:cTn id="31" fill="hold">
                            <p:stCondLst>
                              <p:cond delay="7800"/>
                            </p:stCondLst>
                            <p:childTnLst>
                              <p:par>
                                <p:cTn id="32" presetClass="entr" nodeType="afterEffect" presetID="10" grpId="1" fill="hold">
                                  <p:stCondLst>
                                    <p:cond delay="300"/>
                                  </p:stCondLst>
                                  <p:iterate type="el" backwards="0">
                                    <p:tmAbs val="0"/>
                                  </p:iterate>
                                  <p:childTnLst>
                                    <p:set>
                                      <p:cBhvr>
                                        <p:cTn id="33" fill="hold"/>
                                        <p:tgtEl>
                                          <p:spTgt spid="1082">
                                            <p:txEl>
                                              <p:pRg st="6" end="6"/>
                                            </p:txEl>
                                          </p:spTgt>
                                        </p:tgtEl>
                                        <p:attrNameLst>
                                          <p:attrName>style.visibility</p:attrName>
                                        </p:attrNameLst>
                                      </p:cBhvr>
                                      <p:to>
                                        <p:strVal val="visible"/>
                                      </p:to>
                                    </p:set>
                                    <p:animEffect filter="fade" transition="in">
                                      <p:cBhvr>
                                        <p:cTn id="34" dur="1000"/>
                                        <p:tgtEl>
                                          <p:spTgt spid="108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2" fill="hold">
                                  <p:stCondLst>
                                    <p:cond delay="0"/>
                                  </p:stCondLst>
                                  <p:iterate type="el" backwards="0">
                                    <p:tmAbs val="0"/>
                                  </p:iterate>
                                  <p:childTnLst>
                                    <p:set>
                                      <p:cBhvr>
                                        <p:cTn id="38" fill="hold"/>
                                        <p:tgtEl>
                                          <p:spTgt spid="1080"/>
                                        </p:tgtEl>
                                        <p:attrNameLst>
                                          <p:attrName>style.visibility</p:attrName>
                                        </p:attrNameLst>
                                      </p:cBhvr>
                                      <p:to>
                                        <p:strVal val="visible"/>
                                      </p:to>
                                    </p:set>
                                    <p:animEffect filter="fade" transition="in">
                                      <p:cBhvr>
                                        <p:cTn id="39" dur="1000"/>
                                        <p:tgtEl>
                                          <p:spTgt spid="1080"/>
                                        </p:tgtEl>
                                      </p:cBhvr>
                                    </p:animEffect>
                                  </p:childTnLst>
                                </p:cTn>
                              </p:par>
                            </p:childTnLst>
                          </p:cTn>
                        </p:par>
                        <p:par>
                          <p:cTn id="40" fill="hold">
                            <p:stCondLst>
                              <p:cond delay="1000"/>
                            </p:stCondLst>
                            <p:childTnLst>
                              <p:par>
                                <p:cTn id="41" presetClass="entr" nodeType="afterEffect" presetSubtype="0" presetID="1" grpId="3" fill="hold">
                                  <p:stCondLst>
                                    <p:cond delay="0"/>
                                  </p:stCondLst>
                                  <p:iterate type="el" backwards="0">
                                    <p:tmAbs val="0"/>
                                  </p:iterate>
                                  <p:childTnLst>
                                    <p:set>
                                      <p:cBhvr>
                                        <p:cTn id="42" fill="hold"/>
                                        <p:tgtEl>
                                          <p:spTgt spid="10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0" grpId="2"/>
      <p:bldP build="p" bldLvl="1" animBg="1" rev="0" advAuto="0" spid="1082" grpId="1"/>
      <p:bldP build="whole" bldLvl="1" animBg="1" rev="0" advAuto="0" spid="1083" grpId="3"/>
    </p:bld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5" name="Pré-Aff Circuit Visuel 2.png" descr="Pré-Aff Circuit Visuel 2.png"/>
          <p:cNvPicPr>
            <a:picLocks noChangeAspect="1"/>
          </p:cNvPicPr>
          <p:nvPr/>
        </p:nvPicPr>
        <p:blipFill>
          <a:blip r:embed="rId2">
            <a:extLst/>
          </a:blip>
          <a:srcRect l="0" t="5635" r="883" b="6519"/>
          <a:stretch>
            <a:fillRect/>
          </a:stretch>
        </p:blipFill>
        <p:spPr>
          <a:xfrm>
            <a:off x="2159842" y="1309966"/>
            <a:ext cx="4824316" cy="3238501"/>
          </a:xfrm>
          <a:prstGeom prst="rect">
            <a:avLst/>
          </a:prstGeom>
          <a:ln w="12700">
            <a:solidFill>
              <a:schemeClr val="accent4">
                <a:satOff val="-1335"/>
                <a:lumOff val="-10274"/>
              </a:schemeClr>
            </a:solidFill>
            <a:miter lim="400000"/>
          </a:ln>
        </p:spPr>
      </p:pic>
      <p:pic>
        <p:nvPicPr>
          <p:cNvPr id="1086" name="Préa-Aff Circuit Visuel Palier Rectiligne.png" descr="Préa-Aff Circuit Visuel Palier Rectiligne.png"/>
          <p:cNvPicPr>
            <a:picLocks noChangeAspect="1"/>
          </p:cNvPicPr>
          <p:nvPr/>
        </p:nvPicPr>
        <p:blipFill>
          <a:blip r:embed="rId3">
            <a:extLst/>
          </a:blip>
          <a:srcRect l="2010" t="0" r="2010" b="0"/>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087" name="Le vol en palier rectilign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vol en palier rectiligne</a:t>
            </a:r>
          </a:p>
        </p:txBody>
      </p:sp>
      <p:sp>
        <p:nvSpPr>
          <p:cNvPr id="1088" name="Le vol en palier rectiligne est caractérisé par :…"/>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spcBef>
                <a:spcPts val="1200"/>
              </a:spcBef>
              <a:buClrTx/>
              <a:buSzTx/>
              <a:buNone/>
              <a:defRPr sz="1466">
                <a:solidFill>
                  <a:schemeClr val="accent2">
                    <a:lumOff val="15098"/>
                  </a:schemeClr>
                </a:solidFill>
                <a:latin typeface="+mj-lt"/>
                <a:ea typeface="+mj-ea"/>
                <a:cs typeface="+mj-cs"/>
                <a:sym typeface="Helvetica"/>
              </a:defRPr>
            </a:pPr>
            <a:r>
              <a:t>Le vol en palier rectiligne est caractérisé par :</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altitude constante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 cap magnétique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assiette affichée à l’H.A. 0°</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vitesse subie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puissance déterminée </a:t>
            </a:r>
          </a:p>
        </p:txBody>
      </p:sp>
      <p:sp>
        <p:nvSpPr>
          <p:cNvPr id="108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1088">
                                            <p:bg/>
                                          </p:spTgt>
                                        </p:tgtEl>
                                        <p:attrNameLst>
                                          <p:attrName>style.visibility</p:attrName>
                                        </p:attrNameLst>
                                      </p:cBhvr>
                                      <p:to>
                                        <p:strVal val="visible"/>
                                      </p:to>
                                    </p:set>
                                    <p:animEffect filter="fade" transition="in">
                                      <p:cBhvr>
                                        <p:cTn id="7" dur="1000"/>
                                        <p:tgtEl>
                                          <p:spTgt spid="1088">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1088">
                                            <p:txEl>
                                              <p:pRg st="0" end="0"/>
                                            </p:txEl>
                                          </p:spTgt>
                                        </p:tgtEl>
                                        <p:attrNameLst>
                                          <p:attrName>style.visibility</p:attrName>
                                        </p:attrNameLst>
                                      </p:cBhvr>
                                      <p:to>
                                        <p:strVal val="visible"/>
                                      </p:to>
                                    </p:set>
                                    <p:animEffect filter="fade" transition="in">
                                      <p:cBhvr>
                                        <p:cTn id="10" dur="1000"/>
                                        <p:tgtEl>
                                          <p:spTgt spid="1088">
                                            <p:txEl>
                                              <p:pRg st="0" end="0"/>
                                            </p:txEl>
                                          </p:spTgt>
                                        </p:tgtEl>
                                      </p:cBhvr>
                                    </p:animEffect>
                                  </p:childTnLst>
                                </p:cTn>
                              </p:par>
                            </p:childTnLst>
                          </p:cTn>
                        </p:par>
                        <p:par>
                          <p:cTn id="11" fill="hold">
                            <p:stCondLst>
                              <p:cond delay="1300"/>
                            </p:stCondLst>
                            <p:childTnLst>
                              <p:par>
                                <p:cTn id="12" presetClass="entr" nodeType="afterEffect" presetID="10" grpId="1" fill="hold">
                                  <p:stCondLst>
                                    <p:cond delay="300"/>
                                  </p:stCondLst>
                                  <p:iterate type="el" backwards="0">
                                    <p:tmAbs val="0"/>
                                  </p:iterate>
                                  <p:childTnLst>
                                    <p:set>
                                      <p:cBhvr>
                                        <p:cTn id="13" fill="hold"/>
                                        <p:tgtEl>
                                          <p:spTgt spid="1088">
                                            <p:txEl>
                                              <p:pRg st="1" end="1"/>
                                            </p:txEl>
                                          </p:spTgt>
                                        </p:tgtEl>
                                        <p:attrNameLst>
                                          <p:attrName>style.visibility</p:attrName>
                                        </p:attrNameLst>
                                      </p:cBhvr>
                                      <p:to>
                                        <p:strVal val="visible"/>
                                      </p:to>
                                    </p:set>
                                    <p:animEffect filter="fade" transition="in">
                                      <p:cBhvr>
                                        <p:cTn id="14" dur="1000"/>
                                        <p:tgtEl>
                                          <p:spTgt spid="1088">
                                            <p:txEl>
                                              <p:pRg st="1" end="1"/>
                                            </p:txEl>
                                          </p:spTgt>
                                        </p:tgtEl>
                                      </p:cBhvr>
                                    </p:animEffect>
                                  </p:childTnLst>
                                </p:cTn>
                              </p:par>
                            </p:childTnLst>
                          </p:cTn>
                        </p:par>
                        <p:par>
                          <p:cTn id="15" fill="hold">
                            <p:stCondLst>
                              <p:cond delay="2600"/>
                            </p:stCondLst>
                            <p:childTnLst>
                              <p:par>
                                <p:cTn id="16" presetClass="entr" nodeType="afterEffect" presetID="10" grpId="1" fill="hold">
                                  <p:stCondLst>
                                    <p:cond delay="300"/>
                                  </p:stCondLst>
                                  <p:iterate type="el" backwards="0">
                                    <p:tmAbs val="0"/>
                                  </p:iterate>
                                  <p:childTnLst>
                                    <p:set>
                                      <p:cBhvr>
                                        <p:cTn id="17" fill="hold"/>
                                        <p:tgtEl>
                                          <p:spTgt spid="1088">
                                            <p:txEl>
                                              <p:pRg st="2" end="2"/>
                                            </p:txEl>
                                          </p:spTgt>
                                        </p:tgtEl>
                                        <p:attrNameLst>
                                          <p:attrName>style.visibility</p:attrName>
                                        </p:attrNameLst>
                                      </p:cBhvr>
                                      <p:to>
                                        <p:strVal val="visible"/>
                                      </p:to>
                                    </p:set>
                                    <p:animEffect filter="fade" transition="in">
                                      <p:cBhvr>
                                        <p:cTn id="18" dur="1000"/>
                                        <p:tgtEl>
                                          <p:spTgt spid="1088">
                                            <p:txEl>
                                              <p:pRg st="2" end="2"/>
                                            </p:txEl>
                                          </p:spTgt>
                                        </p:tgtEl>
                                      </p:cBhvr>
                                    </p:animEffect>
                                  </p:childTnLst>
                                </p:cTn>
                              </p:par>
                            </p:childTnLst>
                          </p:cTn>
                        </p:par>
                        <p:par>
                          <p:cTn id="19" fill="hold">
                            <p:stCondLst>
                              <p:cond delay="3900"/>
                            </p:stCondLst>
                            <p:childTnLst>
                              <p:par>
                                <p:cTn id="20" presetClass="entr" nodeType="afterEffect" presetID="10" grpId="1" fill="hold">
                                  <p:stCondLst>
                                    <p:cond delay="300"/>
                                  </p:stCondLst>
                                  <p:iterate type="el" backwards="0">
                                    <p:tmAbs val="0"/>
                                  </p:iterate>
                                  <p:childTnLst>
                                    <p:set>
                                      <p:cBhvr>
                                        <p:cTn id="21" fill="hold"/>
                                        <p:tgtEl>
                                          <p:spTgt spid="1088">
                                            <p:txEl>
                                              <p:pRg st="3" end="3"/>
                                            </p:txEl>
                                          </p:spTgt>
                                        </p:tgtEl>
                                        <p:attrNameLst>
                                          <p:attrName>style.visibility</p:attrName>
                                        </p:attrNameLst>
                                      </p:cBhvr>
                                      <p:to>
                                        <p:strVal val="visible"/>
                                      </p:to>
                                    </p:set>
                                    <p:animEffect filter="fade" transition="in">
                                      <p:cBhvr>
                                        <p:cTn id="22" dur="1000"/>
                                        <p:tgtEl>
                                          <p:spTgt spid="1088">
                                            <p:txEl>
                                              <p:pRg st="3" end="3"/>
                                            </p:txEl>
                                          </p:spTgt>
                                        </p:tgtEl>
                                      </p:cBhvr>
                                    </p:animEffect>
                                  </p:childTnLst>
                                </p:cTn>
                              </p:par>
                            </p:childTnLst>
                          </p:cTn>
                        </p:par>
                        <p:par>
                          <p:cTn id="23" fill="hold">
                            <p:stCondLst>
                              <p:cond delay="5200"/>
                            </p:stCondLst>
                            <p:childTnLst>
                              <p:par>
                                <p:cTn id="24" presetClass="entr" nodeType="afterEffect" presetID="10" grpId="1" fill="hold">
                                  <p:stCondLst>
                                    <p:cond delay="300"/>
                                  </p:stCondLst>
                                  <p:iterate type="el" backwards="0">
                                    <p:tmAbs val="0"/>
                                  </p:iterate>
                                  <p:childTnLst>
                                    <p:set>
                                      <p:cBhvr>
                                        <p:cTn id="25" fill="hold"/>
                                        <p:tgtEl>
                                          <p:spTgt spid="1088">
                                            <p:txEl>
                                              <p:pRg st="4" end="4"/>
                                            </p:txEl>
                                          </p:spTgt>
                                        </p:tgtEl>
                                        <p:attrNameLst>
                                          <p:attrName>style.visibility</p:attrName>
                                        </p:attrNameLst>
                                      </p:cBhvr>
                                      <p:to>
                                        <p:strVal val="visible"/>
                                      </p:to>
                                    </p:set>
                                    <p:animEffect filter="fade" transition="in">
                                      <p:cBhvr>
                                        <p:cTn id="26" dur="1000"/>
                                        <p:tgtEl>
                                          <p:spTgt spid="1088">
                                            <p:txEl>
                                              <p:pRg st="4" end="4"/>
                                            </p:txEl>
                                          </p:spTgt>
                                        </p:tgtEl>
                                      </p:cBhvr>
                                    </p:animEffect>
                                  </p:childTnLst>
                                </p:cTn>
                              </p:par>
                            </p:childTnLst>
                          </p:cTn>
                        </p:par>
                        <p:par>
                          <p:cTn id="27" fill="hold">
                            <p:stCondLst>
                              <p:cond delay="6500"/>
                            </p:stCondLst>
                            <p:childTnLst>
                              <p:par>
                                <p:cTn id="28" presetClass="entr" nodeType="afterEffect" presetID="10" grpId="1" fill="hold">
                                  <p:stCondLst>
                                    <p:cond delay="300"/>
                                  </p:stCondLst>
                                  <p:iterate type="el" backwards="0">
                                    <p:tmAbs val="0"/>
                                  </p:iterate>
                                  <p:childTnLst>
                                    <p:set>
                                      <p:cBhvr>
                                        <p:cTn id="29" fill="hold"/>
                                        <p:tgtEl>
                                          <p:spTgt spid="1088">
                                            <p:txEl>
                                              <p:pRg st="5" end="5"/>
                                            </p:txEl>
                                          </p:spTgt>
                                        </p:tgtEl>
                                        <p:attrNameLst>
                                          <p:attrName>style.visibility</p:attrName>
                                        </p:attrNameLst>
                                      </p:cBhvr>
                                      <p:to>
                                        <p:strVal val="visible"/>
                                      </p:to>
                                    </p:set>
                                    <p:animEffect filter="fade" transition="in">
                                      <p:cBhvr>
                                        <p:cTn id="30" dur="1000"/>
                                        <p:tgtEl>
                                          <p:spTgt spid="108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2" fill="hold">
                                  <p:stCondLst>
                                    <p:cond delay="0"/>
                                  </p:stCondLst>
                                  <p:iterate type="el" backwards="0">
                                    <p:tmAbs val="0"/>
                                  </p:iterate>
                                  <p:childTnLst>
                                    <p:set>
                                      <p:cBhvr>
                                        <p:cTn id="34" fill="hold"/>
                                        <p:tgtEl>
                                          <p:spTgt spid="1086"/>
                                        </p:tgtEl>
                                        <p:attrNameLst>
                                          <p:attrName>style.visibility</p:attrName>
                                        </p:attrNameLst>
                                      </p:cBhvr>
                                      <p:to>
                                        <p:strVal val="visible"/>
                                      </p:to>
                                    </p:set>
                                    <p:animEffect filter="fade" transition="in">
                                      <p:cBhvr>
                                        <p:cTn id="35" dur="1000"/>
                                        <p:tgtEl>
                                          <p:spTgt spid="1086"/>
                                        </p:tgtEl>
                                      </p:cBhvr>
                                    </p:animEffect>
                                  </p:childTnLst>
                                </p:cTn>
                              </p:par>
                            </p:childTnLst>
                          </p:cTn>
                        </p:par>
                        <p:par>
                          <p:cTn id="36" fill="hold">
                            <p:stCondLst>
                              <p:cond delay="1000"/>
                            </p:stCondLst>
                            <p:childTnLst>
                              <p:par>
                                <p:cTn id="37" presetClass="entr" nodeType="afterEffect" presetSubtype="0" presetID="1" grpId="3" fill="hold">
                                  <p:stCondLst>
                                    <p:cond delay="0"/>
                                  </p:stCondLst>
                                  <p:iterate type="el" backwards="0">
                                    <p:tmAbs val="0"/>
                                  </p:iterate>
                                  <p:childTnLst>
                                    <p:set>
                                      <p:cBhvr>
                                        <p:cTn id="38" fill="hold"/>
                                        <p:tgtEl>
                                          <p:spTgt spid="10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9" grpId="3"/>
      <p:bldP build="p" bldLvl="1" animBg="1" rev="0" advAuto="0" spid="1088" grpId="1"/>
      <p:bldP build="whole" bldLvl="1" animBg="1" rev="0" advAuto="0" spid="1086" grpId="2"/>
    </p:bldLst>
  </p:timing>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1" name="Pré-Aff Circuit Visuel 2.png" descr="Pré-Aff Circuit Visuel 2.png"/>
          <p:cNvPicPr>
            <a:picLocks noChangeAspect="1"/>
          </p:cNvPicPr>
          <p:nvPr/>
        </p:nvPicPr>
        <p:blipFill>
          <a:blip r:embed="rId2">
            <a:extLst/>
          </a:blip>
          <a:srcRect l="0" t="5635" r="883" b="6519"/>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092" name="Le vol en descente rectilign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vol en descente rectiligne</a:t>
            </a:r>
          </a:p>
        </p:txBody>
      </p:sp>
      <p:sp>
        <p:nvSpPr>
          <p:cNvPr id="1093" name="Le vol en descente rectiligne est caractérisé par :…"/>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11479">
              <a:spcBef>
                <a:spcPts val="1000"/>
              </a:spcBef>
              <a:buClrTx/>
              <a:buSzTx/>
              <a:buNone/>
              <a:defRPr sz="1320">
                <a:solidFill>
                  <a:schemeClr val="accent2">
                    <a:lumOff val="15098"/>
                  </a:schemeClr>
                </a:solidFill>
                <a:latin typeface="+mj-lt"/>
                <a:ea typeface="+mj-ea"/>
                <a:cs typeface="+mj-cs"/>
                <a:sym typeface="Helvetica"/>
              </a:defRPr>
            </a:pPr>
            <a:r>
              <a:t>Le vol en descente rectiligne est caractérisé par :</a:t>
            </a:r>
          </a:p>
          <a:p>
            <a:pPr marL="246650" indent="-132350" defTabSz="411479">
              <a:buClrTx/>
              <a:buSzPct val="100000"/>
              <a:buChar char="•"/>
              <a:defRPr sz="1320">
                <a:solidFill>
                  <a:schemeClr val="accent2">
                    <a:lumOff val="15098"/>
                  </a:schemeClr>
                </a:solidFill>
                <a:latin typeface="+mj-lt"/>
                <a:ea typeface="+mj-ea"/>
                <a:cs typeface="+mj-cs"/>
                <a:sym typeface="Helvetica"/>
              </a:defRPr>
            </a:pPr>
            <a:r>
              <a:t>Une puissance déterminée</a:t>
            </a:r>
          </a:p>
          <a:p>
            <a:pPr marL="246650" indent="-132350" defTabSz="411479">
              <a:buClrTx/>
              <a:buSzPct val="100000"/>
              <a:buChar char="•"/>
              <a:defRPr sz="1320">
                <a:solidFill>
                  <a:schemeClr val="accent2">
                    <a:lumOff val="15098"/>
                  </a:schemeClr>
                </a:solidFill>
                <a:latin typeface="+mj-lt"/>
                <a:ea typeface="+mj-ea"/>
                <a:cs typeface="+mj-cs"/>
                <a:sym typeface="Helvetica"/>
              </a:defRPr>
            </a:pPr>
            <a:r>
              <a:t>Une assiette négative à l’H.A. (-2°à–3°)</a:t>
            </a:r>
          </a:p>
          <a:p>
            <a:pPr marL="246650" indent="-132350" defTabSz="411479">
              <a:buClrTx/>
              <a:buSzPct val="100000"/>
              <a:buChar char="•"/>
              <a:defRPr sz="1320">
                <a:solidFill>
                  <a:schemeClr val="accent2">
                    <a:lumOff val="15098"/>
                  </a:schemeClr>
                </a:solidFill>
                <a:latin typeface="+mj-lt"/>
                <a:ea typeface="+mj-ea"/>
                <a:cs typeface="+mj-cs"/>
                <a:sym typeface="Helvetica"/>
              </a:defRPr>
            </a:pPr>
            <a:r>
              <a:t>Une VZ négative imposée –500ftmin. varioconfort</a:t>
            </a:r>
          </a:p>
          <a:p>
            <a:pPr marL="246650" indent="-132350" defTabSz="411479">
              <a:buClrTx/>
              <a:buSzPct val="100000"/>
              <a:buChar char="•"/>
              <a:defRPr sz="1320">
                <a:solidFill>
                  <a:schemeClr val="accent2">
                    <a:lumOff val="15098"/>
                  </a:schemeClr>
                </a:solidFill>
                <a:latin typeface="+mj-lt"/>
                <a:ea typeface="+mj-ea"/>
                <a:cs typeface="+mj-cs"/>
                <a:sym typeface="Helvetica"/>
              </a:defRPr>
            </a:pPr>
            <a:r>
              <a:t>Une vitesse à surveiller</a:t>
            </a:r>
          </a:p>
          <a:p>
            <a:pPr marL="246650" indent="-132350" defTabSz="411479">
              <a:buClrTx/>
              <a:buSzPct val="100000"/>
              <a:buChar char="•"/>
              <a:defRPr sz="1320">
                <a:solidFill>
                  <a:schemeClr val="accent2">
                    <a:lumOff val="15098"/>
                  </a:schemeClr>
                </a:solidFill>
                <a:latin typeface="+mj-lt"/>
                <a:ea typeface="+mj-ea"/>
                <a:cs typeface="+mj-cs"/>
                <a:sym typeface="Helvetica"/>
              </a:defRPr>
            </a:pPr>
            <a:r>
              <a:t>Un cap magnétique</a:t>
            </a:r>
          </a:p>
          <a:p>
            <a:pPr marL="246650" indent="-132350" defTabSz="411479">
              <a:buClrTx/>
              <a:buSzPct val="100000"/>
              <a:buChar char="•"/>
              <a:defRPr sz="1320">
                <a:solidFill>
                  <a:schemeClr val="accent2">
                    <a:lumOff val="15098"/>
                  </a:schemeClr>
                </a:solidFill>
                <a:latin typeface="+mj-lt"/>
                <a:ea typeface="+mj-ea"/>
                <a:cs typeface="+mj-cs"/>
                <a:sym typeface="Helvetica"/>
              </a:defRPr>
            </a:pPr>
            <a:r>
              <a:t>L’attente d’une altitude déterminée </a:t>
            </a:r>
          </a:p>
        </p:txBody>
      </p:sp>
      <p:pic>
        <p:nvPicPr>
          <p:cNvPr id="1094" name="Préa-Aff Circuit Visuel Desc Rectiligne.png" descr="Préa-Aff Circuit Visuel Desc Rectiligne.png"/>
          <p:cNvPicPr>
            <a:picLocks noChangeAspect="1"/>
          </p:cNvPicPr>
          <p:nvPr/>
        </p:nvPicPr>
        <p:blipFill>
          <a:blip r:embed="rId3">
            <a:extLst/>
          </a:blip>
          <a:srcRect l="796" t="0" r="796" b="0"/>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095"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400"/>
                                  </p:stCondLst>
                                  <p:iterate type="el" backwards="0">
                                    <p:tmAbs val="0"/>
                                  </p:iterate>
                                  <p:childTnLst>
                                    <p:set>
                                      <p:cBhvr>
                                        <p:cTn id="6" fill="hold"/>
                                        <p:tgtEl>
                                          <p:spTgt spid="1093">
                                            <p:bg/>
                                          </p:spTgt>
                                        </p:tgtEl>
                                        <p:attrNameLst>
                                          <p:attrName>style.visibility</p:attrName>
                                        </p:attrNameLst>
                                      </p:cBhvr>
                                      <p:to>
                                        <p:strVal val="visible"/>
                                      </p:to>
                                    </p:set>
                                    <p:animEffect filter="fade" transition="in">
                                      <p:cBhvr>
                                        <p:cTn id="7" dur="1000"/>
                                        <p:tgtEl>
                                          <p:spTgt spid="1093">
                                            <p:bg/>
                                          </p:spTgt>
                                        </p:tgtEl>
                                      </p:cBhvr>
                                    </p:animEffect>
                                  </p:childTnLst>
                                </p:cTn>
                              </p:par>
                              <p:par>
                                <p:cTn id="8" presetClass="entr" nodeType="withEffect" presetSubtype="0" presetID="10" grpId="1" fill="hold">
                                  <p:stCondLst>
                                    <p:cond delay="400"/>
                                  </p:stCondLst>
                                  <p:iterate type="el" backwards="0">
                                    <p:tmAbs val="0"/>
                                  </p:iterate>
                                  <p:childTnLst>
                                    <p:set>
                                      <p:cBhvr>
                                        <p:cTn id="9" fill="hold"/>
                                        <p:tgtEl>
                                          <p:spTgt spid="1093">
                                            <p:txEl>
                                              <p:pRg st="0" end="0"/>
                                            </p:txEl>
                                          </p:spTgt>
                                        </p:tgtEl>
                                        <p:attrNameLst>
                                          <p:attrName>style.visibility</p:attrName>
                                        </p:attrNameLst>
                                      </p:cBhvr>
                                      <p:to>
                                        <p:strVal val="visible"/>
                                      </p:to>
                                    </p:set>
                                    <p:animEffect filter="fade" transition="in">
                                      <p:cBhvr>
                                        <p:cTn id="10" dur="1000"/>
                                        <p:tgtEl>
                                          <p:spTgt spid="1093">
                                            <p:txEl>
                                              <p:pRg st="0" end="0"/>
                                            </p:txEl>
                                          </p:spTgt>
                                        </p:tgtEl>
                                      </p:cBhvr>
                                    </p:animEffect>
                                  </p:childTnLst>
                                </p:cTn>
                              </p:par>
                            </p:childTnLst>
                          </p:cTn>
                        </p:par>
                        <p:par>
                          <p:cTn id="11" fill="hold">
                            <p:stCondLst>
                              <p:cond delay="1400"/>
                            </p:stCondLst>
                            <p:childTnLst>
                              <p:par>
                                <p:cTn id="12" presetClass="entr" nodeType="afterEffect" presetID="10" grpId="1" fill="hold">
                                  <p:stCondLst>
                                    <p:cond delay="300"/>
                                  </p:stCondLst>
                                  <p:iterate type="el" backwards="0">
                                    <p:tmAbs val="0"/>
                                  </p:iterate>
                                  <p:childTnLst>
                                    <p:set>
                                      <p:cBhvr>
                                        <p:cTn id="13" fill="hold"/>
                                        <p:tgtEl>
                                          <p:spTgt spid="1093">
                                            <p:txEl>
                                              <p:pRg st="1" end="1"/>
                                            </p:txEl>
                                          </p:spTgt>
                                        </p:tgtEl>
                                        <p:attrNameLst>
                                          <p:attrName>style.visibility</p:attrName>
                                        </p:attrNameLst>
                                      </p:cBhvr>
                                      <p:to>
                                        <p:strVal val="visible"/>
                                      </p:to>
                                    </p:set>
                                    <p:animEffect filter="fade" transition="in">
                                      <p:cBhvr>
                                        <p:cTn id="14" dur="1000"/>
                                        <p:tgtEl>
                                          <p:spTgt spid="1093">
                                            <p:txEl>
                                              <p:pRg st="1" end="1"/>
                                            </p:txEl>
                                          </p:spTgt>
                                        </p:tgtEl>
                                      </p:cBhvr>
                                    </p:animEffect>
                                  </p:childTnLst>
                                </p:cTn>
                              </p:par>
                            </p:childTnLst>
                          </p:cTn>
                        </p:par>
                        <p:par>
                          <p:cTn id="15" fill="hold">
                            <p:stCondLst>
                              <p:cond delay="2700"/>
                            </p:stCondLst>
                            <p:childTnLst>
                              <p:par>
                                <p:cTn id="16" presetClass="entr" nodeType="afterEffect" presetID="10" grpId="1" fill="hold">
                                  <p:stCondLst>
                                    <p:cond delay="300"/>
                                  </p:stCondLst>
                                  <p:iterate type="el" backwards="0">
                                    <p:tmAbs val="0"/>
                                  </p:iterate>
                                  <p:childTnLst>
                                    <p:set>
                                      <p:cBhvr>
                                        <p:cTn id="17" fill="hold"/>
                                        <p:tgtEl>
                                          <p:spTgt spid="1093">
                                            <p:txEl>
                                              <p:pRg st="2" end="2"/>
                                            </p:txEl>
                                          </p:spTgt>
                                        </p:tgtEl>
                                        <p:attrNameLst>
                                          <p:attrName>style.visibility</p:attrName>
                                        </p:attrNameLst>
                                      </p:cBhvr>
                                      <p:to>
                                        <p:strVal val="visible"/>
                                      </p:to>
                                    </p:set>
                                    <p:animEffect filter="fade" transition="in">
                                      <p:cBhvr>
                                        <p:cTn id="18" dur="1000"/>
                                        <p:tgtEl>
                                          <p:spTgt spid="1093">
                                            <p:txEl>
                                              <p:pRg st="2" end="2"/>
                                            </p:txEl>
                                          </p:spTgt>
                                        </p:tgtEl>
                                      </p:cBhvr>
                                    </p:animEffect>
                                  </p:childTnLst>
                                </p:cTn>
                              </p:par>
                            </p:childTnLst>
                          </p:cTn>
                        </p:par>
                        <p:par>
                          <p:cTn id="19" fill="hold">
                            <p:stCondLst>
                              <p:cond delay="4000"/>
                            </p:stCondLst>
                            <p:childTnLst>
                              <p:par>
                                <p:cTn id="20" presetClass="entr" nodeType="afterEffect" presetID="10" grpId="1" fill="hold">
                                  <p:stCondLst>
                                    <p:cond delay="300"/>
                                  </p:stCondLst>
                                  <p:iterate type="el" backwards="0">
                                    <p:tmAbs val="0"/>
                                  </p:iterate>
                                  <p:childTnLst>
                                    <p:set>
                                      <p:cBhvr>
                                        <p:cTn id="21" fill="hold"/>
                                        <p:tgtEl>
                                          <p:spTgt spid="1093">
                                            <p:txEl>
                                              <p:pRg st="3" end="3"/>
                                            </p:txEl>
                                          </p:spTgt>
                                        </p:tgtEl>
                                        <p:attrNameLst>
                                          <p:attrName>style.visibility</p:attrName>
                                        </p:attrNameLst>
                                      </p:cBhvr>
                                      <p:to>
                                        <p:strVal val="visible"/>
                                      </p:to>
                                    </p:set>
                                    <p:animEffect filter="fade" transition="in">
                                      <p:cBhvr>
                                        <p:cTn id="22" dur="1000"/>
                                        <p:tgtEl>
                                          <p:spTgt spid="1093">
                                            <p:txEl>
                                              <p:pRg st="3" end="3"/>
                                            </p:txEl>
                                          </p:spTgt>
                                        </p:tgtEl>
                                      </p:cBhvr>
                                    </p:animEffect>
                                  </p:childTnLst>
                                </p:cTn>
                              </p:par>
                            </p:childTnLst>
                          </p:cTn>
                        </p:par>
                        <p:par>
                          <p:cTn id="23" fill="hold">
                            <p:stCondLst>
                              <p:cond delay="5300"/>
                            </p:stCondLst>
                            <p:childTnLst>
                              <p:par>
                                <p:cTn id="24" presetClass="entr" nodeType="afterEffect" presetID="10" grpId="1" fill="hold">
                                  <p:stCondLst>
                                    <p:cond delay="300"/>
                                  </p:stCondLst>
                                  <p:iterate type="el" backwards="0">
                                    <p:tmAbs val="0"/>
                                  </p:iterate>
                                  <p:childTnLst>
                                    <p:set>
                                      <p:cBhvr>
                                        <p:cTn id="25" fill="hold"/>
                                        <p:tgtEl>
                                          <p:spTgt spid="1093">
                                            <p:txEl>
                                              <p:pRg st="4" end="4"/>
                                            </p:txEl>
                                          </p:spTgt>
                                        </p:tgtEl>
                                        <p:attrNameLst>
                                          <p:attrName>style.visibility</p:attrName>
                                        </p:attrNameLst>
                                      </p:cBhvr>
                                      <p:to>
                                        <p:strVal val="visible"/>
                                      </p:to>
                                    </p:set>
                                    <p:animEffect filter="fade" transition="in">
                                      <p:cBhvr>
                                        <p:cTn id="26" dur="1000"/>
                                        <p:tgtEl>
                                          <p:spTgt spid="1093">
                                            <p:txEl>
                                              <p:pRg st="4" end="4"/>
                                            </p:txEl>
                                          </p:spTgt>
                                        </p:tgtEl>
                                      </p:cBhvr>
                                    </p:animEffect>
                                  </p:childTnLst>
                                </p:cTn>
                              </p:par>
                            </p:childTnLst>
                          </p:cTn>
                        </p:par>
                        <p:par>
                          <p:cTn id="27" fill="hold">
                            <p:stCondLst>
                              <p:cond delay="6600"/>
                            </p:stCondLst>
                            <p:childTnLst>
                              <p:par>
                                <p:cTn id="28" presetClass="entr" nodeType="afterEffect" presetID="10" grpId="1" fill="hold">
                                  <p:stCondLst>
                                    <p:cond delay="300"/>
                                  </p:stCondLst>
                                  <p:iterate type="el" backwards="0">
                                    <p:tmAbs val="0"/>
                                  </p:iterate>
                                  <p:childTnLst>
                                    <p:set>
                                      <p:cBhvr>
                                        <p:cTn id="29" fill="hold"/>
                                        <p:tgtEl>
                                          <p:spTgt spid="1093">
                                            <p:txEl>
                                              <p:pRg st="5" end="5"/>
                                            </p:txEl>
                                          </p:spTgt>
                                        </p:tgtEl>
                                        <p:attrNameLst>
                                          <p:attrName>style.visibility</p:attrName>
                                        </p:attrNameLst>
                                      </p:cBhvr>
                                      <p:to>
                                        <p:strVal val="visible"/>
                                      </p:to>
                                    </p:set>
                                    <p:animEffect filter="fade" transition="in">
                                      <p:cBhvr>
                                        <p:cTn id="30" dur="1000"/>
                                        <p:tgtEl>
                                          <p:spTgt spid="1093">
                                            <p:txEl>
                                              <p:pRg st="5" end="5"/>
                                            </p:txEl>
                                          </p:spTgt>
                                        </p:tgtEl>
                                      </p:cBhvr>
                                    </p:animEffect>
                                  </p:childTnLst>
                                </p:cTn>
                              </p:par>
                            </p:childTnLst>
                          </p:cTn>
                        </p:par>
                        <p:par>
                          <p:cTn id="31" fill="hold">
                            <p:stCondLst>
                              <p:cond delay="7900"/>
                            </p:stCondLst>
                            <p:childTnLst>
                              <p:par>
                                <p:cTn id="32" presetClass="entr" nodeType="afterEffect" presetID="10" grpId="1" fill="hold">
                                  <p:stCondLst>
                                    <p:cond delay="300"/>
                                  </p:stCondLst>
                                  <p:iterate type="el" backwards="0">
                                    <p:tmAbs val="0"/>
                                  </p:iterate>
                                  <p:childTnLst>
                                    <p:set>
                                      <p:cBhvr>
                                        <p:cTn id="33" fill="hold"/>
                                        <p:tgtEl>
                                          <p:spTgt spid="1093">
                                            <p:txEl>
                                              <p:pRg st="6" end="6"/>
                                            </p:txEl>
                                          </p:spTgt>
                                        </p:tgtEl>
                                        <p:attrNameLst>
                                          <p:attrName>style.visibility</p:attrName>
                                        </p:attrNameLst>
                                      </p:cBhvr>
                                      <p:to>
                                        <p:strVal val="visible"/>
                                      </p:to>
                                    </p:set>
                                    <p:animEffect filter="fade" transition="in">
                                      <p:cBhvr>
                                        <p:cTn id="34" dur="1000"/>
                                        <p:tgtEl>
                                          <p:spTgt spid="109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2" fill="hold">
                                  <p:stCondLst>
                                    <p:cond delay="0"/>
                                  </p:stCondLst>
                                  <p:iterate type="el" backwards="0">
                                    <p:tmAbs val="0"/>
                                  </p:iterate>
                                  <p:childTnLst>
                                    <p:set>
                                      <p:cBhvr>
                                        <p:cTn id="38" fill="hold"/>
                                        <p:tgtEl>
                                          <p:spTgt spid="1094"/>
                                        </p:tgtEl>
                                        <p:attrNameLst>
                                          <p:attrName>style.visibility</p:attrName>
                                        </p:attrNameLst>
                                      </p:cBhvr>
                                      <p:to>
                                        <p:strVal val="visible"/>
                                      </p:to>
                                    </p:set>
                                    <p:animEffect filter="fade" transition="in">
                                      <p:cBhvr>
                                        <p:cTn id="39" dur="1000"/>
                                        <p:tgtEl>
                                          <p:spTgt spid="1094"/>
                                        </p:tgtEl>
                                      </p:cBhvr>
                                    </p:animEffect>
                                  </p:childTnLst>
                                </p:cTn>
                              </p:par>
                            </p:childTnLst>
                          </p:cTn>
                        </p:par>
                        <p:par>
                          <p:cTn id="40" fill="hold">
                            <p:stCondLst>
                              <p:cond delay="1000"/>
                            </p:stCondLst>
                            <p:childTnLst>
                              <p:par>
                                <p:cTn id="41" presetClass="entr" nodeType="afterEffect" presetSubtype="0" presetID="1" grpId="3" fill="hold">
                                  <p:stCondLst>
                                    <p:cond delay="0"/>
                                  </p:stCondLst>
                                  <p:iterate type="el" backwards="0">
                                    <p:tmAbs val="0"/>
                                  </p:iterate>
                                  <p:childTnLst>
                                    <p:set>
                                      <p:cBhvr>
                                        <p:cTn id="42" fill="hold"/>
                                        <p:tgtEl>
                                          <p:spTgt spid="10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93" grpId="1"/>
      <p:bldP build="whole" bldLvl="1" animBg="1" rev="0" advAuto="0" spid="1094" grpId="2"/>
      <p:bldP build="whole" bldLvl="1" animBg="1" rev="0" advAuto="0" spid="1095" grpId="3"/>
    </p:bldLst>
  </p:timing>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7" name="Pré-Aff Circuit Visuel 2.png" descr="Pré-Aff Circuit Visuel 2.png"/>
          <p:cNvPicPr>
            <a:picLocks noChangeAspect="1"/>
          </p:cNvPicPr>
          <p:nvPr/>
        </p:nvPicPr>
        <p:blipFill>
          <a:blip r:embed="rId2">
            <a:extLst/>
          </a:blip>
          <a:srcRect l="0" t="5635" r="883" b="6519"/>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098" name="Le virage en palier à puissance constante"/>
          <p:cNvSpPr txBox="1"/>
          <p:nvPr>
            <p:ph type="title" idx="4294967295"/>
          </p:nvPr>
        </p:nvSpPr>
        <p:spPr>
          <a:xfrm>
            <a:off x="533400" y="558800"/>
            <a:ext cx="8077200" cy="685800"/>
          </a:xfrm>
          <a:prstGeom prst="rect">
            <a:avLst/>
          </a:prstGeom>
        </p:spPr>
        <p:txBody>
          <a:bodyPr>
            <a:normAutofit fontScale="100000" lnSpcReduction="0"/>
          </a:bodyPr>
          <a:lstStyle>
            <a:lvl1pPr defTabSz="905255">
              <a:defRPr sz="3564"/>
            </a:lvl1pPr>
          </a:lstStyle>
          <a:p>
            <a:pPr/>
            <a:r>
              <a:t>Le virage en palier à puissance constante</a:t>
            </a:r>
          </a:p>
        </p:txBody>
      </p:sp>
      <p:sp>
        <p:nvSpPr>
          <p:cNvPr id="1099" name="Le vol en virage en palier à puissance constante est caractérisé par :…"/>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spcBef>
                <a:spcPts val="1200"/>
              </a:spcBef>
              <a:buClrTx/>
              <a:buSzTx/>
              <a:buNone/>
              <a:defRPr sz="1466">
                <a:solidFill>
                  <a:schemeClr val="accent2">
                    <a:lumOff val="15098"/>
                  </a:schemeClr>
                </a:solidFill>
                <a:latin typeface="+mj-lt"/>
                <a:ea typeface="+mj-ea"/>
                <a:cs typeface="+mj-cs"/>
                <a:sym typeface="Helvetica"/>
              </a:defRPr>
            </a:pPr>
            <a:r>
              <a:t>Le vol en virage en palier à puissance constante est caractérisé par :</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inclinaison</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altitude constante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assiette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puissance constante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vitesse indiquée subie</a:t>
            </a:r>
          </a:p>
        </p:txBody>
      </p:sp>
      <p:pic>
        <p:nvPicPr>
          <p:cNvPr id="1100" name="Préa-Aff Circuit Visuel Palier Pu Constante.png" descr="Préa-Aff Circuit Visuel Palier Pu Constante.png"/>
          <p:cNvPicPr>
            <a:picLocks noChangeAspect="1"/>
          </p:cNvPicPr>
          <p:nvPr/>
        </p:nvPicPr>
        <p:blipFill>
          <a:blip r:embed="rId3">
            <a:extLst/>
          </a:blip>
          <a:srcRect l="796" t="0" r="796" b="0"/>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10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400"/>
                                  </p:stCondLst>
                                  <p:iterate type="el" backwards="0">
                                    <p:tmAbs val="0"/>
                                  </p:iterate>
                                  <p:childTnLst>
                                    <p:set>
                                      <p:cBhvr>
                                        <p:cTn id="6" fill="hold"/>
                                        <p:tgtEl>
                                          <p:spTgt spid="1099">
                                            <p:bg/>
                                          </p:spTgt>
                                        </p:tgtEl>
                                        <p:attrNameLst>
                                          <p:attrName>style.visibility</p:attrName>
                                        </p:attrNameLst>
                                      </p:cBhvr>
                                      <p:to>
                                        <p:strVal val="visible"/>
                                      </p:to>
                                    </p:set>
                                    <p:animEffect filter="fade" transition="in">
                                      <p:cBhvr>
                                        <p:cTn id="7" dur="1000"/>
                                        <p:tgtEl>
                                          <p:spTgt spid="1099">
                                            <p:bg/>
                                          </p:spTgt>
                                        </p:tgtEl>
                                      </p:cBhvr>
                                    </p:animEffect>
                                  </p:childTnLst>
                                </p:cTn>
                              </p:par>
                              <p:par>
                                <p:cTn id="8" presetClass="entr" nodeType="withEffect" presetSubtype="0" presetID="10" grpId="1" fill="hold">
                                  <p:stCondLst>
                                    <p:cond delay="400"/>
                                  </p:stCondLst>
                                  <p:iterate type="el" backwards="0">
                                    <p:tmAbs val="0"/>
                                  </p:iterate>
                                  <p:childTnLst>
                                    <p:set>
                                      <p:cBhvr>
                                        <p:cTn id="9" fill="hold"/>
                                        <p:tgtEl>
                                          <p:spTgt spid="1099">
                                            <p:txEl>
                                              <p:pRg st="0" end="0"/>
                                            </p:txEl>
                                          </p:spTgt>
                                        </p:tgtEl>
                                        <p:attrNameLst>
                                          <p:attrName>style.visibility</p:attrName>
                                        </p:attrNameLst>
                                      </p:cBhvr>
                                      <p:to>
                                        <p:strVal val="visible"/>
                                      </p:to>
                                    </p:set>
                                    <p:animEffect filter="fade" transition="in">
                                      <p:cBhvr>
                                        <p:cTn id="10" dur="1000"/>
                                        <p:tgtEl>
                                          <p:spTgt spid="1099">
                                            <p:txEl>
                                              <p:pRg st="0" end="0"/>
                                            </p:txEl>
                                          </p:spTgt>
                                        </p:tgtEl>
                                      </p:cBhvr>
                                    </p:animEffect>
                                  </p:childTnLst>
                                </p:cTn>
                              </p:par>
                            </p:childTnLst>
                          </p:cTn>
                        </p:par>
                        <p:par>
                          <p:cTn id="11" fill="hold">
                            <p:stCondLst>
                              <p:cond delay="1400"/>
                            </p:stCondLst>
                            <p:childTnLst>
                              <p:par>
                                <p:cTn id="12" presetClass="entr" nodeType="afterEffect" presetID="10" grpId="1" fill="hold">
                                  <p:stCondLst>
                                    <p:cond delay="300"/>
                                  </p:stCondLst>
                                  <p:iterate type="el" backwards="0">
                                    <p:tmAbs val="0"/>
                                  </p:iterate>
                                  <p:childTnLst>
                                    <p:set>
                                      <p:cBhvr>
                                        <p:cTn id="13" fill="hold"/>
                                        <p:tgtEl>
                                          <p:spTgt spid="1099">
                                            <p:txEl>
                                              <p:pRg st="1" end="1"/>
                                            </p:txEl>
                                          </p:spTgt>
                                        </p:tgtEl>
                                        <p:attrNameLst>
                                          <p:attrName>style.visibility</p:attrName>
                                        </p:attrNameLst>
                                      </p:cBhvr>
                                      <p:to>
                                        <p:strVal val="visible"/>
                                      </p:to>
                                    </p:set>
                                    <p:animEffect filter="fade" transition="in">
                                      <p:cBhvr>
                                        <p:cTn id="14" dur="1000"/>
                                        <p:tgtEl>
                                          <p:spTgt spid="1099">
                                            <p:txEl>
                                              <p:pRg st="1" end="1"/>
                                            </p:txEl>
                                          </p:spTgt>
                                        </p:tgtEl>
                                      </p:cBhvr>
                                    </p:animEffect>
                                  </p:childTnLst>
                                </p:cTn>
                              </p:par>
                            </p:childTnLst>
                          </p:cTn>
                        </p:par>
                        <p:par>
                          <p:cTn id="15" fill="hold">
                            <p:stCondLst>
                              <p:cond delay="2700"/>
                            </p:stCondLst>
                            <p:childTnLst>
                              <p:par>
                                <p:cTn id="16" presetClass="entr" nodeType="afterEffect" presetID="10" grpId="1" fill="hold">
                                  <p:stCondLst>
                                    <p:cond delay="300"/>
                                  </p:stCondLst>
                                  <p:iterate type="el" backwards="0">
                                    <p:tmAbs val="0"/>
                                  </p:iterate>
                                  <p:childTnLst>
                                    <p:set>
                                      <p:cBhvr>
                                        <p:cTn id="17" fill="hold"/>
                                        <p:tgtEl>
                                          <p:spTgt spid="1099">
                                            <p:txEl>
                                              <p:pRg st="2" end="2"/>
                                            </p:txEl>
                                          </p:spTgt>
                                        </p:tgtEl>
                                        <p:attrNameLst>
                                          <p:attrName>style.visibility</p:attrName>
                                        </p:attrNameLst>
                                      </p:cBhvr>
                                      <p:to>
                                        <p:strVal val="visible"/>
                                      </p:to>
                                    </p:set>
                                    <p:animEffect filter="fade" transition="in">
                                      <p:cBhvr>
                                        <p:cTn id="18" dur="1000"/>
                                        <p:tgtEl>
                                          <p:spTgt spid="1099">
                                            <p:txEl>
                                              <p:pRg st="2" end="2"/>
                                            </p:txEl>
                                          </p:spTgt>
                                        </p:tgtEl>
                                      </p:cBhvr>
                                    </p:animEffect>
                                  </p:childTnLst>
                                </p:cTn>
                              </p:par>
                            </p:childTnLst>
                          </p:cTn>
                        </p:par>
                        <p:par>
                          <p:cTn id="19" fill="hold">
                            <p:stCondLst>
                              <p:cond delay="4000"/>
                            </p:stCondLst>
                            <p:childTnLst>
                              <p:par>
                                <p:cTn id="20" presetClass="entr" nodeType="afterEffect" presetID="10" grpId="1" fill="hold">
                                  <p:stCondLst>
                                    <p:cond delay="300"/>
                                  </p:stCondLst>
                                  <p:iterate type="el" backwards="0">
                                    <p:tmAbs val="0"/>
                                  </p:iterate>
                                  <p:childTnLst>
                                    <p:set>
                                      <p:cBhvr>
                                        <p:cTn id="21" fill="hold"/>
                                        <p:tgtEl>
                                          <p:spTgt spid="1099">
                                            <p:txEl>
                                              <p:pRg st="3" end="3"/>
                                            </p:txEl>
                                          </p:spTgt>
                                        </p:tgtEl>
                                        <p:attrNameLst>
                                          <p:attrName>style.visibility</p:attrName>
                                        </p:attrNameLst>
                                      </p:cBhvr>
                                      <p:to>
                                        <p:strVal val="visible"/>
                                      </p:to>
                                    </p:set>
                                    <p:animEffect filter="fade" transition="in">
                                      <p:cBhvr>
                                        <p:cTn id="22" dur="1000"/>
                                        <p:tgtEl>
                                          <p:spTgt spid="1099">
                                            <p:txEl>
                                              <p:pRg st="3" end="3"/>
                                            </p:txEl>
                                          </p:spTgt>
                                        </p:tgtEl>
                                      </p:cBhvr>
                                    </p:animEffect>
                                  </p:childTnLst>
                                </p:cTn>
                              </p:par>
                            </p:childTnLst>
                          </p:cTn>
                        </p:par>
                        <p:par>
                          <p:cTn id="23" fill="hold">
                            <p:stCondLst>
                              <p:cond delay="5300"/>
                            </p:stCondLst>
                            <p:childTnLst>
                              <p:par>
                                <p:cTn id="24" presetClass="entr" nodeType="afterEffect" presetID="10" grpId="1" fill="hold">
                                  <p:stCondLst>
                                    <p:cond delay="300"/>
                                  </p:stCondLst>
                                  <p:iterate type="el" backwards="0">
                                    <p:tmAbs val="0"/>
                                  </p:iterate>
                                  <p:childTnLst>
                                    <p:set>
                                      <p:cBhvr>
                                        <p:cTn id="25" fill="hold"/>
                                        <p:tgtEl>
                                          <p:spTgt spid="1099">
                                            <p:txEl>
                                              <p:pRg st="4" end="4"/>
                                            </p:txEl>
                                          </p:spTgt>
                                        </p:tgtEl>
                                        <p:attrNameLst>
                                          <p:attrName>style.visibility</p:attrName>
                                        </p:attrNameLst>
                                      </p:cBhvr>
                                      <p:to>
                                        <p:strVal val="visible"/>
                                      </p:to>
                                    </p:set>
                                    <p:animEffect filter="fade" transition="in">
                                      <p:cBhvr>
                                        <p:cTn id="26" dur="1000"/>
                                        <p:tgtEl>
                                          <p:spTgt spid="1099">
                                            <p:txEl>
                                              <p:pRg st="4" end="4"/>
                                            </p:txEl>
                                          </p:spTgt>
                                        </p:tgtEl>
                                      </p:cBhvr>
                                    </p:animEffect>
                                  </p:childTnLst>
                                </p:cTn>
                              </p:par>
                            </p:childTnLst>
                          </p:cTn>
                        </p:par>
                        <p:par>
                          <p:cTn id="27" fill="hold">
                            <p:stCondLst>
                              <p:cond delay="6600"/>
                            </p:stCondLst>
                            <p:childTnLst>
                              <p:par>
                                <p:cTn id="28" presetClass="entr" nodeType="afterEffect" presetID="10" grpId="1" fill="hold">
                                  <p:stCondLst>
                                    <p:cond delay="300"/>
                                  </p:stCondLst>
                                  <p:iterate type="el" backwards="0">
                                    <p:tmAbs val="0"/>
                                  </p:iterate>
                                  <p:childTnLst>
                                    <p:set>
                                      <p:cBhvr>
                                        <p:cTn id="29" fill="hold"/>
                                        <p:tgtEl>
                                          <p:spTgt spid="1099">
                                            <p:txEl>
                                              <p:pRg st="5" end="5"/>
                                            </p:txEl>
                                          </p:spTgt>
                                        </p:tgtEl>
                                        <p:attrNameLst>
                                          <p:attrName>style.visibility</p:attrName>
                                        </p:attrNameLst>
                                      </p:cBhvr>
                                      <p:to>
                                        <p:strVal val="visible"/>
                                      </p:to>
                                    </p:set>
                                    <p:animEffect filter="fade" transition="in">
                                      <p:cBhvr>
                                        <p:cTn id="30" dur="1000"/>
                                        <p:tgtEl>
                                          <p:spTgt spid="109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2" fill="hold">
                                  <p:stCondLst>
                                    <p:cond delay="0"/>
                                  </p:stCondLst>
                                  <p:iterate type="el" backwards="0">
                                    <p:tmAbs val="0"/>
                                  </p:iterate>
                                  <p:childTnLst>
                                    <p:set>
                                      <p:cBhvr>
                                        <p:cTn id="34" fill="hold"/>
                                        <p:tgtEl>
                                          <p:spTgt spid="1100"/>
                                        </p:tgtEl>
                                        <p:attrNameLst>
                                          <p:attrName>style.visibility</p:attrName>
                                        </p:attrNameLst>
                                      </p:cBhvr>
                                      <p:to>
                                        <p:strVal val="visible"/>
                                      </p:to>
                                    </p:set>
                                    <p:animEffect filter="fade" transition="in">
                                      <p:cBhvr>
                                        <p:cTn id="35" dur="1000"/>
                                        <p:tgtEl>
                                          <p:spTgt spid="1100"/>
                                        </p:tgtEl>
                                      </p:cBhvr>
                                    </p:animEffect>
                                  </p:childTnLst>
                                </p:cTn>
                              </p:par>
                            </p:childTnLst>
                          </p:cTn>
                        </p:par>
                        <p:par>
                          <p:cTn id="36" fill="hold">
                            <p:stCondLst>
                              <p:cond delay="1000"/>
                            </p:stCondLst>
                            <p:childTnLst>
                              <p:par>
                                <p:cTn id="37" presetClass="entr" nodeType="afterEffect" presetSubtype="0" presetID="1" grpId="3" fill="hold">
                                  <p:stCondLst>
                                    <p:cond delay="0"/>
                                  </p:stCondLst>
                                  <p:iterate type="el" backwards="0">
                                    <p:tmAbs val="0"/>
                                  </p:iterate>
                                  <p:childTnLst>
                                    <p:set>
                                      <p:cBhvr>
                                        <p:cTn id="38" fill="hold"/>
                                        <p:tgtEl>
                                          <p:spTgt spid="1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1" grpId="3"/>
      <p:bldP build="p" bldLvl="1" animBg="1" rev="0" advAuto="0" spid="1099" grpId="1"/>
      <p:bldP build="whole" bldLvl="1" animBg="1" rev="0" advAuto="0" spid="1100"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09" name="IMG_2423.jpeg" descr="IMG_2423.jpeg"/>
          <p:cNvPicPr>
            <a:picLocks noChangeAspect="1"/>
          </p:cNvPicPr>
          <p:nvPr/>
        </p:nvPicPr>
        <p:blipFill>
          <a:blip r:embed="rId2">
            <a:extLst/>
          </a:blip>
          <a:srcRect l="0" t="9033" r="0" b="15988"/>
          <a:stretch>
            <a:fillRect/>
          </a:stretch>
        </p:blipFill>
        <p:spPr>
          <a:xfrm>
            <a:off x="3291" y="3479"/>
            <a:ext cx="9137417" cy="6851042"/>
          </a:xfrm>
          <a:prstGeom prst="rect">
            <a:avLst/>
          </a:prstGeom>
          <a:ln w="12700">
            <a:miter lim="400000"/>
          </a:ln>
        </p:spPr>
      </p:pic>
      <p:sp>
        <p:nvSpPr>
          <p:cNvPr id="110" name="Rectangle"/>
          <p:cNvSpPr/>
          <p:nvPr/>
        </p:nvSpPr>
        <p:spPr>
          <a:xfrm>
            <a:off x="1230553" y="1597344"/>
            <a:ext cx="3969342" cy="4816811"/>
          </a:xfrm>
          <a:prstGeom prst="rect">
            <a:avLst/>
          </a:prstGeom>
          <a:solidFill>
            <a:srgbClr val="FFFFFF">
              <a:alpha val="72558"/>
            </a:srgbClr>
          </a:solidFill>
          <a:ln w="25400">
            <a:solidFill>
              <a:schemeClr val="accent2">
                <a:lumOff val="16690"/>
                <a:alpha val="72558"/>
              </a:schemeClr>
            </a:solidFill>
          </a:ln>
        </p:spPr>
        <p:txBody>
          <a:bodyPr lIns="46037" tIns="46037" rIns="46037" bIns="46037"/>
          <a:lstStyle/>
          <a:p>
            <a:pPr>
              <a:buClrTx/>
              <a:buSzTx/>
              <a:buNone/>
            </a:pPr>
          </a:p>
        </p:txBody>
      </p:sp>
      <p:sp>
        <p:nvSpPr>
          <p:cNvPr id="111" name="La qualification VFR de nuit…"/>
          <p:cNvSpPr txBox="1"/>
          <p:nvPr>
            <p:ph type="title" idx="4294967295"/>
          </p:nvPr>
        </p:nvSpPr>
        <p:spPr>
          <a:xfrm>
            <a:off x="1553928" y="2028939"/>
            <a:ext cx="3578690" cy="4207621"/>
          </a:xfrm>
          <a:prstGeom prst="rect">
            <a:avLst/>
          </a:prstGeom>
        </p:spPr>
        <p:txBody>
          <a:bodyPr>
            <a:normAutofit fontScale="100000" lnSpcReduction="0"/>
          </a:bodyPr>
          <a:lstStyle/>
          <a:p>
            <a:pPr defTabSz="722376">
              <a:defRPr sz="1896"/>
            </a:pPr>
            <a:r>
              <a:t>La qualification VFR de nuit </a:t>
            </a:r>
          </a:p>
          <a:p>
            <a:pPr defTabSz="722376">
              <a:defRPr sz="1896"/>
            </a:pPr>
          </a:p>
          <a:p>
            <a:pPr defTabSz="722376">
              <a:defRPr sz="1896"/>
            </a:pPr>
            <a:r>
              <a:rPr b="1">
                <a:solidFill>
                  <a:srgbClr val="FF37C4"/>
                </a:solidFill>
                <a:latin typeface="+mn-lt"/>
                <a:ea typeface="+mn-ea"/>
                <a:cs typeface="+mn-cs"/>
                <a:sym typeface="Arial"/>
              </a:rPr>
              <a:t>La nuit</a:t>
            </a:r>
            <a:br>
              <a:rPr i="1"/>
            </a:br>
            <a:br>
              <a:rPr i="1"/>
            </a:br>
            <a:r>
              <a:rPr i="1"/>
              <a:t>Equipements pour le vol de nuit</a:t>
            </a:r>
            <a:br>
              <a:rPr i="1"/>
            </a:br>
            <a:br>
              <a:rPr i="1"/>
            </a:br>
            <a:r>
              <a:rPr i="1"/>
              <a:t>Type de nuit</a:t>
            </a:r>
            <a:br>
              <a:rPr i="1"/>
            </a:br>
            <a:br>
              <a:rPr i="1"/>
            </a:br>
            <a:r>
              <a:rPr i="1"/>
              <a:t>Balisage de nuit</a:t>
            </a:r>
            <a:br>
              <a:rPr i="1"/>
            </a:br>
            <a:br>
              <a:rPr i="1"/>
            </a:br>
            <a:r>
              <a:rPr i="1"/>
              <a:t>Le pilotage en VDN</a:t>
            </a:r>
            <a:br>
              <a:rPr i="1"/>
            </a:br>
            <a:br>
              <a:rPr i="1"/>
            </a:br>
            <a:r>
              <a:rPr i="1"/>
              <a:t>Réglementation</a:t>
            </a:r>
            <a:br>
              <a:rPr i="1"/>
            </a:br>
            <a:br>
              <a:rPr i="1"/>
            </a:br>
            <a:r>
              <a:rPr i="1"/>
              <a:t>Météo nocturne</a:t>
            </a:r>
          </a:p>
        </p:txBody>
      </p:sp>
      <p:sp>
        <p:nvSpPr>
          <p:cNvPr id="112" name="VOL DE NUIT (VDN)"/>
          <p:cNvSpPr txBox="1"/>
          <p:nvPr/>
        </p:nvSpPr>
        <p:spPr>
          <a:xfrm>
            <a:off x="533400" y="553232"/>
            <a:ext cx="8077200"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3600">
                <a:solidFill>
                  <a:srgbClr val="FFFFFF"/>
                </a:solidFill>
                <a:effectLst>
                  <a:outerShdw sx="100000" sy="100000" kx="0" ky="0" algn="b" rotWithShape="0" blurRad="12700" dist="63500" dir="8460000">
                    <a:srgbClr val="000000"/>
                  </a:outerShdw>
                </a:effectLst>
                <a:latin typeface="Franklin Gothic Book"/>
                <a:ea typeface="Franklin Gothic Book"/>
                <a:cs typeface="Franklin Gothic Book"/>
                <a:sym typeface="Franklin Gothic Book"/>
              </a:defRPr>
            </a:lvl1pPr>
          </a:lstStyle>
          <a:p>
            <a:pPr/>
            <a:r>
              <a:t>VOL DE NUIT (VDN)</a:t>
            </a:r>
          </a:p>
        </p:txBody>
      </p:sp>
      <p:sp>
        <p:nvSpPr>
          <p:cNvPr id="11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10"/>
                                        </p:tgtEl>
                                        <p:attrNameLst>
                                          <p:attrName>style.visibility</p:attrName>
                                        </p:attrNameLst>
                                      </p:cBhvr>
                                      <p:to>
                                        <p:strVal val="visible"/>
                                      </p:to>
                                    </p:set>
                                    <p:anim calcmode="lin" valueType="num">
                                      <p:cBhvr>
                                        <p:cTn id="7" dur="500" fill="hold"/>
                                        <p:tgtEl>
                                          <p:spTgt spid="110"/>
                                        </p:tgtEl>
                                        <p:attrNameLst>
                                          <p:attrName>ppt_x</p:attrName>
                                        </p:attrNameLst>
                                      </p:cBhvr>
                                      <p:tavLst>
                                        <p:tav tm="0">
                                          <p:val>
                                            <p:strVal val="0-#ppt_w/2"/>
                                          </p:val>
                                        </p:tav>
                                        <p:tav tm="100000">
                                          <p:val>
                                            <p:strVal val="#ppt_x"/>
                                          </p:val>
                                        </p:tav>
                                      </p:tavLst>
                                    </p:anim>
                                    <p:anim calcmode="lin" valueType="num">
                                      <p:cBhvr>
                                        <p:cTn id="8" dur="500" fill="hold"/>
                                        <p:tgtEl>
                                          <p:spTgt spid="1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wd" backwards="0">
                                    <p:tmAbs val="0"/>
                                  </p:iterate>
                                  <p:childTnLst>
                                    <p:set>
                                      <p:cBhvr>
                                        <p:cTn id="11" fill="hold"/>
                                        <p:tgtEl>
                                          <p:spTgt spid="111"/>
                                        </p:tgtEl>
                                        <p:attrNameLst>
                                          <p:attrName>style.visibility</p:attrName>
                                        </p:attrNameLst>
                                      </p:cBhvr>
                                      <p:to>
                                        <p:strVal val="visible"/>
                                      </p:to>
                                    </p:set>
                                    <p:anim calcmode="lin" valueType="num">
                                      <p:cBhvr>
                                        <p:cTn id="12" dur="1500" fill="hold"/>
                                        <p:tgtEl>
                                          <p:spTgt spid="111"/>
                                        </p:tgtEl>
                                        <p:attrNameLst>
                                          <p:attrName>ppt_x</p:attrName>
                                        </p:attrNameLst>
                                      </p:cBhvr>
                                      <p:tavLst>
                                        <p:tav tm="0">
                                          <p:val>
                                            <p:strVal val="0-#ppt_w/2"/>
                                          </p:val>
                                        </p:tav>
                                        <p:tav tm="100000">
                                          <p:val>
                                            <p:strVal val="#ppt_x"/>
                                          </p:val>
                                        </p:tav>
                                      </p:tavLst>
                                    </p:anim>
                                    <p:anim calcmode="lin" valueType="num">
                                      <p:cBhvr>
                                        <p:cTn id="13" dur="1500" fill="hold"/>
                                        <p:tgtEl>
                                          <p:spTgt spid="11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0" presetID="1" grpId="3" fill="hold">
                                  <p:stCondLst>
                                    <p:cond delay="0"/>
                                  </p:stCondLst>
                                  <p:iterate type="el" backwards="0">
                                    <p:tmAbs val="0"/>
                                  </p:iterate>
                                  <p:childTnLst>
                                    <p:set>
                                      <p:cBhvr>
                                        <p:cTn id="16" fill="hold"/>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 grpId="3"/>
      <p:bldP build="whole" bldLvl="1" animBg="1" rev="0" advAuto="0" spid="110" grpId="1"/>
      <p:bldP build="whole" bldLvl="1" animBg="1" rev="0" advAuto="0" spid="111" grpId="2"/>
    </p:bldLst>
  </p:timing>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03" name="Pré-Aff Circuit Visuel 2.png" descr="Pré-Aff Circuit Visuel 2.png"/>
          <p:cNvPicPr>
            <a:picLocks noChangeAspect="1"/>
          </p:cNvPicPr>
          <p:nvPr/>
        </p:nvPicPr>
        <p:blipFill>
          <a:blip r:embed="rId2">
            <a:extLst/>
          </a:blip>
          <a:srcRect l="0" t="5635" r="883" b="6519"/>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104" name="Le virage en palier à vitesse constant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virage en palier à vitesse constante</a:t>
            </a:r>
          </a:p>
        </p:txBody>
      </p:sp>
      <p:sp>
        <p:nvSpPr>
          <p:cNvPr id="1105" name="Le vol en virage en palier à vitesse constante est caractérisé par :…"/>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spcBef>
                <a:spcPts val="1200"/>
              </a:spcBef>
              <a:buClrTx/>
              <a:buSzTx/>
              <a:buNone/>
              <a:defRPr sz="1466">
                <a:solidFill>
                  <a:schemeClr val="accent2">
                    <a:lumOff val="15098"/>
                  </a:schemeClr>
                </a:solidFill>
                <a:latin typeface="+mj-lt"/>
                <a:ea typeface="+mj-ea"/>
                <a:cs typeface="+mj-cs"/>
                <a:sym typeface="Helvetica"/>
              </a:defRPr>
            </a:pPr>
            <a:r>
              <a:t>Le vol en virage en palier à vitesse constante est caractérisé par :</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inclinaison</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altitude constante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assiette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puissance constante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vitesse indiquée déterminée</a:t>
            </a:r>
          </a:p>
        </p:txBody>
      </p:sp>
      <p:pic>
        <p:nvPicPr>
          <p:cNvPr id="1106" name="Préa-Aff Circuit Visuel Palier Vi Cste.png" descr="Préa-Aff Circuit Visuel Palier Vi Cste.png"/>
          <p:cNvPicPr>
            <a:picLocks noChangeAspect="1"/>
          </p:cNvPicPr>
          <p:nvPr/>
        </p:nvPicPr>
        <p:blipFill>
          <a:blip r:embed="rId3">
            <a:extLst/>
          </a:blip>
          <a:srcRect l="796" t="0" r="796" b="0"/>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10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400"/>
                                  </p:stCondLst>
                                  <p:iterate type="el" backwards="0">
                                    <p:tmAbs val="0"/>
                                  </p:iterate>
                                  <p:childTnLst>
                                    <p:set>
                                      <p:cBhvr>
                                        <p:cTn id="6" fill="hold"/>
                                        <p:tgtEl>
                                          <p:spTgt spid="1105">
                                            <p:bg/>
                                          </p:spTgt>
                                        </p:tgtEl>
                                        <p:attrNameLst>
                                          <p:attrName>style.visibility</p:attrName>
                                        </p:attrNameLst>
                                      </p:cBhvr>
                                      <p:to>
                                        <p:strVal val="visible"/>
                                      </p:to>
                                    </p:set>
                                    <p:animEffect filter="fade" transition="in">
                                      <p:cBhvr>
                                        <p:cTn id="7" dur="1000"/>
                                        <p:tgtEl>
                                          <p:spTgt spid="1105">
                                            <p:bg/>
                                          </p:spTgt>
                                        </p:tgtEl>
                                      </p:cBhvr>
                                    </p:animEffect>
                                  </p:childTnLst>
                                </p:cTn>
                              </p:par>
                              <p:par>
                                <p:cTn id="8" presetClass="entr" nodeType="withEffect" presetSubtype="0" presetID="10" grpId="1" fill="hold">
                                  <p:stCondLst>
                                    <p:cond delay="400"/>
                                  </p:stCondLst>
                                  <p:iterate type="el" backwards="0">
                                    <p:tmAbs val="0"/>
                                  </p:iterate>
                                  <p:childTnLst>
                                    <p:set>
                                      <p:cBhvr>
                                        <p:cTn id="9" fill="hold"/>
                                        <p:tgtEl>
                                          <p:spTgt spid="1105">
                                            <p:txEl>
                                              <p:pRg st="0" end="0"/>
                                            </p:txEl>
                                          </p:spTgt>
                                        </p:tgtEl>
                                        <p:attrNameLst>
                                          <p:attrName>style.visibility</p:attrName>
                                        </p:attrNameLst>
                                      </p:cBhvr>
                                      <p:to>
                                        <p:strVal val="visible"/>
                                      </p:to>
                                    </p:set>
                                    <p:animEffect filter="fade" transition="in">
                                      <p:cBhvr>
                                        <p:cTn id="10" dur="1000"/>
                                        <p:tgtEl>
                                          <p:spTgt spid="1105">
                                            <p:txEl>
                                              <p:pRg st="0" end="0"/>
                                            </p:txEl>
                                          </p:spTgt>
                                        </p:tgtEl>
                                      </p:cBhvr>
                                    </p:animEffect>
                                  </p:childTnLst>
                                </p:cTn>
                              </p:par>
                            </p:childTnLst>
                          </p:cTn>
                        </p:par>
                        <p:par>
                          <p:cTn id="11" fill="hold">
                            <p:stCondLst>
                              <p:cond delay="1400"/>
                            </p:stCondLst>
                            <p:childTnLst>
                              <p:par>
                                <p:cTn id="12" presetClass="entr" nodeType="afterEffect" presetID="10" grpId="1" fill="hold">
                                  <p:stCondLst>
                                    <p:cond delay="300"/>
                                  </p:stCondLst>
                                  <p:iterate type="el" backwards="0">
                                    <p:tmAbs val="0"/>
                                  </p:iterate>
                                  <p:childTnLst>
                                    <p:set>
                                      <p:cBhvr>
                                        <p:cTn id="13" fill="hold"/>
                                        <p:tgtEl>
                                          <p:spTgt spid="1105">
                                            <p:txEl>
                                              <p:pRg st="1" end="1"/>
                                            </p:txEl>
                                          </p:spTgt>
                                        </p:tgtEl>
                                        <p:attrNameLst>
                                          <p:attrName>style.visibility</p:attrName>
                                        </p:attrNameLst>
                                      </p:cBhvr>
                                      <p:to>
                                        <p:strVal val="visible"/>
                                      </p:to>
                                    </p:set>
                                    <p:animEffect filter="fade" transition="in">
                                      <p:cBhvr>
                                        <p:cTn id="14" dur="1000"/>
                                        <p:tgtEl>
                                          <p:spTgt spid="1105">
                                            <p:txEl>
                                              <p:pRg st="1" end="1"/>
                                            </p:txEl>
                                          </p:spTgt>
                                        </p:tgtEl>
                                      </p:cBhvr>
                                    </p:animEffect>
                                  </p:childTnLst>
                                </p:cTn>
                              </p:par>
                            </p:childTnLst>
                          </p:cTn>
                        </p:par>
                        <p:par>
                          <p:cTn id="15" fill="hold">
                            <p:stCondLst>
                              <p:cond delay="2700"/>
                            </p:stCondLst>
                            <p:childTnLst>
                              <p:par>
                                <p:cTn id="16" presetClass="entr" nodeType="afterEffect" presetID="10" grpId="1" fill="hold">
                                  <p:stCondLst>
                                    <p:cond delay="300"/>
                                  </p:stCondLst>
                                  <p:iterate type="el" backwards="0">
                                    <p:tmAbs val="0"/>
                                  </p:iterate>
                                  <p:childTnLst>
                                    <p:set>
                                      <p:cBhvr>
                                        <p:cTn id="17" fill="hold"/>
                                        <p:tgtEl>
                                          <p:spTgt spid="1105">
                                            <p:txEl>
                                              <p:pRg st="2" end="2"/>
                                            </p:txEl>
                                          </p:spTgt>
                                        </p:tgtEl>
                                        <p:attrNameLst>
                                          <p:attrName>style.visibility</p:attrName>
                                        </p:attrNameLst>
                                      </p:cBhvr>
                                      <p:to>
                                        <p:strVal val="visible"/>
                                      </p:to>
                                    </p:set>
                                    <p:animEffect filter="fade" transition="in">
                                      <p:cBhvr>
                                        <p:cTn id="18" dur="1000"/>
                                        <p:tgtEl>
                                          <p:spTgt spid="1105">
                                            <p:txEl>
                                              <p:pRg st="2" end="2"/>
                                            </p:txEl>
                                          </p:spTgt>
                                        </p:tgtEl>
                                      </p:cBhvr>
                                    </p:animEffect>
                                  </p:childTnLst>
                                </p:cTn>
                              </p:par>
                            </p:childTnLst>
                          </p:cTn>
                        </p:par>
                        <p:par>
                          <p:cTn id="19" fill="hold">
                            <p:stCondLst>
                              <p:cond delay="4000"/>
                            </p:stCondLst>
                            <p:childTnLst>
                              <p:par>
                                <p:cTn id="20" presetClass="entr" nodeType="afterEffect" presetID="10" grpId="1" fill="hold">
                                  <p:stCondLst>
                                    <p:cond delay="300"/>
                                  </p:stCondLst>
                                  <p:iterate type="el" backwards="0">
                                    <p:tmAbs val="0"/>
                                  </p:iterate>
                                  <p:childTnLst>
                                    <p:set>
                                      <p:cBhvr>
                                        <p:cTn id="21" fill="hold"/>
                                        <p:tgtEl>
                                          <p:spTgt spid="1105">
                                            <p:txEl>
                                              <p:pRg st="3" end="3"/>
                                            </p:txEl>
                                          </p:spTgt>
                                        </p:tgtEl>
                                        <p:attrNameLst>
                                          <p:attrName>style.visibility</p:attrName>
                                        </p:attrNameLst>
                                      </p:cBhvr>
                                      <p:to>
                                        <p:strVal val="visible"/>
                                      </p:to>
                                    </p:set>
                                    <p:animEffect filter="fade" transition="in">
                                      <p:cBhvr>
                                        <p:cTn id="22" dur="1000"/>
                                        <p:tgtEl>
                                          <p:spTgt spid="1105">
                                            <p:txEl>
                                              <p:pRg st="3" end="3"/>
                                            </p:txEl>
                                          </p:spTgt>
                                        </p:tgtEl>
                                      </p:cBhvr>
                                    </p:animEffect>
                                  </p:childTnLst>
                                </p:cTn>
                              </p:par>
                            </p:childTnLst>
                          </p:cTn>
                        </p:par>
                        <p:par>
                          <p:cTn id="23" fill="hold">
                            <p:stCondLst>
                              <p:cond delay="5300"/>
                            </p:stCondLst>
                            <p:childTnLst>
                              <p:par>
                                <p:cTn id="24" presetClass="entr" nodeType="afterEffect" presetID="10" grpId="1" fill="hold">
                                  <p:stCondLst>
                                    <p:cond delay="300"/>
                                  </p:stCondLst>
                                  <p:iterate type="el" backwards="0">
                                    <p:tmAbs val="0"/>
                                  </p:iterate>
                                  <p:childTnLst>
                                    <p:set>
                                      <p:cBhvr>
                                        <p:cTn id="25" fill="hold"/>
                                        <p:tgtEl>
                                          <p:spTgt spid="1105">
                                            <p:txEl>
                                              <p:pRg st="4" end="4"/>
                                            </p:txEl>
                                          </p:spTgt>
                                        </p:tgtEl>
                                        <p:attrNameLst>
                                          <p:attrName>style.visibility</p:attrName>
                                        </p:attrNameLst>
                                      </p:cBhvr>
                                      <p:to>
                                        <p:strVal val="visible"/>
                                      </p:to>
                                    </p:set>
                                    <p:animEffect filter="fade" transition="in">
                                      <p:cBhvr>
                                        <p:cTn id="26" dur="1000"/>
                                        <p:tgtEl>
                                          <p:spTgt spid="1105">
                                            <p:txEl>
                                              <p:pRg st="4" end="4"/>
                                            </p:txEl>
                                          </p:spTgt>
                                        </p:tgtEl>
                                      </p:cBhvr>
                                    </p:animEffect>
                                  </p:childTnLst>
                                </p:cTn>
                              </p:par>
                            </p:childTnLst>
                          </p:cTn>
                        </p:par>
                        <p:par>
                          <p:cTn id="27" fill="hold">
                            <p:stCondLst>
                              <p:cond delay="6600"/>
                            </p:stCondLst>
                            <p:childTnLst>
                              <p:par>
                                <p:cTn id="28" presetClass="entr" nodeType="afterEffect" presetID="10" grpId="1" fill="hold">
                                  <p:stCondLst>
                                    <p:cond delay="300"/>
                                  </p:stCondLst>
                                  <p:iterate type="el" backwards="0">
                                    <p:tmAbs val="0"/>
                                  </p:iterate>
                                  <p:childTnLst>
                                    <p:set>
                                      <p:cBhvr>
                                        <p:cTn id="29" fill="hold"/>
                                        <p:tgtEl>
                                          <p:spTgt spid="1105">
                                            <p:txEl>
                                              <p:pRg st="5" end="5"/>
                                            </p:txEl>
                                          </p:spTgt>
                                        </p:tgtEl>
                                        <p:attrNameLst>
                                          <p:attrName>style.visibility</p:attrName>
                                        </p:attrNameLst>
                                      </p:cBhvr>
                                      <p:to>
                                        <p:strVal val="visible"/>
                                      </p:to>
                                    </p:set>
                                    <p:animEffect filter="fade" transition="in">
                                      <p:cBhvr>
                                        <p:cTn id="30" dur="1000"/>
                                        <p:tgtEl>
                                          <p:spTgt spid="110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2" fill="hold">
                                  <p:stCondLst>
                                    <p:cond delay="0"/>
                                  </p:stCondLst>
                                  <p:iterate type="el" backwards="0">
                                    <p:tmAbs val="0"/>
                                  </p:iterate>
                                  <p:childTnLst>
                                    <p:set>
                                      <p:cBhvr>
                                        <p:cTn id="34" fill="hold"/>
                                        <p:tgtEl>
                                          <p:spTgt spid="1106"/>
                                        </p:tgtEl>
                                        <p:attrNameLst>
                                          <p:attrName>style.visibility</p:attrName>
                                        </p:attrNameLst>
                                      </p:cBhvr>
                                      <p:to>
                                        <p:strVal val="visible"/>
                                      </p:to>
                                    </p:set>
                                    <p:animEffect filter="fade" transition="in">
                                      <p:cBhvr>
                                        <p:cTn id="35" dur="1000"/>
                                        <p:tgtEl>
                                          <p:spTgt spid="1106"/>
                                        </p:tgtEl>
                                      </p:cBhvr>
                                    </p:animEffect>
                                  </p:childTnLst>
                                </p:cTn>
                              </p:par>
                            </p:childTnLst>
                          </p:cTn>
                        </p:par>
                        <p:par>
                          <p:cTn id="36" fill="hold">
                            <p:stCondLst>
                              <p:cond delay="1000"/>
                            </p:stCondLst>
                            <p:childTnLst>
                              <p:par>
                                <p:cTn id="37" presetClass="entr" nodeType="afterEffect" presetSubtype="0" presetID="1" grpId="3" fill="hold">
                                  <p:stCondLst>
                                    <p:cond delay="0"/>
                                  </p:stCondLst>
                                  <p:iterate type="el" backwards="0">
                                    <p:tmAbs val="0"/>
                                  </p:iterate>
                                  <p:childTnLst>
                                    <p:set>
                                      <p:cBhvr>
                                        <p:cTn id="38" fill="hold"/>
                                        <p:tgtEl>
                                          <p:spTgt spid="11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6" grpId="2"/>
      <p:bldP build="p" bldLvl="1" animBg="1" rev="0" advAuto="0" spid="1105" grpId="1"/>
      <p:bldP build="whole" bldLvl="1" animBg="1" rev="0" advAuto="0" spid="1107" grpId="3"/>
    </p:bld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09" name="Pré-Aff Circuit Visuel 2.png" descr="Pré-Aff Circuit Visuel 2.png"/>
          <p:cNvPicPr>
            <a:picLocks noChangeAspect="1"/>
          </p:cNvPicPr>
          <p:nvPr/>
        </p:nvPicPr>
        <p:blipFill>
          <a:blip r:embed="rId2">
            <a:extLst/>
          </a:blip>
          <a:srcRect l="0" t="5635" r="883" b="6519"/>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110" name="Le virage en monté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virage en montée</a:t>
            </a:r>
          </a:p>
        </p:txBody>
      </p:sp>
      <p:sp>
        <p:nvSpPr>
          <p:cNvPr id="1111" name="Le vol en virage en palier à vitesse constante est caractérisé par :…"/>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spcBef>
                <a:spcPts val="1200"/>
              </a:spcBef>
              <a:buClrTx/>
              <a:buSzTx/>
              <a:buNone/>
              <a:defRPr sz="1466">
                <a:solidFill>
                  <a:schemeClr val="accent2">
                    <a:lumOff val="15098"/>
                  </a:schemeClr>
                </a:solidFill>
                <a:latin typeface="+mj-lt"/>
                <a:ea typeface="+mj-ea"/>
                <a:cs typeface="+mj-cs"/>
                <a:sym typeface="Helvetica"/>
              </a:defRPr>
            </a:pPr>
            <a:r>
              <a:t>Le vol en virage en palier à vitesse constante est caractérisé par :</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puissance déterminée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assiette positive affichée à l’H.A.(+5°par exemple)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vitesse indiquée imposée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Vz positive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L’attente d’une altitude et d’un cap déterminés</a:t>
            </a:r>
          </a:p>
        </p:txBody>
      </p:sp>
      <p:pic>
        <p:nvPicPr>
          <p:cNvPr id="1112" name="Préa-Aff Circuit Visuel Vir Montée.png" descr="Préa-Aff Circuit Visuel Vir Montée.png"/>
          <p:cNvPicPr>
            <a:picLocks noChangeAspect="1"/>
          </p:cNvPicPr>
          <p:nvPr/>
        </p:nvPicPr>
        <p:blipFill>
          <a:blip r:embed="rId3">
            <a:extLst/>
          </a:blip>
          <a:srcRect l="0" t="1038" r="0" b="1038"/>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11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400"/>
                                  </p:stCondLst>
                                  <p:iterate type="el" backwards="0">
                                    <p:tmAbs val="0"/>
                                  </p:iterate>
                                  <p:childTnLst>
                                    <p:set>
                                      <p:cBhvr>
                                        <p:cTn id="6" fill="hold"/>
                                        <p:tgtEl>
                                          <p:spTgt spid="1111">
                                            <p:bg/>
                                          </p:spTgt>
                                        </p:tgtEl>
                                        <p:attrNameLst>
                                          <p:attrName>style.visibility</p:attrName>
                                        </p:attrNameLst>
                                      </p:cBhvr>
                                      <p:to>
                                        <p:strVal val="visible"/>
                                      </p:to>
                                    </p:set>
                                    <p:animEffect filter="fade" transition="in">
                                      <p:cBhvr>
                                        <p:cTn id="7" dur="1000"/>
                                        <p:tgtEl>
                                          <p:spTgt spid="1111">
                                            <p:bg/>
                                          </p:spTgt>
                                        </p:tgtEl>
                                      </p:cBhvr>
                                    </p:animEffect>
                                  </p:childTnLst>
                                </p:cTn>
                              </p:par>
                              <p:par>
                                <p:cTn id="8" presetClass="entr" nodeType="withEffect" presetSubtype="0" presetID="10" grpId="1" fill="hold">
                                  <p:stCondLst>
                                    <p:cond delay="400"/>
                                  </p:stCondLst>
                                  <p:iterate type="el" backwards="0">
                                    <p:tmAbs val="0"/>
                                  </p:iterate>
                                  <p:childTnLst>
                                    <p:set>
                                      <p:cBhvr>
                                        <p:cTn id="9" fill="hold"/>
                                        <p:tgtEl>
                                          <p:spTgt spid="1111">
                                            <p:txEl>
                                              <p:pRg st="0" end="0"/>
                                            </p:txEl>
                                          </p:spTgt>
                                        </p:tgtEl>
                                        <p:attrNameLst>
                                          <p:attrName>style.visibility</p:attrName>
                                        </p:attrNameLst>
                                      </p:cBhvr>
                                      <p:to>
                                        <p:strVal val="visible"/>
                                      </p:to>
                                    </p:set>
                                    <p:animEffect filter="fade" transition="in">
                                      <p:cBhvr>
                                        <p:cTn id="10" dur="1000"/>
                                        <p:tgtEl>
                                          <p:spTgt spid="1111">
                                            <p:txEl>
                                              <p:pRg st="0" end="0"/>
                                            </p:txEl>
                                          </p:spTgt>
                                        </p:tgtEl>
                                      </p:cBhvr>
                                    </p:animEffect>
                                  </p:childTnLst>
                                </p:cTn>
                              </p:par>
                            </p:childTnLst>
                          </p:cTn>
                        </p:par>
                        <p:par>
                          <p:cTn id="11" fill="hold">
                            <p:stCondLst>
                              <p:cond delay="1400"/>
                            </p:stCondLst>
                            <p:childTnLst>
                              <p:par>
                                <p:cTn id="12" presetClass="entr" nodeType="afterEffect" presetID="10" grpId="1" fill="hold">
                                  <p:stCondLst>
                                    <p:cond delay="300"/>
                                  </p:stCondLst>
                                  <p:iterate type="el" backwards="0">
                                    <p:tmAbs val="0"/>
                                  </p:iterate>
                                  <p:childTnLst>
                                    <p:set>
                                      <p:cBhvr>
                                        <p:cTn id="13" fill="hold"/>
                                        <p:tgtEl>
                                          <p:spTgt spid="1111">
                                            <p:txEl>
                                              <p:pRg st="1" end="1"/>
                                            </p:txEl>
                                          </p:spTgt>
                                        </p:tgtEl>
                                        <p:attrNameLst>
                                          <p:attrName>style.visibility</p:attrName>
                                        </p:attrNameLst>
                                      </p:cBhvr>
                                      <p:to>
                                        <p:strVal val="visible"/>
                                      </p:to>
                                    </p:set>
                                    <p:animEffect filter="fade" transition="in">
                                      <p:cBhvr>
                                        <p:cTn id="14" dur="1000"/>
                                        <p:tgtEl>
                                          <p:spTgt spid="1111">
                                            <p:txEl>
                                              <p:pRg st="1" end="1"/>
                                            </p:txEl>
                                          </p:spTgt>
                                        </p:tgtEl>
                                      </p:cBhvr>
                                    </p:animEffect>
                                  </p:childTnLst>
                                </p:cTn>
                              </p:par>
                            </p:childTnLst>
                          </p:cTn>
                        </p:par>
                        <p:par>
                          <p:cTn id="15" fill="hold">
                            <p:stCondLst>
                              <p:cond delay="2700"/>
                            </p:stCondLst>
                            <p:childTnLst>
                              <p:par>
                                <p:cTn id="16" presetClass="entr" nodeType="afterEffect" presetID="10" grpId="1" fill="hold">
                                  <p:stCondLst>
                                    <p:cond delay="300"/>
                                  </p:stCondLst>
                                  <p:iterate type="el" backwards="0">
                                    <p:tmAbs val="0"/>
                                  </p:iterate>
                                  <p:childTnLst>
                                    <p:set>
                                      <p:cBhvr>
                                        <p:cTn id="17" fill="hold"/>
                                        <p:tgtEl>
                                          <p:spTgt spid="1111">
                                            <p:txEl>
                                              <p:pRg st="2" end="2"/>
                                            </p:txEl>
                                          </p:spTgt>
                                        </p:tgtEl>
                                        <p:attrNameLst>
                                          <p:attrName>style.visibility</p:attrName>
                                        </p:attrNameLst>
                                      </p:cBhvr>
                                      <p:to>
                                        <p:strVal val="visible"/>
                                      </p:to>
                                    </p:set>
                                    <p:animEffect filter="fade" transition="in">
                                      <p:cBhvr>
                                        <p:cTn id="18" dur="1000"/>
                                        <p:tgtEl>
                                          <p:spTgt spid="1111">
                                            <p:txEl>
                                              <p:pRg st="2" end="2"/>
                                            </p:txEl>
                                          </p:spTgt>
                                        </p:tgtEl>
                                      </p:cBhvr>
                                    </p:animEffect>
                                  </p:childTnLst>
                                </p:cTn>
                              </p:par>
                            </p:childTnLst>
                          </p:cTn>
                        </p:par>
                        <p:par>
                          <p:cTn id="19" fill="hold">
                            <p:stCondLst>
                              <p:cond delay="4000"/>
                            </p:stCondLst>
                            <p:childTnLst>
                              <p:par>
                                <p:cTn id="20" presetClass="entr" nodeType="afterEffect" presetID="10" grpId="1" fill="hold">
                                  <p:stCondLst>
                                    <p:cond delay="300"/>
                                  </p:stCondLst>
                                  <p:iterate type="el" backwards="0">
                                    <p:tmAbs val="0"/>
                                  </p:iterate>
                                  <p:childTnLst>
                                    <p:set>
                                      <p:cBhvr>
                                        <p:cTn id="21" fill="hold"/>
                                        <p:tgtEl>
                                          <p:spTgt spid="1111">
                                            <p:txEl>
                                              <p:pRg st="3" end="3"/>
                                            </p:txEl>
                                          </p:spTgt>
                                        </p:tgtEl>
                                        <p:attrNameLst>
                                          <p:attrName>style.visibility</p:attrName>
                                        </p:attrNameLst>
                                      </p:cBhvr>
                                      <p:to>
                                        <p:strVal val="visible"/>
                                      </p:to>
                                    </p:set>
                                    <p:animEffect filter="fade" transition="in">
                                      <p:cBhvr>
                                        <p:cTn id="22" dur="1000"/>
                                        <p:tgtEl>
                                          <p:spTgt spid="1111">
                                            <p:txEl>
                                              <p:pRg st="3" end="3"/>
                                            </p:txEl>
                                          </p:spTgt>
                                        </p:tgtEl>
                                      </p:cBhvr>
                                    </p:animEffect>
                                  </p:childTnLst>
                                </p:cTn>
                              </p:par>
                            </p:childTnLst>
                          </p:cTn>
                        </p:par>
                        <p:par>
                          <p:cTn id="23" fill="hold">
                            <p:stCondLst>
                              <p:cond delay="5300"/>
                            </p:stCondLst>
                            <p:childTnLst>
                              <p:par>
                                <p:cTn id="24" presetClass="entr" nodeType="afterEffect" presetID="10" grpId="1" fill="hold">
                                  <p:stCondLst>
                                    <p:cond delay="300"/>
                                  </p:stCondLst>
                                  <p:iterate type="el" backwards="0">
                                    <p:tmAbs val="0"/>
                                  </p:iterate>
                                  <p:childTnLst>
                                    <p:set>
                                      <p:cBhvr>
                                        <p:cTn id="25" fill="hold"/>
                                        <p:tgtEl>
                                          <p:spTgt spid="1111">
                                            <p:txEl>
                                              <p:pRg st="4" end="4"/>
                                            </p:txEl>
                                          </p:spTgt>
                                        </p:tgtEl>
                                        <p:attrNameLst>
                                          <p:attrName>style.visibility</p:attrName>
                                        </p:attrNameLst>
                                      </p:cBhvr>
                                      <p:to>
                                        <p:strVal val="visible"/>
                                      </p:to>
                                    </p:set>
                                    <p:animEffect filter="fade" transition="in">
                                      <p:cBhvr>
                                        <p:cTn id="26" dur="1000"/>
                                        <p:tgtEl>
                                          <p:spTgt spid="1111">
                                            <p:txEl>
                                              <p:pRg st="4" end="4"/>
                                            </p:txEl>
                                          </p:spTgt>
                                        </p:tgtEl>
                                      </p:cBhvr>
                                    </p:animEffect>
                                  </p:childTnLst>
                                </p:cTn>
                              </p:par>
                            </p:childTnLst>
                          </p:cTn>
                        </p:par>
                        <p:par>
                          <p:cTn id="27" fill="hold">
                            <p:stCondLst>
                              <p:cond delay="6600"/>
                            </p:stCondLst>
                            <p:childTnLst>
                              <p:par>
                                <p:cTn id="28" presetClass="entr" nodeType="afterEffect" presetID="10" grpId="1" fill="hold">
                                  <p:stCondLst>
                                    <p:cond delay="300"/>
                                  </p:stCondLst>
                                  <p:iterate type="el" backwards="0">
                                    <p:tmAbs val="0"/>
                                  </p:iterate>
                                  <p:childTnLst>
                                    <p:set>
                                      <p:cBhvr>
                                        <p:cTn id="29" fill="hold"/>
                                        <p:tgtEl>
                                          <p:spTgt spid="1111">
                                            <p:txEl>
                                              <p:pRg st="5" end="5"/>
                                            </p:txEl>
                                          </p:spTgt>
                                        </p:tgtEl>
                                        <p:attrNameLst>
                                          <p:attrName>style.visibility</p:attrName>
                                        </p:attrNameLst>
                                      </p:cBhvr>
                                      <p:to>
                                        <p:strVal val="visible"/>
                                      </p:to>
                                    </p:set>
                                    <p:animEffect filter="fade" transition="in">
                                      <p:cBhvr>
                                        <p:cTn id="30" dur="1000"/>
                                        <p:tgtEl>
                                          <p:spTgt spid="111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2" fill="hold">
                                  <p:stCondLst>
                                    <p:cond delay="0"/>
                                  </p:stCondLst>
                                  <p:iterate type="el" backwards="0">
                                    <p:tmAbs val="0"/>
                                  </p:iterate>
                                  <p:childTnLst>
                                    <p:set>
                                      <p:cBhvr>
                                        <p:cTn id="34" fill="hold"/>
                                        <p:tgtEl>
                                          <p:spTgt spid="1112"/>
                                        </p:tgtEl>
                                        <p:attrNameLst>
                                          <p:attrName>style.visibility</p:attrName>
                                        </p:attrNameLst>
                                      </p:cBhvr>
                                      <p:to>
                                        <p:strVal val="visible"/>
                                      </p:to>
                                    </p:set>
                                    <p:animEffect filter="fade" transition="in">
                                      <p:cBhvr>
                                        <p:cTn id="35" dur="1000"/>
                                        <p:tgtEl>
                                          <p:spTgt spid="1112"/>
                                        </p:tgtEl>
                                      </p:cBhvr>
                                    </p:animEffect>
                                  </p:childTnLst>
                                </p:cTn>
                              </p:par>
                            </p:childTnLst>
                          </p:cTn>
                        </p:par>
                        <p:par>
                          <p:cTn id="36" fill="hold">
                            <p:stCondLst>
                              <p:cond delay="1000"/>
                            </p:stCondLst>
                            <p:childTnLst>
                              <p:par>
                                <p:cTn id="37" presetClass="entr" nodeType="afterEffect" presetSubtype="0" presetID="1" grpId="3" fill="hold">
                                  <p:stCondLst>
                                    <p:cond delay="0"/>
                                  </p:stCondLst>
                                  <p:iterate type="el" backwards="0">
                                    <p:tmAbs val="0"/>
                                  </p:iterate>
                                  <p:childTnLst>
                                    <p:set>
                                      <p:cBhvr>
                                        <p:cTn id="38" fill="hold"/>
                                        <p:tgtEl>
                                          <p:spTgt spid="1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2" grpId="2"/>
      <p:bldP build="p" bldLvl="1" animBg="1" rev="0" advAuto="0" spid="1111" grpId="1"/>
      <p:bldP build="whole" bldLvl="1" animBg="1" rev="0" advAuto="0" spid="1113" grpId="3"/>
    </p:bldLst>
  </p:timing>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5" name="Pré-Aff Circuit Visuel 2.png" descr="Pré-Aff Circuit Visuel 2.png"/>
          <p:cNvPicPr>
            <a:picLocks noChangeAspect="1"/>
          </p:cNvPicPr>
          <p:nvPr/>
        </p:nvPicPr>
        <p:blipFill>
          <a:blip r:embed="rId2">
            <a:extLst/>
          </a:blip>
          <a:srcRect l="0" t="5635" r="883" b="6519"/>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116" name="Le virage en descent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virage en descente</a:t>
            </a:r>
          </a:p>
        </p:txBody>
      </p:sp>
      <p:sp>
        <p:nvSpPr>
          <p:cNvPr id="1117" name="Le vol en virage en descente est caractérisé par :…"/>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spcBef>
                <a:spcPts val="1200"/>
              </a:spcBef>
              <a:buClrTx/>
              <a:buSzTx/>
              <a:buNone/>
              <a:defRPr sz="1466">
                <a:solidFill>
                  <a:schemeClr val="accent2">
                    <a:lumOff val="15098"/>
                  </a:schemeClr>
                </a:solidFill>
                <a:latin typeface="+mj-lt"/>
                <a:ea typeface="+mj-ea"/>
                <a:cs typeface="+mj-cs"/>
                <a:sym typeface="Helvetica"/>
              </a:defRPr>
            </a:pPr>
            <a:r>
              <a:t>Le vol en virage en descente est caractérisé par :</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puissance déterminée</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assiette négative à l’H.A. (-2°à–3°)</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Vz négative imposée – 500ftmin. varioconfort</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vitesse à surveiller</a:t>
            </a:r>
          </a:p>
          <a:p>
            <a:pPr marL="2740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L’attente d’une altitude et d’un cap déterminés</a:t>
            </a:r>
          </a:p>
        </p:txBody>
      </p:sp>
      <p:pic>
        <p:nvPicPr>
          <p:cNvPr id="1118" name="Préa-Aff Circuit Visuel Vir Descente.png" descr="Préa-Aff Circuit Visuel Vir Descente.png"/>
          <p:cNvPicPr>
            <a:picLocks noChangeAspect="1"/>
          </p:cNvPicPr>
          <p:nvPr/>
        </p:nvPicPr>
        <p:blipFill>
          <a:blip r:embed="rId3">
            <a:extLst/>
          </a:blip>
          <a:srcRect l="0" t="1507" r="0" b="1507"/>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11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400"/>
                                  </p:stCondLst>
                                  <p:iterate type="el" backwards="0">
                                    <p:tmAbs val="0"/>
                                  </p:iterate>
                                  <p:childTnLst>
                                    <p:set>
                                      <p:cBhvr>
                                        <p:cTn id="6" fill="hold"/>
                                        <p:tgtEl>
                                          <p:spTgt spid="1117">
                                            <p:bg/>
                                          </p:spTgt>
                                        </p:tgtEl>
                                        <p:attrNameLst>
                                          <p:attrName>style.visibility</p:attrName>
                                        </p:attrNameLst>
                                      </p:cBhvr>
                                      <p:to>
                                        <p:strVal val="visible"/>
                                      </p:to>
                                    </p:set>
                                    <p:animEffect filter="fade" transition="in">
                                      <p:cBhvr>
                                        <p:cTn id="7" dur="1000"/>
                                        <p:tgtEl>
                                          <p:spTgt spid="1117">
                                            <p:bg/>
                                          </p:spTgt>
                                        </p:tgtEl>
                                      </p:cBhvr>
                                    </p:animEffect>
                                  </p:childTnLst>
                                </p:cTn>
                              </p:par>
                              <p:par>
                                <p:cTn id="8" presetClass="entr" nodeType="withEffect" presetSubtype="0" presetID="10" grpId="1" fill="hold">
                                  <p:stCondLst>
                                    <p:cond delay="400"/>
                                  </p:stCondLst>
                                  <p:iterate type="el" backwards="0">
                                    <p:tmAbs val="0"/>
                                  </p:iterate>
                                  <p:childTnLst>
                                    <p:set>
                                      <p:cBhvr>
                                        <p:cTn id="9" fill="hold"/>
                                        <p:tgtEl>
                                          <p:spTgt spid="1117">
                                            <p:txEl>
                                              <p:pRg st="0" end="0"/>
                                            </p:txEl>
                                          </p:spTgt>
                                        </p:tgtEl>
                                        <p:attrNameLst>
                                          <p:attrName>style.visibility</p:attrName>
                                        </p:attrNameLst>
                                      </p:cBhvr>
                                      <p:to>
                                        <p:strVal val="visible"/>
                                      </p:to>
                                    </p:set>
                                    <p:animEffect filter="fade" transition="in">
                                      <p:cBhvr>
                                        <p:cTn id="10" dur="1000"/>
                                        <p:tgtEl>
                                          <p:spTgt spid="1117">
                                            <p:txEl>
                                              <p:pRg st="0" end="0"/>
                                            </p:txEl>
                                          </p:spTgt>
                                        </p:tgtEl>
                                      </p:cBhvr>
                                    </p:animEffect>
                                  </p:childTnLst>
                                </p:cTn>
                              </p:par>
                            </p:childTnLst>
                          </p:cTn>
                        </p:par>
                        <p:par>
                          <p:cTn id="11" fill="hold">
                            <p:stCondLst>
                              <p:cond delay="1400"/>
                            </p:stCondLst>
                            <p:childTnLst>
                              <p:par>
                                <p:cTn id="12" presetClass="entr" nodeType="afterEffect" presetID="10" grpId="1" fill="hold">
                                  <p:stCondLst>
                                    <p:cond delay="300"/>
                                  </p:stCondLst>
                                  <p:iterate type="el" backwards="0">
                                    <p:tmAbs val="0"/>
                                  </p:iterate>
                                  <p:childTnLst>
                                    <p:set>
                                      <p:cBhvr>
                                        <p:cTn id="13" fill="hold"/>
                                        <p:tgtEl>
                                          <p:spTgt spid="1117">
                                            <p:txEl>
                                              <p:pRg st="1" end="1"/>
                                            </p:txEl>
                                          </p:spTgt>
                                        </p:tgtEl>
                                        <p:attrNameLst>
                                          <p:attrName>style.visibility</p:attrName>
                                        </p:attrNameLst>
                                      </p:cBhvr>
                                      <p:to>
                                        <p:strVal val="visible"/>
                                      </p:to>
                                    </p:set>
                                    <p:animEffect filter="fade" transition="in">
                                      <p:cBhvr>
                                        <p:cTn id="14" dur="1000"/>
                                        <p:tgtEl>
                                          <p:spTgt spid="1117">
                                            <p:txEl>
                                              <p:pRg st="1" end="1"/>
                                            </p:txEl>
                                          </p:spTgt>
                                        </p:tgtEl>
                                      </p:cBhvr>
                                    </p:animEffect>
                                  </p:childTnLst>
                                </p:cTn>
                              </p:par>
                            </p:childTnLst>
                          </p:cTn>
                        </p:par>
                        <p:par>
                          <p:cTn id="15" fill="hold">
                            <p:stCondLst>
                              <p:cond delay="2700"/>
                            </p:stCondLst>
                            <p:childTnLst>
                              <p:par>
                                <p:cTn id="16" presetClass="entr" nodeType="afterEffect" presetID="10" grpId="1" fill="hold">
                                  <p:stCondLst>
                                    <p:cond delay="300"/>
                                  </p:stCondLst>
                                  <p:iterate type="el" backwards="0">
                                    <p:tmAbs val="0"/>
                                  </p:iterate>
                                  <p:childTnLst>
                                    <p:set>
                                      <p:cBhvr>
                                        <p:cTn id="17" fill="hold"/>
                                        <p:tgtEl>
                                          <p:spTgt spid="1117">
                                            <p:txEl>
                                              <p:pRg st="2" end="2"/>
                                            </p:txEl>
                                          </p:spTgt>
                                        </p:tgtEl>
                                        <p:attrNameLst>
                                          <p:attrName>style.visibility</p:attrName>
                                        </p:attrNameLst>
                                      </p:cBhvr>
                                      <p:to>
                                        <p:strVal val="visible"/>
                                      </p:to>
                                    </p:set>
                                    <p:animEffect filter="fade" transition="in">
                                      <p:cBhvr>
                                        <p:cTn id="18" dur="1000"/>
                                        <p:tgtEl>
                                          <p:spTgt spid="1117">
                                            <p:txEl>
                                              <p:pRg st="2" end="2"/>
                                            </p:txEl>
                                          </p:spTgt>
                                        </p:tgtEl>
                                      </p:cBhvr>
                                    </p:animEffect>
                                  </p:childTnLst>
                                </p:cTn>
                              </p:par>
                            </p:childTnLst>
                          </p:cTn>
                        </p:par>
                        <p:par>
                          <p:cTn id="19" fill="hold">
                            <p:stCondLst>
                              <p:cond delay="4000"/>
                            </p:stCondLst>
                            <p:childTnLst>
                              <p:par>
                                <p:cTn id="20" presetClass="entr" nodeType="afterEffect" presetID="10" grpId="1" fill="hold">
                                  <p:stCondLst>
                                    <p:cond delay="300"/>
                                  </p:stCondLst>
                                  <p:iterate type="el" backwards="0">
                                    <p:tmAbs val="0"/>
                                  </p:iterate>
                                  <p:childTnLst>
                                    <p:set>
                                      <p:cBhvr>
                                        <p:cTn id="21" fill="hold"/>
                                        <p:tgtEl>
                                          <p:spTgt spid="1117">
                                            <p:txEl>
                                              <p:pRg st="3" end="3"/>
                                            </p:txEl>
                                          </p:spTgt>
                                        </p:tgtEl>
                                        <p:attrNameLst>
                                          <p:attrName>style.visibility</p:attrName>
                                        </p:attrNameLst>
                                      </p:cBhvr>
                                      <p:to>
                                        <p:strVal val="visible"/>
                                      </p:to>
                                    </p:set>
                                    <p:animEffect filter="fade" transition="in">
                                      <p:cBhvr>
                                        <p:cTn id="22" dur="1000"/>
                                        <p:tgtEl>
                                          <p:spTgt spid="1117">
                                            <p:txEl>
                                              <p:pRg st="3" end="3"/>
                                            </p:txEl>
                                          </p:spTgt>
                                        </p:tgtEl>
                                      </p:cBhvr>
                                    </p:animEffect>
                                  </p:childTnLst>
                                </p:cTn>
                              </p:par>
                            </p:childTnLst>
                          </p:cTn>
                        </p:par>
                        <p:par>
                          <p:cTn id="23" fill="hold">
                            <p:stCondLst>
                              <p:cond delay="5300"/>
                            </p:stCondLst>
                            <p:childTnLst>
                              <p:par>
                                <p:cTn id="24" presetClass="entr" nodeType="afterEffect" presetID="10" grpId="1" fill="hold">
                                  <p:stCondLst>
                                    <p:cond delay="300"/>
                                  </p:stCondLst>
                                  <p:iterate type="el" backwards="0">
                                    <p:tmAbs val="0"/>
                                  </p:iterate>
                                  <p:childTnLst>
                                    <p:set>
                                      <p:cBhvr>
                                        <p:cTn id="25" fill="hold"/>
                                        <p:tgtEl>
                                          <p:spTgt spid="1117">
                                            <p:txEl>
                                              <p:pRg st="4" end="4"/>
                                            </p:txEl>
                                          </p:spTgt>
                                        </p:tgtEl>
                                        <p:attrNameLst>
                                          <p:attrName>style.visibility</p:attrName>
                                        </p:attrNameLst>
                                      </p:cBhvr>
                                      <p:to>
                                        <p:strVal val="visible"/>
                                      </p:to>
                                    </p:set>
                                    <p:animEffect filter="fade" transition="in">
                                      <p:cBhvr>
                                        <p:cTn id="26" dur="1000"/>
                                        <p:tgtEl>
                                          <p:spTgt spid="1117">
                                            <p:txEl>
                                              <p:pRg st="4" end="4"/>
                                            </p:txEl>
                                          </p:spTgt>
                                        </p:tgtEl>
                                      </p:cBhvr>
                                    </p:animEffect>
                                  </p:childTnLst>
                                </p:cTn>
                              </p:par>
                            </p:childTnLst>
                          </p:cTn>
                        </p:par>
                        <p:par>
                          <p:cTn id="27" fill="hold">
                            <p:stCondLst>
                              <p:cond delay="6600"/>
                            </p:stCondLst>
                            <p:childTnLst>
                              <p:par>
                                <p:cTn id="28" presetClass="entr" nodeType="afterEffect" presetID="10" grpId="1" fill="hold">
                                  <p:stCondLst>
                                    <p:cond delay="300"/>
                                  </p:stCondLst>
                                  <p:iterate type="el" backwards="0">
                                    <p:tmAbs val="0"/>
                                  </p:iterate>
                                  <p:childTnLst>
                                    <p:set>
                                      <p:cBhvr>
                                        <p:cTn id="29" fill="hold"/>
                                        <p:tgtEl>
                                          <p:spTgt spid="1117">
                                            <p:txEl>
                                              <p:pRg st="5" end="5"/>
                                            </p:txEl>
                                          </p:spTgt>
                                        </p:tgtEl>
                                        <p:attrNameLst>
                                          <p:attrName>style.visibility</p:attrName>
                                        </p:attrNameLst>
                                      </p:cBhvr>
                                      <p:to>
                                        <p:strVal val="visible"/>
                                      </p:to>
                                    </p:set>
                                    <p:animEffect filter="fade" transition="in">
                                      <p:cBhvr>
                                        <p:cTn id="30" dur="1000"/>
                                        <p:tgtEl>
                                          <p:spTgt spid="111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2" fill="hold">
                                  <p:stCondLst>
                                    <p:cond delay="0"/>
                                  </p:stCondLst>
                                  <p:iterate type="el" backwards="0">
                                    <p:tmAbs val="0"/>
                                  </p:iterate>
                                  <p:childTnLst>
                                    <p:set>
                                      <p:cBhvr>
                                        <p:cTn id="34" fill="hold"/>
                                        <p:tgtEl>
                                          <p:spTgt spid="1118"/>
                                        </p:tgtEl>
                                        <p:attrNameLst>
                                          <p:attrName>style.visibility</p:attrName>
                                        </p:attrNameLst>
                                      </p:cBhvr>
                                      <p:to>
                                        <p:strVal val="visible"/>
                                      </p:to>
                                    </p:set>
                                    <p:animEffect filter="fade" transition="in">
                                      <p:cBhvr>
                                        <p:cTn id="35" dur="1000"/>
                                        <p:tgtEl>
                                          <p:spTgt spid="1118"/>
                                        </p:tgtEl>
                                      </p:cBhvr>
                                    </p:animEffect>
                                  </p:childTnLst>
                                </p:cTn>
                              </p:par>
                            </p:childTnLst>
                          </p:cTn>
                        </p:par>
                        <p:par>
                          <p:cTn id="36" fill="hold">
                            <p:stCondLst>
                              <p:cond delay="1000"/>
                            </p:stCondLst>
                            <p:childTnLst>
                              <p:par>
                                <p:cTn id="37" presetClass="entr" nodeType="afterEffect" presetSubtype="0" presetID="1" grpId="3" fill="hold">
                                  <p:stCondLst>
                                    <p:cond delay="0"/>
                                  </p:stCondLst>
                                  <p:iterate type="el" backwards="0">
                                    <p:tmAbs val="0"/>
                                  </p:iterate>
                                  <p:childTnLst>
                                    <p:set>
                                      <p:cBhvr>
                                        <p:cTn id="38" fill="hold"/>
                                        <p:tgtEl>
                                          <p:spTgt spid="11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9" grpId="3"/>
      <p:bldP build="p" bldLvl="1" animBg="1" rev="0" advAuto="0" spid="1117" grpId="1"/>
      <p:bldP build="whole" bldLvl="1" animBg="1" rev="0" advAuto="0" spid="1118" grpId="2"/>
    </p:bldLst>
  </p:timing>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Les positions inusuelles"/>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Les positions inusuelles</a:t>
            </a:r>
          </a:p>
        </p:txBody>
      </p:sp>
      <p:sp>
        <p:nvSpPr>
          <p:cNvPr id="1122" name="L'approche du décrochage en monté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L'approche du décrochage en montée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virage engagé</a:t>
            </a:r>
          </a:p>
        </p:txBody>
      </p:sp>
      <p:sp>
        <p:nvSpPr>
          <p:cNvPr id="112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122">
                                            <p:bg/>
                                          </p:spTgt>
                                        </p:tgtEl>
                                        <p:attrNameLst>
                                          <p:attrName>style.visibility</p:attrName>
                                        </p:attrNameLst>
                                      </p:cBhvr>
                                      <p:to>
                                        <p:strVal val="visible"/>
                                      </p:to>
                                    </p:set>
                                    <p:animEffect filter="blinds(horizontal)" transition="in">
                                      <p:cBhvr>
                                        <p:cTn id="7" dur="500"/>
                                        <p:tgtEl>
                                          <p:spTgt spid="1122">
                                            <p:bg/>
                                          </p:spTgt>
                                        </p:tgtEl>
                                      </p:cBhvr>
                                    </p:animEffect>
                                  </p:childTnLst>
                                </p:cTn>
                              </p:par>
                              <p:par>
                                <p:cTn id="8" presetClass="entr" nodeType="withEffect" presetSubtype="10" presetID="3" grpId="1" fill="hold">
                                  <p:stCondLst>
                                    <p:cond delay="500"/>
                                  </p:stCondLst>
                                  <p:iterate type="el" backwards="0">
                                    <p:tmAbs val="0"/>
                                  </p:iterate>
                                  <p:childTnLst>
                                    <p:set>
                                      <p:cBhvr>
                                        <p:cTn id="9" fill="hold"/>
                                        <p:tgtEl>
                                          <p:spTgt spid="1122">
                                            <p:txEl>
                                              <p:pRg st="0" end="0"/>
                                            </p:txEl>
                                          </p:spTgt>
                                        </p:tgtEl>
                                        <p:attrNameLst>
                                          <p:attrName>style.visibility</p:attrName>
                                        </p:attrNameLst>
                                      </p:cBhvr>
                                      <p:to>
                                        <p:strVal val="visible"/>
                                      </p:to>
                                    </p:set>
                                    <p:animEffect filter="blinds(horizontal)" transition="in">
                                      <p:cBhvr>
                                        <p:cTn id="10" dur="500"/>
                                        <p:tgtEl>
                                          <p:spTgt spid="1122">
                                            <p:txEl>
                                              <p:pRg st="0" end="0"/>
                                            </p:txEl>
                                          </p:spTgt>
                                        </p:tgtEl>
                                      </p:cBhvr>
                                    </p:animEffect>
                                  </p:childTnLst>
                                </p:cTn>
                              </p:par>
                            </p:childTnLst>
                          </p:cTn>
                        </p:par>
                        <p:par>
                          <p:cTn id="11" fill="hold">
                            <p:stCondLst>
                              <p:cond delay="1000"/>
                            </p:stCondLst>
                            <p:childTnLst>
                              <p:par>
                                <p:cTn id="12" presetClass="entr" nodeType="afterEffect" presetSubtype="10" presetID="3" grpId="1" fill="hold">
                                  <p:stCondLst>
                                    <p:cond delay="500"/>
                                  </p:stCondLst>
                                  <p:iterate type="el" backwards="0">
                                    <p:tmAbs val="0"/>
                                  </p:iterate>
                                  <p:childTnLst>
                                    <p:set>
                                      <p:cBhvr>
                                        <p:cTn id="13" fill="hold"/>
                                        <p:tgtEl>
                                          <p:spTgt spid="1122">
                                            <p:txEl>
                                              <p:pRg st="1" end="1"/>
                                            </p:txEl>
                                          </p:spTgt>
                                        </p:tgtEl>
                                        <p:attrNameLst>
                                          <p:attrName>style.visibility</p:attrName>
                                        </p:attrNameLst>
                                      </p:cBhvr>
                                      <p:to>
                                        <p:strVal val="visible"/>
                                      </p:to>
                                    </p:set>
                                    <p:animEffect filter="blinds(horizontal)" transition="in">
                                      <p:cBhvr>
                                        <p:cTn id="14" dur="500"/>
                                        <p:tgtEl>
                                          <p:spTgt spid="1122">
                                            <p:txEl>
                                              <p:pRg st="1" end="1"/>
                                            </p:txEl>
                                          </p:spTgt>
                                        </p:tgtEl>
                                      </p:cBhvr>
                                    </p:animEffect>
                                  </p:childTnLst>
                                </p:cTn>
                              </p:par>
                            </p:childTnLst>
                          </p:cTn>
                        </p:par>
                        <p:par>
                          <p:cTn id="15" fill="hold">
                            <p:stCondLst>
                              <p:cond delay="2000"/>
                            </p:stCondLst>
                            <p:childTnLst>
                              <p:par>
                                <p:cTn id="16" presetClass="entr" nodeType="afterEffect" presetSubtype="0" presetID="1" grpId="2" fill="hold">
                                  <p:stCondLst>
                                    <p:cond delay="0"/>
                                  </p:stCondLst>
                                  <p:iterate type="el" backwards="0">
                                    <p:tmAbs val="0"/>
                                  </p:iterate>
                                  <p:childTnLst>
                                    <p:set>
                                      <p:cBhvr>
                                        <p:cTn id="17" fill="hold"/>
                                        <p:tgtEl>
                                          <p:spTgt spid="11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22" grpId="1"/>
      <p:bldP build="whole" bldLvl="1" animBg="1" rev="0" advAuto="0" spid="1123" grpId="2"/>
    </p:bldLst>
  </p:timing>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5" name="L'approche du décrochage en monté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L'approche du décrochage en montée</a:t>
            </a:r>
          </a:p>
        </p:txBody>
      </p:sp>
      <p:sp>
        <p:nvSpPr>
          <p:cNvPr id="1126" name="On remarque :…"/>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362988">
            <a:normAutofit fontScale="100000" lnSpcReduction="0"/>
          </a:bodyPr>
          <a:lstStyle/>
          <a:p>
            <a:pPr defTabSz="457200">
              <a:spcBef>
                <a:spcPts val="600"/>
              </a:spcBef>
              <a:buClrTx/>
              <a:buSzTx/>
              <a:buNone/>
              <a:defRPr sz="1466">
                <a:solidFill>
                  <a:schemeClr val="accent2">
                    <a:lumOff val="15098"/>
                  </a:schemeClr>
                </a:solidFill>
                <a:latin typeface="+mj-lt"/>
                <a:ea typeface="+mj-ea"/>
                <a:cs typeface="+mj-cs"/>
                <a:sym typeface="Helvetica"/>
              </a:defRPr>
            </a:pPr>
            <a:r>
              <a:t>On remarque :</a:t>
            </a:r>
          </a:p>
          <a:p>
            <a:pPr marL="3375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vitesse faible</a:t>
            </a:r>
          </a:p>
          <a:p>
            <a:pPr marL="3375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assiette fortement cabrée</a:t>
            </a:r>
          </a:p>
          <a:p>
            <a:pPr marL="3375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 vario positif important</a:t>
            </a:r>
          </a:p>
          <a:p>
            <a:pPr marL="3375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Une augmentation rapide d’altitude </a:t>
            </a:r>
          </a:p>
          <a:p>
            <a:pPr defTabSz="457200">
              <a:spcBef>
                <a:spcPts val="600"/>
              </a:spcBef>
              <a:buClrTx/>
              <a:buSzTx/>
              <a:buNone/>
              <a:defRPr sz="1466">
                <a:solidFill>
                  <a:schemeClr val="accent2">
                    <a:lumOff val="15098"/>
                  </a:schemeClr>
                </a:solidFill>
                <a:latin typeface="+mj-lt"/>
                <a:ea typeface="+mj-ea"/>
                <a:cs typeface="+mj-cs"/>
                <a:sym typeface="Helvetica"/>
              </a:defRPr>
            </a:pPr>
            <a:r>
              <a:t>Manoeuvres à effectuer :</a:t>
            </a:r>
          </a:p>
          <a:p>
            <a:pPr marL="3375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Annuler l’inclinaison</a:t>
            </a:r>
          </a:p>
          <a:p>
            <a:pPr marL="3375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Ramener le nez sur la barre de l’horizon</a:t>
            </a:r>
          </a:p>
          <a:p>
            <a:pPr marL="3375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Afficher la pleine puissance</a:t>
            </a:r>
          </a:p>
          <a:p>
            <a:pPr marL="337555" indent="-147055" defTabSz="457200">
              <a:spcBef>
                <a:spcPts val="600"/>
              </a:spcBef>
              <a:buClrTx/>
              <a:buSzPct val="100000"/>
              <a:buChar char="•"/>
              <a:defRPr sz="1466">
                <a:solidFill>
                  <a:schemeClr val="accent2">
                    <a:lumOff val="15098"/>
                  </a:schemeClr>
                </a:solidFill>
                <a:latin typeface="+mj-lt"/>
                <a:ea typeface="+mj-ea"/>
                <a:cs typeface="+mj-cs"/>
                <a:sym typeface="Helvetica"/>
              </a:defRPr>
            </a:pPr>
            <a:r>
              <a:t>Chercher à assurer la symétrie en permanence</a:t>
            </a:r>
          </a:p>
        </p:txBody>
      </p:sp>
      <p:pic>
        <p:nvPicPr>
          <p:cNvPr id="1127" name="Pos Inusuelles App Dec Montée.png" descr="Pos Inusuelles App Dec Montée.png"/>
          <p:cNvPicPr>
            <a:picLocks noChangeAspect="1"/>
          </p:cNvPicPr>
          <p:nvPr/>
        </p:nvPicPr>
        <p:blipFill>
          <a:blip r:embed="rId2">
            <a:extLst/>
          </a:blip>
          <a:srcRect l="0" t="1658" r="0" b="1658"/>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12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1126">
                                            <p:bg/>
                                          </p:spTgt>
                                        </p:tgtEl>
                                        <p:attrNameLst>
                                          <p:attrName>style.visibility</p:attrName>
                                        </p:attrNameLst>
                                      </p:cBhvr>
                                      <p:to>
                                        <p:strVal val="visible"/>
                                      </p:to>
                                    </p:set>
                                    <p:animEffect filter="fade" transition="in">
                                      <p:cBhvr>
                                        <p:cTn id="7" dur="1000"/>
                                        <p:tgtEl>
                                          <p:spTgt spid="1126">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1126">
                                            <p:txEl>
                                              <p:pRg st="0" end="0"/>
                                            </p:txEl>
                                          </p:spTgt>
                                        </p:tgtEl>
                                        <p:attrNameLst>
                                          <p:attrName>style.visibility</p:attrName>
                                        </p:attrNameLst>
                                      </p:cBhvr>
                                      <p:to>
                                        <p:strVal val="visible"/>
                                      </p:to>
                                    </p:set>
                                    <p:animEffect filter="fade" transition="in">
                                      <p:cBhvr>
                                        <p:cTn id="10" dur="1000"/>
                                        <p:tgtEl>
                                          <p:spTgt spid="1126">
                                            <p:txEl>
                                              <p:pRg st="0" end="0"/>
                                            </p:txEl>
                                          </p:spTgt>
                                        </p:tgtEl>
                                      </p:cBhvr>
                                    </p:animEffect>
                                  </p:childTnLst>
                                </p:cTn>
                              </p:par>
                            </p:childTnLst>
                          </p:cTn>
                        </p:par>
                        <p:par>
                          <p:cTn id="11" fill="hold">
                            <p:stCondLst>
                              <p:cond delay="1300"/>
                            </p:stCondLst>
                            <p:childTnLst>
                              <p:par>
                                <p:cTn id="12" presetClass="entr" nodeType="afterEffect" presetID="10" grpId="1" fill="hold">
                                  <p:stCondLst>
                                    <p:cond delay="300"/>
                                  </p:stCondLst>
                                  <p:iterate type="el" backwards="0">
                                    <p:tmAbs val="0"/>
                                  </p:iterate>
                                  <p:childTnLst>
                                    <p:set>
                                      <p:cBhvr>
                                        <p:cTn id="13" fill="hold"/>
                                        <p:tgtEl>
                                          <p:spTgt spid="1126">
                                            <p:txEl>
                                              <p:pRg st="1" end="1"/>
                                            </p:txEl>
                                          </p:spTgt>
                                        </p:tgtEl>
                                        <p:attrNameLst>
                                          <p:attrName>style.visibility</p:attrName>
                                        </p:attrNameLst>
                                      </p:cBhvr>
                                      <p:to>
                                        <p:strVal val="visible"/>
                                      </p:to>
                                    </p:set>
                                    <p:animEffect filter="fade" transition="in">
                                      <p:cBhvr>
                                        <p:cTn id="14" dur="1000"/>
                                        <p:tgtEl>
                                          <p:spTgt spid="1126">
                                            <p:txEl>
                                              <p:pRg st="1" end="1"/>
                                            </p:txEl>
                                          </p:spTgt>
                                        </p:tgtEl>
                                      </p:cBhvr>
                                    </p:animEffect>
                                  </p:childTnLst>
                                </p:cTn>
                              </p:par>
                            </p:childTnLst>
                          </p:cTn>
                        </p:par>
                        <p:par>
                          <p:cTn id="15" fill="hold">
                            <p:stCondLst>
                              <p:cond delay="2600"/>
                            </p:stCondLst>
                            <p:childTnLst>
                              <p:par>
                                <p:cTn id="16" presetClass="entr" nodeType="afterEffect" presetID="10" grpId="1" fill="hold">
                                  <p:stCondLst>
                                    <p:cond delay="300"/>
                                  </p:stCondLst>
                                  <p:iterate type="el" backwards="0">
                                    <p:tmAbs val="0"/>
                                  </p:iterate>
                                  <p:childTnLst>
                                    <p:set>
                                      <p:cBhvr>
                                        <p:cTn id="17" fill="hold"/>
                                        <p:tgtEl>
                                          <p:spTgt spid="1126">
                                            <p:txEl>
                                              <p:pRg st="2" end="2"/>
                                            </p:txEl>
                                          </p:spTgt>
                                        </p:tgtEl>
                                        <p:attrNameLst>
                                          <p:attrName>style.visibility</p:attrName>
                                        </p:attrNameLst>
                                      </p:cBhvr>
                                      <p:to>
                                        <p:strVal val="visible"/>
                                      </p:to>
                                    </p:set>
                                    <p:animEffect filter="fade" transition="in">
                                      <p:cBhvr>
                                        <p:cTn id="18" dur="1000"/>
                                        <p:tgtEl>
                                          <p:spTgt spid="1126">
                                            <p:txEl>
                                              <p:pRg st="2" end="2"/>
                                            </p:txEl>
                                          </p:spTgt>
                                        </p:tgtEl>
                                      </p:cBhvr>
                                    </p:animEffect>
                                  </p:childTnLst>
                                </p:cTn>
                              </p:par>
                            </p:childTnLst>
                          </p:cTn>
                        </p:par>
                        <p:par>
                          <p:cTn id="19" fill="hold">
                            <p:stCondLst>
                              <p:cond delay="3900"/>
                            </p:stCondLst>
                            <p:childTnLst>
                              <p:par>
                                <p:cTn id="20" presetClass="entr" nodeType="afterEffect" presetID="10" grpId="1" fill="hold">
                                  <p:stCondLst>
                                    <p:cond delay="300"/>
                                  </p:stCondLst>
                                  <p:iterate type="el" backwards="0">
                                    <p:tmAbs val="0"/>
                                  </p:iterate>
                                  <p:childTnLst>
                                    <p:set>
                                      <p:cBhvr>
                                        <p:cTn id="21" fill="hold"/>
                                        <p:tgtEl>
                                          <p:spTgt spid="1126">
                                            <p:txEl>
                                              <p:pRg st="3" end="3"/>
                                            </p:txEl>
                                          </p:spTgt>
                                        </p:tgtEl>
                                        <p:attrNameLst>
                                          <p:attrName>style.visibility</p:attrName>
                                        </p:attrNameLst>
                                      </p:cBhvr>
                                      <p:to>
                                        <p:strVal val="visible"/>
                                      </p:to>
                                    </p:set>
                                    <p:animEffect filter="fade" transition="in">
                                      <p:cBhvr>
                                        <p:cTn id="22" dur="1000"/>
                                        <p:tgtEl>
                                          <p:spTgt spid="1126">
                                            <p:txEl>
                                              <p:pRg st="3" end="3"/>
                                            </p:txEl>
                                          </p:spTgt>
                                        </p:tgtEl>
                                      </p:cBhvr>
                                    </p:animEffect>
                                  </p:childTnLst>
                                </p:cTn>
                              </p:par>
                            </p:childTnLst>
                          </p:cTn>
                        </p:par>
                        <p:par>
                          <p:cTn id="23" fill="hold">
                            <p:stCondLst>
                              <p:cond delay="5200"/>
                            </p:stCondLst>
                            <p:childTnLst>
                              <p:par>
                                <p:cTn id="24" presetClass="entr" nodeType="afterEffect" presetID="10" grpId="1" fill="hold">
                                  <p:stCondLst>
                                    <p:cond delay="300"/>
                                  </p:stCondLst>
                                  <p:iterate type="el" backwards="0">
                                    <p:tmAbs val="0"/>
                                  </p:iterate>
                                  <p:childTnLst>
                                    <p:set>
                                      <p:cBhvr>
                                        <p:cTn id="25" fill="hold"/>
                                        <p:tgtEl>
                                          <p:spTgt spid="1126">
                                            <p:txEl>
                                              <p:pRg st="4" end="4"/>
                                            </p:txEl>
                                          </p:spTgt>
                                        </p:tgtEl>
                                        <p:attrNameLst>
                                          <p:attrName>style.visibility</p:attrName>
                                        </p:attrNameLst>
                                      </p:cBhvr>
                                      <p:to>
                                        <p:strVal val="visible"/>
                                      </p:to>
                                    </p:set>
                                    <p:animEffect filter="fade" transition="in">
                                      <p:cBhvr>
                                        <p:cTn id="26" dur="1000"/>
                                        <p:tgtEl>
                                          <p:spTgt spid="112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1" fill="hold">
                                  <p:stCondLst>
                                    <p:cond delay="0"/>
                                  </p:stCondLst>
                                  <p:iterate type="el" backwards="0">
                                    <p:tmAbs val="0"/>
                                  </p:iterate>
                                  <p:childTnLst>
                                    <p:set>
                                      <p:cBhvr>
                                        <p:cTn id="30" fill="hold"/>
                                        <p:tgtEl>
                                          <p:spTgt spid="1126">
                                            <p:txEl>
                                              <p:pRg st="5" end="5"/>
                                            </p:txEl>
                                          </p:spTgt>
                                        </p:tgtEl>
                                        <p:attrNameLst>
                                          <p:attrName>style.visibility</p:attrName>
                                        </p:attrNameLst>
                                      </p:cBhvr>
                                      <p:to>
                                        <p:strVal val="visible"/>
                                      </p:to>
                                    </p:set>
                                    <p:animEffect filter="fade" transition="in">
                                      <p:cBhvr>
                                        <p:cTn id="31" dur="1000"/>
                                        <p:tgtEl>
                                          <p:spTgt spid="1126">
                                            <p:txEl>
                                              <p:pRg st="5" end="5"/>
                                            </p:txEl>
                                          </p:spTgt>
                                        </p:tgtEl>
                                      </p:cBhvr>
                                    </p:animEffect>
                                  </p:childTnLst>
                                </p:cTn>
                              </p:par>
                            </p:childTnLst>
                          </p:cTn>
                        </p:par>
                        <p:par>
                          <p:cTn id="32" fill="hold">
                            <p:stCondLst>
                              <p:cond delay="1000"/>
                            </p:stCondLst>
                            <p:childTnLst>
                              <p:par>
                                <p:cTn id="33" presetClass="entr" nodeType="afterEffect" presetID="10" grpId="1" fill="hold">
                                  <p:stCondLst>
                                    <p:cond delay="300"/>
                                  </p:stCondLst>
                                  <p:iterate type="el" backwards="0">
                                    <p:tmAbs val="0"/>
                                  </p:iterate>
                                  <p:childTnLst>
                                    <p:set>
                                      <p:cBhvr>
                                        <p:cTn id="34" fill="hold"/>
                                        <p:tgtEl>
                                          <p:spTgt spid="1126">
                                            <p:txEl>
                                              <p:pRg st="6" end="6"/>
                                            </p:txEl>
                                          </p:spTgt>
                                        </p:tgtEl>
                                        <p:attrNameLst>
                                          <p:attrName>style.visibility</p:attrName>
                                        </p:attrNameLst>
                                      </p:cBhvr>
                                      <p:to>
                                        <p:strVal val="visible"/>
                                      </p:to>
                                    </p:set>
                                    <p:animEffect filter="fade" transition="in">
                                      <p:cBhvr>
                                        <p:cTn id="35" dur="1000"/>
                                        <p:tgtEl>
                                          <p:spTgt spid="1126">
                                            <p:txEl>
                                              <p:pRg st="6" end="6"/>
                                            </p:txEl>
                                          </p:spTgt>
                                        </p:tgtEl>
                                      </p:cBhvr>
                                    </p:animEffect>
                                  </p:childTnLst>
                                </p:cTn>
                              </p:par>
                            </p:childTnLst>
                          </p:cTn>
                        </p:par>
                        <p:par>
                          <p:cTn id="36" fill="hold">
                            <p:stCondLst>
                              <p:cond delay="2300"/>
                            </p:stCondLst>
                            <p:childTnLst>
                              <p:par>
                                <p:cTn id="37" presetClass="entr" nodeType="afterEffect" presetID="10" grpId="1" fill="hold">
                                  <p:stCondLst>
                                    <p:cond delay="300"/>
                                  </p:stCondLst>
                                  <p:iterate type="el" backwards="0">
                                    <p:tmAbs val="0"/>
                                  </p:iterate>
                                  <p:childTnLst>
                                    <p:set>
                                      <p:cBhvr>
                                        <p:cTn id="38" fill="hold"/>
                                        <p:tgtEl>
                                          <p:spTgt spid="1126">
                                            <p:txEl>
                                              <p:pRg st="7" end="7"/>
                                            </p:txEl>
                                          </p:spTgt>
                                        </p:tgtEl>
                                        <p:attrNameLst>
                                          <p:attrName>style.visibility</p:attrName>
                                        </p:attrNameLst>
                                      </p:cBhvr>
                                      <p:to>
                                        <p:strVal val="visible"/>
                                      </p:to>
                                    </p:set>
                                    <p:animEffect filter="fade" transition="in">
                                      <p:cBhvr>
                                        <p:cTn id="39" dur="1000"/>
                                        <p:tgtEl>
                                          <p:spTgt spid="1126">
                                            <p:txEl>
                                              <p:pRg st="7" end="7"/>
                                            </p:txEl>
                                          </p:spTgt>
                                        </p:tgtEl>
                                      </p:cBhvr>
                                    </p:animEffect>
                                  </p:childTnLst>
                                </p:cTn>
                              </p:par>
                            </p:childTnLst>
                          </p:cTn>
                        </p:par>
                        <p:par>
                          <p:cTn id="40" fill="hold">
                            <p:stCondLst>
                              <p:cond delay="3600"/>
                            </p:stCondLst>
                            <p:childTnLst>
                              <p:par>
                                <p:cTn id="41" presetClass="entr" nodeType="afterEffect" presetID="10" grpId="1" fill="hold">
                                  <p:stCondLst>
                                    <p:cond delay="300"/>
                                  </p:stCondLst>
                                  <p:iterate type="el" backwards="0">
                                    <p:tmAbs val="0"/>
                                  </p:iterate>
                                  <p:childTnLst>
                                    <p:set>
                                      <p:cBhvr>
                                        <p:cTn id="42" fill="hold"/>
                                        <p:tgtEl>
                                          <p:spTgt spid="1126">
                                            <p:txEl>
                                              <p:pRg st="8" end="8"/>
                                            </p:txEl>
                                          </p:spTgt>
                                        </p:tgtEl>
                                        <p:attrNameLst>
                                          <p:attrName>style.visibility</p:attrName>
                                        </p:attrNameLst>
                                      </p:cBhvr>
                                      <p:to>
                                        <p:strVal val="visible"/>
                                      </p:to>
                                    </p:set>
                                    <p:animEffect filter="fade" transition="in">
                                      <p:cBhvr>
                                        <p:cTn id="43" dur="1000"/>
                                        <p:tgtEl>
                                          <p:spTgt spid="1126">
                                            <p:txEl>
                                              <p:pRg st="8" end="8"/>
                                            </p:txEl>
                                          </p:spTgt>
                                        </p:tgtEl>
                                      </p:cBhvr>
                                    </p:animEffect>
                                  </p:childTnLst>
                                </p:cTn>
                              </p:par>
                            </p:childTnLst>
                          </p:cTn>
                        </p:par>
                        <p:par>
                          <p:cTn id="44" fill="hold">
                            <p:stCondLst>
                              <p:cond delay="4900"/>
                            </p:stCondLst>
                            <p:childTnLst>
                              <p:par>
                                <p:cTn id="45" presetClass="entr" nodeType="afterEffect" presetID="10" grpId="1" fill="hold">
                                  <p:stCondLst>
                                    <p:cond delay="300"/>
                                  </p:stCondLst>
                                  <p:iterate type="el" backwards="0">
                                    <p:tmAbs val="0"/>
                                  </p:iterate>
                                  <p:childTnLst>
                                    <p:set>
                                      <p:cBhvr>
                                        <p:cTn id="46" fill="hold"/>
                                        <p:tgtEl>
                                          <p:spTgt spid="1126">
                                            <p:txEl>
                                              <p:pRg st="9" end="9"/>
                                            </p:txEl>
                                          </p:spTgt>
                                        </p:tgtEl>
                                        <p:attrNameLst>
                                          <p:attrName>style.visibility</p:attrName>
                                        </p:attrNameLst>
                                      </p:cBhvr>
                                      <p:to>
                                        <p:strVal val="visible"/>
                                      </p:to>
                                    </p:set>
                                    <p:animEffect filter="fade" transition="in">
                                      <p:cBhvr>
                                        <p:cTn id="47" dur="1000"/>
                                        <p:tgtEl>
                                          <p:spTgt spid="1126">
                                            <p:txEl>
                                              <p:pRg st="9" end="9"/>
                                            </p:txEl>
                                          </p:spTgt>
                                        </p:tgtEl>
                                      </p:cBhvr>
                                    </p:animEffect>
                                  </p:childTnLst>
                                </p:cTn>
                              </p:par>
                            </p:childTnLst>
                          </p:cTn>
                        </p:par>
                        <p:par>
                          <p:cTn id="48" fill="hold">
                            <p:stCondLst>
                              <p:cond delay="6200"/>
                            </p:stCondLst>
                            <p:childTnLst>
                              <p:par>
                                <p:cTn id="49" presetClass="entr" nodeType="afterEffect" presetSubtype="0" presetID="1" grpId="2" fill="hold">
                                  <p:stCondLst>
                                    <p:cond delay="0"/>
                                  </p:stCondLst>
                                  <p:iterate type="el" backwards="0">
                                    <p:tmAbs val="0"/>
                                  </p:iterate>
                                  <p:childTnLst>
                                    <p:set>
                                      <p:cBhvr>
                                        <p:cTn id="50" fill="hold"/>
                                        <p:tgtEl>
                                          <p:spTgt spid="1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8" grpId="2"/>
      <p:bldP build="p" bldLvl="1" animBg="1" rev="0" advAuto="0" spid="1126" grpId="1"/>
    </p:bldLst>
  </p:timing>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0" name="Le virage engagé"/>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virage engagé</a:t>
            </a:r>
          </a:p>
        </p:txBody>
      </p:sp>
      <p:sp>
        <p:nvSpPr>
          <p:cNvPr id="1131" name="On remarque :…"/>
          <p:cNvSpPr txBox="1"/>
          <p:nvPr/>
        </p:nvSpPr>
        <p:spPr>
          <a:xfrm>
            <a:off x="1524000" y="4613833"/>
            <a:ext cx="7259764" cy="2188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362988">
            <a:normAutofit fontScale="100000" lnSpcReduction="0"/>
          </a:bodyPr>
          <a:lstStyle/>
          <a:p>
            <a:pPr defTabSz="420623">
              <a:buClrTx/>
              <a:buSzTx/>
              <a:buNone/>
              <a:defRPr sz="1349">
                <a:solidFill>
                  <a:schemeClr val="accent2">
                    <a:lumOff val="15098"/>
                  </a:schemeClr>
                </a:solidFill>
                <a:latin typeface="+mj-lt"/>
                <a:ea typeface="+mj-ea"/>
                <a:cs typeface="+mj-cs"/>
                <a:sym typeface="Helvetica"/>
              </a:defRPr>
            </a:pPr>
            <a:r>
              <a:t>On remarque :</a:t>
            </a:r>
          </a:p>
          <a:p>
            <a:pPr marL="310551" indent="-135291" defTabSz="420623">
              <a:buClrTx/>
              <a:buSzPct val="100000"/>
              <a:buChar char="•"/>
              <a:defRPr sz="1349">
                <a:solidFill>
                  <a:schemeClr val="accent2">
                    <a:lumOff val="15098"/>
                  </a:schemeClr>
                </a:solidFill>
                <a:latin typeface="+mj-lt"/>
                <a:ea typeface="+mj-ea"/>
                <a:cs typeface="+mj-cs"/>
                <a:sym typeface="Helvetica"/>
              </a:defRPr>
            </a:pPr>
            <a:r>
              <a:t>Une vitesse importante, voire au-delà de la VNE</a:t>
            </a:r>
          </a:p>
          <a:p>
            <a:pPr marL="310551" indent="-135291" defTabSz="420623">
              <a:buClrTx/>
              <a:buSzPct val="100000"/>
              <a:buChar char="•"/>
              <a:defRPr sz="1349">
                <a:solidFill>
                  <a:schemeClr val="accent2">
                    <a:lumOff val="15098"/>
                  </a:schemeClr>
                </a:solidFill>
                <a:latin typeface="+mj-lt"/>
                <a:ea typeface="+mj-ea"/>
                <a:cs typeface="+mj-cs"/>
                <a:sym typeface="Helvetica"/>
              </a:defRPr>
            </a:pPr>
            <a:r>
              <a:t>Une assiette fortement piquée</a:t>
            </a:r>
          </a:p>
          <a:p>
            <a:pPr marL="310551" indent="-135291" defTabSz="420623">
              <a:buClrTx/>
              <a:buSzPct val="100000"/>
              <a:buChar char="•"/>
              <a:defRPr sz="1349">
                <a:solidFill>
                  <a:schemeClr val="accent2">
                    <a:lumOff val="15098"/>
                  </a:schemeClr>
                </a:solidFill>
                <a:latin typeface="+mj-lt"/>
                <a:ea typeface="+mj-ea"/>
                <a:cs typeface="+mj-cs"/>
                <a:sym typeface="Helvetica"/>
              </a:defRPr>
            </a:pPr>
            <a:r>
              <a:t>Un vario négatif important</a:t>
            </a:r>
          </a:p>
          <a:p>
            <a:pPr marL="310551" indent="-135291" defTabSz="420623">
              <a:buClrTx/>
              <a:buSzPct val="100000"/>
              <a:buChar char="•"/>
              <a:defRPr sz="1349">
                <a:solidFill>
                  <a:schemeClr val="accent2">
                    <a:lumOff val="15098"/>
                  </a:schemeClr>
                </a:solidFill>
                <a:latin typeface="+mj-lt"/>
                <a:ea typeface="+mj-ea"/>
                <a:cs typeface="+mj-cs"/>
                <a:sym typeface="Helvetica"/>
              </a:defRPr>
            </a:pPr>
            <a:r>
              <a:t>Une diminution rapide de l‘altitude</a:t>
            </a:r>
          </a:p>
          <a:p>
            <a:pPr marL="310551" indent="-135291" defTabSz="420623">
              <a:buClrTx/>
              <a:buSzPct val="100000"/>
              <a:buChar char="•"/>
              <a:defRPr sz="1349">
                <a:solidFill>
                  <a:schemeClr val="accent2">
                    <a:lumOff val="15098"/>
                  </a:schemeClr>
                </a:solidFill>
                <a:latin typeface="+mj-lt"/>
                <a:ea typeface="+mj-ea"/>
                <a:cs typeface="+mj-cs"/>
                <a:sym typeface="Helvetica"/>
              </a:defRPr>
            </a:pPr>
            <a:r>
              <a:t>Une inclinaison forte</a:t>
            </a:r>
          </a:p>
          <a:p>
            <a:pPr marL="310551" indent="-135291" defTabSz="420623">
              <a:buClrTx/>
              <a:buSzPct val="100000"/>
              <a:buChar char="•"/>
              <a:defRPr sz="1349">
                <a:solidFill>
                  <a:schemeClr val="accent2">
                    <a:lumOff val="15098"/>
                  </a:schemeClr>
                </a:solidFill>
                <a:latin typeface="+mj-lt"/>
                <a:ea typeface="+mj-ea"/>
                <a:cs typeface="+mj-cs"/>
                <a:sym typeface="Helvetica"/>
              </a:defRPr>
            </a:pPr>
            <a:r>
              <a:t>Un avion non symétrique</a:t>
            </a:r>
          </a:p>
          <a:p>
            <a:pPr defTabSz="420623">
              <a:buClrTx/>
              <a:buSzTx/>
              <a:buNone/>
              <a:defRPr sz="1349">
                <a:solidFill>
                  <a:schemeClr val="accent2">
                    <a:lumOff val="15098"/>
                  </a:schemeClr>
                </a:solidFill>
                <a:latin typeface="+mj-lt"/>
                <a:ea typeface="+mj-ea"/>
                <a:cs typeface="+mj-cs"/>
                <a:sym typeface="Helvetica"/>
              </a:defRPr>
            </a:pPr>
            <a:r>
              <a:t>Manoeuvres à effectuer :</a:t>
            </a:r>
          </a:p>
          <a:p>
            <a:pPr marL="310551" indent="-135291" defTabSz="420623">
              <a:buClrTx/>
              <a:buSzPct val="100000"/>
              <a:buChar char="•"/>
              <a:defRPr sz="1349">
                <a:solidFill>
                  <a:schemeClr val="accent2">
                    <a:lumOff val="15098"/>
                  </a:schemeClr>
                </a:solidFill>
                <a:latin typeface="+mj-lt"/>
                <a:ea typeface="+mj-ea"/>
                <a:cs typeface="+mj-cs"/>
                <a:sym typeface="Helvetica"/>
              </a:defRPr>
            </a:pPr>
            <a:r>
              <a:t>Annuler l’inclinaison</a:t>
            </a:r>
          </a:p>
          <a:p>
            <a:pPr marL="310551" indent="-135291" defTabSz="420623">
              <a:buClrTx/>
              <a:buSzPct val="100000"/>
              <a:buChar char="•"/>
              <a:defRPr sz="1349">
                <a:solidFill>
                  <a:schemeClr val="accent2">
                    <a:lumOff val="15098"/>
                  </a:schemeClr>
                </a:solidFill>
                <a:latin typeface="+mj-lt"/>
                <a:ea typeface="+mj-ea"/>
                <a:cs typeface="+mj-cs"/>
                <a:sym typeface="Helvetica"/>
              </a:defRPr>
            </a:pPr>
            <a:r>
              <a:t>Ramener le nez sur la barre de l’horizon</a:t>
            </a:r>
          </a:p>
          <a:p>
            <a:pPr marL="310551" indent="-135291" defTabSz="420623">
              <a:buClrTx/>
              <a:buSzPct val="100000"/>
              <a:buChar char="•"/>
              <a:defRPr sz="1349">
                <a:solidFill>
                  <a:schemeClr val="accent2">
                    <a:lumOff val="15098"/>
                  </a:schemeClr>
                </a:solidFill>
                <a:latin typeface="+mj-lt"/>
                <a:ea typeface="+mj-ea"/>
                <a:cs typeface="+mj-cs"/>
                <a:sym typeface="Helvetica"/>
              </a:defRPr>
            </a:pPr>
            <a:r>
              <a:t>Afficher la pleine puissance</a:t>
            </a:r>
          </a:p>
          <a:p>
            <a:pPr marL="310551" indent="-135291" defTabSz="420623">
              <a:buClrTx/>
              <a:buSzPct val="100000"/>
              <a:buChar char="•"/>
              <a:defRPr sz="1349">
                <a:solidFill>
                  <a:schemeClr val="accent2">
                    <a:lumOff val="15098"/>
                  </a:schemeClr>
                </a:solidFill>
                <a:latin typeface="+mj-lt"/>
                <a:ea typeface="+mj-ea"/>
                <a:cs typeface="+mj-cs"/>
                <a:sym typeface="Helvetica"/>
              </a:defRPr>
            </a:pPr>
            <a:r>
              <a:t>Chercher à assurer la symétrie en permanence</a:t>
            </a:r>
          </a:p>
        </p:txBody>
      </p:sp>
      <p:pic>
        <p:nvPicPr>
          <p:cNvPr id="1132" name="Pos Inusuelles Virage engagé.png" descr="Pos Inusuelles Virage engagé.png"/>
          <p:cNvPicPr>
            <a:picLocks noChangeAspect="1"/>
          </p:cNvPicPr>
          <p:nvPr/>
        </p:nvPicPr>
        <p:blipFill>
          <a:blip r:embed="rId2">
            <a:extLst/>
          </a:blip>
          <a:srcRect l="0" t="389" r="0" b="389"/>
          <a:stretch>
            <a:fillRect/>
          </a:stretch>
        </p:blipFill>
        <p:spPr>
          <a:xfrm>
            <a:off x="2159842" y="1309966"/>
            <a:ext cx="4824316" cy="3238501"/>
          </a:xfrm>
          <a:prstGeom prst="rect">
            <a:avLst/>
          </a:prstGeom>
          <a:ln w="12700">
            <a:solidFill>
              <a:schemeClr val="accent4">
                <a:satOff val="-1335"/>
                <a:lumOff val="-10274"/>
              </a:schemeClr>
            </a:solidFill>
            <a:miter lim="400000"/>
          </a:ln>
        </p:spPr>
      </p:pic>
      <p:sp>
        <p:nvSpPr>
          <p:cNvPr id="113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1131">
                                            <p:bg/>
                                          </p:spTgt>
                                        </p:tgtEl>
                                        <p:attrNameLst>
                                          <p:attrName>style.visibility</p:attrName>
                                        </p:attrNameLst>
                                      </p:cBhvr>
                                      <p:to>
                                        <p:strVal val="visible"/>
                                      </p:to>
                                    </p:set>
                                    <p:animEffect filter="fade" transition="in">
                                      <p:cBhvr>
                                        <p:cTn id="7" dur="1000"/>
                                        <p:tgtEl>
                                          <p:spTgt spid="1131">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1131">
                                            <p:txEl>
                                              <p:pRg st="0" end="0"/>
                                            </p:txEl>
                                          </p:spTgt>
                                        </p:tgtEl>
                                        <p:attrNameLst>
                                          <p:attrName>style.visibility</p:attrName>
                                        </p:attrNameLst>
                                      </p:cBhvr>
                                      <p:to>
                                        <p:strVal val="visible"/>
                                      </p:to>
                                    </p:set>
                                    <p:animEffect filter="fade" transition="in">
                                      <p:cBhvr>
                                        <p:cTn id="10" dur="1000"/>
                                        <p:tgtEl>
                                          <p:spTgt spid="1131">
                                            <p:txEl>
                                              <p:pRg st="0" end="0"/>
                                            </p:txEl>
                                          </p:spTgt>
                                        </p:tgtEl>
                                      </p:cBhvr>
                                    </p:animEffect>
                                  </p:childTnLst>
                                </p:cTn>
                              </p:par>
                            </p:childTnLst>
                          </p:cTn>
                        </p:par>
                        <p:par>
                          <p:cTn id="11" fill="hold">
                            <p:stCondLst>
                              <p:cond delay="1300"/>
                            </p:stCondLst>
                            <p:childTnLst>
                              <p:par>
                                <p:cTn id="12" presetClass="entr" nodeType="afterEffect" presetID="10" grpId="1" fill="hold">
                                  <p:stCondLst>
                                    <p:cond delay="300"/>
                                  </p:stCondLst>
                                  <p:iterate type="el" backwards="0">
                                    <p:tmAbs val="0"/>
                                  </p:iterate>
                                  <p:childTnLst>
                                    <p:set>
                                      <p:cBhvr>
                                        <p:cTn id="13" fill="hold"/>
                                        <p:tgtEl>
                                          <p:spTgt spid="1131">
                                            <p:txEl>
                                              <p:pRg st="1" end="1"/>
                                            </p:txEl>
                                          </p:spTgt>
                                        </p:tgtEl>
                                        <p:attrNameLst>
                                          <p:attrName>style.visibility</p:attrName>
                                        </p:attrNameLst>
                                      </p:cBhvr>
                                      <p:to>
                                        <p:strVal val="visible"/>
                                      </p:to>
                                    </p:set>
                                    <p:animEffect filter="fade" transition="in">
                                      <p:cBhvr>
                                        <p:cTn id="14" dur="1000"/>
                                        <p:tgtEl>
                                          <p:spTgt spid="1131">
                                            <p:txEl>
                                              <p:pRg st="1" end="1"/>
                                            </p:txEl>
                                          </p:spTgt>
                                        </p:tgtEl>
                                      </p:cBhvr>
                                    </p:animEffect>
                                  </p:childTnLst>
                                </p:cTn>
                              </p:par>
                            </p:childTnLst>
                          </p:cTn>
                        </p:par>
                        <p:par>
                          <p:cTn id="15" fill="hold">
                            <p:stCondLst>
                              <p:cond delay="2600"/>
                            </p:stCondLst>
                            <p:childTnLst>
                              <p:par>
                                <p:cTn id="16" presetClass="entr" nodeType="afterEffect" presetID="10" grpId="1" fill="hold">
                                  <p:stCondLst>
                                    <p:cond delay="300"/>
                                  </p:stCondLst>
                                  <p:iterate type="el" backwards="0">
                                    <p:tmAbs val="0"/>
                                  </p:iterate>
                                  <p:childTnLst>
                                    <p:set>
                                      <p:cBhvr>
                                        <p:cTn id="17" fill="hold"/>
                                        <p:tgtEl>
                                          <p:spTgt spid="1131">
                                            <p:txEl>
                                              <p:pRg st="2" end="2"/>
                                            </p:txEl>
                                          </p:spTgt>
                                        </p:tgtEl>
                                        <p:attrNameLst>
                                          <p:attrName>style.visibility</p:attrName>
                                        </p:attrNameLst>
                                      </p:cBhvr>
                                      <p:to>
                                        <p:strVal val="visible"/>
                                      </p:to>
                                    </p:set>
                                    <p:animEffect filter="fade" transition="in">
                                      <p:cBhvr>
                                        <p:cTn id="18" dur="1000"/>
                                        <p:tgtEl>
                                          <p:spTgt spid="1131">
                                            <p:txEl>
                                              <p:pRg st="2" end="2"/>
                                            </p:txEl>
                                          </p:spTgt>
                                        </p:tgtEl>
                                      </p:cBhvr>
                                    </p:animEffect>
                                  </p:childTnLst>
                                </p:cTn>
                              </p:par>
                            </p:childTnLst>
                          </p:cTn>
                        </p:par>
                        <p:par>
                          <p:cTn id="19" fill="hold">
                            <p:stCondLst>
                              <p:cond delay="3900"/>
                            </p:stCondLst>
                            <p:childTnLst>
                              <p:par>
                                <p:cTn id="20" presetClass="entr" nodeType="afterEffect" presetID="10" grpId="1" fill="hold">
                                  <p:stCondLst>
                                    <p:cond delay="300"/>
                                  </p:stCondLst>
                                  <p:iterate type="el" backwards="0">
                                    <p:tmAbs val="0"/>
                                  </p:iterate>
                                  <p:childTnLst>
                                    <p:set>
                                      <p:cBhvr>
                                        <p:cTn id="21" fill="hold"/>
                                        <p:tgtEl>
                                          <p:spTgt spid="1131">
                                            <p:txEl>
                                              <p:pRg st="3" end="3"/>
                                            </p:txEl>
                                          </p:spTgt>
                                        </p:tgtEl>
                                        <p:attrNameLst>
                                          <p:attrName>style.visibility</p:attrName>
                                        </p:attrNameLst>
                                      </p:cBhvr>
                                      <p:to>
                                        <p:strVal val="visible"/>
                                      </p:to>
                                    </p:set>
                                    <p:animEffect filter="fade" transition="in">
                                      <p:cBhvr>
                                        <p:cTn id="22" dur="1000"/>
                                        <p:tgtEl>
                                          <p:spTgt spid="1131">
                                            <p:txEl>
                                              <p:pRg st="3" end="3"/>
                                            </p:txEl>
                                          </p:spTgt>
                                        </p:tgtEl>
                                      </p:cBhvr>
                                    </p:animEffect>
                                  </p:childTnLst>
                                </p:cTn>
                              </p:par>
                            </p:childTnLst>
                          </p:cTn>
                        </p:par>
                        <p:par>
                          <p:cTn id="23" fill="hold">
                            <p:stCondLst>
                              <p:cond delay="5200"/>
                            </p:stCondLst>
                            <p:childTnLst>
                              <p:par>
                                <p:cTn id="24" presetClass="entr" nodeType="afterEffect" presetID="10" grpId="1" fill="hold">
                                  <p:stCondLst>
                                    <p:cond delay="300"/>
                                  </p:stCondLst>
                                  <p:iterate type="el" backwards="0">
                                    <p:tmAbs val="0"/>
                                  </p:iterate>
                                  <p:childTnLst>
                                    <p:set>
                                      <p:cBhvr>
                                        <p:cTn id="25" fill="hold"/>
                                        <p:tgtEl>
                                          <p:spTgt spid="1131">
                                            <p:txEl>
                                              <p:pRg st="4" end="4"/>
                                            </p:txEl>
                                          </p:spTgt>
                                        </p:tgtEl>
                                        <p:attrNameLst>
                                          <p:attrName>style.visibility</p:attrName>
                                        </p:attrNameLst>
                                      </p:cBhvr>
                                      <p:to>
                                        <p:strVal val="visible"/>
                                      </p:to>
                                    </p:set>
                                    <p:animEffect filter="fade" transition="in">
                                      <p:cBhvr>
                                        <p:cTn id="26" dur="1000"/>
                                        <p:tgtEl>
                                          <p:spTgt spid="1131">
                                            <p:txEl>
                                              <p:pRg st="4" end="4"/>
                                            </p:txEl>
                                          </p:spTgt>
                                        </p:tgtEl>
                                      </p:cBhvr>
                                    </p:animEffect>
                                  </p:childTnLst>
                                </p:cTn>
                              </p:par>
                            </p:childTnLst>
                          </p:cTn>
                        </p:par>
                        <p:par>
                          <p:cTn id="27" fill="hold">
                            <p:stCondLst>
                              <p:cond delay="6500"/>
                            </p:stCondLst>
                            <p:childTnLst>
                              <p:par>
                                <p:cTn id="28" presetClass="entr" nodeType="afterEffect" presetID="10" grpId="1" fill="hold">
                                  <p:stCondLst>
                                    <p:cond delay="300"/>
                                  </p:stCondLst>
                                  <p:iterate type="el" backwards="0">
                                    <p:tmAbs val="0"/>
                                  </p:iterate>
                                  <p:childTnLst>
                                    <p:set>
                                      <p:cBhvr>
                                        <p:cTn id="29" fill="hold"/>
                                        <p:tgtEl>
                                          <p:spTgt spid="1131">
                                            <p:txEl>
                                              <p:pRg st="5" end="5"/>
                                            </p:txEl>
                                          </p:spTgt>
                                        </p:tgtEl>
                                        <p:attrNameLst>
                                          <p:attrName>style.visibility</p:attrName>
                                        </p:attrNameLst>
                                      </p:cBhvr>
                                      <p:to>
                                        <p:strVal val="visible"/>
                                      </p:to>
                                    </p:set>
                                    <p:animEffect filter="fade" transition="in">
                                      <p:cBhvr>
                                        <p:cTn id="30" dur="1000"/>
                                        <p:tgtEl>
                                          <p:spTgt spid="1131">
                                            <p:txEl>
                                              <p:pRg st="5" end="5"/>
                                            </p:txEl>
                                          </p:spTgt>
                                        </p:tgtEl>
                                      </p:cBhvr>
                                    </p:animEffect>
                                  </p:childTnLst>
                                </p:cTn>
                              </p:par>
                            </p:childTnLst>
                          </p:cTn>
                        </p:par>
                        <p:par>
                          <p:cTn id="31" fill="hold">
                            <p:stCondLst>
                              <p:cond delay="7800"/>
                            </p:stCondLst>
                            <p:childTnLst>
                              <p:par>
                                <p:cTn id="32" presetClass="entr" nodeType="afterEffect" presetID="10" grpId="1" fill="hold">
                                  <p:stCondLst>
                                    <p:cond delay="300"/>
                                  </p:stCondLst>
                                  <p:iterate type="el" backwards="0">
                                    <p:tmAbs val="0"/>
                                  </p:iterate>
                                  <p:childTnLst>
                                    <p:set>
                                      <p:cBhvr>
                                        <p:cTn id="33" fill="hold"/>
                                        <p:tgtEl>
                                          <p:spTgt spid="1131">
                                            <p:txEl>
                                              <p:pRg st="6" end="6"/>
                                            </p:txEl>
                                          </p:spTgt>
                                        </p:tgtEl>
                                        <p:attrNameLst>
                                          <p:attrName>style.visibility</p:attrName>
                                        </p:attrNameLst>
                                      </p:cBhvr>
                                      <p:to>
                                        <p:strVal val="visible"/>
                                      </p:to>
                                    </p:set>
                                    <p:animEffect filter="fade" transition="in">
                                      <p:cBhvr>
                                        <p:cTn id="34" dur="1000"/>
                                        <p:tgtEl>
                                          <p:spTgt spid="113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1" fill="hold">
                                  <p:stCondLst>
                                    <p:cond delay="0"/>
                                  </p:stCondLst>
                                  <p:iterate type="el" backwards="0">
                                    <p:tmAbs val="0"/>
                                  </p:iterate>
                                  <p:childTnLst>
                                    <p:set>
                                      <p:cBhvr>
                                        <p:cTn id="38" fill="hold"/>
                                        <p:tgtEl>
                                          <p:spTgt spid="1131">
                                            <p:txEl>
                                              <p:pRg st="7" end="7"/>
                                            </p:txEl>
                                          </p:spTgt>
                                        </p:tgtEl>
                                        <p:attrNameLst>
                                          <p:attrName>style.visibility</p:attrName>
                                        </p:attrNameLst>
                                      </p:cBhvr>
                                      <p:to>
                                        <p:strVal val="visible"/>
                                      </p:to>
                                    </p:set>
                                    <p:animEffect filter="fade" transition="in">
                                      <p:cBhvr>
                                        <p:cTn id="39" dur="1000"/>
                                        <p:tgtEl>
                                          <p:spTgt spid="1131">
                                            <p:txEl>
                                              <p:pRg st="7" end="7"/>
                                            </p:txEl>
                                          </p:spTgt>
                                        </p:tgtEl>
                                      </p:cBhvr>
                                    </p:animEffect>
                                  </p:childTnLst>
                                </p:cTn>
                              </p:par>
                            </p:childTnLst>
                          </p:cTn>
                        </p:par>
                        <p:par>
                          <p:cTn id="40" fill="hold">
                            <p:stCondLst>
                              <p:cond delay="1000"/>
                            </p:stCondLst>
                            <p:childTnLst>
                              <p:par>
                                <p:cTn id="41" presetClass="entr" nodeType="afterEffect" presetID="10" grpId="1" fill="hold">
                                  <p:stCondLst>
                                    <p:cond delay="300"/>
                                  </p:stCondLst>
                                  <p:iterate type="el" backwards="0">
                                    <p:tmAbs val="0"/>
                                  </p:iterate>
                                  <p:childTnLst>
                                    <p:set>
                                      <p:cBhvr>
                                        <p:cTn id="42" fill="hold"/>
                                        <p:tgtEl>
                                          <p:spTgt spid="1131">
                                            <p:txEl>
                                              <p:pRg st="8" end="8"/>
                                            </p:txEl>
                                          </p:spTgt>
                                        </p:tgtEl>
                                        <p:attrNameLst>
                                          <p:attrName>style.visibility</p:attrName>
                                        </p:attrNameLst>
                                      </p:cBhvr>
                                      <p:to>
                                        <p:strVal val="visible"/>
                                      </p:to>
                                    </p:set>
                                    <p:animEffect filter="fade" transition="in">
                                      <p:cBhvr>
                                        <p:cTn id="43" dur="1000"/>
                                        <p:tgtEl>
                                          <p:spTgt spid="1131">
                                            <p:txEl>
                                              <p:pRg st="8" end="8"/>
                                            </p:txEl>
                                          </p:spTgt>
                                        </p:tgtEl>
                                      </p:cBhvr>
                                    </p:animEffect>
                                  </p:childTnLst>
                                </p:cTn>
                              </p:par>
                            </p:childTnLst>
                          </p:cTn>
                        </p:par>
                        <p:par>
                          <p:cTn id="44" fill="hold">
                            <p:stCondLst>
                              <p:cond delay="2300"/>
                            </p:stCondLst>
                            <p:childTnLst>
                              <p:par>
                                <p:cTn id="45" presetClass="entr" nodeType="afterEffect" presetID="10" grpId="1" fill="hold">
                                  <p:stCondLst>
                                    <p:cond delay="300"/>
                                  </p:stCondLst>
                                  <p:iterate type="el" backwards="0">
                                    <p:tmAbs val="0"/>
                                  </p:iterate>
                                  <p:childTnLst>
                                    <p:set>
                                      <p:cBhvr>
                                        <p:cTn id="46" fill="hold"/>
                                        <p:tgtEl>
                                          <p:spTgt spid="1131">
                                            <p:txEl>
                                              <p:pRg st="9" end="9"/>
                                            </p:txEl>
                                          </p:spTgt>
                                        </p:tgtEl>
                                        <p:attrNameLst>
                                          <p:attrName>style.visibility</p:attrName>
                                        </p:attrNameLst>
                                      </p:cBhvr>
                                      <p:to>
                                        <p:strVal val="visible"/>
                                      </p:to>
                                    </p:set>
                                    <p:animEffect filter="fade" transition="in">
                                      <p:cBhvr>
                                        <p:cTn id="47" dur="1000"/>
                                        <p:tgtEl>
                                          <p:spTgt spid="1131">
                                            <p:txEl>
                                              <p:pRg st="9" end="9"/>
                                            </p:txEl>
                                          </p:spTgt>
                                        </p:tgtEl>
                                      </p:cBhvr>
                                    </p:animEffect>
                                  </p:childTnLst>
                                </p:cTn>
                              </p:par>
                            </p:childTnLst>
                          </p:cTn>
                        </p:par>
                        <p:par>
                          <p:cTn id="48" fill="hold">
                            <p:stCondLst>
                              <p:cond delay="3600"/>
                            </p:stCondLst>
                            <p:childTnLst>
                              <p:par>
                                <p:cTn id="49" presetClass="entr" nodeType="afterEffect" presetID="10" grpId="1" fill="hold">
                                  <p:stCondLst>
                                    <p:cond delay="300"/>
                                  </p:stCondLst>
                                  <p:iterate type="el" backwards="0">
                                    <p:tmAbs val="0"/>
                                  </p:iterate>
                                  <p:childTnLst>
                                    <p:set>
                                      <p:cBhvr>
                                        <p:cTn id="50" fill="hold"/>
                                        <p:tgtEl>
                                          <p:spTgt spid="1131">
                                            <p:txEl>
                                              <p:pRg st="10" end="10"/>
                                            </p:txEl>
                                          </p:spTgt>
                                        </p:tgtEl>
                                        <p:attrNameLst>
                                          <p:attrName>style.visibility</p:attrName>
                                        </p:attrNameLst>
                                      </p:cBhvr>
                                      <p:to>
                                        <p:strVal val="visible"/>
                                      </p:to>
                                    </p:set>
                                    <p:animEffect filter="fade" transition="in">
                                      <p:cBhvr>
                                        <p:cTn id="51" dur="1000"/>
                                        <p:tgtEl>
                                          <p:spTgt spid="1131">
                                            <p:txEl>
                                              <p:pRg st="10" end="10"/>
                                            </p:txEl>
                                          </p:spTgt>
                                        </p:tgtEl>
                                      </p:cBhvr>
                                    </p:animEffect>
                                  </p:childTnLst>
                                </p:cTn>
                              </p:par>
                            </p:childTnLst>
                          </p:cTn>
                        </p:par>
                        <p:par>
                          <p:cTn id="52" fill="hold">
                            <p:stCondLst>
                              <p:cond delay="4900"/>
                            </p:stCondLst>
                            <p:childTnLst>
                              <p:par>
                                <p:cTn id="53" presetClass="entr" nodeType="afterEffect" presetID="10" grpId="1" fill="hold">
                                  <p:stCondLst>
                                    <p:cond delay="300"/>
                                  </p:stCondLst>
                                  <p:iterate type="el" backwards="0">
                                    <p:tmAbs val="0"/>
                                  </p:iterate>
                                  <p:childTnLst>
                                    <p:set>
                                      <p:cBhvr>
                                        <p:cTn id="54" fill="hold"/>
                                        <p:tgtEl>
                                          <p:spTgt spid="1131">
                                            <p:txEl>
                                              <p:pRg st="11" end="11"/>
                                            </p:txEl>
                                          </p:spTgt>
                                        </p:tgtEl>
                                        <p:attrNameLst>
                                          <p:attrName>style.visibility</p:attrName>
                                        </p:attrNameLst>
                                      </p:cBhvr>
                                      <p:to>
                                        <p:strVal val="visible"/>
                                      </p:to>
                                    </p:set>
                                    <p:animEffect filter="fade" transition="in">
                                      <p:cBhvr>
                                        <p:cTn id="55" dur="1000"/>
                                        <p:tgtEl>
                                          <p:spTgt spid="1131">
                                            <p:txEl>
                                              <p:pRg st="11" end="11"/>
                                            </p:txEl>
                                          </p:spTgt>
                                        </p:tgtEl>
                                      </p:cBhvr>
                                    </p:animEffect>
                                  </p:childTnLst>
                                </p:cTn>
                              </p:par>
                            </p:childTnLst>
                          </p:cTn>
                        </p:par>
                        <p:par>
                          <p:cTn id="56" fill="hold">
                            <p:stCondLst>
                              <p:cond delay="6200"/>
                            </p:stCondLst>
                            <p:childTnLst>
                              <p:par>
                                <p:cTn id="57" presetClass="entr" nodeType="afterEffect" presetID="10" grpId="1" fill="hold">
                                  <p:stCondLst>
                                    <p:cond delay="300"/>
                                  </p:stCondLst>
                                  <p:iterate type="el" backwards="0">
                                    <p:tmAbs val="0"/>
                                  </p:iterate>
                                  <p:childTnLst>
                                    <p:set>
                                      <p:cBhvr>
                                        <p:cTn id="58" fill="hold"/>
                                        <p:tgtEl>
                                          <p:spTgt spid="1131">
                                            <p:txEl>
                                              <p:pRg st="12" end="12"/>
                                            </p:txEl>
                                          </p:spTgt>
                                        </p:tgtEl>
                                        <p:attrNameLst>
                                          <p:attrName>style.visibility</p:attrName>
                                        </p:attrNameLst>
                                      </p:cBhvr>
                                      <p:to>
                                        <p:strVal val="visible"/>
                                      </p:to>
                                    </p:set>
                                    <p:animEffect filter="fade" transition="in">
                                      <p:cBhvr>
                                        <p:cTn id="59" dur="1000"/>
                                        <p:tgtEl>
                                          <p:spTgt spid="1131">
                                            <p:txEl>
                                              <p:pRg st="12" end="12"/>
                                            </p:txEl>
                                          </p:spTgt>
                                        </p:tgtEl>
                                      </p:cBhvr>
                                    </p:animEffect>
                                  </p:childTnLst>
                                </p:cTn>
                              </p:par>
                            </p:childTnLst>
                          </p:cTn>
                        </p:par>
                        <p:par>
                          <p:cTn id="60" fill="hold">
                            <p:stCondLst>
                              <p:cond delay="7500"/>
                            </p:stCondLst>
                            <p:childTnLst>
                              <p:par>
                                <p:cTn id="61" presetClass="entr" nodeType="afterEffect" presetSubtype="0" presetID="1" grpId="2" fill="hold">
                                  <p:stCondLst>
                                    <p:cond delay="0"/>
                                  </p:stCondLst>
                                  <p:iterate type="el" backwards="0">
                                    <p:tmAbs val="0"/>
                                  </p:iterate>
                                  <p:childTnLst>
                                    <p:set>
                                      <p:cBhvr>
                                        <p:cTn id="62" fill="hold"/>
                                        <p:tgtEl>
                                          <p:spTgt spid="1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31" grpId="1"/>
      <p:bldP build="whole" bldLvl="1" animBg="1" rev="0" advAuto="0" spid="1133" grpId="2"/>
    </p:bldLst>
  </p:timing>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5" name="Le panneau partiel"/>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Le panneau partiel</a:t>
            </a:r>
          </a:p>
        </p:txBody>
      </p:sp>
      <p:sp>
        <p:nvSpPr>
          <p:cNvPr id="1136" name="Le cas le plus critique est la panne d’horizon artificiel (pouvant être associée à la panne du directionnel car ces deux instruments sont en général alimentés ensemble).…"/>
          <p:cNvSpPr txBox="1"/>
          <p:nvPr/>
        </p:nvSpPr>
        <p:spPr>
          <a:xfrm>
            <a:off x="1524000" y="4613833"/>
            <a:ext cx="7259764"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61188">
              <a:spcBef>
                <a:spcPts val="900"/>
              </a:spcBef>
              <a:buClrTx/>
              <a:buSzTx/>
              <a:buNone/>
              <a:defRPr sz="1158">
                <a:solidFill>
                  <a:schemeClr val="accent2">
                    <a:lumOff val="15098"/>
                  </a:schemeClr>
                </a:solidFill>
                <a:latin typeface="+mj-lt"/>
                <a:ea typeface="+mj-ea"/>
                <a:cs typeface="+mj-cs"/>
                <a:sym typeface="Helvetica"/>
              </a:defRPr>
            </a:pPr>
            <a:r>
              <a:t>Le cas le plus critique est la panne d’horizon artificiel (pouvant être associée à la panne du directionnel car ces deux instruments sont en général alimentés ensemble). </a:t>
            </a:r>
          </a:p>
          <a:p>
            <a:pPr defTabSz="361188">
              <a:spcBef>
                <a:spcPts val="900"/>
              </a:spcBef>
              <a:buClrTx/>
              <a:buSzTx/>
              <a:buNone/>
              <a:defRPr sz="1158">
                <a:solidFill>
                  <a:schemeClr val="accent2">
                    <a:lumOff val="15098"/>
                  </a:schemeClr>
                </a:solidFill>
                <a:latin typeface="+mj-lt"/>
                <a:ea typeface="+mj-ea"/>
                <a:cs typeface="+mj-cs"/>
                <a:sym typeface="Helvetica"/>
              </a:defRPr>
            </a:pPr>
            <a:r>
              <a:t>On utilise alors d’autres instruments et en particulier l’indicateur de virage. Lorsque le directionnel est également en panne, on utilise alors le compas dont les indications ne sont justes qu’en vol rectiligne. </a:t>
            </a:r>
          </a:p>
          <a:p>
            <a:pPr defTabSz="361188">
              <a:spcBef>
                <a:spcPts val="900"/>
              </a:spcBef>
              <a:buClrTx/>
              <a:buSzTx/>
              <a:buNone/>
              <a:defRPr sz="1158">
                <a:solidFill>
                  <a:schemeClr val="accent2">
                    <a:lumOff val="15098"/>
                  </a:schemeClr>
                </a:solidFill>
                <a:latin typeface="+mj-lt"/>
                <a:ea typeface="+mj-ea"/>
                <a:cs typeface="+mj-cs"/>
                <a:sym typeface="Helvetica"/>
              </a:defRPr>
            </a:pPr>
            <a:r>
              <a:t>Sortir des positions critiques en panneau partiel requiert les mêmes techniques fondamentales </a:t>
            </a:r>
          </a:p>
          <a:p>
            <a:pPr defTabSz="361188">
              <a:spcBef>
                <a:spcPts val="900"/>
              </a:spcBef>
              <a:buClrTx/>
              <a:buSzTx/>
              <a:buNone/>
              <a:defRPr sz="1158">
                <a:solidFill>
                  <a:schemeClr val="accent2">
                    <a:lumOff val="15098"/>
                  </a:schemeClr>
                </a:solidFill>
                <a:latin typeface="+mj-lt"/>
                <a:ea typeface="+mj-ea"/>
                <a:cs typeface="+mj-cs"/>
                <a:sym typeface="Helvetica"/>
              </a:defRPr>
            </a:pPr>
            <a:r>
              <a:t>On utilise alors l’indicateur de virage pour annuler l’inclinaison et l’altimètre pour ramener l’assiette à zéro (variomètres et anémomètre ne peuvent être utilisés car ils ont une inertie considérable) </a:t>
            </a:r>
          </a:p>
        </p:txBody>
      </p:sp>
      <p:pic>
        <p:nvPicPr>
          <p:cNvPr id="1137" name="Pos Inusuelles Panneau partiel.png" descr="Pos Inusuelles Panneau partiel.png"/>
          <p:cNvPicPr>
            <a:picLocks noChangeAspect="1"/>
          </p:cNvPicPr>
          <p:nvPr/>
        </p:nvPicPr>
        <p:blipFill>
          <a:blip r:embed="rId2">
            <a:extLst/>
          </a:blip>
          <a:srcRect l="0" t="487" r="0" b="8097"/>
          <a:stretch>
            <a:fillRect/>
          </a:stretch>
        </p:blipFill>
        <p:spPr>
          <a:xfrm>
            <a:off x="2542610" y="1345288"/>
            <a:ext cx="4441548" cy="3203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73" y="0"/>
                </a:moveTo>
                <a:cubicBezTo>
                  <a:pt x="10702" y="0"/>
                  <a:pt x="10537" y="39"/>
                  <a:pt x="10416" y="115"/>
                </a:cubicBezTo>
                <a:cubicBezTo>
                  <a:pt x="10297" y="190"/>
                  <a:pt x="10147" y="228"/>
                  <a:pt x="9974" y="228"/>
                </a:cubicBezTo>
                <a:lnTo>
                  <a:pt x="9712" y="228"/>
                </a:lnTo>
                <a:lnTo>
                  <a:pt x="9700" y="1526"/>
                </a:lnTo>
                <a:lnTo>
                  <a:pt x="9690" y="2824"/>
                </a:lnTo>
                <a:lnTo>
                  <a:pt x="4846" y="2840"/>
                </a:lnTo>
                <a:lnTo>
                  <a:pt x="0" y="2853"/>
                </a:lnTo>
                <a:lnTo>
                  <a:pt x="0" y="13183"/>
                </a:lnTo>
                <a:lnTo>
                  <a:pt x="0" y="21600"/>
                </a:lnTo>
                <a:lnTo>
                  <a:pt x="21600" y="21600"/>
                </a:lnTo>
                <a:lnTo>
                  <a:pt x="21600" y="13183"/>
                </a:lnTo>
                <a:lnTo>
                  <a:pt x="21600" y="2853"/>
                </a:lnTo>
                <a:lnTo>
                  <a:pt x="16960" y="2840"/>
                </a:lnTo>
                <a:lnTo>
                  <a:pt x="12323" y="2824"/>
                </a:lnTo>
                <a:lnTo>
                  <a:pt x="12311" y="1526"/>
                </a:lnTo>
                <a:lnTo>
                  <a:pt x="12300" y="228"/>
                </a:lnTo>
                <a:lnTo>
                  <a:pt x="11941" y="228"/>
                </a:lnTo>
                <a:cubicBezTo>
                  <a:pt x="11681" y="228"/>
                  <a:pt x="11522" y="195"/>
                  <a:pt x="11365" y="113"/>
                </a:cubicBezTo>
                <a:cubicBezTo>
                  <a:pt x="11221" y="37"/>
                  <a:pt x="11045" y="0"/>
                  <a:pt x="10873" y="0"/>
                </a:cubicBezTo>
                <a:close/>
              </a:path>
            </a:pathLst>
          </a:custGeom>
          <a:ln w="12700">
            <a:solidFill>
              <a:schemeClr val="accent4">
                <a:satOff val="-1335"/>
                <a:lumOff val="-10274"/>
              </a:schemeClr>
            </a:solidFill>
            <a:miter lim="400000"/>
          </a:ln>
        </p:spPr>
      </p:pic>
      <p:sp>
        <p:nvSpPr>
          <p:cNvPr id="113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1136">
                                            <p:bg/>
                                          </p:spTgt>
                                        </p:tgtEl>
                                        <p:attrNameLst>
                                          <p:attrName>style.visibility</p:attrName>
                                        </p:attrNameLst>
                                      </p:cBhvr>
                                      <p:to>
                                        <p:strVal val="visible"/>
                                      </p:to>
                                    </p:set>
                                    <p:animEffect filter="fade" transition="in">
                                      <p:cBhvr>
                                        <p:cTn id="7" dur="1000"/>
                                        <p:tgtEl>
                                          <p:spTgt spid="1136">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1136">
                                            <p:txEl>
                                              <p:pRg st="0" end="0"/>
                                            </p:txEl>
                                          </p:spTgt>
                                        </p:tgtEl>
                                        <p:attrNameLst>
                                          <p:attrName>style.visibility</p:attrName>
                                        </p:attrNameLst>
                                      </p:cBhvr>
                                      <p:to>
                                        <p:strVal val="visible"/>
                                      </p:to>
                                    </p:set>
                                    <p:animEffect filter="fade" transition="in">
                                      <p:cBhvr>
                                        <p:cTn id="10" dur="1000"/>
                                        <p:tgtEl>
                                          <p:spTgt spid="11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136">
                                            <p:txEl>
                                              <p:pRg st="1" end="1"/>
                                            </p:txEl>
                                          </p:spTgt>
                                        </p:tgtEl>
                                        <p:attrNameLst>
                                          <p:attrName>style.visibility</p:attrName>
                                        </p:attrNameLst>
                                      </p:cBhvr>
                                      <p:to>
                                        <p:strVal val="visible"/>
                                      </p:to>
                                    </p:set>
                                    <p:animEffect filter="fade" transition="in">
                                      <p:cBhvr>
                                        <p:cTn id="15" dur="1000"/>
                                        <p:tgtEl>
                                          <p:spTgt spid="113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136">
                                            <p:txEl>
                                              <p:pRg st="2" end="2"/>
                                            </p:txEl>
                                          </p:spTgt>
                                        </p:tgtEl>
                                        <p:attrNameLst>
                                          <p:attrName>style.visibility</p:attrName>
                                        </p:attrNameLst>
                                      </p:cBhvr>
                                      <p:to>
                                        <p:strVal val="visible"/>
                                      </p:to>
                                    </p:set>
                                    <p:animEffect filter="fade" transition="in">
                                      <p:cBhvr>
                                        <p:cTn id="20" dur="1000"/>
                                        <p:tgtEl>
                                          <p:spTgt spid="113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136">
                                            <p:txEl>
                                              <p:pRg st="3" end="3"/>
                                            </p:txEl>
                                          </p:spTgt>
                                        </p:tgtEl>
                                        <p:attrNameLst>
                                          <p:attrName>style.visibility</p:attrName>
                                        </p:attrNameLst>
                                      </p:cBhvr>
                                      <p:to>
                                        <p:strVal val="visible"/>
                                      </p:to>
                                    </p:set>
                                    <p:animEffect filter="fade" transition="in">
                                      <p:cBhvr>
                                        <p:cTn id="25" dur="1000"/>
                                        <p:tgtEl>
                                          <p:spTgt spid="1136">
                                            <p:txEl>
                                              <p:pRg st="3" end="3"/>
                                            </p:txEl>
                                          </p:spTgt>
                                        </p:tgtEl>
                                      </p:cBhvr>
                                    </p:animEffect>
                                  </p:childTnLst>
                                </p:cTn>
                              </p:par>
                            </p:childTnLst>
                          </p:cTn>
                        </p:par>
                        <p:par>
                          <p:cTn id="26" fill="hold">
                            <p:stCondLst>
                              <p:cond delay="1000"/>
                            </p:stCondLst>
                            <p:childTnLst>
                              <p:par>
                                <p:cTn id="27" presetClass="entr" nodeType="afterEffect" presetID="10" grpId="1" fill="hold">
                                  <p:stCondLst>
                                    <p:cond delay="0"/>
                                  </p:stCondLst>
                                  <p:iterate type="el" backwards="0">
                                    <p:tmAbs val="0"/>
                                  </p:iterate>
                                  <p:childTnLst>
                                    <p:set>
                                      <p:cBhvr>
                                        <p:cTn id="28" fill="hold"/>
                                        <p:tgtEl>
                                          <p:spTgt spid="1136">
                                            <p:txEl>
                                              <p:pRg st="4" end="4"/>
                                            </p:txEl>
                                          </p:spTgt>
                                        </p:tgtEl>
                                        <p:attrNameLst>
                                          <p:attrName>style.visibility</p:attrName>
                                        </p:attrNameLst>
                                      </p:cBhvr>
                                      <p:to>
                                        <p:strVal val="visible"/>
                                      </p:to>
                                    </p:set>
                                    <p:animEffect filter="fade" transition="in">
                                      <p:cBhvr>
                                        <p:cTn id="29" dur="1000"/>
                                        <p:tgtEl>
                                          <p:spTgt spid="1136">
                                            <p:txEl>
                                              <p:pRg st="4" end="4"/>
                                            </p:txEl>
                                          </p:spTgt>
                                        </p:tgtEl>
                                      </p:cBhvr>
                                    </p:animEffect>
                                  </p:childTnLst>
                                </p:cTn>
                              </p:par>
                            </p:childTnLst>
                          </p:cTn>
                        </p:par>
                        <p:par>
                          <p:cTn id="30" fill="hold">
                            <p:stCondLst>
                              <p:cond delay="2000"/>
                            </p:stCondLst>
                            <p:childTnLst>
                              <p:par>
                                <p:cTn id="31" presetClass="entr" nodeType="afterEffect" presetSubtype="0" presetID="1" grpId="2" fill="hold">
                                  <p:stCondLst>
                                    <p:cond delay="0"/>
                                  </p:stCondLst>
                                  <p:iterate type="el" backwards="0">
                                    <p:tmAbs val="0"/>
                                  </p:iterate>
                                  <p:childTnLst>
                                    <p:set>
                                      <p:cBhvr>
                                        <p:cTn id="32" fill="hold"/>
                                        <p:tgtEl>
                                          <p:spTgt spid="1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36" grpId="1"/>
      <p:bldP build="whole" bldLvl="1" animBg="1" rev="0" advAuto="0" spid="1138" grpId="2"/>
    </p:bldLst>
  </p:timing>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0" name="Questions ? ...…"/>
          <p:cNvSpPr txBox="1"/>
          <p:nvPr/>
        </p:nvSpPr>
        <p:spPr>
          <a:xfrm>
            <a:off x="2192254" y="2714647"/>
            <a:ext cx="4759492"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defTabSz="521208">
              <a:spcBef>
                <a:spcPts val="0"/>
              </a:spcBef>
              <a:buClrTx/>
              <a:buSzTx/>
              <a:buNone/>
              <a:defRPr sz="2052">
                <a:solidFill>
                  <a:srgbClr val="FFFFFF"/>
                </a:solidFill>
                <a:latin typeface="Franklin Gothic Book"/>
                <a:ea typeface="Franklin Gothic Book"/>
                <a:cs typeface="Franklin Gothic Book"/>
                <a:sym typeface="Franklin Gothic Book"/>
              </a:defRPr>
            </a:pPr>
            <a:r>
              <a:t>Questions ? ...</a:t>
            </a:r>
          </a:p>
          <a:p>
            <a:pPr algn="r" defTabSz="521208">
              <a:spcBef>
                <a:spcPts val="0"/>
              </a:spcBef>
              <a:buClrTx/>
              <a:buSzTx/>
              <a:buNone/>
              <a:defRPr sz="2052">
                <a:solidFill>
                  <a:srgbClr val="FFFFFF"/>
                </a:solidFill>
                <a:latin typeface="Franklin Gothic Book"/>
                <a:ea typeface="Franklin Gothic Book"/>
                <a:cs typeface="Franklin Gothic Book"/>
                <a:sym typeface="Franklin Gothic Book"/>
              </a:defRPr>
            </a:pPr>
            <a:r>
              <a:t>... Pause !</a:t>
            </a:r>
          </a:p>
        </p:txBody>
      </p:sp>
      <p:sp>
        <p:nvSpPr>
          <p:cNvPr id="1141" name="Fin de la deuxième partie !"/>
          <p:cNvSpPr txBox="1"/>
          <p:nvPr>
            <p:ph type="title" idx="4294967295"/>
          </p:nvPr>
        </p:nvSpPr>
        <p:spPr>
          <a:xfrm>
            <a:off x="533400" y="558800"/>
            <a:ext cx="8077200" cy="685800"/>
          </a:xfrm>
          <a:prstGeom prst="rect">
            <a:avLst/>
          </a:prstGeom>
        </p:spPr>
        <p:txBody>
          <a:bodyPr>
            <a:normAutofit fontScale="100000" lnSpcReduction="0"/>
          </a:bodyPr>
          <a:lstStyle>
            <a:lvl1pPr defTabSz="832104">
              <a:defRPr sz="4186">
                <a:solidFill>
                  <a:srgbClr val="A7A7A7"/>
                </a:solidFill>
              </a:defRPr>
            </a:lvl1pPr>
          </a:lstStyle>
          <a:p>
            <a:pPr/>
            <a:r>
              <a:t>Fin de la deuxième partie !</a:t>
            </a:r>
          </a:p>
        </p:txBody>
      </p:sp>
      <p:sp>
        <p:nvSpPr>
          <p:cNvPr id="114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143" name="🎬…"/>
          <p:cNvSpPr txBox="1"/>
          <p:nvPr/>
        </p:nvSpPr>
        <p:spPr>
          <a:xfrm>
            <a:off x="3009846" y="3748961"/>
            <a:ext cx="3124308" cy="1333815"/>
          </a:xfrm>
          <a:prstGeom prst="rect">
            <a:avLst/>
          </a:prstGeom>
          <a:solidFill>
            <a:srgbClr val="535353"/>
          </a:solidFill>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a:spcBef>
                <a:spcPts val="0"/>
              </a:spcBef>
              <a:buClrTx/>
              <a:buSzTx/>
              <a:buNone/>
              <a:defRPr sz="3600">
                <a:solidFill>
                  <a:srgbClr val="FFFFFF"/>
                </a:solidFill>
                <a:latin typeface="Franklin Gothic Book"/>
                <a:ea typeface="Franklin Gothic Book"/>
                <a:cs typeface="Franklin Gothic Book"/>
                <a:sym typeface="Franklin Gothic Book"/>
              </a:defRPr>
            </a:pPr>
            <a:r>
              <a:rPr u="sng">
                <a:solidFill>
                  <a:srgbClr val="5F5F5F"/>
                </a:solidFill>
                <a:uFill>
                  <a:solidFill>
                    <a:srgbClr val="5F5F5F"/>
                  </a:solidFill>
                </a:uFill>
                <a:hlinkClick r:id="rId2" invalidUrl="" action="" tgtFrame="" tooltip="" history="1" highlightClick="0" endSnd="0"/>
              </a:rPr>
              <a:t>🎬</a:t>
            </a:r>
            <a:endParaRPr sz="7200"/>
          </a:p>
          <a:p>
            <a:pPr algn="ctr">
              <a:spcBef>
                <a:spcPts val="0"/>
              </a:spcBef>
              <a:buClrTx/>
              <a:buSzTx/>
              <a:buNone/>
              <a:defRPr sz="3600">
                <a:solidFill>
                  <a:srgbClr val="FFFFFF"/>
                </a:solidFill>
                <a:latin typeface="Franklin Gothic Book"/>
                <a:ea typeface="Franklin Gothic Book"/>
                <a:cs typeface="Franklin Gothic Book"/>
                <a:sym typeface="Franklin Gothic Book"/>
              </a:defRPr>
            </a:pPr>
            <a:r>
              <a:t>10 minutes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1141"/>
                                        </p:tgtEl>
                                        <p:attrNameLst>
                                          <p:attrName>style.visibility</p:attrName>
                                        </p:attrNameLst>
                                      </p:cBhvr>
                                      <p:to>
                                        <p:strVal val="visible"/>
                                      </p:to>
                                    </p:set>
                                    <p:animEffect filter="blinds(horizontal)" transition="in">
                                      <p:cBhvr>
                                        <p:cTn id="7" dur="500"/>
                                        <p:tgtEl>
                                          <p:spTgt spid="1141"/>
                                        </p:tgtEl>
                                      </p:cBhvr>
                                    </p:animEffect>
                                  </p:childTnLst>
                                </p:cTn>
                              </p:par>
                            </p:childTnLst>
                          </p:cTn>
                        </p:par>
                        <p:par>
                          <p:cTn id="8" fill="hold">
                            <p:stCondLst>
                              <p:cond delay="500"/>
                            </p:stCondLst>
                            <p:childTnLst>
                              <p:par>
                                <p:cTn id="9" presetClass="entr" nodeType="afterEffect" presetSubtype="10" presetID="3" grpId="2" fill="hold">
                                  <p:stCondLst>
                                    <p:cond delay="0"/>
                                  </p:stCondLst>
                                  <p:iterate type="el" backwards="0">
                                    <p:tmAbs val="0"/>
                                  </p:iterate>
                                  <p:childTnLst>
                                    <p:set>
                                      <p:cBhvr>
                                        <p:cTn id="10" fill="hold"/>
                                        <p:tgtEl>
                                          <p:spTgt spid="1140"/>
                                        </p:tgtEl>
                                        <p:attrNameLst>
                                          <p:attrName>style.visibility</p:attrName>
                                        </p:attrNameLst>
                                      </p:cBhvr>
                                      <p:to>
                                        <p:strVal val="visible"/>
                                      </p:to>
                                    </p:set>
                                    <p:animEffect filter="blinds(horizontal)" transition="in">
                                      <p:cBhvr>
                                        <p:cTn id="11" dur="500"/>
                                        <p:tgtEl>
                                          <p:spTgt spid="114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0" presetID="3" grpId="3" fill="hold">
                                  <p:stCondLst>
                                    <p:cond delay="0"/>
                                  </p:stCondLst>
                                  <p:iterate type="el" backwards="0">
                                    <p:tmAbs val="0"/>
                                  </p:iterate>
                                  <p:childTnLst>
                                    <p:set>
                                      <p:cBhvr>
                                        <p:cTn id="15" fill="hold"/>
                                        <p:tgtEl>
                                          <p:spTgt spid="1143"/>
                                        </p:tgtEl>
                                        <p:attrNameLst>
                                          <p:attrName>style.visibility</p:attrName>
                                        </p:attrNameLst>
                                      </p:cBhvr>
                                      <p:to>
                                        <p:strVal val="visible"/>
                                      </p:to>
                                    </p:set>
                                    <p:animEffect filter="blinds(horizontal)" transition="in">
                                      <p:cBhvr>
                                        <p:cTn id="16" dur="500"/>
                                        <p:tgtEl>
                                          <p:spTgt spid="1143"/>
                                        </p:tgtEl>
                                      </p:cBhvr>
                                    </p:animEffect>
                                  </p:childTnLst>
                                </p:cTn>
                              </p:par>
                            </p:childTnLst>
                          </p:cTn>
                        </p:par>
                        <p:par>
                          <p:cTn id="17" fill="hold">
                            <p:stCondLst>
                              <p:cond delay="500"/>
                            </p:stCondLst>
                            <p:childTnLst>
                              <p:par>
                                <p:cTn id="18" presetClass="entr" nodeType="afterEffect" presetSubtype="0" presetID="1" grpId="4" fill="hold">
                                  <p:stCondLst>
                                    <p:cond delay="0"/>
                                  </p:stCondLst>
                                  <p:iterate type="el" backwards="0">
                                    <p:tmAbs val="0"/>
                                  </p:iterate>
                                  <p:childTnLst>
                                    <p:set>
                                      <p:cBhvr>
                                        <p:cTn id="19" fill="hold"/>
                                        <p:tgtEl>
                                          <p:spTgt spid="1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0" grpId="2"/>
      <p:bldP build="whole" bldLvl="1" animBg="1" rev="0" advAuto="0" spid="1141" grpId="1"/>
      <p:bldP build="whole" bldLvl="1" animBg="1" rev="0" advAuto="0" spid="1142" grpId="4"/>
      <p:bldP build="whole" bldLvl="1" animBg="1" rev="0" advAuto="0" spid="1143" grpId="3"/>
    </p:bldLst>
  </p:timing>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Rectangle"/>
          <p:cNvSpPr/>
          <p:nvPr/>
        </p:nvSpPr>
        <p:spPr>
          <a:xfrm>
            <a:off x="8466" y="-33867"/>
            <a:ext cx="9127068" cy="6858001"/>
          </a:xfrm>
          <a:prstGeom prst="rect">
            <a:avLst/>
          </a:prstGeom>
          <a:solidFill>
            <a:srgbClr val="000000"/>
          </a:solidFill>
          <a:ln w="12700">
            <a:miter lim="400000"/>
          </a:ln>
        </p:spPr>
        <p:txBody>
          <a:bodyPr lIns="46037" tIns="46037" rIns="46037" bIns="46037"/>
          <a:lstStyle/>
          <a:p>
            <a:pPr>
              <a:buClrTx/>
              <a:buSzTx/>
              <a:buNone/>
            </a:pPr>
          </a:p>
        </p:txBody>
      </p:sp>
      <p:pic>
        <p:nvPicPr>
          <p:cNvPr id="1146" name="IMG_3368.JPG" descr="IMG_3368.JPG"/>
          <p:cNvPicPr>
            <a:picLocks noChangeAspect="1"/>
          </p:cNvPicPr>
          <p:nvPr/>
        </p:nvPicPr>
        <p:blipFill>
          <a:blip r:embed="rId2">
            <a:extLst/>
          </a:blip>
          <a:srcRect l="13172" t="14799" r="9395" b="9551"/>
          <a:stretch>
            <a:fillRect/>
          </a:stretch>
        </p:blipFill>
        <p:spPr>
          <a:xfrm>
            <a:off x="1204449" y="1014955"/>
            <a:ext cx="7080444" cy="5187970"/>
          </a:xfrm>
          <a:custGeom>
            <a:avLst/>
            <a:gdLst/>
            <a:ahLst/>
            <a:cxnLst>
              <a:cxn ang="0">
                <a:pos x="wd2" y="hd2"/>
              </a:cxn>
              <a:cxn ang="5400000">
                <a:pos x="wd2" y="hd2"/>
              </a:cxn>
              <a:cxn ang="10800000">
                <a:pos x="wd2" y="hd2"/>
              </a:cxn>
              <a:cxn ang="16200000">
                <a:pos x="wd2" y="hd2"/>
              </a:cxn>
            </a:cxnLst>
            <a:rect l="0" t="0" r="r" b="b"/>
            <a:pathLst>
              <a:path w="21594" h="21599" fill="norm" stroke="1" extrusionOk="0">
                <a:moveTo>
                  <a:pt x="18916" y="0"/>
                </a:moveTo>
                <a:cubicBezTo>
                  <a:pt x="18902" y="1"/>
                  <a:pt x="18885" y="11"/>
                  <a:pt x="18861" y="28"/>
                </a:cubicBezTo>
                <a:cubicBezTo>
                  <a:pt x="18825" y="54"/>
                  <a:pt x="18732" y="72"/>
                  <a:pt x="18637" y="71"/>
                </a:cubicBezTo>
                <a:cubicBezTo>
                  <a:pt x="18455" y="68"/>
                  <a:pt x="18425" y="83"/>
                  <a:pt x="18291" y="248"/>
                </a:cubicBezTo>
                <a:cubicBezTo>
                  <a:pt x="18213" y="344"/>
                  <a:pt x="18194" y="354"/>
                  <a:pt x="18182" y="311"/>
                </a:cubicBezTo>
                <a:cubicBezTo>
                  <a:pt x="18154" y="210"/>
                  <a:pt x="18082" y="250"/>
                  <a:pt x="18065" y="375"/>
                </a:cubicBezTo>
                <a:cubicBezTo>
                  <a:pt x="18056" y="439"/>
                  <a:pt x="18033" y="500"/>
                  <a:pt x="18014" y="511"/>
                </a:cubicBezTo>
                <a:cubicBezTo>
                  <a:pt x="17995" y="521"/>
                  <a:pt x="17979" y="551"/>
                  <a:pt x="17979" y="577"/>
                </a:cubicBezTo>
                <a:cubicBezTo>
                  <a:pt x="17979" y="646"/>
                  <a:pt x="17885" y="884"/>
                  <a:pt x="17858" y="884"/>
                </a:cubicBezTo>
                <a:cubicBezTo>
                  <a:pt x="17845" y="884"/>
                  <a:pt x="17828" y="920"/>
                  <a:pt x="17820" y="965"/>
                </a:cubicBezTo>
                <a:cubicBezTo>
                  <a:pt x="17812" y="1009"/>
                  <a:pt x="17789" y="1064"/>
                  <a:pt x="17771" y="1086"/>
                </a:cubicBezTo>
                <a:cubicBezTo>
                  <a:pt x="17752" y="1107"/>
                  <a:pt x="17719" y="1179"/>
                  <a:pt x="17698" y="1244"/>
                </a:cubicBezTo>
                <a:cubicBezTo>
                  <a:pt x="17677" y="1310"/>
                  <a:pt x="17639" y="1425"/>
                  <a:pt x="17613" y="1502"/>
                </a:cubicBezTo>
                <a:cubicBezTo>
                  <a:pt x="17587" y="1579"/>
                  <a:pt x="17572" y="1657"/>
                  <a:pt x="17579" y="1674"/>
                </a:cubicBezTo>
                <a:cubicBezTo>
                  <a:pt x="17587" y="1691"/>
                  <a:pt x="17579" y="1717"/>
                  <a:pt x="17561" y="1732"/>
                </a:cubicBezTo>
                <a:cubicBezTo>
                  <a:pt x="17544" y="1746"/>
                  <a:pt x="17516" y="1825"/>
                  <a:pt x="17498" y="1907"/>
                </a:cubicBezTo>
                <a:cubicBezTo>
                  <a:pt x="17481" y="1988"/>
                  <a:pt x="17457" y="2086"/>
                  <a:pt x="17446" y="2125"/>
                </a:cubicBezTo>
                <a:cubicBezTo>
                  <a:pt x="17434" y="2167"/>
                  <a:pt x="17437" y="2210"/>
                  <a:pt x="17452" y="2231"/>
                </a:cubicBezTo>
                <a:cubicBezTo>
                  <a:pt x="17470" y="2255"/>
                  <a:pt x="17417" y="2305"/>
                  <a:pt x="17276" y="2399"/>
                </a:cubicBezTo>
                <a:cubicBezTo>
                  <a:pt x="17023" y="2567"/>
                  <a:pt x="16769" y="2842"/>
                  <a:pt x="16589" y="3143"/>
                </a:cubicBezTo>
                <a:cubicBezTo>
                  <a:pt x="16372" y="3506"/>
                  <a:pt x="16366" y="3533"/>
                  <a:pt x="16357" y="4008"/>
                </a:cubicBezTo>
                <a:cubicBezTo>
                  <a:pt x="16355" y="4085"/>
                  <a:pt x="16366" y="4167"/>
                  <a:pt x="16380" y="4190"/>
                </a:cubicBezTo>
                <a:cubicBezTo>
                  <a:pt x="16397" y="4218"/>
                  <a:pt x="16398" y="4279"/>
                  <a:pt x="16385" y="4364"/>
                </a:cubicBezTo>
                <a:cubicBezTo>
                  <a:pt x="16373" y="4436"/>
                  <a:pt x="16364" y="4640"/>
                  <a:pt x="16363" y="4816"/>
                </a:cubicBezTo>
                <a:cubicBezTo>
                  <a:pt x="16362" y="5015"/>
                  <a:pt x="16347" y="5204"/>
                  <a:pt x="16323" y="5310"/>
                </a:cubicBezTo>
                <a:cubicBezTo>
                  <a:pt x="16276" y="5518"/>
                  <a:pt x="16196" y="5928"/>
                  <a:pt x="16167" y="6110"/>
                </a:cubicBezTo>
                <a:cubicBezTo>
                  <a:pt x="16155" y="6183"/>
                  <a:pt x="16140" y="6400"/>
                  <a:pt x="16132" y="6593"/>
                </a:cubicBezTo>
                <a:cubicBezTo>
                  <a:pt x="16117" y="6927"/>
                  <a:pt x="16119" y="6943"/>
                  <a:pt x="16166" y="6959"/>
                </a:cubicBezTo>
                <a:cubicBezTo>
                  <a:pt x="16227" y="6981"/>
                  <a:pt x="16227" y="7043"/>
                  <a:pt x="16168" y="7298"/>
                </a:cubicBezTo>
                <a:cubicBezTo>
                  <a:pt x="16143" y="7408"/>
                  <a:pt x="16116" y="7549"/>
                  <a:pt x="16108" y="7612"/>
                </a:cubicBezTo>
                <a:cubicBezTo>
                  <a:pt x="16080" y="7813"/>
                  <a:pt x="16062" y="8188"/>
                  <a:pt x="16082" y="8162"/>
                </a:cubicBezTo>
                <a:cubicBezTo>
                  <a:pt x="16093" y="8149"/>
                  <a:pt x="16114" y="8152"/>
                  <a:pt x="16129" y="8169"/>
                </a:cubicBezTo>
                <a:cubicBezTo>
                  <a:pt x="16150" y="8192"/>
                  <a:pt x="16149" y="8283"/>
                  <a:pt x="16125" y="8524"/>
                </a:cubicBezTo>
                <a:cubicBezTo>
                  <a:pt x="16106" y="8702"/>
                  <a:pt x="16086" y="9085"/>
                  <a:pt x="16079" y="9375"/>
                </a:cubicBezTo>
                <a:cubicBezTo>
                  <a:pt x="16066" y="9900"/>
                  <a:pt x="16066" y="9903"/>
                  <a:pt x="16127" y="10018"/>
                </a:cubicBezTo>
                <a:cubicBezTo>
                  <a:pt x="16161" y="10081"/>
                  <a:pt x="16212" y="10188"/>
                  <a:pt x="16242" y="10256"/>
                </a:cubicBezTo>
                <a:cubicBezTo>
                  <a:pt x="16272" y="10324"/>
                  <a:pt x="16308" y="10380"/>
                  <a:pt x="16323" y="10380"/>
                </a:cubicBezTo>
                <a:cubicBezTo>
                  <a:pt x="16338" y="10380"/>
                  <a:pt x="16398" y="10446"/>
                  <a:pt x="16456" y="10527"/>
                </a:cubicBezTo>
                <a:cubicBezTo>
                  <a:pt x="16567" y="10682"/>
                  <a:pt x="16568" y="10677"/>
                  <a:pt x="16442" y="10727"/>
                </a:cubicBezTo>
                <a:cubicBezTo>
                  <a:pt x="16427" y="10733"/>
                  <a:pt x="16385" y="10716"/>
                  <a:pt x="16348" y="10690"/>
                </a:cubicBezTo>
                <a:cubicBezTo>
                  <a:pt x="16312" y="10665"/>
                  <a:pt x="16268" y="10644"/>
                  <a:pt x="16250" y="10644"/>
                </a:cubicBezTo>
                <a:cubicBezTo>
                  <a:pt x="16215" y="10644"/>
                  <a:pt x="15716" y="10283"/>
                  <a:pt x="15600" y="10173"/>
                </a:cubicBezTo>
                <a:cubicBezTo>
                  <a:pt x="15414" y="9997"/>
                  <a:pt x="15113" y="9494"/>
                  <a:pt x="15044" y="9240"/>
                </a:cubicBezTo>
                <a:cubicBezTo>
                  <a:pt x="15019" y="9151"/>
                  <a:pt x="14989" y="9057"/>
                  <a:pt x="14975" y="9033"/>
                </a:cubicBezTo>
                <a:cubicBezTo>
                  <a:pt x="14961" y="9009"/>
                  <a:pt x="14942" y="8902"/>
                  <a:pt x="14932" y="8795"/>
                </a:cubicBezTo>
                <a:cubicBezTo>
                  <a:pt x="14920" y="8651"/>
                  <a:pt x="14896" y="8569"/>
                  <a:pt x="14842" y="8475"/>
                </a:cubicBezTo>
                <a:cubicBezTo>
                  <a:pt x="14801" y="8405"/>
                  <a:pt x="14761" y="8308"/>
                  <a:pt x="14752" y="8258"/>
                </a:cubicBezTo>
                <a:cubicBezTo>
                  <a:pt x="14742" y="8203"/>
                  <a:pt x="14698" y="8135"/>
                  <a:pt x="14642" y="8086"/>
                </a:cubicBezTo>
                <a:cubicBezTo>
                  <a:pt x="14591" y="8043"/>
                  <a:pt x="14537" y="7977"/>
                  <a:pt x="14523" y="7941"/>
                </a:cubicBezTo>
                <a:cubicBezTo>
                  <a:pt x="14507" y="7900"/>
                  <a:pt x="14478" y="7878"/>
                  <a:pt x="14445" y="7883"/>
                </a:cubicBezTo>
                <a:cubicBezTo>
                  <a:pt x="14414" y="7888"/>
                  <a:pt x="14393" y="7874"/>
                  <a:pt x="14396" y="7852"/>
                </a:cubicBezTo>
                <a:cubicBezTo>
                  <a:pt x="14399" y="7830"/>
                  <a:pt x="14363" y="7764"/>
                  <a:pt x="14317" y="7705"/>
                </a:cubicBezTo>
                <a:cubicBezTo>
                  <a:pt x="14246" y="7613"/>
                  <a:pt x="14240" y="7590"/>
                  <a:pt x="14267" y="7546"/>
                </a:cubicBezTo>
                <a:cubicBezTo>
                  <a:pt x="14313" y="7470"/>
                  <a:pt x="14351" y="7315"/>
                  <a:pt x="14359" y="7166"/>
                </a:cubicBezTo>
                <a:cubicBezTo>
                  <a:pt x="14364" y="7063"/>
                  <a:pt x="14357" y="7033"/>
                  <a:pt x="14323" y="7024"/>
                </a:cubicBezTo>
                <a:cubicBezTo>
                  <a:pt x="14300" y="7018"/>
                  <a:pt x="14281" y="7025"/>
                  <a:pt x="14281" y="7042"/>
                </a:cubicBezTo>
                <a:cubicBezTo>
                  <a:pt x="14281" y="7059"/>
                  <a:pt x="14244" y="7126"/>
                  <a:pt x="14199" y="7189"/>
                </a:cubicBezTo>
                <a:cubicBezTo>
                  <a:pt x="14105" y="7321"/>
                  <a:pt x="13932" y="7378"/>
                  <a:pt x="13838" y="7308"/>
                </a:cubicBezTo>
                <a:cubicBezTo>
                  <a:pt x="13784" y="7268"/>
                  <a:pt x="13038" y="7267"/>
                  <a:pt x="12991" y="7306"/>
                </a:cubicBezTo>
                <a:cubicBezTo>
                  <a:pt x="12978" y="7317"/>
                  <a:pt x="12908" y="7329"/>
                  <a:pt x="12836" y="7335"/>
                </a:cubicBezTo>
                <a:cubicBezTo>
                  <a:pt x="12760" y="7340"/>
                  <a:pt x="12671" y="7373"/>
                  <a:pt x="12624" y="7411"/>
                </a:cubicBezTo>
                <a:cubicBezTo>
                  <a:pt x="12580" y="7446"/>
                  <a:pt x="12518" y="7468"/>
                  <a:pt x="12486" y="7460"/>
                </a:cubicBezTo>
                <a:cubicBezTo>
                  <a:pt x="12446" y="7450"/>
                  <a:pt x="12400" y="7480"/>
                  <a:pt x="12331" y="7561"/>
                </a:cubicBezTo>
                <a:cubicBezTo>
                  <a:pt x="12252" y="7653"/>
                  <a:pt x="12217" y="7673"/>
                  <a:pt x="12157" y="7660"/>
                </a:cubicBezTo>
                <a:cubicBezTo>
                  <a:pt x="12116" y="7651"/>
                  <a:pt x="12050" y="7636"/>
                  <a:pt x="12009" y="7627"/>
                </a:cubicBezTo>
                <a:cubicBezTo>
                  <a:pt x="11959" y="7616"/>
                  <a:pt x="11937" y="7624"/>
                  <a:pt x="11940" y="7652"/>
                </a:cubicBezTo>
                <a:cubicBezTo>
                  <a:pt x="11943" y="7674"/>
                  <a:pt x="11937" y="7719"/>
                  <a:pt x="11927" y="7751"/>
                </a:cubicBezTo>
                <a:cubicBezTo>
                  <a:pt x="11916" y="7785"/>
                  <a:pt x="11921" y="7830"/>
                  <a:pt x="11938" y="7858"/>
                </a:cubicBezTo>
                <a:cubicBezTo>
                  <a:pt x="11962" y="7898"/>
                  <a:pt x="11960" y="7910"/>
                  <a:pt x="11928" y="7926"/>
                </a:cubicBezTo>
                <a:cubicBezTo>
                  <a:pt x="11883" y="7950"/>
                  <a:pt x="11877" y="8057"/>
                  <a:pt x="11917" y="8091"/>
                </a:cubicBezTo>
                <a:cubicBezTo>
                  <a:pt x="11948" y="8117"/>
                  <a:pt x="11867" y="8218"/>
                  <a:pt x="11774" y="8270"/>
                </a:cubicBezTo>
                <a:cubicBezTo>
                  <a:pt x="11734" y="8293"/>
                  <a:pt x="11720" y="8328"/>
                  <a:pt x="11720" y="8407"/>
                </a:cubicBezTo>
                <a:cubicBezTo>
                  <a:pt x="11720" y="8470"/>
                  <a:pt x="11698" y="8544"/>
                  <a:pt x="11667" y="8590"/>
                </a:cubicBezTo>
                <a:cubicBezTo>
                  <a:pt x="11627" y="8649"/>
                  <a:pt x="11621" y="8675"/>
                  <a:pt x="11643" y="8704"/>
                </a:cubicBezTo>
                <a:cubicBezTo>
                  <a:pt x="11664" y="8733"/>
                  <a:pt x="11663" y="8754"/>
                  <a:pt x="11643" y="8789"/>
                </a:cubicBezTo>
                <a:cubicBezTo>
                  <a:pt x="11627" y="8814"/>
                  <a:pt x="11625" y="8831"/>
                  <a:pt x="11638" y="8828"/>
                </a:cubicBezTo>
                <a:cubicBezTo>
                  <a:pt x="11690" y="8815"/>
                  <a:pt x="11694" y="8838"/>
                  <a:pt x="11659" y="8951"/>
                </a:cubicBezTo>
                <a:cubicBezTo>
                  <a:pt x="11639" y="9016"/>
                  <a:pt x="11623" y="9103"/>
                  <a:pt x="11623" y="9146"/>
                </a:cubicBezTo>
                <a:cubicBezTo>
                  <a:pt x="11623" y="9188"/>
                  <a:pt x="11612" y="9232"/>
                  <a:pt x="11599" y="9243"/>
                </a:cubicBezTo>
                <a:cubicBezTo>
                  <a:pt x="11583" y="9257"/>
                  <a:pt x="11583" y="9284"/>
                  <a:pt x="11599" y="9326"/>
                </a:cubicBezTo>
                <a:cubicBezTo>
                  <a:pt x="11627" y="9398"/>
                  <a:pt x="11641" y="9655"/>
                  <a:pt x="11620" y="9704"/>
                </a:cubicBezTo>
                <a:cubicBezTo>
                  <a:pt x="11611" y="9722"/>
                  <a:pt x="11592" y="9824"/>
                  <a:pt x="11576" y="9929"/>
                </a:cubicBezTo>
                <a:cubicBezTo>
                  <a:pt x="11551" y="10093"/>
                  <a:pt x="11553" y="10131"/>
                  <a:pt x="11586" y="10200"/>
                </a:cubicBezTo>
                <a:cubicBezTo>
                  <a:pt x="11626" y="10285"/>
                  <a:pt x="11632" y="10421"/>
                  <a:pt x="11600" y="10528"/>
                </a:cubicBezTo>
                <a:cubicBezTo>
                  <a:pt x="11589" y="10565"/>
                  <a:pt x="11590" y="10609"/>
                  <a:pt x="11600" y="10628"/>
                </a:cubicBezTo>
                <a:cubicBezTo>
                  <a:pt x="11611" y="10646"/>
                  <a:pt x="11604" y="10719"/>
                  <a:pt x="11586" y="10791"/>
                </a:cubicBezTo>
                <a:cubicBezTo>
                  <a:pt x="11547" y="10943"/>
                  <a:pt x="11557" y="10974"/>
                  <a:pt x="11620" y="10897"/>
                </a:cubicBezTo>
                <a:cubicBezTo>
                  <a:pt x="11676" y="10828"/>
                  <a:pt x="11698" y="10856"/>
                  <a:pt x="11680" y="10976"/>
                </a:cubicBezTo>
                <a:cubicBezTo>
                  <a:pt x="11657" y="11130"/>
                  <a:pt x="11690" y="11293"/>
                  <a:pt x="11748" y="11313"/>
                </a:cubicBezTo>
                <a:cubicBezTo>
                  <a:pt x="11795" y="11330"/>
                  <a:pt x="11798" y="11345"/>
                  <a:pt x="11780" y="11507"/>
                </a:cubicBezTo>
                <a:cubicBezTo>
                  <a:pt x="11750" y="11790"/>
                  <a:pt x="11746" y="11927"/>
                  <a:pt x="11768" y="11946"/>
                </a:cubicBezTo>
                <a:cubicBezTo>
                  <a:pt x="11780" y="11956"/>
                  <a:pt x="11783" y="12066"/>
                  <a:pt x="11776" y="12191"/>
                </a:cubicBezTo>
                <a:cubicBezTo>
                  <a:pt x="11768" y="12316"/>
                  <a:pt x="11770" y="12447"/>
                  <a:pt x="11780" y="12480"/>
                </a:cubicBezTo>
                <a:cubicBezTo>
                  <a:pt x="11791" y="12513"/>
                  <a:pt x="11798" y="12614"/>
                  <a:pt x="11796" y="12705"/>
                </a:cubicBezTo>
                <a:cubicBezTo>
                  <a:pt x="11793" y="12922"/>
                  <a:pt x="11823" y="13099"/>
                  <a:pt x="11864" y="13099"/>
                </a:cubicBezTo>
                <a:cubicBezTo>
                  <a:pt x="11882" y="13099"/>
                  <a:pt x="11905" y="13137"/>
                  <a:pt x="11915" y="13182"/>
                </a:cubicBezTo>
                <a:cubicBezTo>
                  <a:pt x="11950" y="13345"/>
                  <a:pt x="12031" y="13864"/>
                  <a:pt x="12060" y="14122"/>
                </a:cubicBezTo>
                <a:cubicBezTo>
                  <a:pt x="12077" y="14267"/>
                  <a:pt x="12098" y="14402"/>
                  <a:pt x="12110" y="14421"/>
                </a:cubicBezTo>
                <a:cubicBezTo>
                  <a:pt x="12121" y="14441"/>
                  <a:pt x="12123" y="14468"/>
                  <a:pt x="12115" y="14479"/>
                </a:cubicBezTo>
                <a:cubicBezTo>
                  <a:pt x="12106" y="14491"/>
                  <a:pt x="12112" y="14520"/>
                  <a:pt x="12127" y="14544"/>
                </a:cubicBezTo>
                <a:cubicBezTo>
                  <a:pt x="12146" y="14576"/>
                  <a:pt x="12143" y="14612"/>
                  <a:pt x="12115" y="14684"/>
                </a:cubicBezTo>
                <a:cubicBezTo>
                  <a:pt x="12093" y="14738"/>
                  <a:pt x="12062" y="14819"/>
                  <a:pt x="12044" y="14864"/>
                </a:cubicBezTo>
                <a:cubicBezTo>
                  <a:pt x="12027" y="14909"/>
                  <a:pt x="11965" y="14999"/>
                  <a:pt x="11909" y="15062"/>
                </a:cubicBezTo>
                <a:cubicBezTo>
                  <a:pt x="11852" y="15126"/>
                  <a:pt x="11729" y="15285"/>
                  <a:pt x="11634" y="15416"/>
                </a:cubicBezTo>
                <a:cubicBezTo>
                  <a:pt x="11540" y="15548"/>
                  <a:pt x="11452" y="15656"/>
                  <a:pt x="11439" y="15656"/>
                </a:cubicBezTo>
                <a:cubicBezTo>
                  <a:pt x="11427" y="15656"/>
                  <a:pt x="11364" y="15723"/>
                  <a:pt x="11299" y="15804"/>
                </a:cubicBezTo>
                <a:cubicBezTo>
                  <a:pt x="11173" y="15962"/>
                  <a:pt x="11074" y="15994"/>
                  <a:pt x="10964" y="15913"/>
                </a:cubicBezTo>
                <a:cubicBezTo>
                  <a:pt x="10916" y="15879"/>
                  <a:pt x="10914" y="15880"/>
                  <a:pt x="10944" y="15930"/>
                </a:cubicBezTo>
                <a:cubicBezTo>
                  <a:pt x="10975" y="15980"/>
                  <a:pt x="10972" y="15989"/>
                  <a:pt x="10932" y="15983"/>
                </a:cubicBezTo>
                <a:cubicBezTo>
                  <a:pt x="10924" y="15982"/>
                  <a:pt x="10903" y="16008"/>
                  <a:pt x="10885" y="16041"/>
                </a:cubicBezTo>
                <a:cubicBezTo>
                  <a:pt x="10867" y="16074"/>
                  <a:pt x="10851" y="16092"/>
                  <a:pt x="10851" y="16080"/>
                </a:cubicBezTo>
                <a:cubicBezTo>
                  <a:pt x="10851" y="16069"/>
                  <a:pt x="10785" y="16077"/>
                  <a:pt x="10706" y="16100"/>
                </a:cubicBezTo>
                <a:cubicBezTo>
                  <a:pt x="10586" y="16134"/>
                  <a:pt x="10536" y="16133"/>
                  <a:pt x="10410" y="16093"/>
                </a:cubicBezTo>
                <a:cubicBezTo>
                  <a:pt x="10327" y="16067"/>
                  <a:pt x="10245" y="16030"/>
                  <a:pt x="10228" y="16011"/>
                </a:cubicBezTo>
                <a:cubicBezTo>
                  <a:pt x="10211" y="15992"/>
                  <a:pt x="10156" y="15965"/>
                  <a:pt x="10107" y="15951"/>
                </a:cubicBezTo>
                <a:cubicBezTo>
                  <a:pt x="9992" y="15920"/>
                  <a:pt x="9830" y="15867"/>
                  <a:pt x="9694" y="15821"/>
                </a:cubicBezTo>
                <a:cubicBezTo>
                  <a:pt x="9636" y="15801"/>
                  <a:pt x="9541" y="15741"/>
                  <a:pt x="9483" y="15687"/>
                </a:cubicBezTo>
                <a:cubicBezTo>
                  <a:pt x="9426" y="15633"/>
                  <a:pt x="9358" y="15590"/>
                  <a:pt x="9332" y="15590"/>
                </a:cubicBezTo>
                <a:cubicBezTo>
                  <a:pt x="9306" y="15590"/>
                  <a:pt x="9270" y="15561"/>
                  <a:pt x="9252" y="15527"/>
                </a:cubicBezTo>
                <a:cubicBezTo>
                  <a:pt x="9234" y="15493"/>
                  <a:pt x="9137" y="15425"/>
                  <a:pt x="9038" y="15376"/>
                </a:cubicBezTo>
                <a:cubicBezTo>
                  <a:pt x="8858" y="15288"/>
                  <a:pt x="8789" y="15251"/>
                  <a:pt x="8627" y="15152"/>
                </a:cubicBezTo>
                <a:cubicBezTo>
                  <a:pt x="8581" y="15123"/>
                  <a:pt x="8516" y="15088"/>
                  <a:pt x="8483" y="15076"/>
                </a:cubicBezTo>
                <a:cubicBezTo>
                  <a:pt x="8451" y="15063"/>
                  <a:pt x="8381" y="15010"/>
                  <a:pt x="8329" y="14958"/>
                </a:cubicBezTo>
                <a:cubicBezTo>
                  <a:pt x="8276" y="14906"/>
                  <a:pt x="8223" y="14864"/>
                  <a:pt x="8210" y="14864"/>
                </a:cubicBezTo>
                <a:cubicBezTo>
                  <a:pt x="8197" y="14864"/>
                  <a:pt x="8146" y="14820"/>
                  <a:pt x="8096" y="14767"/>
                </a:cubicBezTo>
                <a:cubicBezTo>
                  <a:pt x="8028" y="14693"/>
                  <a:pt x="7972" y="14664"/>
                  <a:pt x="7865" y="14649"/>
                </a:cubicBezTo>
                <a:cubicBezTo>
                  <a:pt x="7787" y="14639"/>
                  <a:pt x="7710" y="14615"/>
                  <a:pt x="7692" y="14595"/>
                </a:cubicBezTo>
                <a:cubicBezTo>
                  <a:pt x="7652" y="14550"/>
                  <a:pt x="7168" y="14578"/>
                  <a:pt x="7002" y="14634"/>
                </a:cubicBezTo>
                <a:cubicBezTo>
                  <a:pt x="6883" y="14675"/>
                  <a:pt x="6800" y="14659"/>
                  <a:pt x="6826" y="14600"/>
                </a:cubicBezTo>
                <a:cubicBezTo>
                  <a:pt x="6835" y="14581"/>
                  <a:pt x="6852" y="14398"/>
                  <a:pt x="6864" y="14195"/>
                </a:cubicBezTo>
                <a:cubicBezTo>
                  <a:pt x="6899" y="13587"/>
                  <a:pt x="6937" y="13277"/>
                  <a:pt x="6997" y="13116"/>
                </a:cubicBezTo>
                <a:cubicBezTo>
                  <a:pt x="7014" y="13071"/>
                  <a:pt x="7042" y="12923"/>
                  <a:pt x="7059" y="12787"/>
                </a:cubicBezTo>
                <a:cubicBezTo>
                  <a:pt x="7076" y="12651"/>
                  <a:pt x="7091" y="12532"/>
                  <a:pt x="7093" y="12523"/>
                </a:cubicBezTo>
                <a:cubicBezTo>
                  <a:pt x="7124" y="12334"/>
                  <a:pt x="7137" y="12271"/>
                  <a:pt x="7152" y="12244"/>
                </a:cubicBezTo>
                <a:cubicBezTo>
                  <a:pt x="7162" y="12225"/>
                  <a:pt x="7179" y="12113"/>
                  <a:pt x="7188" y="11996"/>
                </a:cubicBezTo>
                <a:cubicBezTo>
                  <a:pt x="7198" y="11878"/>
                  <a:pt x="7215" y="11765"/>
                  <a:pt x="7227" y="11745"/>
                </a:cubicBezTo>
                <a:cubicBezTo>
                  <a:pt x="7239" y="11724"/>
                  <a:pt x="7256" y="11635"/>
                  <a:pt x="7265" y="11546"/>
                </a:cubicBezTo>
                <a:cubicBezTo>
                  <a:pt x="7273" y="11457"/>
                  <a:pt x="7296" y="11368"/>
                  <a:pt x="7315" y="11346"/>
                </a:cubicBezTo>
                <a:cubicBezTo>
                  <a:pt x="7335" y="11325"/>
                  <a:pt x="7344" y="11293"/>
                  <a:pt x="7336" y="11275"/>
                </a:cubicBezTo>
                <a:cubicBezTo>
                  <a:pt x="7328" y="11257"/>
                  <a:pt x="7332" y="11232"/>
                  <a:pt x="7346" y="11221"/>
                </a:cubicBezTo>
                <a:cubicBezTo>
                  <a:pt x="7359" y="11209"/>
                  <a:pt x="7364" y="11182"/>
                  <a:pt x="7354" y="11161"/>
                </a:cubicBezTo>
                <a:cubicBezTo>
                  <a:pt x="7317" y="11079"/>
                  <a:pt x="7319" y="10893"/>
                  <a:pt x="7358" y="10854"/>
                </a:cubicBezTo>
                <a:cubicBezTo>
                  <a:pt x="7390" y="10822"/>
                  <a:pt x="7398" y="10720"/>
                  <a:pt x="7405" y="10259"/>
                </a:cubicBezTo>
                <a:cubicBezTo>
                  <a:pt x="7410" y="9931"/>
                  <a:pt x="7434" y="9524"/>
                  <a:pt x="7463" y="9264"/>
                </a:cubicBezTo>
                <a:cubicBezTo>
                  <a:pt x="7496" y="8972"/>
                  <a:pt x="7508" y="8748"/>
                  <a:pt x="7498" y="8597"/>
                </a:cubicBezTo>
                <a:cubicBezTo>
                  <a:pt x="7484" y="8374"/>
                  <a:pt x="7513" y="8243"/>
                  <a:pt x="7566" y="8288"/>
                </a:cubicBezTo>
                <a:cubicBezTo>
                  <a:pt x="7598" y="8315"/>
                  <a:pt x="7593" y="8262"/>
                  <a:pt x="7556" y="8187"/>
                </a:cubicBezTo>
                <a:cubicBezTo>
                  <a:pt x="7515" y="8104"/>
                  <a:pt x="7518" y="7755"/>
                  <a:pt x="7560" y="7767"/>
                </a:cubicBezTo>
                <a:cubicBezTo>
                  <a:pt x="7580" y="7773"/>
                  <a:pt x="7578" y="7746"/>
                  <a:pt x="7551" y="7677"/>
                </a:cubicBezTo>
                <a:cubicBezTo>
                  <a:pt x="7517" y="7585"/>
                  <a:pt x="7521" y="7564"/>
                  <a:pt x="7570" y="7574"/>
                </a:cubicBezTo>
                <a:cubicBezTo>
                  <a:pt x="7594" y="7579"/>
                  <a:pt x="7599" y="7598"/>
                  <a:pt x="7493" y="7249"/>
                </a:cubicBezTo>
                <a:cubicBezTo>
                  <a:pt x="7404" y="6954"/>
                  <a:pt x="7401" y="6931"/>
                  <a:pt x="7436" y="6855"/>
                </a:cubicBezTo>
                <a:cubicBezTo>
                  <a:pt x="7484" y="6754"/>
                  <a:pt x="7495" y="6465"/>
                  <a:pt x="7464" y="6117"/>
                </a:cubicBezTo>
                <a:cubicBezTo>
                  <a:pt x="7451" y="5968"/>
                  <a:pt x="7434" y="5736"/>
                  <a:pt x="7428" y="5600"/>
                </a:cubicBezTo>
                <a:cubicBezTo>
                  <a:pt x="7415" y="5321"/>
                  <a:pt x="7330" y="5035"/>
                  <a:pt x="7233" y="4949"/>
                </a:cubicBezTo>
                <a:cubicBezTo>
                  <a:pt x="7202" y="4920"/>
                  <a:pt x="7181" y="4891"/>
                  <a:pt x="7188" y="4881"/>
                </a:cubicBezTo>
                <a:cubicBezTo>
                  <a:pt x="7208" y="4855"/>
                  <a:pt x="7126" y="4742"/>
                  <a:pt x="7088" y="4742"/>
                </a:cubicBezTo>
                <a:cubicBezTo>
                  <a:pt x="7070" y="4742"/>
                  <a:pt x="7047" y="4716"/>
                  <a:pt x="7038" y="4684"/>
                </a:cubicBezTo>
                <a:cubicBezTo>
                  <a:pt x="7030" y="4653"/>
                  <a:pt x="7005" y="4609"/>
                  <a:pt x="6983" y="4587"/>
                </a:cubicBezTo>
                <a:cubicBezTo>
                  <a:pt x="6960" y="4565"/>
                  <a:pt x="6933" y="4494"/>
                  <a:pt x="6925" y="4430"/>
                </a:cubicBezTo>
                <a:lnTo>
                  <a:pt x="6909" y="4314"/>
                </a:lnTo>
                <a:lnTo>
                  <a:pt x="6674" y="4308"/>
                </a:lnTo>
                <a:cubicBezTo>
                  <a:pt x="6341" y="4299"/>
                  <a:pt x="6340" y="4298"/>
                  <a:pt x="6296" y="4248"/>
                </a:cubicBezTo>
                <a:cubicBezTo>
                  <a:pt x="6265" y="4212"/>
                  <a:pt x="6145" y="4204"/>
                  <a:pt x="5732" y="4208"/>
                </a:cubicBezTo>
                <a:cubicBezTo>
                  <a:pt x="5444" y="4211"/>
                  <a:pt x="5126" y="4221"/>
                  <a:pt x="5027" y="4230"/>
                </a:cubicBezTo>
                <a:cubicBezTo>
                  <a:pt x="4927" y="4239"/>
                  <a:pt x="4837" y="4246"/>
                  <a:pt x="4827" y="4246"/>
                </a:cubicBezTo>
                <a:cubicBezTo>
                  <a:pt x="4817" y="4247"/>
                  <a:pt x="4809" y="4276"/>
                  <a:pt x="4809" y="4311"/>
                </a:cubicBezTo>
                <a:cubicBezTo>
                  <a:pt x="4809" y="4346"/>
                  <a:pt x="4798" y="4385"/>
                  <a:pt x="4786" y="4395"/>
                </a:cubicBezTo>
                <a:cubicBezTo>
                  <a:pt x="4772" y="4407"/>
                  <a:pt x="4774" y="4452"/>
                  <a:pt x="4789" y="4514"/>
                </a:cubicBezTo>
                <a:cubicBezTo>
                  <a:pt x="4820" y="4632"/>
                  <a:pt x="4798" y="4675"/>
                  <a:pt x="4682" y="4729"/>
                </a:cubicBezTo>
                <a:cubicBezTo>
                  <a:pt x="4631" y="4752"/>
                  <a:pt x="4588" y="4807"/>
                  <a:pt x="4555" y="4892"/>
                </a:cubicBezTo>
                <a:cubicBezTo>
                  <a:pt x="4527" y="4964"/>
                  <a:pt x="4473" y="5070"/>
                  <a:pt x="4434" y="5127"/>
                </a:cubicBezTo>
                <a:cubicBezTo>
                  <a:pt x="4290" y="5337"/>
                  <a:pt x="4248" y="5429"/>
                  <a:pt x="4274" y="5491"/>
                </a:cubicBezTo>
                <a:cubicBezTo>
                  <a:pt x="4292" y="5536"/>
                  <a:pt x="4279" y="5581"/>
                  <a:pt x="4212" y="5692"/>
                </a:cubicBezTo>
                <a:cubicBezTo>
                  <a:pt x="4165" y="5770"/>
                  <a:pt x="4134" y="5843"/>
                  <a:pt x="4142" y="5854"/>
                </a:cubicBezTo>
                <a:cubicBezTo>
                  <a:pt x="4150" y="5865"/>
                  <a:pt x="4145" y="5891"/>
                  <a:pt x="4131" y="5914"/>
                </a:cubicBezTo>
                <a:cubicBezTo>
                  <a:pt x="4117" y="5936"/>
                  <a:pt x="4086" y="6011"/>
                  <a:pt x="4062" y="6079"/>
                </a:cubicBezTo>
                <a:cubicBezTo>
                  <a:pt x="4021" y="6194"/>
                  <a:pt x="4021" y="6209"/>
                  <a:pt x="4057" y="6295"/>
                </a:cubicBezTo>
                <a:cubicBezTo>
                  <a:pt x="4089" y="6370"/>
                  <a:pt x="4089" y="6395"/>
                  <a:pt x="4064" y="6429"/>
                </a:cubicBezTo>
                <a:cubicBezTo>
                  <a:pt x="4039" y="6463"/>
                  <a:pt x="4032" y="6459"/>
                  <a:pt x="4021" y="6401"/>
                </a:cubicBezTo>
                <a:cubicBezTo>
                  <a:pt x="4012" y="6357"/>
                  <a:pt x="3993" y="6336"/>
                  <a:pt x="3972" y="6346"/>
                </a:cubicBezTo>
                <a:cubicBezTo>
                  <a:pt x="3945" y="6361"/>
                  <a:pt x="3948" y="6383"/>
                  <a:pt x="3987" y="6457"/>
                </a:cubicBezTo>
                <a:cubicBezTo>
                  <a:pt x="4044" y="6566"/>
                  <a:pt x="4050" y="6747"/>
                  <a:pt x="4000" y="6837"/>
                </a:cubicBezTo>
                <a:cubicBezTo>
                  <a:pt x="3981" y="6872"/>
                  <a:pt x="3964" y="6924"/>
                  <a:pt x="3963" y="6951"/>
                </a:cubicBezTo>
                <a:cubicBezTo>
                  <a:pt x="3962" y="6978"/>
                  <a:pt x="3913" y="7072"/>
                  <a:pt x="3854" y="7159"/>
                </a:cubicBezTo>
                <a:lnTo>
                  <a:pt x="3747" y="7316"/>
                </a:lnTo>
                <a:lnTo>
                  <a:pt x="3688" y="7189"/>
                </a:lnTo>
                <a:cubicBezTo>
                  <a:pt x="3655" y="7119"/>
                  <a:pt x="3609" y="7034"/>
                  <a:pt x="3585" y="7001"/>
                </a:cubicBezTo>
                <a:cubicBezTo>
                  <a:pt x="3561" y="6968"/>
                  <a:pt x="3529" y="6910"/>
                  <a:pt x="3516" y="6874"/>
                </a:cubicBezTo>
                <a:cubicBezTo>
                  <a:pt x="3472" y="6754"/>
                  <a:pt x="3434" y="6771"/>
                  <a:pt x="3456" y="6900"/>
                </a:cubicBezTo>
                <a:cubicBezTo>
                  <a:pt x="3466" y="6964"/>
                  <a:pt x="3473" y="7017"/>
                  <a:pt x="3471" y="7019"/>
                </a:cubicBezTo>
                <a:cubicBezTo>
                  <a:pt x="3448" y="7037"/>
                  <a:pt x="3341" y="7036"/>
                  <a:pt x="3322" y="7017"/>
                </a:cubicBezTo>
                <a:cubicBezTo>
                  <a:pt x="3285" y="6979"/>
                  <a:pt x="3098" y="7002"/>
                  <a:pt x="2924" y="7065"/>
                </a:cubicBezTo>
                <a:cubicBezTo>
                  <a:pt x="2757" y="7127"/>
                  <a:pt x="2491" y="7122"/>
                  <a:pt x="2433" y="7055"/>
                </a:cubicBezTo>
                <a:cubicBezTo>
                  <a:pt x="2414" y="7034"/>
                  <a:pt x="2355" y="7028"/>
                  <a:pt x="2288" y="7039"/>
                </a:cubicBezTo>
                <a:cubicBezTo>
                  <a:pt x="2219" y="7050"/>
                  <a:pt x="2160" y="7042"/>
                  <a:pt x="2141" y="7021"/>
                </a:cubicBezTo>
                <a:cubicBezTo>
                  <a:pt x="2123" y="7001"/>
                  <a:pt x="2073" y="6990"/>
                  <a:pt x="2027" y="6997"/>
                </a:cubicBezTo>
                <a:cubicBezTo>
                  <a:pt x="1982" y="7005"/>
                  <a:pt x="1931" y="6995"/>
                  <a:pt x="1914" y="6976"/>
                </a:cubicBezTo>
                <a:cubicBezTo>
                  <a:pt x="1896" y="6957"/>
                  <a:pt x="1885" y="6954"/>
                  <a:pt x="1889" y="6971"/>
                </a:cubicBezTo>
                <a:cubicBezTo>
                  <a:pt x="1899" y="7010"/>
                  <a:pt x="1860" y="7022"/>
                  <a:pt x="1803" y="6997"/>
                </a:cubicBezTo>
                <a:cubicBezTo>
                  <a:pt x="1779" y="6987"/>
                  <a:pt x="1748" y="6992"/>
                  <a:pt x="1734" y="7011"/>
                </a:cubicBezTo>
                <a:cubicBezTo>
                  <a:pt x="1721" y="7029"/>
                  <a:pt x="1686" y="7035"/>
                  <a:pt x="1658" y="7022"/>
                </a:cubicBezTo>
                <a:cubicBezTo>
                  <a:pt x="1593" y="6992"/>
                  <a:pt x="1387" y="7002"/>
                  <a:pt x="1293" y="7040"/>
                </a:cubicBezTo>
                <a:cubicBezTo>
                  <a:pt x="1253" y="7057"/>
                  <a:pt x="1204" y="7069"/>
                  <a:pt x="1184" y="7067"/>
                </a:cubicBezTo>
                <a:cubicBezTo>
                  <a:pt x="1164" y="7065"/>
                  <a:pt x="1102" y="7113"/>
                  <a:pt x="1046" y="7174"/>
                </a:cubicBezTo>
                <a:cubicBezTo>
                  <a:pt x="951" y="7277"/>
                  <a:pt x="872" y="7294"/>
                  <a:pt x="909" y="7204"/>
                </a:cubicBezTo>
                <a:cubicBezTo>
                  <a:pt x="920" y="7176"/>
                  <a:pt x="916" y="7177"/>
                  <a:pt x="893" y="7206"/>
                </a:cubicBezTo>
                <a:cubicBezTo>
                  <a:pt x="869" y="7237"/>
                  <a:pt x="868" y="7264"/>
                  <a:pt x="888" y="7326"/>
                </a:cubicBezTo>
                <a:cubicBezTo>
                  <a:pt x="910" y="7390"/>
                  <a:pt x="908" y="7415"/>
                  <a:pt x="881" y="7445"/>
                </a:cubicBezTo>
                <a:cubicBezTo>
                  <a:pt x="837" y="7495"/>
                  <a:pt x="796" y="7460"/>
                  <a:pt x="812" y="7387"/>
                </a:cubicBezTo>
                <a:cubicBezTo>
                  <a:pt x="819" y="7356"/>
                  <a:pt x="786" y="7389"/>
                  <a:pt x="738" y="7460"/>
                </a:cubicBezTo>
                <a:cubicBezTo>
                  <a:pt x="652" y="7590"/>
                  <a:pt x="652" y="7590"/>
                  <a:pt x="667" y="7819"/>
                </a:cubicBezTo>
                <a:cubicBezTo>
                  <a:pt x="676" y="7951"/>
                  <a:pt x="706" y="8119"/>
                  <a:pt x="740" y="8217"/>
                </a:cubicBezTo>
                <a:cubicBezTo>
                  <a:pt x="771" y="8310"/>
                  <a:pt x="796" y="8423"/>
                  <a:pt x="796" y="8468"/>
                </a:cubicBezTo>
                <a:cubicBezTo>
                  <a:pt x="797" y="8550"/>
                  <a:pt x="846" y="8811"/>
                  <a:pt x="956" y="9309"/>
                </a:cubicBezTo>
                <a:cubicBezTo>
                  <a:pt x="988" y="9454"/>
                  <a:pt x="1032" y="9691"/>
                  <a:pt x="1052" y="9836"/>
                </a:cubicBezTo>
                <a:cubicBezTo>
                  <a:pt x="1091" y="10116"/>
                  <a:pt x="1132" y="10304"/>
                  <a:pt x="1168" y="10372"/>
                </a:cubicBezTo>
                <a:cubicBezTo>
                  <a:pt x="1180" y="10394"/>
                  <a:pt x="1189" y="10474"/>
                  <a:pt x="1189" y="10550"/>
                </a:cubicBezTo>
                <a:cubicBezTo>
                  <a:pt x="1188" y="10626"/>
                  <a:pt x="1199" y="10719"/>
                  <a:pt x="1214" y="10757"/>
                </a:cubicBezTo>
                <a:cubicBezTo>
                  <a:pt x="1237" y="10815"/>
                  <a:pt x="1248" y="11191"/>
                  <a:pt x="1230" y="11287"/>
                </a:cubicBezTo>
                <a:cubicBezTo>
                  <a:pt x="1219" y="11342"/>
                  <a:pt x="1281" y="11486"/>
                  <a:pt x="1335" y="11531"/>
                </a:cubicBezTo>
                <a:cubicBezTo>
                  <a:pt x="1379" y="11569"/>
                  <a:pt x="1390" y="11566"/>
                  <a:pt x="1426" y="11502"/>
                </a:cubicBezTo>
                <a:lnTo>
                  <a:pt x="1466" y="11427"/>
                </a:lnTo>
                <a:lnTo>
                  <a:pt x="1543" y="11571"/>
                </a:lnTo>
                <a:cubicBezTo>
                  <a:pt x="1625" y="11723"/>
                  <a:pt x="1628" y="11802"/>
                  <a:pt x="1557" y="11989"/>
                </a:cubicBezTo>
                <a:cubicBezTo>
                  <a:pt x="1538" y="12038"/>
                  <a:pt x="1523" y="12096"/>
                  <a:pt x="1523" y="12118"/>
                </a:cubicBezTo>
                <a:cubicBezTo>
                  <a:pt x="1523" y="12140"/>
                  <a:pt x="1499" y="12215"/>
                  <a:pt x="1471" y="12283"/>
                </a:cubicBezTo>
                <a:cubicBezTo>
                  <a:pt x="1442" y="12352"/>
                  <a:pt x="1373" y="12526"/>
                  <a:pt x="1317" y="12672"/>
                </a:cubicBezTo>
                <a:cubicBezTo>
                  <a:pt x="1185" y="13014"/>
                  <a:pt x="1121" y="13169"/>
                  <a:pt x="1042" y="13331"/>
                </a:cubicBezTo>
                <a:cubicBezTo>
                  <a:pt x="943" y="13536"/>
                  <a:pt x="868" y="13770"/>
                  <a:pt x="896" y="13793"/>
                </a:cubicBezTo>
                <a:cubicBezTo>
                  <a:pt x="910" y="13805"/>
                  <a:pt x="887" y="13890"/>
                  <a:pt x="841" y="14000"/>
                </a:cubicBezTo>
                <a:cubicBezTo>
                  <a:pt x="798" y="14102"/>
                  <a:pt x="728" y="14283"/>
                  <a:pt x="685" y="14402"/>
                </a:cubicBezTo>
                <a:cubicBezTo>
                  <a:pt x="607" y="14615"/>
                  <a:pt x="607" y="14617"/>
                  <a:pt x="660" y="14628"/>
                </a:cubicBezTo>
                <a:cubicBezTo>
                  <a:pt x="689" y="14634"/>
                  <a:pt x="738" y="14670"/>
                  <a:pt x="769" y="14709"/>
                </a:cubicBezTo>
                <a:cubicBezTo>
                  <a:pt x="818" y="14771"/>
                  <a:pt x="823" y="14799"/>
                  <a:pt x="809" y="14945"/>
                </a:cubicBezTo>
                <a:cubicBezTo>
                  <a:pt x="795" y="15088"/>
                  <a:pt x="643" y="15537"/>
                  <a:pt x="576" y="15637"/>
                </a:cubicBezTo>
                <a:cubicBezTo>
                  <a:pt x="565" y="15655"/>
                  <a:pt x="556" y="15690"/>
                  <a:pt x="556" y="15717"/>
                </a:cubicBezTo>
                <a:cubicBezTo>
                  <a:pt x="556" y="15743"/>
                  <a:pt x="528" y="15813"/>
                  <a:pt x="495" y="15872"/>
                </a:cubicBezTo>
                <a:cubicBezTo>
                  <a:pt x="462" y="15932"/>
                  <a:pt x="435" y="15995"/>
                  <a:pt x="435" y="16013"/>
                </a:cubicBezTo>
                <a:cubicBezTo>
                  <a:pt x="435" y="16030"/>
                  <a:pt x="399" y="16131"/>
                  <a:pt x="356" y="16237"/>
                </a:cubicBezTo>
                <a:cubicBezTo>
                  <a:pt x="246" y="16504"/>
                  <a:pt x="70" y="17027"/>
                  <a:pt x="31" y="17202"/>
                </a:cubicBezTo>
                <a:lnTo>
                  <a:pt x="0" y="17349"/>
                </a:lnTo>
                <a:lnTo>
                  <a:pt x="58" y="17275"/>
                </a:lnTo>
                <a:cubicBezTo>
                  <a:pt x="136" y="17175"/>
                  <a:pt x="157" y="17235"/>
                  <a:pt x="99" y="17392"/>
                </a:cubicBezTo>
                <a:cubicBezTo>
                  <a:pt x="74" y="17461"/>
                  <a:pt x="46" y="17589"/>
                  <a:pt x="38" y="17675"/>
                </a:cubicBezTo>
                <a:cubicBezTo>
                  <a:pt x="19" y="17857"/>
                  <a:pt x="52" y="17878"/>
                  <a:pt x="168" y="17761"/>
                </a:cubicBezTo>
                <a:cubicBezTo>
                  <a:pt x="238" y="17690"/>
                  <a:pt x="289" y="17699"/>
                  <a:pt x="289" y="17781"/>
                </a:cubicBezTo>
                <a:cubicBezTo>
                  <a:pt x="289" y="17805"/>
                  <a:pt x="306" y="17833"/>
                  <a:pt x="327" y="17843"/>
                </a:cubicBezTo>
                <a:cubicBezTo>
                  <a:pt x="352" y="17857"/>
                  <a:pt x="380" y="17825"/>
                  <a:pt x="415" y="17744"/>
                </a:cubicBezTo>
                <a:lnTo>
                  <a:pt x="467" y="17627"/>
                </a:lnTo>
                <a:lnTo>
                  <a:pt x="510" y="17704"/>
                </a:lnTo>
                <a:cubicBezTo>
                  <a:pt x="552" y="17782"/>
                  <a:pt x="553" y="17781"/>
                  <a:pt x="589" y="17716"/>
                </a:cubicBezTo>
                <a:cubicBezTo>
                  <a:pt x="609" y="17680"/>
                  <a:pt x="645" y="17599"/>
                  <a:pt x="669" y="17536"/>
                </a:cubicBezTo>
                <a:cubicBezTo>
                  <a:pt x="791" y="17216"/>
                  <a:pt x="1012" y="16710"/>
                  <a:pt x="1031" y="16710"/>
                </a:cubicBezTo>
                <a:cubicBezTo>
                  <a:pt x="1036" y="16710"/>
                  <a:pt x="1050" y="16747"/>
                  <a:pt x="1063" y="16792"/>
                </a:cubicBezTo>
                <a:cubicBezTo>
                  <a:pt x="1091" y="16895"/>
                  <a:pt x="1159" y="16900"/>
                  <a:pt x="1345" y="16811"/>
                </a:cubicBezTo>
                <a:cubicBezTo>
                  <a:pt x="1493" y="16740"/>
                  <a:pt x="1523" y="16746"/>
                  <a:pt x="1523" y="16849"/>
                </a:cubicBezTo>
                <a:cubicBezTo>
                  <a:pt x="1523" y="16906"/>
                  <a:pt x="1533" y="16913"/>
                  <a:pt x="1594" y="16897"/>
                </a:cubicBezTo>
                <a:cubicBezTo>
                  <a:pt x="1677" y="16874"/>
                  <a:pt x="1704" y="16913"/>
                  <a:pt x="1669" y="17002"/>
                </a:cubicBezTo>
                <a:cubicBezTo>
                  <a:pt x="1656" y="17037"/>
                  <a:pt x="1652" y="17074"/>
                  <a:pt x="1661" y="17087"/>
                </a:cubicBezTo>
                <a:cubicBezTo>
                  <a:pt x="1670" y="17099"/>
                  <a:pt x="1680" y="17145"/>
                  <a:pt x="1685" y="17191"/>
                </a:cubicBezTo>
                <a:cubicBezTo>
                  <a:pt x="1689" y="17236"/>
                  <a:pt x="1724" y="17351"/>
                  <a:pt x="1761" y="17445"/>
                </a:cubicBezTo>
                <a:cubicBezTo>
                  <a:pt x="1819" y="17591"/>
                  <a:pt x="1842" y="17619"/>
                  <a:pt x="1923" y="17643"/>
                </a:cubicBezTo>
                <a:cubicBezTo>
                  <a:pt x="2118" y="17701"/>
                  <a:pt x="2359" y="17627"/>
                  <a:pt x="2665" y="17417"/>
                </a:cubicBezTo>
                <a:cubicBezTo>
                  <a:pt x="2724" y="17377"/>
                  <a:pt x="2734" y="17378"/>
                  <a:pt x="2746" y="17420"/>
                </a:cubicBezTo>
                <a:cubicBezTo>
                  <a:pt x="2754" y="17447"/>
                  <a:pt x="2754" y="17491"/>
                  <a:pt x="2746" y="17518"/>
                </a:cubicBezTo>
                <a:cubicBezTo>
                  <a:pt x="2739" y="17545"/>
                  <a:pt x="2741" y="17567"/>
                  <a:pt x="2752" y="17567"/>
                </a:cubicBezTo>
                <a:cubicBezTo>
                  <a:pt x="2788" y="17567"/>
                  <a:pt x="2840" y="17460"/>
                  <a:pt x="2832" y="17400"/>
                </a:cubicBezTo>
                <a:cubicBezTo>
                  <a:pt x="2825" y="17340"/>
                  <a:pt x="2932" y="17205"/>
                  <a:pt x="2987" y="17205"/>
                </a:cubicBezTo>
                <a:cubicBezTo>
                  <a:pt x="3005" y="17205"/>
                  <a:pt x="3021" y="17191"/>
                  <a:pt x="3021" y="17174"/>
                </a:cubicBezTo>
                <a:cubicBezTo>
                  <a:pt x="3021" y="17157"/>
                  <a:pt x="3071" y="17094"/>
                  <a:pt x="3132" y="17034"/>
                </a:cubicBezTo>
                <a:cubicBezTo>
                  <a:pt x="3194" y="16974"/>
                  <a:pt x="3253" y="16893"/>
                  <a:pt x="3263" y="16855"/>
                </a:cubicBezTo>
                <a:cubicBezTo>
                  <a:pt x="3278" y="16802"/>
                  <a:pt x="3300" y="16788"/>
                  <a:pt x="3362" y="16794"/>
                </a:cubicBezTo>
                <a:cubicBezTo>
                  <a:pt x="3472" y="16804"/>
                  <a:pt x="3541" y="16754"/>
                  <a:pt x="3503" y="16692"/>
                </a:cubicBezTo>
                <a:cubicBezTo>
                  <a:pt x="3480" y="16655"/>
                  <a:pt x="3489" y="16626"/>
                  <a:pt x="3546" y="16548"/>
                </a:cubicBezTo>
                <a:cubicBezTo>
                  <a:pt x="3586" y="16494"/>
                  <a:pt x="3613" y="16443"/>
                  <a:pt x="3607" y="16434"/>
                </a:cubicBezTo>
                <a:cubicBezTo>
                  <a:pt x="3601" y="16425"/>
                  <a:pt x="3604" y="16402"/>
                  <a:pt x="3613" y="16381"/>
                </a:cubicBezTo>
                <a:cubicBezTo>
                  <a:pt x="3625" y="16355"/>
                  <a:pt x="3643" y="16360"/>
                  <a:pt x="3675" y="16399"/>
                </a:cubicBezTo>
                <a:cubicBezTo>
                  <a:pt x="3700" y="16430"/>
                  <a:pt x="3713" y="16470"/>
                  <a:pt x="3705" y="16488"/>
                </a:cubicBezTo>
                <a:cubicBezTo>
                  <a:pt x="3696" y="16507"/>
                  <a:pt x="3701" y="16512"/>
                  <a:pt x="3716" y="16500"/>
                </a:cubicBezTo>
                <a:cubicBezTo>
                  <a:pt x="3751" y="16470"/>
                  <a:pt x="3848" y="16702"/>
                  <a:pt x="3916" y="16974"/>
                </a:cubicBezTo>
                <a:cubicBezTo>
                  <a:pt x="3945" y="17092"/>
                  <a:pt x="3999" y="17232"/>
                  <a:pt x="4035" y="17286"/>
                </a:cubicBezTo>
                <a:cubicBezTo>
                  <a:pt x="4133" y="17431"/>
                  <a:pt x="4158" y="17513"/>
                  <a:pt x="4165" y="17716"/>
                </a:cubicBezTo>
                <a:cubicBezTo>
                  <a:pt x="4170" y="17873"/>
                  <a:pt x="4182" y="17915"/>
                  <a:pt x="4257" y="18022"/>
                </a:cubicBezTo>
                <a:cubicBezTo>
                  <a:pt x="4304" y="18090"/>
                  <a:pt x="4349" y="18177"/>
                  <a:pt x="4356" y="18217"/>
                </a:cubicBezTo>
                <a:cubicBezTo>
                  <a:pt x="4371" y="18304"/>
                  <a:pt x="4321" y="18519"/>
                  <a:pt x="4276" y="18557"/>
                </a:cubicBezTo>
                <a:cubicBezTo>
                  <a:pt x="4250" y="18579"/>
                  <a:pt x="4249" y="18594"/>
                  <a:pt x="4275" y="18636"/>
                </a:cubicBezTo>
                <a:cubicBezTo>
                  <a:pt x="4292" y="18665"/>
                  <a:pt x="4301" y="18709"/>
                  <a:pt x="4293" y="18736"/>
                </a:cubicBezTo>
                <a:cubicBezTo>
                  <a:pt x="4282" y="18775"/>
                  <a:pt x="4292" y="18776"/>
                  <a:pt x="4352" y="18747"/>
                </a:cubicBezTo>
                <a:cubicBezTo>
                  <a:pt x="4441" y="18705"/>
                  <a:pt x="4497" y="18755"/>
                  <a:pt x="4449" y="18833"/>
                </a:cubicBezTo>
                <a:cubicBezTo>
                  <a:pt x="4427" y="18870"/>
                  <a:pt x="4426" y="18886"/>
                  <a:pt x="4448" y="18904"/>
                </a:cubicBezTo>
                <a:cubicBezTo>
                  <a:pt x="4468" y="18921"/>
                  <a:pt x="4460" y="18946"/>
                  <a:pt x="4420" y="18987"/>
                </a:cubicBezTo>
                <a:cubicBezTo>
                  <a:pt x="4371" y="19037"/>
                  <a:pt x="4368" y="19055"/>
                  <a:pt x="4392" y="19122"/>
                </a:cubicBezTo>
                <a:cubicBezTo>
                  <a:pt x="4408" y="19165"/>
                  <a:pt x="4423" y="19222"/>
                  <a:pt x="4426" y="19249"/>
                </a:cubicBezTo>
                <a:cubicBezTo>
                  <a:pt x="4433" y="19307"/>
                  <a:pt x="4350" y="19485"/>
                  <a:pt x="4194" y="19743"/>
                </a:cubicBezTo>
                <a:cubicBezTo>
                  <a:pt x="4134" y="19843"/>
                  <a:pt x="4073" y="19963"/>
                  <a:pt x="4058" y="20008"/>
                </a:cubicBezTo>
                <a:cubicBezTo>
                  <a:pt x="4044" y="20053"/>
                  <a:pt x="4015" y="20113"/>
                  <a:pt x="3995" y="20143"/>
                </a:cubicBezTo>
                <a:cubicBezTo>
                  <a:pt x="3948" y="20214"/>
                  <a:pt x="3995" y="20259"/>
                  <a:pt x="4055" y="20199"/>
                </a:cubicBezTo>
                <a:cubicBezTo>
                  <a:pt x="4079" y="20176"/>
                  <a:pt x="4157" y="20067"/>
                  <a:pt x="4228" y="19958"/>
                </a:cubicBezTo>
                <a:cubicBezTo>
                  <a:pt x="4299" y="19849"/>
                  <a:pt x="4392" y="19715"/>
                  <a:pt x="4435" y="19661"/>
                </a:cubicBezTo>
                <a:cubicBezTo>
                  <a:pt x="4477" y="19606"/>
                  <a:pt x="4550" y="19480"/>
                  <a:pt x="4597" y="19380"/>
                </a:cubicBezTo>
                <a:cubicBezTo>
                  <a:pt x="4644" y="19279"/>
                  <a:pt x="4698" y="19181"/>
                  <a:pt x="4716" y="19162"/>
                </a:cubicBezTo>
                <a:cubicBezTo>
                  <a:pt x="4770" y="19103"/>
                  <a:pt x="4883" y="19078"/>
                  <a:pt x="4918" y="19117"/>
                </a:cubicBezTo>
                <a:cubicBezTo>
                  <a:pt x="4941" y="19144"/>
                  <a:pt x="4964" y="19142"/>
                  <a:pt x="5001" y="19111"/>
                </a:cubicBezTo>
                <a:cubicBezTo>
                  <a:pt x="5048" y="19071"/>
                  <a:pt x="5064" y="19084"/>
                  <a:pt x="5194" y="19266"/>
                </a:cubicBezTo>
                <a:cubicBezTo>
                  <a:pt x="5366" y="19507"/>
                  <a:pt x="5413" y="19545"/>
                  <a:pt x="5522" y="19545"/>
                </a:cubicBezTo>
                <a:cubicBezTo>
                  <a:pt x="5579" y="19545"/>
                  <a:pt x="5615" y="19566"/>
                  <a:pt x="5635" y="19610"/>
                </a:cubicBezTo>
                <a:cubicBezTo>
                  <a:pt x="5657" y="19656"/>
                  <a:pt x="5673" y="19664"/>
                  <a:pt x="5695" y="19639"/>
                </a:cubicBezTo>
                <a:cubicBezTo>
                  <a:pt x="5732" y="19597"/>
                  <a:pt x="5776" y="19630"/>
                  <a:pt x="5776" y="19699"/>
                </a:cubicBezTo>
                <a:cubicBezTo>
                  <a:pt x="5776" y="19740"/>
                  <a:pt x="5793" y="19746"/>
                  <a:pt x="5865" y="19729"/>
                </a:cubicBezTo>
                <a:cubicBezTo>
                  <a:pt x="6010" y="19694"/>
                  <a:pt x="6237" y="19710"/>
                  <a:pt x="6310" y="19762"/>
                </a:cubicBezTo>
                <a:cubicBezTo>
                  <a:pt x="6346" y="19788"/>
                  <a:pt x="6399" y="19810"/>
                  <a:pt x="6426" y="19810"/>
                </a:cubicBezTo>
                <a:cubicBezTo>
                  <a:pt x="6453" y="19810"/>
                  <a:pt x="6510" y="19852"/>
                  <a:pt x="6554" y="19904"/>
                </a:cubicBezTo>
                <a:cubicBezTo>
                  <a:pt x="6654" y="20022"/>
                  <a:pt x="6725" y="20074"/>
                  <a:pt x="6790" y="20074"/>
                </a:cubicBezTo>
                <a:cubicBezTo>
                  <a:pt x="6818" y="20074"/>
                  <a:pt x="6883" y="20132"/>
                  <a:pt x="6935" y="20204"/>
                </a:cubicBezTo>
                <a:cubicBezTo>
                  <a:pt x="7035" y="20343"/>
                  <a:pt x="7124" y="20374"/>
                  <a:pt x="7176" y="20289"/>
                </a:cubicBezTo>
                <a:cubicBezTo>
                  <a:pt x="7192" y="20263"/>
                  <a:pt x="7202" y="20216"/>
                  <a:pt x="7199" y="20183"/>
                </a:cubicBezTo>
                <a:cubicBezTo>
                  <a:pt x="7196" y="20150"/>
                  <a:pt x="7201" y="20101"/>
                  <a:pt x="7209" y="20074"/>
                </a:cubicBezTo>
                <a:cubicBezTo>
                  <a:pt x="7217" y="20047"/>
                  <a:pt x="7227" y="19987"/>
                  <a:pt x="7231" y="19942"/>
                </a:cubicBezTo>
                <a:cubicBezTo>
                  <a:pt x="7237" y="19866"/>
                  <a:pt x="7251" y="19857"/>
                  <a:pt x="7393" y="19836"/>
                </a:cubicBezTo>
                <a:cubicBezTo>
                  <a:pt x="7641" y="19799"/>
                  <a:pt x="7909" y="19616"/>
                  <a:pt x="8021" y="19410"/>
                </a:cubicBezTo>
                <a:cubicBezTo>
                  <a:pt x="8050" y="19356"/>
                  <a:pt x="8085" y="19323"/>
                  <a:pt x="8100" y="19335"/>
                </a:cubicBezTo>
                <a:cubicBezTo>
                  <a:pt x="8116" y="19349"/>
                  <a:pt x="8120" y="19344"/>
                  <a:pt x="8109" y="19320"/>
                </a:cubicBezTo>
                <a:cubicBezTo>
                  <a:pt x="8100" y="19299"/>
                  <a:pt x="8107" y="19276"/>
                  <a:pt x="8124" y="19269"/>
                </a:cubicBezTo>
                <a:cubicBezTo>
                  <a:pt x="8301" y="19200"/>
                  <a:pt x="8366" y="19166"/>
                  <a:pt x="8389" y="19129"/>
                </a:cubicBezTo>
                <a:cubicBezTo>
                  <a:pt x="8404" y="19105"/>
                  <a:pt x="8440" y="19084"/>
                  <a:pt x="8470" y="19084"/>
                </a:cubicBezTo>
                <a:cubicBezTo>
                  <a:pt x="8544" y="19084"/>
                  <a:pt x="8543" y="18934"/>
                  <a:pt x="8469" y="18813"/>
                </a:cubicBezTo>
                <a:cubicBezTo>
                  <a:pt x="8417" y="18729"/>
                  <a:pt x="8319" y="18380"/>
                  <a:pt x="8301" y="18218"/>
                </a:cubicBezTo>
                <a:cubicBezTo>
                  <a:pt x="8296" y="18178"/>
                  <a:pt x="8284" y="18063"/>
                  <a:pt x="8274" y="17964"/>
                </a:cubicBezTo>
                <a:cubicBezTo>
                  <a:pt x="8261" y="17832"/>
                  <a:pt x="8241" y="17767"/>
                  <a:pt x="8200" y="17723"/>
                </a:cubicBezTo>
                <a:cubicBezTo>
                  <a:pt x="8152" y="17671"/>
                  <a:pt x="8144" y="17633"/>
                  <a:pt x="8145" y="17458"/>
                </a:cubicBezTo>
                <a:cubicBezTo>
                  <a:pt x="8145" y="17277"/>
                  <a:pt x="8153" y="17243"/>
                  <a:pt x="8217" y="17158"/>
                </a:cubicBezTo>
                <a:cubicBezTo>
                  <a:pt x="8257" y="17105"/>
                  <a:pt x="8289" y="17030"/>
                  <a:pt x="8289" y="16991"/>
                </a:cubicBezTo>
                <a:cubicBezTo>
                  <a:pt x="8289" y="16875"/>
                  <a:pt x="8311" y="16873"/>
                  <a:pt x="8454" y="16979"/>
                </a:cubicBezTo>
                <a:cubicBezTo>
                  <a:pt x="8529" y="17035"/>
                  <a:pt x="8639" y="17117"/>
                  <a:pt x="8699" y="17161"/>
                </a:cubicBezTo>
                <a:cubicBezTo>
                  <a:pt x="8759" y="17205"/>
                  <a:pt x="8906" y="17291"/>
                  <a:pt x="9026" y="17353"/>
                </a:cubicBezTo>
                <a:cubicBezTo>
                  <a:pt x="9454" y="17572"/>
                  <a:pt x="9521" y="17622"/>
                  <a:pt x="9521" y="17723"/>
                </a:cubicBezTo>
                <a:lnTo>
                  <a:pt x="9521" y="17814"/>
                </a:lnTo>
                <a:lnTo>
                  <a:pt x="9559" y="17739"/>
                </a:lnTo>
                <a:cubicBezTo>
                  <a:pt x="9591" y="17679"/>
                  <a:pt x="9612" y="17669"/>
                  <a:pt x="9685" y="17683"/>
                </a:cubicBezTo>
                <a:cubicBezTo>
                  <a:pt x="9829" y="17711"/>
                  <a:pt x="10079" y="17739"/>
                  <a:pt x="10226" y="17744"/>
                </a:cubicBezTo>
                <a:cubicBezTo>
                  <a:pt x="10302" y="17747"/>
                  <a:pt x="10369" y="17757"/>
                  <a:pt x="10375" y="17766"/>
                </a:cubicBezTo>
                <a:cubicBezTo>
                  <a:pt x="10382" y="17775"/>
                  <a:pt x="10532" y="17774"/>
                  <a:pt x="10709" y="17764"/>
                </a:cubicBezTo>
                <a:cubicBezTo>
                  <a:pt x="10887" y="17754"/>
                  <a:pt x="11042" y="17756"/>
                  <a:pt x="11055" y="17769"/>
                </a:cubicBezTo>
                <a:cubicBezTo>
                  <a:pt x="11069" y="17782"/>
                  <a:pt x="11167" y="17806"/>
                  <a:pt x="11273" y="17823"/>
                </a:cubicBezTo>
                <a:cubicBezTo>
                  <a:pt x="11422" y="17848"/>
                  <a:pt x="11474" y="17846"/>
                  <a:pt x="11502" y="17814"/>
                </a:cubicBezTo>
                <a:cubicBezTo>
                  <a:pt x="11538" y="17772"/>
                  <a:pt x="11617" y="17756"/>
                  <a:pt x="11990" y="17713"/>
                </a:cubicBezTo>
                <a:cubicBezTo>
                  <a:pt x="12164" y="17692"/>
                  <a:pt x="12184" y="17697"/>
                  <a:pt x="12330" y="17794"/>
                </a:cubicBezTo>
                <a:cubicBezTo>
                  <a:pt x="12423" y="17856"/>
                  <a:pt x="12522" y="17898"/>
                  <a:pt x="12579" y="17898"/>
                </a:cubicBezTo>
                <a:cubicBezTo>
                  <a:pt x="12672" y="17898"/>
                  <a:pt x="13075" y="18147"/>
                  <a:pt x="13263" y="18321"/>
                </a:cubicBezTo>
                <a:cubicBezTo>
                  <a:pt x="13496" y="18537"/>
                  <a:pt x="13480" y="18528"/>
                  <a:pt x="13574" y="18493"/>
                </a:cubicBezTo>
                <a:cubicBezTo>
                  <a:pt x="13645" y="18466"/>
                  <a:pt x="13671" y="18469"/>
                  <a:pt x="13703" y="18508"/>
                </a:cubicBezTo>
                <a:cubicBezTo>
                  <a:pt x="13724" y="18534"/>
                  <a:pt x="13764" y="18557"/>
                  <a:pt x="13791" y="18557"/>
                </a:cubicBezTo>
                <a:cubicBezTo>
                  <a:pt x="13818" y="18557"/>
                  <a:pt x="13854" y="18577"/>
                  <a:pt x="13870" y="18603"/>
                </a:cubicBezTo>
                <a:cubicBezTo>
                  <a:pt x="13885" y="18629"/>
                  <a:pt x="13914" y="18644"/>
                  <a:pt x="13933" y="18635"/>
                </a:cubicBezTo>
                <a:cubicBezTo>
                  <a:pt x="13951" y="18625"/>
                  <a:pt x="14034" y="18661"/>
                  <a:pt x="14118" y="18716"/>
                </a:cubicBezTo>
                <a:cubicBezTo>
                  <a:pt x="14201" y="18770"/>
                  <a:pt x="14332" y="18834"/>
                  <a:pt x="14408" y="18856"/>
                </a:cubicBezTo>
                <a:cubicBezTo>
                  <a:pt x="14552" y="18898"/>
                  <a:pt x="14613" y="18955"/>
                  <a:pt x="14584" y="19020"/>
                </a:cubicBezTo>
                <a:cubicBezTo>
                  <a:pt x="14573" y="19043"/>
                  <a:pt x="14583" y="19053"/>
                  <a:pt x="14612" y="19046"/>
                </a:cubicBezTo>
                <a:cubicBezTo>
                  <a:pt x="14678" y="19031"/>
                  <a:pt x="14837" y="19103"/>
                  <a:pt x="15145" y="19286"/>
                </a:cubicBezTo>
                <a:cubicBezTo>
                  <a:pt x="15295" y="19375"/>
                  <a:pt x="15427" y="19446"/>
                  <a:pt x="15437" y="19446"/>
                </a:cubicBezTo>
                <a:cubicBezTo>
                  <a:pt x="15447" y="19446"/>
                  <a:pt x="15499" y="19476"/>
                  <a:pt x="15551" y="19512"/>
                </a:cubicBezTo>
                <a:cubicBezTo>
                  <a:pt x="15603" y="19548"/>
                  <a:pt x="15673" y="19578"/>
                  <a:pt x="15707" y="19578"/>
                </a:cubicBezTo>
                <a:cubicBezTo>
                  <a:pt x="15742" y="19578"/>
                  <a:pt x="15819" y="19635"/>
                  <a:pt x="15888" y="19712"/>
                </a:cubicBezTo>
                <a:cubicBezTo>
                  <a:pt x="16025" y="19863"/>
                  <a:pt x="16350" y="20171"/>
                  <a:pt x="16373" y="20171"/>
                </a:cubicBezTo>
                <a:cubicBezTo>
                  <a:pt x="16381" y="20171"/>
                  <a:pt x="16380" y="20159"/>
                  <a:pt x="16373" y="20142"/>
                </a:cubicBezTo>
                <a:cubicBezTo>
                  <a:pt x="16342" y="20074"/>
                  <a:pt x="16417" y="20069"/>
                  <a:pt x="16482" y="20135"/>
                </a:cubicBezTo>
                <a:cubicBezTo>
                  <a:pt x="16520" y="20173"/>
                  <a:pt x="16561" y="20204"/>
                  <a:pt x="16574" y="20204"/>
                </a:cubicBezTo>
                <a:cubicBezTo>
                  <a:pt x="16586" y="20204"/>
                  <a:pt x="16610" y="20228"/>
                  <a:pt x="16627" y="20256"/>
                </a:cubicBezTo>
                <a:cubicBezTo>
                  <a:pt x="16647" y="20289"/>
                  <a:pt x="16665" y="20296"/>
                  <a:pt x="16681" y="20274"/>
                </a:cubicBezTo>
                <a:cubicBezTo>
                  <a:pt x="16697" y="20252"/>
                  <a:pt x="16751" y="20303"/>
                  <a:pt x="16841" y="20426"/>
                </a:cubicBezTo>
                <a:cubicBezTo>
                  <a:pt x="16915" y="20528"/>
                  <a:pt x="17063" y="20712"/>
                  <a:pt x="17169" y="20836"/>
                </a:cubicBezTo>
                <a:cubicBezTo>
                  <a:pt x="17275" y="20959"/>
                  <a:pt x="17388" y="21091"/>
                  <a:pt x="17418" y="21128"/>
                </a:cubicBezTo>
                <a:cubicBezTo>
                  <a:pt x="17462" y="21181"/>
                  <a:pt x="17494" y="21192"/>
                  <a:pt x="17556" y="21176"/>
                </a:cubicBezTo>
                <a:cubicBezTo>
                  <a:pt x="17617" y="21160"/>
                  <a:pt x="17672" y="21177"/>
                  <a:pt x="17771" y="21240"/>
                </a:cubicBezTo>
                <a:cubicBezTo>
                  <a:pt x="17844" y="21288"/>
                  <a:pt x="17916" y="21326"/>
                  <a:pt x="17930" y="21326"/>
                </a:cubicBezTo>
                <a:cubicBezTo>
                  <a:pt x="17970" y="21326"/>
                  <a:pt x="18075" y="21422"/>
                  <a:pt x="18192" y="21566"/>
                </a:cubicBezTo>
                <a:cubicBezTo>
                  <a:pt x="18204" y="21581"/>
                  <a:pt x="18213" y="21587"/>
                  <a:pt x="18224" y="21599"/>
                </a:cubicBezTo>
                <a:lnTo>
                  <a:pt x="19336" y="21599"/>
                </a:lnTo>
                <a:cubicBezTo>
                  <a:pt x="19323" y="21593"/>
                  <a:pt x="19312" y="21581"/>
                  <a:pt x="19303" y="21564"/>
                </a:cubicBezTo>
                <a:cubicBezTo>
                  <a:pt x="19286" y="21533"/>
                  <a:pt x="19250" y="21503"/>
                  <a:pt x="19223" y="21497"/>
                </a:cubicBezTo>
                <a:cubicBezTo>
                  <a:pt x="19196" y="21490"/>
                  <a:pt x="19153" y="21458"/>
                  <a:pt x="19126" y="21426"/>
                </a:cubicBezTo>
                <a:cubicBezTo>
                  <a:pt x="19100" y="21393"/>
                  <a:pt x="19031" y="21331"/>
                  <a:pt x="18972" y="21288"/>
                </a:cubicBezTo>
                <a:cubicBezTo>
                  <a:pt x="18914" y="21246"/>
                  <a:pt x="18849" y="21196"/>
                  <a:pt x="18827" y="21178"/>
                </a:cubicBezTo>
                <a:cubicBezTo>
                  <a:pt x="18639" y="21016"/>
                  <a:pt x="18587" y="20959"/>
                  <a:pt x="18551" y="20885"/>
                </a:cubicBezTo>
                <a:cubicBezTo>
                  <a:pt x="18529" y="20838"/>
                  <a:pt x="18502" y="20802"/>
                  <a:pt x="18492" y="20806"/>
                </a:cubicBezTo>
                <a:cubicBezTo>
                  <a:pt x="18446" y="20822"/>
                  <a:pt x="18347" y="20749"/>
                  <a:pt x="18277" y="20647"/>
                </a:cubicBezTo>
                <a:cubicBezTo>
                  <a:pt x="18234" y="20586"/>
                  <a:pt x="18176" y="20535"/>
                  <a:pt x="18148" y="20535"/>
                </a:cubicBezTo>
                <a:cubicBezTo>
                  <a:pt x="18121" y="20535"/>
                  <a:pt x="18074" y="20513"/>
                  <a:pt x="18044" y="20487"/>
                </a:cubicBezTo>
                <a:cubicBezTo>
                  <a:pt x="18015" y="20461"/>
                  <a:pt x="17931" y="20434"/>
                  <a:pt x="17859" y="20426"/>
                </a:cubicBezTo>
                <a:cubicBezTo>
                  <a:pt x="17739" y="20413"/>
                  <a:pt x="17724" y="20402"/>
                  <a:pt x="17685" y="20302"/>
                </a:cubicBezTo>
                <a:cubicBezTo>
                  <a:pt x="17646" y="20203"/>
                  <a:pt x="17645" y="20184"/>
                  <a:pt x="17677" y="20117"/>
                </a:cubicBezTo>
                <a:cubicBezTo>
                  <a:pt x="17728" y="20013"/>
                  <a:pt x="17722" y="19995"/>
                  <a:pt x="17664" y="20074"/>
                </a:cubicBezTo>
                <a:cubicBezTo>
                  <a:pt x="17637" y="20111"/>
                  <a:pt x="17603" y="20131"/>
                  <a:pt x="17588" y="20119"/>
                </a:cubicBezTo>
                <a:cubicBezTo>
                  <a:pt x="17570" y="20103"/>
                  <a:pt x="17574" y="20083"/>
                  <a:pt x="17601" y="20056"/>
                </a:cubicBezTo>
                <a:cubicBezTo>
                  <a:pt x="17636" y="20021"/>
                  <a:pt x="17638" y="20013"/>
                  <a:pt x="17606" y="19996"/>
                </a:cubicBezTo>
                <a:cubicBezTo>
                  <a:pt x="17585" y="19985"/>
                  <a:pt x="17575" y="19955"/>
                  <a:pt x="17583" y="19925"/>
                </a:cubicBezTo>
                <a:cubicBezTo>
                  <a:pt x="17591" y="19897"/>
                  <a:pt x="17585" y="19853"/>
                  <a:pt x="17568" y="19826"/>
                </a:cubicBezTo>
                <a:cubicBezTo>
                  <a:pt x="17544" y="19786"/>
                  <a:pt x="17549" y="19772"/>
                  <a:pt x="17595" y="19748"/>
                </a:cubicBezTo>
                <a:lnTo>
                  <a:pt x="17651" y="19720"/>
                </a:lnTo>
                <a:lnTo>
                  <a:pt x="17596" y="19681"/>
                </a:lnTo>
                <a:lnTo>
                  <a:pt x="17542" y="19641"/>
                </a:lnTo>
                <a:lnTo>
                  <a:pt x="17598" y="19560"/>
                </a:lnTo>
                <a:cubicBezTo>
                  <a:pt x="17672" y="19452"/>
                  <a:pt x="17710" y="19460"/>
                  <a:pt x="17808" y="19598"/>
                </a:cubicBezTo>
                <a:cubicBezTo>
                  <a:pt x="17883" y="19703"/>
                  <a:pt x="17888" y="19722"/>
                  <a:pt x="17860" y="19783"/>
                </a:cubicBezTo>
                <a:cubicBezTo>
                  <a:pt x="17832" y="19844"/>
                  <a:pt x="17834" y="19849"/>
                  <a:pt x="17871" y="19829"/>
                </a:cubicBezTo>
                <a:cubicBezTo>
                  <a:pt x="17897" y="19816"/>
                  <a:pt x="17933" y="19830"/>
                  <a:pt x="17962" y="19866"/>
                </a:cubicBezTo>
                <a:cubicBezTo>
                  <a:pt x="18009" y="19923"/>
                  <a:pt x="18009" y="19923"/>
                  <a:pt x="17992" y="19848"/>
                </a:cubicBezTo>
                <a:cubicBezTo>
                  <a:pt x="17982" y="19805"/>
                  <a:pt x="17971" y="19736"/>
                  <a:pt x="17968" y="19694"/>
                </a:cubicBezTo>
                <a:cubicBezTo>
                  <a:pt x="17965" y="19652"/>
                  <a:pt x="17932" y="19581"/>
                  <a:pt x="17894" y="19537"/>
                </a:cubicBezTo>
                <a:cubicBezTo>
                  <a:pt x="17830" y="19462"/>
                  <a:pt x="17826" y="19449"/>
                  <a:pt x="17848" y="19312"/>
                </a:cubicBezTo>
                <a:cubicBezTo>
                  <a:pt x="17870" y="19176"/>
                  <a:pt x="17877" y="19168"/>
                  <a:pt x="17947" y="19175"/>
                </a:cubicBezTo>
                <a:cubicBezTo>
                  <a:pt x="17997" y="19180"/>
                  <a:pt x="18027" y="19166"/>
                  <a:pt x="18037" y="19132"/>
                </a:cubicBezTo>
                <a:cubicBezTo>
                  <a:pt x="18048" y="19091"/>
                  <a:pt x="18078" y="19085"/>
                  <a:pt x="18191" y="19102"/>
                </a:cubicBezTo>
                <a:cubicBezTo>
                  <a:pt x="18272" y="19115"/>
                  <a:pt x="18389" y="19106"/>
                  <a:pt x="18474" y="19083"/>
                </a:cubicBezTo>
                <a:cubicBezTo>
                  <a:pt x="18554" y="19060"/>
                  <a:pt x="18666" y="19039"/>
                  <a:pt x="18723" y="19035"/>
                </a:cubicBezTo>
                <a:lnTo>
                  <a:pt x="18827" y="19026"/>
                </a:lnTo>
                <a:lnTo>
                  <a:pt x="18998" y="19377"/>
                </a:lnTo>
                <a:cubicBezTo>
                  <a:pt x="19092" y="19570"/>
                  <a:pt x="19180" y="19736"/>
                  <a:pt x="19192" y="19747"/>
                </a:cubicBezTo>
                <a:cubicBezTo>
                  <a:pt x="19204" y="19757"/>
                  <a:pt x="19235" y="19823"/>
                  <a:pt x="19262" y="19894"/>
                </a:cubicBezTo>
                <a:cubicBezTo>
                  <a:pt x="19310" y="20021"/>
                  <a:pt x="19391" y="20138"/>
                  <a:pt x="19430" y="20138"/>
                </a:cubicBezTo>
                <a:cubicBezTo>
                  <a:pt x="19441" y="20138"/>
                  <a:pt x="19457" y="20071"/>
                  <a:pt x="19466" y="19988"/>
                </a:cubicBezTo>
                <a:cubicBezTo>
                  <a:pt x="19484" y="19826"/>
                  <a:pt x="19527" y="19777"/>
                  <a:pt x="19589" y="19846"/>
                </a:cubicBezTo>
                <a:cubicBezTo>
                  <a:pt x="19621" y="19883"/>
                  <a:pt x="19626" y="19878"/>
                  <a:pt x="19619" y="19826"/>
                </a:cubicBezTo>
                <a:cubicBezTo>
                  <a:pt x="19608" y="19743"/>
                  <a:pt x="19749" y="19688"/>
                  <a:pt x="19835" y="19742"/>
                </a:cubicBezTo>
                <a:cubicBezTo>
                  <a:pt x="19922" y="19796"/>
                  <a:pt x="19941" y="19745"/>
                  <a:pt x="19889" y="19595"/>
                </a:cubicBezTo>
                <a:cubicBezTo>
                  <a:pt x="19863" y="19522"/>
                  <a:pt x="19823" y="19405"/>
                  <a:pt x="19799" y="19332"/>
                </a:cubicBezTo>
                <a:cubicBezTo>
                  <a:pt x="19776" y="19259"/>
                  <a:pt x="19698" y="19090"/>
                  <a:pt x="19627" y="18955"/>
                </a:cubicBezTo>
                <a:cubicBezTo>
                  <a:pt x="19557" y="18821"/>
                  <a:pt x="19504" y="18694"/>
                  <a:pt x="19510" y="18673"/>
                </a:cubicBezTo>
                <a:cubicBezTo>
                  <a:pt x="19516" y="18652"/>
                  <a:pt x="19502" y="18618"/>
                  <a:pt x="19478" y="18598"/>
                </a:cubicBezTo>
                <a:cubicBezTo>
                  <a:pt x="19439" y="18565"/>
                  <a:pt x="19412" y="18460"/>
                  <a:pt x="19391" y="18265"/>
                </a:cubicBezTo>
                <a:cubicBezTo>
                  <a:pt x="19382" y="18172"/>
                  <a:pt x="19290" y="18028"/>
                  <a:pt x="19240" y="18028"/>
                </a:cubicBezTo>
                <a:cubicBezTo>
                  <a:pt x="19186" y="18028"/>
                  <a:pt x="18955" y="17676"/>
                  <a:pt x="18965" y="17610"/>
                </a:cubicBezTo>
                <a:cubicBezTo>
                  <a:pt x="18969" y="17589"/>
                  <a:pt x="18960" y="17562"/>
                  <a:pt x="18946" y="17551"/>
                </a:cubicBezTo>
                <a:cubicBezTo>
                  <a:pt x="18932" y="17539"/>
                  <a:pt x="18922" y="17508"/>
                  <a:pt x="18922" y="17480"/>
                </a:cubicBezTo>
                <a:cubicBezTo>
                  <a:pt x="18922" y="17408"/>
                  <a:pt x="18863" y="17228"/>
                  <a:pt x="18753" y="16961"/>
                </a:cubicBezTo>
                <a:cubicBezTo>
                  <a:pt x="18730" y="16905"/>
                  <a:pt x="18706" y="16803"/>
                  <a:pt x="18698" y="16735"/>
                </a:cubicBezTo>
                <a:cubicBezTo>
                  <a:pt x="18690" y="16666"/>
                  <a:pt x="18663" y="16569"/>
                  <a:pt x="18638" y="16520"/>
                </a:cubicBezTo>
                <a:cubicBezTo>
                  <a:pt x="18563" y="16365"/>
                  <a:pt x="18600" y="16209"/>
                  <a:pt x="18740" y="16084"/>
                </a:cubicBezTo>
                <a:lnTo>
                  <a:pt x="18803" y="16027"/>
                </a:lnTo>
                <a:lnTo>
                  <a:pt x="18699" y="15827"/>
                </a:lnTo>
                <a:cubicBezTo>
                  <a:pt x="18571" y="15582"/>
                  <a:pt x="18434" y="15343"/>
                  <a:pt x="18300" y="15127"/>
                </a:cubicBezTo>
                <a:cubicBezTo>
                  <a:pt x="18142" y="14874"/>
                  <a:pt x="18091" y="14693"/>
                  <a:pt x="18110" y="14456"/>
                </a:cubicBezTo>
                <a:cubicBezTo>
                  <a:pt x="18118" y="14348"/>
                  <a:pt x="18136" y="14241"/>
                  <a:pt x="18151" y="14216"/>
                </a:cubicBezTo>
                <a:cubicBezTo>
                  <a:pt x="18165" y="14192"/>
                  <a:pt x="18232" y="14163"/>
                  <a:pt x="18300" y="14150"/>
                </a:cubicBezTo>
                <a:cubicBezTo>
                  <a:pt x="18436" y="14126"/>
                  <a:pt x="18545" y="14012"/>
                  <a:pt x="18626" y="13808"/>
                </a:cubicBezTo>
                <a:cubicBezTo>
                  <a:pt x="18652" y="13745"/>
                  <a:pt x="18688" y="13697"/>
                  <a:pt x="18706" y="13701"/>
                </a:cubicBezTo>
                <a:cubicBezTo>
                  <a:pt x="18725" y="13705"/>
                  <a:pt x="18773" y="13718"/>
                  <a:pt x="18813" y="13731"/>
                </a:cubicBezTo>
                <a:cubicBezTo>
                  <a:pt x="18883" y="13752"/>
                  <a:pt x="18884" y="13751"/>
                  <a:pt x="18844" y="13689"/>
                </a:cubicBezTo>
                <a:cubicBezTo>
                  <a:pt x="18755" y="13553"/>
                  <a:pt x="18798" y="13241"/>
                  <a:pt x="18904" y="13256"/>
                </a:cubicBezTo>
                <a:cubicBezTo>
                  <a:pt x="18945" y="13263"/>
                  <a:pt x="18959" y="13244"/>
                  <a:pt x="18969" y="13167"/>
                </a:cubicBezTo>
                <a:cubicBezTo>
                  <a:pt x="18980" y="13084"/>
                  <a:pt x="18996" y="13065"/>
                  <a:pt x="19073" y="13048"/>
                </a:cubicBezTo>
                <a:cubicBezTo>
                  <a:pt x="19181" y="13024"/>
                  <a:pt x="19179" y="13026"/>
                  <a:pt x="19245" y="12848"/>
                </a:cubicBezTo>
                <a:cubicBezTo>
                  <a:pt x="19277" y="12761"/>
                  <a:pt x="19338" y="12671"/>
                  <a:pt x="19411" y="12607"/>
                </a:cubicBezTo>
                <a:cubicBezTo>
                  <a:pt x="19517" y="12513"/>
                  <a:pt x="19525" y="12496"/>
                  <a:pt x="19523" y="12374"/>
                </a:cubicBezTo>
                <a:cubicBezTo>
                  <a:pt x="19520" y="12165"/>
                  <a:pt x="19521" y="12159"/>
                  <a:pt x="19597" y="12123"/>
                </a:cubicBezTo>
                <a:cubicBezTo>
                  <a:pt x="19637" y="12104"/>
                  <a:pt x="19667" y="12079"/>
                  <a:pt x="19665" y="12067"/>
                </a:cubicBezTo>
                <a:cubicBezTo>
                  <a:pt x="19663" y="12055"/>
                  <a:pt x="19669" y="11997"/>
                  <a:pt x="19679" y="11938"/>
                </a:cubicBezTo>
                <a:cubicBezTo>
                  <a:pt x="19697" y="11836"/>
                  <a:pt x="19689" y="11816"/>
                  <a:pt x="19491" y="11541"/>
                </a:cubicBezTo>
                <a:cubicBezTo>
                  <a:pt x="19376" y="11383"/>
                  <a:pt x="19218" y="11164"/>
                  <a:pt x="19138" y="11054"/>
                </a:cubicBezTo>
                <a:cubicBezTo>
                  <a:pt x="19059" y="10944"/>
                  <a:pt x="18994" y="10843"/>
                  <a:pt x="18994" y="10831"/>
                </a:cubicBezTo>
                <a:cubicBezTo>
                  <a:pt x="18994" y="10819"/>
                  <a:pt x="19071" y="10757"/>
                  <a:pt x="19165" y="10692"/>
                </a:cubicBezTo>
                <a:cubicBezTo>
                  <a:pt x="19325" y="10582"/>
                  <a:pt x="19340" y="10577"/>
                  <a:pt x="19380" y="10628"/>
                </a:cubicBezTo>
                <a:cubicBezTo>
                  <a:pt x="19421" y="10678"/>
                  <a:pt x="19429" y="10672"/>
                  <a:pt x="19501" y="10528"/>
                </a:cubicBezTo>
                <a:cubicBezTo>
                  <a:pt x="19544" y="10445"/>
                  <a:pt x="19590" y="10384"/>
                  <a:pt x="19606" y="10391"/>
                </a:cubicBezTo>
                <a:cubicBezTo>
                  <a:pt x="19621" y="10399"/>
                  <a:pt x="19632" y="10419"/>
                  <a:pt x="19630" y="10436"/>
                </a:cubicBezTo>
                <a:cubicBezTo>
                  <a:pt x="19618" y="10517"/>
                  <a:pt x="19705" y="10454"/>
                  <a:pt x="19754" y="10347"/>
                </a:cubicBezTo>
                <a:cubicBezTo>
                  <a:pt x="19818" y="10210"/>
                  <a:pt x="19906" y="10123"/>
                  <a:pt x="20006" y="10096"/>
                </a:cubicBezTo>
                <a:cubicBezTo>
                  <a:pt x="20054" y="10083"/>
                  <a:pt x="20085" y="10045"/>
                  <a:pt x="20108" y="9973"/>
                </a:cubicBezTo>
                <a:cubicBezTo>
                  <a:pt x="20129" y="9907"/>
                  <a:pt x="20156" y="9872"/>
                  <a:pt x="20182" y="9877"/>
                </a:cubicBezTo>
                <a:cubicBezTo>
                  <a:pt x="20223" y="9887"/>
                  <a:pt x="20265" y="9779"/>
                  <a:pt x="20241" y="9725"/>
                </a:cubicBezTo>
                <a:cubicBezTo>
                  <a:pt x="20234" y="9710"/>
                  <a:pt x="20273" y="9647"/>
                  <a:pt x="20327" y="9585"/>
                </a:cubicBezTo>
                <a:cubicBezTo>
                  <a:pt x="20524" y="9360"/>
                  <a:pt x="20545" y="9324"/>
                  <a:pt x="20558" y="9188"/>
                </a:cubicBezTo>
                <a:cubicBezTo>
                  <a:pt x="20568" y="9091"/>
                  <a:pt x="20586" y="9045"/>
                  <a:pt x="20627" y="9020"/>
                </a:cubicBezTo>
                <a:cubicBezTo>
                  <a:pt x="20676" y="8989"/>
                  <a:pt x="20682" y="8967"/>
                  <a:pt x="20675" y="8830"/>
                </a:cubicBezTo>
                <a:cubicBezTo>
                  <a:pt x="20671" y="8744"/>
                  <a:pt x="20661" y="8657"/>
                  <a:pt x="20652" y="8638"/>
                </a:cubicBezTo>
                <a:cubicBezTo>
                  <a:pt x="20644" y="8619"/>
                  <a:pt x="20646" y="8596"/>
                  <a:pt x="20659" y="8585"/>
                </a:cubicBezTo>
                <a:cubicBezTo>
                  <a:pt x="20671" y="8575"/>
                  <a:pt x="20689" y="8506"/>
                  <a:pt x="20698" y="8432"/>
                </a:cubicBezTo>
                <a:cubicBezTo>
                  <a:pt x="20708" y="8358"/>
                  <a:pt x="20746" y="8214"/>
                  <a:pt x="20784" y="8114"/>
                </a:cubicBezTo>
                <a:cubicBezTo>
                  <a:pt x="20823" y="8015"/>
                  <a:pt x="20855" y="7882"/>
                  <a:pt x="20855" y="7820"/>
                </a:cubicBezTo>
                <a:cubicBezTo>
                  <a:pt x="20855" y="7758"/>
                  <a:pt x="20865" y="7683"/>
                  <a:pt x="20878" y="7652"/>
                </a:cubicBezTo>
                <a:cubicBezTo>
                  <a:pt x="20890" y="7620"/>
                  <a:pt x="20924" y="7477"/>
                  <a:pt x="20951" y="7335"/>
                </a:cubicBezTo>
                <a:cubicBezTo>
                  <a:pt x="20979" y="7192"/>
                  <a:pt x="21017" y="7044"/>
                  <a:pt x="21036" y="7006"/>
                </a:cubicBezTo>
                <a:cubicBezTo>
                  <a:pt x="21056" y="6968"/>
                  <a:pt x="21072" y="6901"/>
                  <a:pt x="21072" y="6859"/>
                </a:cubicBezTo>
                <a:cubicBezTo>
                  <a:pt x="21072" y="6816"/>
                  <a:pt x="21098" y="6705"/>
                  <a:pt x="21129" y="6611"/>
                </a:cubicBezTo>
                <a:cubicBezTo>
                  <a:pt x="21203" y="6392"/>
                  <a:pt x="21222" y="6272"/>
                  <a:pt x="21249" y="5839"/>
                </a:cubicBezTo>
                <a:cubicBezTo>
                  <a:pt x="21253" y="5781"/>
                  <a:pt x="21264" y="5723"/>
                  <a:pt x="21273" y="5710"/>
                </a:cubicBezTo>
                <a:cubicBezTo>
                  <a:pt x="21283" y="5698"/>
                  <a:pt x="21289" y="5563"/>
                  <a:pt x="21289" y="5413"/>
                </a:cubicBezTo>
                <a:cubicBezTo>
                  <a:pt x="21289" y="5202"/>
                  <a:pt x="21301" y="5110"/>
                  <a:pt x="21339" y="5011"/>
                </a:cubicBezTo>
                <a:cubicBezTo>
                  <a:pt x="21366" y="4941"/>
                  <a:pt x="21391" y="4823"/>
                  <a:pt x="21397" y="4747"/>
                </a:cubicBezTo>
                <a:cubicBezTo>
                  <a:pt x="21407" y="4609"/>
                  <a:pt x="21541" y="4281"/>
                  <a:pt x="21587" y="4281"/>
                </a:cubicBezTo>
                <a:cubicBezTo>
                  <a:pt x="21600" y="4281"/>
                  <a:pt x="21593" y="4253"/>
                  <a:pt x="21571" y="4220"/>
                </a:cubicBezTo>
                <a:cubicBezTo>
                  <a:pt x="21544" y="4179"/>
                  <a:pt x="21531" y="4101"/>
                  <a:pt x="21531" y="3977"/>
                </a:cubicBezTo>
                <a:cubicBezTo>
                  <a:pt x="21531" y="3852"/>
                  <a:pt x="21519" y="3781"/>
                  <a:pt x="21494" y="3752"/>
                </a:cubicBezTo>
                <a:cubicBezTo>
                  <a:pt x="21473" y="3729"/>
                  <a:pt x="21462" y="3689"/>
                  <a:pt x="21469" y="3663"/>
                </a:cubicBezTo>
                <a:cubicBezTo>
                  <a:pt x="21477" y="3637"/>
                  <a:pt x="21468" y="3568"/>
                  <a:pt x="21449" y="3511"/>
                </a:cubicBezTo>
                <a:cubicBezTo>
                  <a:pt x="21430" y="3454"/>
                  <a:pt x="21407" y="3340"/>
                  <a:pt x="21399" y="3258"/>
                </a:cubicBezTo>
                <a:cubicBezTo>
                  <a:pt x="21391" y="3177"/>
                  <a:pt x="21369" y="3072"/>
                  <a:pt x="21350" y="3027"/>
                </a:cubicBezTo>
                <a:cubicBezTo>
                  <a:pt x="21331" y="2982"/>
                  <a:pt x="21308" y="2924"/>
                  <a:pt x="21299" y="2896"/>
                </a:cubicBezTo>
                <a:cubicBezTo>
                  <a:pt x="21289" y="2869"/>
                  <a:pt x="21234" y="2777"/>
                  <a:pt x="21177" y="2692"/>
                </a:cubicBezTo>
                <a:cubicBezTo>
                  <a:pt x="21100" y="2578"/>
                  <a:pt x="21072" y="2509"/>
                  <a:pt x="21072" y="2434"/>
                </a:cubicBezTo>
                <a:cubicBezTo>
                  <a:pt x="21072" y="2374"/>
                  <a:pt x="21042" y="2272"/>
                  <a:pt x="21000" y="2188"/>
                </a:cubicBezTo>
                <a:cubicBezTo>
                  <a:pt x="20921" y="2031"/>
                  <a:pt x="20912" y="1974"/>
                  <a:pt x="20956" y="1913"/>
                </a:cubicBezTo>
                <a:cubicBezTo>
                  <a:pt x="20978" y="1884"/>
                  <a:pt x="20978" y="1874"/>
                  <a:pt x="20957" y="1874"/>
                </a:cubicBezTo>
                <a:cubicBezTo>
                  <a:pt x="20942" y="1874"/>
                  <a:pt x="20912" y="1818"/>
                  <a:pt x="20890" y="1750"/>
                </a:cubicBezTo>
                <a:cubicBezTo>
                  <a:pt x="20792" y="1447"/>
                  <a:pt x="20744" y="1335"/>
                  <a:pt x="20692" y="1289"/>
                </a:cubicBezTo>
                <a:cubicBezTo>
                  <a:pt x="20662" y="1262"/>
                  <a:pt x="20637" y="1220"/>
                  <a:pt x="20637" y="1196"/>
                </a:cubicBezTo>
                <a:cubicBezTo>
                  <a:pt x="20637" y="1150"/>
                  <a:pt x="20511" y="1008"/>
                  <a:pt x="20438" y="973"/>
                </a:cubicBezTo>
                <a:cubicBezTo>
                  <a:pt x="20415" y="962"/>
                  <a:pt x="20396" y="932"/>
                  <a:pt x="20396" y="905"/>
                </a:cubicBezTo>
                <a:cubicBezTo>
                  <a:pt x="20396" y="845"/>
                  <a:pt x="20281" y="531"/>
                  <a:pt x="20249" y="504"/>
                </a:cubicBezTo>
                <a:cubicBezTo>
                  <a:pt x="20236" y="493"/>
                  <a:pt x="20231" y="472"/>
                  <a:pt x="20237" y="458"/>
                </a:cubicBezTo>
                <a:cubicBezTo>
                  <a:pt x="20244" y="443"/>
                  <a:pt x="20233" y="411"/>
                  <a:pt x="20212" y="387"/>
                </a:cubicBezTo>
                <a:cubicBezTo>
                  <a:pt x="20180" y="350"/>
                  <a:pt x="20161" y="352"/>
                  <a:pt x="20102" y="398"/>
                </a:cubicBezTo>
                <a:cubicBezTo>
                  <a:pt x="20040" y="446"/>
                  <a:pt x="20029" y="449"/>
                  <a:pt x="20017" y="406"/>
                </a:cubicBezTo>
                <a:cubicBezTo>
                  <a:pt x="20010" y="380"/>
                  <a:pt x="19990" y="357"/>
                  <a:pt x="19973" y="357"/>
                </a:cubicBezTo>
                <a:cubicBezTo>
                  <a:pt x="19957" y="357"/>
                  <a:pt x="19928" y="334"/>
                  <a:pt x="19912" y="307"/>
                </a:cubicBezTo>
                <a:cubicBezTo>
                  <a:pt x="19895" y="280"/>
                  <a:pt x="19858" y="258"/>
                  <a:pt x="19828" y="258"/>
                </a:cubicBezTo>
                <a:cubicBezTo>
                  <a:pt x="19799" y="258"/>
                  <a:pt x="19755" y="228"/>
                  <a:pt x="19731" y="192"/>
                </a:cubicBezTo>
                <a:cubicBezTo>
                  <a:pt x="19707" y="155"/>
                  <a:pt x="19657" y="126"/>
                  <a:pt x="19620" y="126"/>
                </a:cubicBezTo>
                <a:cubicBezTo>
                  <a:pt x="19583" y="126"/>
                  <a:pt x="19546" y="112"/>
                  <a:pt x="19538" y="94"/>
                </a:cubicBezTo>
                <a:cubicBezTo>
                  <a:pt x="19529" y="75"/>
                  <a:pt x="19406" y="61"/>
                  <a:pt x="19251" y="61"/>
                </a:cubicBezTo>
                <a:cubicBezTo>
                  <a:pt x="19074" y="61"/>
                  <a:pt x="18969" y="47"/>
                  <a:pt x="18951" y="21"/>
                </a:cubicBezTo>
                <a:cubicBezTo>
                  <a:pt x="18940" y="6"/>
                  <a:pt x="18929" y="-1"/>
                  <a:pt x="18916" y="0"/>
                </a:cubicBezTo>
                <a:close/>
                <a:moveTo>
                  <a:pt x="4081" y="6475"/>
                </a:moveTo>
                <a:cubicBezTo>
                  <a:pt x="4094" y="6465"/>
                  <a:pt x="4111" y="6470"/>
                  <a:pt x="4119" y="6487"/>
                </a:cubicBezTo>
                <a:cubicBezTo>
                  <a:pt x="4127" y="6504"/>
                  <a:pt x="4123" y="6526"/>
                  <a:pt x="4110" y="6537"/>
                </a:cubicBezTo>
                <a:cubicBezTo>
                  <a:pt x="4098" y="6547"/>
                  <a:pt x="4081" y="6542"/>
                  <a:pt x="4073" y="6525"/>
                </a:cubicBezTo>
                <a:cubicBezTo>
                  <a:pt x="4065" y="6508"/>
                  <a:pt x="4069" y="6486"/>
                  <a:pt x="4081" y="6475"/>
                </a:cubicBezTo>
                <a:close/>
                <a:moveTo>
                  <a:pt x="18254" y="10917"/>
                </a:moveTo>
                <a:cubicBezTo>
                  <a:pt x="18324" y="10901"/>
                  <a:pt x="18356" y="10931"/>
                  <a:pt x="18441" y="11039"/>
                </a:cubicBezTo>
                <a:cubicBezTo>
                  <a:pt x="18498" y="11112"/>
                  <a:pt x="18560" y="11171"/>
                  <a:pt x="18579" y="11171"/>
                </a:cubicBezTo>
                <a:cubicBezTo>
                  <a:pt x="18598" y="11171"/>
                  <a:pt x="18657" y="11233"/>
                  <a:pt x="18709" y="11307"/>
                </a:cubicBezTo>
                <a:cubicBezTo>
                  <a:pt x="18763" y="11385"/>
                  <a:pt x="18817" y="11433"/>
                  <a:pt x="18837" y="11422"/>
                </a:cubicBezTo>
                <a:cubicBezTo>
                  <a:pt x="18882" y="11399"/>
                  <a:pt x="18994" y="11583"/>
                  <a:pt x="18994" y="11682"/>
                </a:cubicBezTo>
                <a:cubicBezTo>
                  <a:pt x="18994" y="11734"/>
                  <a:pt x="19029" y="11800"/>
                  <a:pt x="19102" y="11882"/>
                </a:cubicBezTo>
                <a:cubicBezTo>
                  <a:pt x="19220" y="12013"/>
                  <a:pt x="19234" y="12068"/>
                  <a:pt x="19169" y="12135"/>
                </a:cubicBezTo>
                <a:cubicBezTo>
                  <a:pt x="19145" y="12158"/>
                  <a:pt x="19123" y="12207"/>
                  <a:pt x="19119" y="12244"/>
                </a:cubicBezTo>
                <a:cubicBezTo>
                  <a:pt x="19104" y="12364"/>
                  <a:pt x="19043" y="12457"/>
                  <a:pt x="18980" y="12457"/>
                </a:cubicBezTo>
                <a:cubicBezTo>
                  <a:pt x="18946" y="12457"/>
                  <a:pt x="18895" y="12493"/>
                  <a:pt x="18864" y="12539"/>
                </a:cubicBezTo>
                <a:cubicBezTo>
                  <a:pt x="18816" y="12610"/>
                  <a:pt x="18785" y="12622"/>
                  <a:pt x="18661" y="12622"/>
                </a:cubicBezTo>
                <a:cubicBezTo>
                  <a:pt x="18562" y="12622"/>
                  <a:pt x="18507" y="12606"/>
                  <a:pt x="18486" y="12572"/>
                </a:cubicBezTo>
                <a:cubicBezTo>
                  <a:pt x="18469" y="12545"/>
                  <a:pt x="18442" y="12523"/>
                  <a:pt x="18425" y="12523"/>
                </a:cubicBezTo>
                <a:cubicBezTo>
                  <a:pt x="18409" y="12523"/>
                  <a:pt x="18383" y="12500"/>
                  <a:pt x="18366" y="12473"/>
                </a:cubicBezTo>
                <a:cubicBezTo>
                  <a:pt x="18350" y="12446"/>
                  <a:pt x="18300" y="12424"/>
                  <a:pt x="18257" y="12424"/>
                </a:cubicBezTo>
                <a:cubicBezTo>
                  <a:pt x="18214" y="12424"/>
                  <a:pt x="18139" y="12388"/>
                  <a:pt x="18090" y="12343"/>
                </a:cubicBezTo>
                <a:cubicBezTo>
                  <a:pt x="18041" y="12298"/>
                  <a:pt x="17970" y="12238"/>
                  <a:pt x="17932" y="12211"/>
                </a:cubicBezTo>
                <a:cubicBezTo>
                  <a:pt x="17851" y="12154"/>
                  <a:pt x="17781" y="11932"/>
                  <a:pt x="17734" y="11588"/>
                </a:cubicBezTo>
                <a:cubicBezTo>
                  <a:pt x="17711" y="11416"/>
                  <a:pt x="17711" y="11362"/>
                  <a:pt x="17736" y="11322"/>
                </a:cubicBezTo>
                <a:cubicBezTo>
                  <a:pt x="17752" y="11294"/>
                  <a:pt x="17777" y="11279"/>
                  <a:pt x="17789" y="11289"/>
                </a:cubicBezTo>
                <a:cubicBezTo>
                  <a:pt x="17816" y="11311"/>
                  <a:pt x="17908" y="11275"/>
                  <a:pt x="17900" y="11244"/>
                </a:cubicBezTo>
                <a:cubicBezTo>
                  <a:pt x="17897" y="11231"/>
                  <a:pt x="17905" y="11221"/>
                  <a:pt x="17918" y="11221"/>
                </a:cubicBezTo>
                <a:cubicBezTo>
                  <a:pt x="17931" y="11221"/>
                  <a:pt x="17939" y="11239"/>
                  <a:pt x="17935" y="11262"/>
                </a:cubicBezTo>
                <a:cubicBezTo>
                  <a:pt x="17924" y="11326"/>
                  <a:pt x="17979" y="11311"/>
                  <a:pt x="17993" y="11246"/>
                </a:cubicBezTo>
                <a:cubicBezTo>
                  <a:pt x="18039" y="11044"/>
                  <a:pt x="18073" y="10985"/>
                  <a:pt x="18166" y="10947"/>
                </a:cubicBezTo>
                <a:cubicBezTo>
                  <a:pt x="18202" y="10932"/>
                  <a:pt x="18230" y="10922"/>
                  <a:pt x="18254" y="10917"/>
                </a:cubicBezTo>
                <a:close/>
                <a:moveTo>
                  <a:pt x="12340" y="15862"/>
                </a:moveTo>
                <a:cubicBezTo>
                  <a:pt x="12372" y="15876"/>
                  <a:pt x="12393" y="15943"/>
                  <a:pt x="12414" y="16067"/>
                </a:cubicBezTo>
                <a:cubicBezTo>
                  <a:pt x="12431" y="16176"/>
                  <a:pt x="12456" y="16295"/>
                  <a:pt x="12468" y="16331"/>
                </a:cubicBezTo>
                <a:cubicBezTo>
                  <a:pt x="12480" y="16368"/>
                  <a:pt x="12504" y="16478"/>
                  <a:pt x="12520" y="16578"/>
                </a:cubicBezTo>
                <a:cubicBezTo>
                  <a:pt x="12536" y="16677"/>
                  <a:pt x="12569" y="16802"/>
                  <a:pt x="12593" y="16855"/>
                </a:cubicBezTo>
                <a:cubicBezTo>
                  <a:pt x="12616" y="16909"/>
                  <a:pt x="12631" y="16964"/>
                  <a:pt x="12624" y="16979"/>
                </a:cubicBezTo>
                <a:cubicBezTo>
                  <a:pt x="12607" y="17016"/>
                  <a:pt x="12582" y="17012"/>
                  <a:pt x="12348" y="16921"/>
                </a:cubicBezTo>
                <a:cubicBezTo>
                  <a:pt x="12235" y="16878"/>
                  <a:pt x="12089" y="16827"/>
                  <a:pt x="12024" y="16809"/>
                </a:cubicBezTo>
                <a:cubicBezTo>
                  <a:pt x="11889" y="16772"/>
                  <a:pt x="11793" y="16697"/>
                  <a:pt x="11793" y="16632"/>
                </a:cubicBezTo>
                <a:cubicBezTo>
                  <a:pt x="11793" y="16584"/>
                  <a:pt x="12046" y="16172"/>
                  <a:pt x="12198" y="15973"/>
                </a:cubicBezTo>
                <a:cubicBezTo>
                  <a:pt x="12264" y="15886"/>
                  <a:pt x="12307" y="15848"/>
                  <a:pt x="12340" y="15862"/>
                </a:cubicBezTo>
                <a:close/>
                <a:moveTo>
                  <a:pt x="19397" y="21594"/>
                </a:moveTo>
                <a:cubicBezTo>
                  <a:pt x="19393" y="21592"/>
                  <a:pt x="19385" y="21593"/>
                  <a:pt x="19373" y="21599"/>
                </a:cubicBezTo>
                <a:lnTo>
                  <a:pt x="19397" y="21599"/>
                </a:lnTo>
                <a:cubicBezTo>
                  <a:pt x="19397" y="21598"/>
                  <a:pt x="19398" y="21595"/>
                  <a:pt x="19397" y="21594"/>
                </a:cubicBezTo>
                <a:close/>
              </a:path>
            </a:pathLst>
          </a:cu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8" name="Rappel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Rappels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Visite pré-vol</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Mise en route et le roulage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Essai moteur et décollage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Navigation de nuit</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Approche et l'atterrissage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Procédures d'urgence</a:t>
            </a:r>
          </a:p>
        </p:txBody>
      </p:sp>
      <p:sp>
        <p:nvSpPr>
          <p:cNvPr id="1149" name="Exécution du vol de nuit"/>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Exécution du vol de nuit</a:t>
            </a:r>
          </a:p>
        </p:txBody>
      </p:sp>
      <p:sp>
        <p:nvSpPr>
          <p:cNvPr id="115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149"/>
                                        </p:tgtEl>
                                        <p:attrNameLst>
                                          <p:attrName>style.visibility</p:attrName>
                                        </p:attrNameLst>
                                      </p:cBhvr>
                                      <p:to>
                                        <p:strVal val="visible"/>
                                      </p:to>
                                    </p:set>
                                    <p:animEffect filter="blinds(horizontal)" transition="in">
                                      <p:cBhvr>
                                        <p:cTn id="7" dur="500"/>
                                        <p:tgtEl>
                                          <p:spTgt spid="1149"/>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148">
                                            <p:bg/>
                                          </p:spTgt>
                                        </p:tgtEl>
                                        <p:attrNameLst>
                                          <p:attrName>style.visibility</p:attrName>
                                        </p:attrNameLst>
                                      </p:cBhvr>
                                      <p:to>
                                        <p:strVal val="visible"/>
                                      </p:to>
                                    </p:set>
                                    <p:animEffect filter="blinds(horizontal)" transition="in">
                                      <p:cBhvr>
                                        <p:cTn id="11" dur="500"/>
                                        <p:tgtEl>
                                          <p:spTgt spid="1148">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148">
                                            <p:txEl>
                                              <p:pRg st="0" end="0"/>
                                            </p:txEl>
                                          </p:spTgt>
                                        </p:tgtEl>
                                        <p:attrNameLst>
                                          <p:attrName>style.visibility</p:attrName>
                                        </p:attrNameLst>
                                      </p:cBhvr>
                                      <p:to>
                                        <p:strVal val="visible"/>
                                      </p:to>
                                    </p:set>
                                    <p:animEffect filter="blinds(horizontal)" transition="in">
                                      <p:cBhvr>
                                        <p:cTn id="14" dur="500"/>
                                        <p:tgtEl>
                                          <p:spTgt spid="1148">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500"/>
                                  </p:stCondLst>
                                  <p:iterate type="el" backwards="0">
                                    <p:tmAbs val="0"/>
                                  </p:iterate>
                                  <p:childTnLst>
                                    <p:set>
                                      <p:cBhvr>
                                        <p:cTn id="17" fill="hold"/>
                                        <p:tgtEl>
                                          <p:spTgt spid="1148">
                                            <p:txEl>
                                              <p:pRg st="1" end="1"/>
                                            </p:txEl>
                                          </p:spTgt>
                                        </p:tgtEl>
                                        <p:attrNameLst>
                                          <p:attrName>style.visibility</p:attrName>
                                        </p:attrNameLst>
                                      </p:cBhvr>
                                      <p:to>
                                        <p:strVal val="visible"/>
                                      </p:to>
                                    </p:set>
                                    <p:animEffect filter="blinds(horizontal)" transition="in">
                                      <p:cBhvr>
                                        <p:cTn id="18" dur="500"/>
                                        <p:tgtEl>
                                          <p:spTgt spid="1148">
                                            <p:txEl>
                                              <p:pRg st="1" end="1"/>
                                            </p:txEl>
                                          </p:spTgt>
                                        </p:tgtEl>
                                      </p:cBhvr>
                                    </p:animEffect>
                                  </p:childTnLst>
                                </p:cTn>
                              </p:par>
                            </p:childTnLst>
                          </p:cTn>
                        </p:par>
                        <p:par>
                          <p:cTn id="19" fill="hold">
                            <p:stCondLst>
                              <p:cond delay="3000"/>
                            </p:stCondLst>
                            <p:childTnLst>
                              <p:par>
                                <p:cTn id="20" presetClass="entr" nodeType="afterEffect" presetSubtype="10" presetID="3" grpId="2" fill="hold">
                                  <p:stCondLst>
                                    <p:cond delay="500"/>
                                  </p:stCondLst>
                                  <p:iterate type="el" backwards="0">
                                    <p:tmAbs val="0"/>
                                  </p:iterate>
                                  <p:childTnLst>
                                    <p:set>
                                      <p:cBhvr>
                                        <p:cTn id="21" fill="hold"/>
                                        <p:tgtEl>
                                          <p:spTgt spid="1148">
                                            <p:txEl>
                                              <p:pRg st="2" end="2"/>
                                            </p:txEl>
                                          </p:spTgt>
                                        </p:tgtEl>
                                        <p:attrNameLst>
                                          <p:attrName>style.visibility</p:attrName>
                                        </p:attrNameLst>
                                      </p:cBhvr>
                                      <p:to>
                                        <p:strVal val="visible"/>
                                      </p:to>
                                    </p:set>
                                    <p:animEffect filter="blinds(horizontal)" transition="in">
                                      <p:cBhvr>
                                        <p:cTn id="22" dur="500"/>
                                        <p:tgtEl>
                                          <p:spTgt spid="1148">
                                            <p:txEl>
                                              <p:pRg st="2" end="2"/>
                                            </p:txEl>
                                          </p:spTgt>
                                        </p:tgtEl>
                                      </p:cBhvr>
                                    </p:animEffect>
                                  </p:childTnLst>
                                </p:cTn>
                              </p:par>
                            </p:childTnLst>
                          </p:cTn>
                        </p:par>
                        <p:par>
                          <p:cTn id="23" fill="hold">
                            <p:stCondLst>
                              <p:cond delay="4000"/>
                            </p:stCondLst>
                            <p:childTnLst>
                              <p:par>
                                <p:cTn id="24" presetClass="entr" nodeType="afterEffect" presetSubtype="10" presetID="3" grpId="2" fill="hold">
                                  <p:stCondLst>
                                    <p:cond delay="500"/>
                                  </p:stCondLst>
                                  <p:iterate type="el" backwards="0">
                                    <p:tmAbs val="0"/>
                                  </p:iterate>
                                  <p:childTnLst>
                                    <p:set>
                                      <p:cBhvr>
                                        <p:cTn id="25" fill="hold"/>
                                        <p:tgtEl>
                                          <p:spTgt spid="1148">
                                            <p:txEl>
                                              <p:pRg st="3" end="3"/>
                                            </p:txEl>
                                          </p:spTgt>
                                        </p:tgtEl>
                                        <p:attrNameLst>
                                          <p:attrName>style.visibility</p:attrName>
                                        </p:attrNameLst>
                                      </p:cBhvr>
                                      <p:to>
                                        <p:strVal val="visible"/>
                                      </p:to>
                                    </p:set>
                                    <p:animEffect filter="blinds(horizontal)" transition="in">
                                      <p:cBhvr>
                                        <p:cTn id="26" dur="500"/>
                                        <p:tgtEl>
                                          <p:spTgt spid="1148">
                                            <p:txEl>
                                              <p:pRg st="3" end="3"/>
                                            </p:txEl>
                                          </p:spTgt>
                                        </p:tgtEl>
                                      </p:cBhvr>
                                    </p:animEffect>
                                  </p:childTnLst>
                                </p:cTn>
                              </p:par>
                            </p:childTnLst>
                          </p:cTn>
                        </p:par>
                        <p:par>
                          <p:cTn id="27" fill="hold">
                            <p:stCondLst>
                              <p:cond delay="5000"/>
                            </p:stCondLst>
                            <p:childTnLst>
                              <p:par>
                                <p:cTn id="28" presetClass="entr" nodeType="afterEffect" presetSubtype="10" presetID="3" grpId="2" fill="hold">
                                  <p:stCondLst>
                                    <p:cond delay="500"/>
                                  </p:stCondLst>
                                  <p:iterate type="el" backwards="0">
                                    <p:tmAbs val="0"/>
                                  </p:iterate>
                                  <p:childTnLst>
                                    <p:set>
                                      <p:cBhvr>
                                        <p:cTn id="29" fill="hold"/>
                                        <p:tgtEl>
                                          <p:spTgt spid="1148">
                                            <p:txEl>
                                              <p:pRg st="4" end="4"/>
                                            </p:txEl>
                                          </p:spTgt>
                                        </p:tgtEl>
                                        <p:attrNameLst>
                                          <p:attrName>style.visibility</p:attrName>
                                        </p:attrNameLst>
                                      </p:cBhvr>
                                      <p:to>
                                        <p:strVal val="visible"/>
                                      </p:to>
                                    </p:set>
                                    <p:animEffect filter="blinds(horizontal)" transition="in">
                                      <p:cBhvr>
                                        <p:cTn id="30" dur="500"/>
                                        <p:tgtEl>
                                          <p:spTgt spid="1148">
                                            <p:txEl>
                                              <p:pRg st="4" end="4"/>
                                            </p:txEl>
                                          </p:spTgt>
                                        </p:tgtEl>
                                      </p:cBhvr>
                                    </p:animEffect>
                                  </p:childTnLst>
                                </p:cTn>
                              </p:par>
                            </p:childTnLst>
                          </p:cTn>
                        </p:par>
                        <p:par>
                          <p:cTn id="31" fill="hold">
                            <p:stCondLst>
                              <p:cond delay="6000"/>
                            </p:stCondLst>
                            <p:childTnLst>
                              <p:par>
                                <p:cTn id="32" presetClass="entr" nodeType="afterEffect" presetSubtype="10" presetID="3" grpId="2" fill="hold">
                                  <p:stCondLst>
                                    <p:cond delay="500"/>
                                  </p:stCondLst>
                                  <p:iterate type="el" backwards="0">
                                    <p:tmAbs val="0"/>
                                  </p:iterate>
                                  <p:childTnLst>
                                    <p:set>
                                      <p:cBhvr>
                                        <p:cTn id="33" fill="hold"/>
                                        <p:tgtEl>
                                          <p:spTgt spid="1148">
                                            <p:txEl>
                                              <p:pRg st="5" end="5"/>
                                            </p:txEl>
                                          </p:spTgt>
                                        </p:tgtEl>
                                        <p:attrNameLst>
                                          <p:attrName>style.visibility</p:attrName>
                                        </p:attrNameLst>
                                      </p:cBhvr>
                                      <p:to>
                                        <p:strVal val="visible"/>
                                      </p:to>
                                    </p:set>
                                    <p:animEffect filter="blinds(horizontal)" transition="in">
                                      <p:cBhvr>
                                        <p:cTn id="34" dur="500"/>
                                        <p:tgtEl>
                                          <p:spTgt spid="1148">
                                            <p:txEl>
                                              <p:pRg st="5" end="5"/>
                                            </p:txEl>
                                          </p:spTgt>
                                        </p:tgtEl>
                                      </p:cBhvr>
                                    </p:animEffect>
                                  </p:childTnLst>
                                </p:cTn>
                              </p:par>
                            </p:childTnLst>
                          </p:cTn>
                        </p:par>
                        <p:par>
                          <p:cTn id="35" fill="hold">
                            <p:stCondLst>
                              <p:cond delay="7000"/>
                            </p:stCondLst>
                            <p:childTnLst>
                              <p:par>
                                <p:cTn id="36" presetClass="entr" nodeType="afterEffect" presetSubtype="10" presetID="3" grpId="2" fill="hold">
                                  <p:stCondLst>
                                    <p:cond delay="500"/>
                                  </p:stCondLst>
                                  <p:iterate type="el" backwards="0">
                                    <p:tmAbs val="0"/>
                                  </p:iterate>
                                  <p:childTnLst>
                                    <p:set>
                                      <p:cBhvr>
                                        <p:cTn id="37" fill="hold"/>
                                        <p:tgtEl>
                                          <p:spTgt spid="1148">
                                            <p:txEl>
                                              <p:pRg st="6" end="6"/>
                                            </p:txEl>
                                          </p:spTgt>
                                        </p:tgtEl>
                                        <p:attrNameLst>
                                          <p:attrName>style.visibility</p:attrName>
                                        </p:attrNameLst>
                                      </p:cBhvr>
                                      <p:to>
                                        <p:strVal val="visible"/>
                                      </p:to>
                                    </p:set>
                                    <p:animEffect filter="blinds(horizontal)" transition="in">
                                      <p:cBhvr>
                                        <p:cTn id="38" dur="500"/>
                                        <p:tgtEl>
                                          <p:spTgt spid="1148">
                                            <p:txEl>
                                              <p:pRg st="6" end="6"/>
                                            </p:txEl>
                                          </p:spTgt>
                                        </p:tgtEl>
                                      </p:cBhvr>
                                    </p:animEffect>
                                  </p:childTnLst>
                                </p:cTn>
                              </p:par>
                            </p:childTnLst>
                          </p:cTn>
                        </p:par>
                        <p:par>
                          <p:cTn id="39" fill="hold">
                            <p:stCondLst>
                              <p:cond delay="8000"/>
                            </p:stCondLst>
                            <p:childTnLst>
                              <p:par>
                                <p:cTn id="40" presetClass="entr" nodeType="afterEffect" presetSubtype="0" presetID="1" grpId="3" fill="hold">
                                  <p:stCondLst>
                                    <p:cond delay="0"/>
                                  </p:stCondLst>
                                  <p:iterate type="el" backwards="0">
                                    <p:tmAbs val="0"/>
                                  </p:iterate>
                                  <p:childTnLst>
                                    <p:set>
                                      <p:cBhvr>
                                        <p:cTn id="41" fill="hold"/>
                                        <p:tgtEl>
                                          <p:spTgt spid="1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0" grpId="3"/>
      <p:bldP build="whole" bldLvl="1" animBg="1" rev="0" advAuto="0" spid="1149" grpId="1"/>
      <p:bldP build="p" bldLvl="1" animBg="1" rev="0" advAuto="0" spid="1148"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La nuit"/>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nuit</a:t>
            </a:r>
          </a:p>
        </p:txBody>
      </p:sp>
      <p:sp>
        <p:nvSpPr>
          <p:cNvPr id="116" name="La nuit est pour le commun des mortels la période pendant laquelle tout s'obscurcit et qui est synonyme de repos. C'est physiologiquement un cycle de récupération pour l'ensemble des espèces animales et, à la base, l'homme est programmé pour vivre le jou"/>
          <p:cNvSpPr txBox="1"/>
          <p:nvPr>
            <p:ph type="body" idx="4294967295"/>
          </p:nvPr>
        </p:nvSpPr>
        <p:spPr>
          <a:xfrm>
            <a:off x="2362200" y="1676400"/>
            <a:ext cx="6553200" cy="4495800"/>
          </a:xfrm>
          <a:prstGeom prst="rect">
            <a:avLst/>
          </a:prstGeom>
        </p:spPr>
        <p:txBody>
          <a:bodyPr>
            <a:normAutofit fontScale="100000" lnSpcReduction="0"/>
          </a:bodyPr>
          <a:lstStyle/>
          <a:p>
            <a:pPr>
              <a:spcBef>
                <a:spcPts val="2500"/>
              </a:spcBef>
              <a:buChar char="⦿"/>
              <a:defRPr sz="2000">
                <a:latin typeface="Franklin Gothic Book"/>
                <a:ea typeface="Franklin Gothic Book"/>
                <a:cs typeface="Franklin Gothic Book"/>
                <a:sym typeface="Franklin Gothic Book"/>
              </a:defRPr>
            </a:pPr>
            <a:r>
              <a:t>La nuit est pour le commun des mortels la période pendant laquelle tout s'obscurcit et qui est synonyme de repos. </a:t>
            </a:r>
            <a:r>
              <a:rPr>
                <a:solidFill>
                  <a:srgbClr val="F6C343"/>
                </a:solidFill>
              </a:rPr>
              <a:t>C'est physiologiquement un cycle de récupération pour l'ensemble des espèces animales et, à la base, l'homme est programmé pour vivre le jour et dormir la nuit</a:t>
            </a:r>
            <a:r>
              <a:t>. De même, les espèces végétales modifient leur processus de photosynthèse dans la pénombre et les conditions météorologiques prennent des caractéristiques liées au déficit radiatif.</a:t>
            </a:r>
          </a:p>
          <a:p>
            <a:pPr>
              <a:spcBef>
                <a:spcPts val="2500"/>
              </a:spcBef>
              <a:buChar char="⦿"/>
              <a:defRPr sz="2000">
                <a:latin typeface="Franklin Gothic Book"/>
                <a:ea typeface="Franklin Gothic Book"/>
                <a:cs typeface="Franklin Gothic Book"/>
                <a:sym typeface="Franklin Gothic Book"/>
              </a:defRPr>
            </a:pPr>
            <a:r>
              <a:t>En fait la nuit aura pour le pilote une fois passé le cap de l'adaptation de l'éveil, des significations techniques différentes.</a:t>
            </a:r>
          </a:p>
        </p:txBody>
      </p:sp>
      <p:sp>
        <p:nvSpPr>
          <p:cNvPr id="11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15"/>
                                        </p:tgtEl>
                                        <p:attrNameLst>
                                          <p:attrName>style.visibility</p:attrName>
                                        </p:attrNameLst>
                                      </p:cBhvr>
                                      <p:to>
                                        <p:strVal val="visible"/>
                                      </p:to>
                                    </p:set>
                                    <p:animEffect filter="blinds(horizontal)" transition="in">
                                      <p:cBhvr>
                                        <p:cTn id="7" dur="500"/>
                                        <p:tgtEl>
                                          <p:spTgt spid="115"/>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16">
                                            <p:bg/>
                                          </p:spTgt>
                                        </p:tgtEl>
                                        <p:attrNameLst>
                                          <p:attrName>style.visibility</p:attrName>
                                        </p:attrNameLst>
                                      </p:cBhvr>
                                      <p:to>
                                        <p:strVal val="visible"/>
                                      </p:to>
                                    </p:set>
                                    <p:animEffect filter="blinds(horizontal)" transition="in">
                                      <p:cBhvr>
                                        <p:cTn id="11" dur="500"/>
                                        <p:tgtEl>
                                          <p:spTgt spid="116">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16">
                                            <p:txEl>
                                              <p:pRg st="0" end="0"/>
                                            </p:txEl>
                                          </p:spTgt>
                                        </p:tgtEl>
                                        <p:attrNameLst>
                                          <p:attrName>style.visibility</p:attrName>
                                        </p:attrNameLst>
                                      </p:cBhvr>
                                      <p:to>
                                        <p:strVal val="visible"/>
                                      </p:to>
                                    </p:set>
                                    <p:animEffect filter="blinds(horizontal)" transition="in">
                                      <p:cBhvr>
                                        <p:cTn id="14" dur="500"/>
                                        <p:tgtEl>
                                          <p:spTgt spid="1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16">
                                            <p:txEl>
                                              <p:pRg st="1" end="1"/>
                                            </p:txEl>
                                          </p:spTgt>
                                        </p:tgtEl>
                                        <p:attrNameLst>
                                          <p:attrName>style.visibility</p:attrName>
                                        </p:attrNameLst>
                                      </p:cBhvr>
                                      <p:to>
                                        <p:strVal val="visible"/>
                                      </p:to>
                                    </p:set>
                                    <p:animEffect filter="blinds(horizontal)" transition="in">
                                      <p:cBhvr>
                                        <p:cTn id="19" dur="500"/>
                                        <p:tgtEl>
                                          <p:spTgt spid="116">
                                            <p:txEl>
                                              <p:pRg st="1" end="1"/>
                                            </p:txEl>
                                          </p:spTgt>
                                        </p:tgtEl>
                                      </p:cBhvr>
                                    </p:animEffect>
                                  </p:childTnLst>
                                </p:cTn>
                              </p:par>
                            </p:childTnLst>
                          </p:cTn>
                        </p:par>
                        <p:par>
                          <p:cTn id="20" fill="hold">
                            <p:stCondLst>
                              <p:cond delay="500"/>
                            </p:stCondLst>
                            <p:childTnLst>
                              <p:par>
                                <p:cTn id="21" presetClass="entr" nodeType="afterEffect" presetSubtype="0" presetID="1" grpId="3" fill="hold">
                                  <p:stCondLst>
                                    <p:cond delay="0"/>
                                  </p:stCondLst>
                                  <p:iterate type="el" backwards="0">
                                    <p:tmAbs val="0"/>
                                  </p:iterate>
                                  <p:childTnLst>
                                    <p:set>
                                      <p:cBhvr>
                                        <p:cTn id="22" fill="hold"/>
                                        <p:tgtEl>
                                          <p:spTgt spid="1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 grpId="3"/>
      <p:bldP build="whole" bldLvl="1" animBg="1" rev="0" advAuto="0" spid="115" grpId="1"/>
      <p:bldP build="p" bldLvl="1" animBg="1" rev="0" advAuto="0" spid="116" grpId="2"/>
    </p:bldLst>
  </p:timing>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2" name="Les Capteurs :"/>
          <p:cNvSpPr txBox="1"/>
          <p:nvPr/>
        </p:nvSpPr>
        <p:spPr>
          <a:xfrm>
            <a:off x="255270" y="1666875"/>
            <a:ext cx="2947036" cy="345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000"/>
              </a:spcBef>
              <a:buSzTx/>
              <a:buFont typeface="Wingdings"/>
              <a:buNone/>
              <a:defRPr sz="1800">
                <a:solidFill>
                  <a:srgbClr val="FFFFFF"/>
                </a:solidFill>
                <a:latin typeface="Franklin Gothic Book"/>
                <a:ea typeface="Franklin Gothic Book"/>
                <a:cs typeface="Franklin Gothic Book"/>
                <a:sym typeface="Franklin Gothic Book"/>
              </a:defRPr>
            </a:lvl1pPr>
          </a:lstStyle>
          <a:p>
            <a:pPr/>
            <a:r>
              <a:t>Les Capteurs :</a:t>
            </a:r>
          </a:p>
        </p:txBody>
      </p:sp>
      <p:sp>
        <p:nvSpPr>
          <p:cNvPr id="1153" name="Proprioception"/>
          <p:cNvSpPr/>
          <p:nvPr/>
        </p:nvSpPr>
        <p:spPr>
          <a:xfrm>
            <a:off x="647699" y="2809875"/>
            <a:ext cx="1218046" cy="320040"/>
          </a:xfrm>
          <a:prstGeom prst="rect">
            <a:avLst/>
          </a:prstGeom>
          <a:ln w="25400">
            <a:solidFill>
              <a:srgbClr val="3366FF"/>
            </a:solidFill>
          </a:ln>
          <a:extLst>
            <a:ext uri="{C572A759-6A51-4108-AA02-DFA0A04FC94B}">
              <ma14:wrappingTextBoxFlag xmlns:ma14="http://schemas.microsoft.com/office/mac/drawingml/2011/main" val="1"/>
            </a:ext>
          </a:extLst>
        </p:spPr>
        <p:txBody>
          <a:bodyPr wrap="none" lIns="45719" rIns="45719">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Proprioception</a:t>
            </a:r>
          </a:p>
        </p:txBody>
      </p:sp>
      <p:sp>
        <p:nvSpPr>
          <p:cNvPr id="1154" name="Oreille Interne"/>
          <p:cNvSpPr/>
          <p:nvPr/>
        </p:nvSpPr>
        <p:spPr>
          <a:xfrm>
            <a:off x="639762" y="3314700"/>
            <a:ext cx="1520826" cy="320040"/>
          </a:xfrm>
          <a:prstGeom prst="rect">
            <a:avLst/>
          </a:prstGeom>
          <a:ln w="25400">
            <a:solidFill>
              <a:srgbClr val="3366FF"/>
            </a:solidFill>
          </a:ln>
          <a:extLst>
            <a:ext uri="{C572A759-6A51-4108-AA02-DFA0A04FC94B}">
              <ma14:wrappingTextBoxFlag xmlns:ma14="http://schemas.microsoft.com/office/mac/drawingml/2011/main" val="1"/>
            </a:ext>
          </a:extLst>
        </p:spPr>
        <p:txBody>
          <a:bodyPr lIns="45719" rIns="45719">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Oreille Interne</a:t>
            </a:r>
          </a:p>
        </p:txBody>
      </p:sp>
      <p:sp>
        <p:nvSpPr>
          <p:cNvPr id="1155" name="Vue"/>
          <p:cNvSpPr/>
          <p:nvPr/>
        </p:nvSpPr>
        <p:spPr>
          <a:xfrm>
            <a:off x="4259262" y="4257675"/>
            <a:ext cx="1520826" cy="320040"/>
          </a:xfrm>
          <a:prstGeom prst="rect">
            <a:avLst/>
          </a:prstGeom>
          <a:ln w="25400">
            <a:solidFill>
              <a:srgbClr val="3366FF"/>
            </a:solidFill>
          </a:ln>
          <a:extLst>
            <a:ext uri="{C572A759-6A51-4108-AA02-DFA0A04FC94B}">
              <ma14:wrappingTextBoxFlag xmlns:ma14="http://schemas.microsoft.com/office/mac/drawingml/2011/main" val="1"/>
            </a:ext>
          </a:extLst>
        </p:spPr>
        <p:txBody>
          <a:bodyPr lIns="45719" rIns="45719">
            <a:spAutoFit/>
          </a:bodyPr>
          <a:lstStyle>
            <a:lvl1pPr algn="ct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Vue</a:t>
            </a:r>
          </a:p>
        </p:txBody>
      </p:sp>
      <p:sp>
        <p:nvSpPr>
          <p:cNvPr id="1156" name="Ligne"/>
          <p:cNvSpPr/>
          <p:nvPr/>
        </p:nvSpPr>
        <p:spPr>
          <a:xfrm>
            <a:off x="2219325" y="2971800"/>
            <a:ext cx="581025" cy="0"/>
          </a:xfrm>
          <a:prstGeom prst="line">
            <a:avLst/>
          </a:prstGeom>
          <a:ln>
            <a:solidFill>
              <a:srgbClr val="FFFFFF"/>
            </a:solidFill>
            <a:tailEnd type="triangle"/>
          </a:ln>
        </p:spPr>
        <p:txBody>
          <a:bodyPr lIns="45719" rIns="45719"/>
          <a:lstStyle/>
          <a:p>
            <a:pPr>
              <a:defRPr>
                <a:solidFill>
                  <a:srgbClr val="FFFFFF"/>
                </a:solidFill>
              </a:defRPr>
            </a:pPr>
          </a:p>
        </p:txBody>
      </p:sp>
      <p:sp>
        <p:nvSpPr>
          <p:cNvPr id="1157" name="Accélérations Linéaires"/>
          <p:cNvSpPr txBox="1"/>
          <p:nvPr/>
        </p:nvSpPr>
        <p:spPr>
          <a:xfrm>
            <a:off x="2879407" y="2828925"/>
            <a:ext cx="1838472" cy="294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Accélérations Linéaires</a:t>
            </a:r>
          </a:p>
        </p:txBody>
      </p:sp>
      <p:sp>
        <p:nvSpPr>
          <p:cNvPr id="1158" name="Ligne"/>
          <p:cNvSpPr/>
          <p:nvPr/>
        </p:nvSpPr>
        <p:spPr>
          <a:xfrm>
            <a:off x="2228850" y="3486150"/>
            <a:ext cx="581025" cy="0"/>
          </a:xfrm>
          <a:prstGeom prst="line">
            <a:avLst/>
          </a:prstGeom>
          <a:ln>
            <a:solidFill>
              <a:srgbClr val="FFFFFF"/>
            </a:solidFill>
            <a:tailEnd type="triangle"/>
          </a:ln>
        </p:spPr>
        <p:txBody>
          <a:bodyPr lIns="45719" rIns="45719"/>
          <a:lstStyle/>
          <a:p>
            <a:pPr>
              <a:defRPr>
                <a:solidFill>
                  <a:srgbClr val="FFFFFF"/>
                </a:solidFill>
              </a:defRPr>
            </a:pPr>
          </a:p>
        </p:txBody>
      </p:sp>
      <p:sp>
        <p:nvSpPr>
          <p:cNvPr id="1159" name="Accélérations Angulaires"/>
          <p:cNvSpPr txBox="1"/>
          <p:nvPr/>
        </p:nvSpPr>
        <p:spPr>
          <a:xfrm>
            <a:off x="2888932" y="3343275"/>
            <a:ext cx="1937790" cy="294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Accélérations Angulaires</a:t>
            </a:r>
          </a:p>
        </p:txBody>
      </p:sp>
      <p:sp>
        <p:nvSpPr>
          <p:cNvPr id="1160" name="Ligne"/>
          <p:cNvSpPr/>
          <p:nvPr/>
        </p:nvSpPr>
        <p:spPr>
          <a:xfrm>
            <a:off x="5886450" y="4429125"/>
            <a:ext cx="581025" cy="0"/>
          </a:xfrm>
          <a:prstGeom prst="line">
            <a:avLst/>
          </a:prstGeom>
          <a:ln>
            <a:solidFill>
              <a:srgbClr val="FFFFFF"/>
            </a:solidFill>
            <a:tailEnd type="triangle"/>
          </a:ln>
        </p:spPr>
        <p:txBody>
          <a:bodyPr lIns="45719" rIns="45719"/>
          <a:lstStyle/>
          <a:p>
            <a:pPr>
              <a:defRPr>
                <a:solidFill>
                  <a:srgbClr val="FFFFFF"/>
                </a:solidFill>
              </a:defRPr>
            </a:pPr>
          </a:p>
        </p:txBody>
      </p:sp>
      <p:sp>
        <p:nvSpPr>
          <p:cNvPr id="1161" name="Détecteur/Analyseur de Mouvement"/>
          <p:cNvSpPr txBox="1"/>
          <p:nvPr/>
        </p:nvSpPr>
        <p:spPr>
          <a:xfrm>
            <a:off x="6565582" y="4181475"/>
            <a:ext cx="1940561" cy="497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Détecteur/Analyseur de Mouvement</a:t>
            </a:r>
          </a:p>
        </p:txBody>
      </p:sp>
      <p:sp>
        <p:nvSpPr>
          <p:cNvPr id="1162" name="Rappels (1/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(1/6)</a:t>
            </a:r>
          </a:p>
        </p:txBody>
      </p:sp>
      <p:sp>
        <p:nvSpPr>
          <p:cNvPr id="116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1162"/>
                                        </p:tgtEl>
                                        <p:attrNameLst>
                                          <p:attrName>style.visibility</p:attrName>
                                        </p:attrNameLst>
                                      </p:cBhvr>
                                      <p:to>
                                        <p:strVal val="visible"/>
                                      </p:to>
                                    </p:set>
                                    <p:animEffect filter="blinds(horizontal)" transition="in">
                                      <p:cBhvr>
                                        <p:cTn id="7" dur="500"/>
                                        <p:tgtEl>
                                          <p:spTgt spid="1162"/>
                                        </p:tgtEl>
                                      </p:cBhvr>
                                    </p:animEffect>
                                  </p:childTnLst>
                                </p:cTn>
                              </p:par>
                            </p:childTnLst>
                          </p:cTn>
                        </p:par>
                        <p:par>
                          <p:cTn id="8" fill="hold">
                            <p:stCondLst>
                              <p:cond delay="500"/>
                            </p:stCondLst>
                            <p:childTnLst>
                              <p:par>
                                <p:cTn id="9" presetClass="entr" nodeType="afterEffect" presetID="10" grpId="2" fill="hold">
                                  <p:stCondLst>
                                    <p:cond delay="1000"/>
                                  </p:stCondLst>
                                  <p:iterate type="el" backwards="0">
                                    <p:tmAbs val="0"/>
                                  </p:iterate>
                                  <p:childTnLst>
                                    <p:set>
                                      <p:cBhvr>
                                        <p:cTn id="10" fill="hold"/>
                                        <p:tgtEl>
                                          <p:spTgt spid="1152"/>
                                        </p:tgtEl>
                                        <p:attrNameLst>
                                          <p:attrName>style.visibility</p:attrName>
                                        </p:attrNameLst>
                                      </p:cBhvr>
                                      <p:to>
                                        <p:strVal val="visible"/>
                                      </p:to>
                                    </p:set>
                                    <p:animEffect filter="fade" transition="in">
                                      <p:cBhvr>
                                        <p:cTn id="11" dur="1000"/>
                                        <p:tgtEl>
                                          <p:spTgt spid="1152"/>
                                        </p:tgtEl>
                                      </p:cBhvr>
                                    </p:animEffect>
                                  </p:childTnLst>
                                </p:cTn>
                              </p:par>
                            </p:childTnLst>
                          </p:cTn>
                        </p:par>
                        <p:par>
                          <p:cTn id="12" fill="hold">
                            <p:stCondLst>
                              <p:cond delay="2500"/>
                            </p:stCondLst>
                            <p:childTnLst>
                              <p:par>
                                <p:cTn id="13" presetClass="entr" nodeType="afterEffect" presetID="10" grpId="3" fill="hold">
                                  <p:stCondLst>
                                    <p:cond delay="500"/>
                                  </p:stCondLst>
                                  <p:iterate type="el" backwards="0">
                                    <p:tmAbs val="0"/>
                                  </p:iterate>
                                  <p:childTnLst>
                                    <p:set>
                                      <p:cBhvr>
                                        <p:cTn id="14" fill="hold"/>
                                        <p:tgtEl>
                                          <p:spTgt spid="1153"/>
                                        </p:tgtEl>
                                        <p:attrNameLst>
                                          <p:attrName>style.visibility</p:attrName>
                                        </p:attrNameLst>
                                      </p:cBhvr>
                                      <p:to>
                                        <p:strVal val="visible"/>
                                      </p:to>
                                    </p:set>
                                    <p:animEffect filter="fade" transition="in">
                                      <p:cBhvr>
                                        <p:cTn id="15" dur="1000"/>
                                        <p:tgtEl>
                                          <p:spTgt spid="1153"/>
                                        </p:tgtEl>
                                      </p:cBhvr>
                                    </p:animEffect>
                                  </p:childTnLst>
                                </p:cTn>
                              </p:par>
                            </p:childTnLst>
                          </p:cTn>
                        </p:par>
                        <p:par>
                          <p:cTn id="16" fill="hold">
                            <p:stCondLst>
                              <p:cond delay="4000"/>
                            </p:stCondLst>
                            <p:childTnLst>
                              <p:par>
                                <p:cTn id="17" presetClass="entr" nodeType="afterEffect" presetID="10" grpId="4" fill="hold">
                                  <p:stCondLst>
                                    <p:cond delay="500"/>
                                  </p:stCondLst>
                                  <p:iterate type="el" backwards="0">
                                    <p:tmAbs val="0"/>
                                  </p:iterate>
                                  <p:childTnLst>
                                    <p:set>
                                      <p:cBhvr>
                                        <p:cTn id="18" fill="hold"/>
                                        <p:tgtEl>
                                          <p:spTgt spid="1154"/>
                                        </p:tgtEl>
                                        <p:attrNameLst>
                                          <p:attrName>style.visibility</p:attrName>
                                        </p:attrNameLst>
                                      </p:cBhvr>
                                      <p:to>
                                        <p:strVal val="visible"/>
                                      </p:to>
                                    </p:set>
                                    <p:animEffect filter="fade" transition="in">
                                      <p:cBhvr>
                                        <p:cTn id="19" dur="1000"/>
                                        <p:tgtEl>
                                          <p:spTgt spid="1154"/>
                                        </p:tgtEl>
                                      </p:cBhvr>
                                    </p:animEffect>
                                  </p:childTnLst>
                                </p:cTn>
                              </p:par>
                            </p:childTnLst>
                          </p:cTn>
                        </p:par>
                        <p:par>
                          <p:cTn id="20" fill="hold">
                            <p:stCondLst>
                              <p:cond delay="5500"/>
                            </p:stCondLst>
                            <p:childTnLst>
                              <p:par>
                                <p:cTn id="21" presetClass="entr" nodeType="afterEffect" presetID="10" grpId="5" fill="hold">
                                  <p:stCondLst>
                                    <p:cond delay="500"/>
                                  </p:stCondLst>
                                  <p:iterate type="el" backwards="0">
                                    <p:tmAbs val="0"/>
                                  </p:iterate>
                                  <p:childTnLst>
                                    <p:set>
                                      <p:cBhvr>
                                        <p:cTn id="22" fill="hold"/>
                                        <p:tgtEl>
                                          <p:spTgt spid="1155"/>
                                        </p:tgtEl>
                                        <p:attrNameLst>
                                          <p:attrName>style.visibility</p:attrName>
                                        </p:attrNameLst>
                                      </p:cBhvr>
                                      <p:to>
                                        <p:strVal val="visible"/>
                                      </p:to>
                                    </p:set>
                                    <p:animEffect filter="fade" transition="in">
                                      <p:cBhvr>
                                        <p:cTn id="23" dur="1000"/>
                                        <p:tgtEl>
                                          <p:spTgt spid="1155"/>
                                        </p:tgtEl>
                                      </p:cBhvr>
                                    </p:animEffect>
                                  </p:childTnLst>
                                </p:cTn>
                              </p:par>
                            </p:childTnLst>
                          </p:cTn>
                        </p:par>
                        <p:par>
                          <p:cTn id="24" fill="hold">
                            <p:stCondLst>
                              <p:cond delay="7000"/>
                            </p:stCondLst>
                            <p:childTnLst>
                              <p:par>
                                <p:cTn id="25" presetClass="entr" nodeType="afterEffect" presetSubtype="8" presetID="2" grpId="6" fill="hold">
                                  <p:stCondLst>
                                    <p:cond delay="1500"/>
                                  </p:stCondLst>
                                  <p:iterate type="el" backwards="0">
                                    <p:tmAbs val="0"/>
                                  </p:iterate>
                                  <p:childTnLst>
                                    <p:set>
                                      <p:cBhvr>
                                        <p:cTn id="26" fill="hold"/>
                                        <p:tgtEl>
                                          <p:spTgt spid="1157"/>
                                        </p:tgtEl>
                                        <p:attrNameLst>
                                          <p:attrName>style.visibility</p:attrName>
                                        </p:attrNameLst>
                                      </p:cBhvr>
                                      <p:to>
                                        <p:strVal val="visible"/>
                                      </p:to>
                                    </p:set>
                                    <p:anim calcmode="lin" valueType="num">
                                      <p:cBhvr>
                                        <p:cTn id="27" dur="1200" fill="hold"/>
                                        <p:tgtEl>
                                          <p:spTgt spid="1157"/>
                                        </p:tgtEl>
                                        <p:attrNameLst>
                                          <p:attrName>ppt_x</p:attrName>
                                        </p:attrNameLst>
                                      </p:cBhvr>
                                      <p:tavLst>
                                        <p:tav tm="0">
                                          <p:val>
                                            <p:strVal val="0-#ppt_w/2"/>
                                          </p:val>
                                        </p:tav>
                                        <p:tav tm="100000">
                                          <p:val>
                                            <p:strVal val="#ppt_x"/>
                                          </p:val>
                                        </p:tav>
                                      </p:tavLst>
                                    </p:anim>
                                    <p:anim calcmode="lin" valueType="num">
                                      <p:cBhvr>
                                        <p:cTn id="28" dur="1200" fill="hold"/>
                                        <p:tgtEl>
                                          <p:spTgt spid="1157"/>
                                        </p:tgtEl>
                                        <p:attrNameLst>
                                          <p:attrName>ppt_y</p:attrName>
                                        </p:attrNameLst>
                                      </p:cBhvr>
                                      <p:tavLst>
                                        <p:tav tm="0">
                                          <p:val>
                                            <p:strVal val="#ppt_y"/>
                                          </p:val>
                                        </p:tav>
                                        <p:tav tm="100000">
                                          <p:val>
                                            <p:strVal val="#ppt_y"/>
                                          </p:val>
                                        </p:tav>
                                      </p:tavLst>
                                    </p:anim>
                                  </p:childTnLst>
                                </p:cTn>
                              </p:par>
                            </p:childTnLst>
                          </p:cTn>
                        </p:par>
                        <p:par>
                          <p:cTn id="29" fill="hold">
                            <p:stCondLst>
                              <p:cond delay="9700"/>
                            </p:stCondLst>
                            <p:childTnLst>
                              <p:par>
                                <p:cTn id="30" presetClass="entr" nodeType="afterEffect" presetSubtype="8" presetID="2" grpId="7" fill="hold">
                                  <p:stCondLst>
                                    <p:cond delay="200"/>
                                  </p:stCondLst>
                                  <p:iterate type="el" backwards="0">
                                    <p:tmAbs val="0"/>
                                  </p:iterate>
                                  <p:childTnLst>
                                    <p:set>
                                      <p:cBhvr>
                                        <p:cTn id="31" fill="hold"/>
                                        <p:tgtEl>
                                          <p:spTgt spid="1156"/>
                                        </p:tgtEl>
                                        <p:attrNameLst>
                                          <p:attrName>style.visibility</p:attrName>
                                        </p:attrNameLst>
                                      </p:cBhvr>
                                      <p:to>
                                        <p:strVal val="visible"/>
                                      </p:to>
                                    </p:set>
                                    <p:anim calcmode="lin" valueType="num">
                                      <p:cBhvr>
                                        <p:cTn id="32" dur="1000" fill="hold"/>
                                        <p:tgtEl>
                                          <p:spTgt spid="1156"/>
                                        </p:tgtEl>
                                        <p:attrNameLst>
                                          <p:attrName>ppt_x</p:attrName>
                                        </p:attrNameLst>
                                      </p:cBhvr>
                                      <p:tavLst>
                                        <p:tav tm="0">
                                          <p:val>
                                            <p:strVal val="0-#ppt_w/2"/>
                                          </p:val>
                                        </p:tav>
                                        <p:tav tm="100000">
                                          <p:val>
                                            <p:strVal val="#ppt_x"/>
                                          </p:val>
                                        </p:tav>
                                      </p:tavLst>
                                    </p:anim>
                                    <p:anim calcmode="lin" valueType="num">
                                      <p:cBhvr>
                                        <p:cTn id="33" dur="1000" fill="hold"/>
                                        <p:tgtEl>
                                          <p:spTgt spid="1156"/>
                                        </p:tgtEl>
                                        <p:attrNameLst>
                                          <p:attrName>ppt_y</p:attrName>
                                        </p:attrNameLst>
                                      </p:cBhvr>
                                      <p:tavLst>
                                        <p:tav tm="0">
                                          <p:val>
                                            <p:strVal val="#ppt_y"/>
                                          </p:val>
                                        </p:tav>
                                        <p:tav tm="100000">
                                          <p:val>
                                            <p:strVal val="#ppt_y"/>
                                          </p:val>
                                        </p:tav>
                                      </p:tavLst>
                                    </p:anim>
                                  </p:childTnLst>
                                </p:cTn>
                              </p:par>
                            </p:childTnLst>
                          </p:cTn>
                        </p:par>
                        <p:par>
                          <p:cTn id="34" fill="hold">
                            <p:stCondLst>
                              <p:cond delay="10900"/>
                            </p:stCondLst>
                            <p:childTnLst>
                              <p:par>
                                <p:cTn id="35" presetClass="entr" nodeType="afterEffect" presetSubtype="8" presetID="2" grpId="8" fill="hold">
                                  <p:stCondLst>
                                    <p:cond delay="1500"/>
                                  </p:stCondLst>
                                  <p:iterate type="el" backwards="0">
                                    <p:tmAbs val="0"/>
                                  </p:iterate>
                                  <p:childTnLst>
                                    <p:set>
                                      <p:cBhvr>
                                        <p:cTn id="36" fill="hold"/>
                                        <p:tgtEl>
                                          <p:spTgt spid="1159"/>
                                        </p:tgtEl>
                                        <p:attrNameLst>
                                          <p:attrName>style.visibility</p:attrName>
                                        </p:attrNameLst>
                                      </p:cBhvr>
                                      <p:to>
                                        <p:strVal val="visible"/>
                                      </p:to>
                                    </p:set>
                                    <p:anim calcmode="lin" valueType="num">
                                      <p:cBhvr>
                                        <p:cTn id="37" dur="1200" fill="hold"/>
                                        <p:tgtEl>
                                          <p:spTgt spid="1159"/>
                                        </p:tgtEl>
                                        <p:attrNameLst>
                                          <p:attrName>ppt_x</p:attrName>
                                        </p:attrNameLst>
                                      </p:cBhvr>
                                      <p:tavLst>
                                        <p:tav tm="0">
                                          <p:val>
                                            <p:strVal val="0-#ppt_w/2"/>
                                          </p:val>
                                        </p:tav>
                                        <p:tav tm="100000">
                                          <p:val>
                                            <p:strVal val="#ppt_x"/>
                                          </p:val>
                                        </p:tav>
                                      </p:tavLst>
                                    </p:anim>
                                    <p:anim calcmode="lin" valueType="num">
                                      <p:cBhvr>
                                        <p:cTn id="38" dur="1200" fill="hold"/>
                                        <p:tgtEl>
                                          <p:spTgt spid="1159"/>
                                        </p:tgtEl>
                                        <p:attrNameLst>
                                          <p:attrName>ppt_y</p:attrName>
                                        </p:attrNameLst>
                                      </p:cBhvr>
                                      <p:tavLst>
                                        <p:tav tm="0">
                                          <p:val>
                                            <p:strVal val="#ppt_y"/>
                                          </p:val>
                                        </p:tav>
                                        <p:tav tm="100000">
                                          <p:val>
                                            <p:strVal val="#ppt_y"/>
                                          </p:val>
                                        </p:tav>
                                      </p:tavLst>
                                    </p:anim>
                                  </p:childTnLst>
                                </p:cTn>
                              </p:par>
                            </p:childTnLst>
                          </p:cTn>
                        </p:par>
                        <p:par>
                          <p:cTn id="39" fill="hold">
                            <p:stCondLst>
                              <p:cond delay="13600"/>
                            </p:stCondLst>
                            <p:childTnLst>
                              <p:par>
                                <p:cTn id="40" presetClass="entr" nodeType="afterEffect" presetSubtype="8" presetID="2" grpId="9" fill="hold">
                                  <p:stCondLst>
                                    <p:cond delay="200"/>
                                  </p:stCondLst>
                                  <p:iterate type="el" backwards="0">
                                    <p:tmAbs val="0"/>
                                  </p:iterate>
                                  <p:childTnLst>
                                    <p:set>
                                      <p:cBhvr>
                                        <p:cTn id="41" fill="hold"/>
                                        <p:tgtEl>
                                          <p:spTgt spid="1158"/>
                                        </p:tgtEl>
                                        <p:attrNameLst>
                                          <p:attrName>style.visibility</p:attrName>
                                        </p:attrNameLst>
                                      </p:cBhvr>
                                      <p:to>
                                        <p:strVal val="visible"/>
                                      </p:to>
                                    </p:set>
                                    <p:anim calcmode="lin" valueType="num">
                                      <p:cBhvr>
                                        <p:cTn id="42" dur="1000" fill="hold"/>
                                        <p:tgtEl>
                                          <p:spTgt spid="1158"/>
                                        </p:tgtEl>
                                        <p:attrNameLst>
                                          <p:attrName>ppt_x</p:attrName>
                                        </p:attrNameLst>
                                      </p:cBhvr>
                                      <p:tavLst>
                                        <p:tav tm="0">
                                          <p:val>
                                            <p:strVal val="0-#ppt_w/2"/>
                                          </p:val>
                                        </p:tav>
                                        <p:tav tm="100000">
                                          <p:val>
                                            <p:strVal val="#ppt_x"/>
                                          </p:val>
                                        </p:tav>
                                      </p:tavLst>
                                    </p:anim>
                                    <p:anim calcmode="lin" valueType="num">
                                      <p:cBhvr>
                                        <p:cTn id="43" dur="1000" fill="hold"/>
                                        <p:tgtEl>
                                          <p:spTgt spid="1158"/>
                                        </p:tgtEl>
                                        <p:attrNameLst>
                                          <p:attrName>ppt_y</p:attrName>
                                        </p:attrNameLst>
                                      </p:cBhvr>
                                      <p:tavLst>
                                        <p:tav tm="0">
                                          <p:val>
                                            <p:strVal val="#ppt_y"/>
                                          </p:val>
                                        </p:tav>
                                        <p:tav tm="100000">
                                          <p:val>
                                            <p:strVal val="#ppt_y"/>
                                          </p:val>
                                        </p:tav>
                                      </p:tavLst>
                                    </p:anim>
                                  </p:childTnLst>
                                </p:cTn>
                              </p:par>
                            </p:childTnLst>
                          </p:cTn>
                        </p:par>
                        <p:par>
                          <p:cTn id="44" fill="hold">
                            <p:stCondLst>
                              <p:cond delay="14800"/>
                            </p:stCondLst>
                            <p:childTnLst>
                              <p:par>
                                <p:cTn id="45" presetClass="entr" nodeType="afterEffect" presetSubtype="8" presetID="2" grpId="10" fill="hold">
                                  <p:stCondLst>
                                    <p:cond delay="1500"/>
                                  </p:stCondLst>
                                  <p:iterate type="el" backwards="0">
                                    <p:tmAbs val="0"/>
                                  </p:iterate>
                                  <p:childTnLst>
                                    <p:set>
                                      <p:cBhvr>
                                        <p:cTn id="46" fill="hold"/>
                                        <p:tgtEl>
                                          <p:spTgt spid="1161"/>
                                        </p:tgtEl>
                                        <p:attrNameLst>
                                          <p:attrName>style.visibility</p:attrName>
                                        </p:attrNameLst>
                                      </p:cBhvr>
                                      <p:to>
                                        <p:strVal val="visible"/>
                                      </p:to>
                                    </p:set>
                                    <p:anim calcmode="lin" valueType="num">
                                      <p:cBhvr>
                                        <p:cTn id="47" dur="1200" fill="hold"/>
                                        <p:tgtEl>
                                          <p:spTgt spid="1161"/>
                                        </p:tgtEl>
                                        <p:attrNameLst>
                                          <p:attrName>ppt_x</p:attrName>
                                        </p:attrNameLst>
                                      </p:cBhvr>
                                      <p:tavLst>
                                        <p:tav tm="0">
                                          <p:val>
                                            <p:strVal val="0-#ppt_w/2"/>
                                          </p:val>
                                        </p:tav>
                                        <p:tav tm="100000">
                                          <p:val>
                                            <p:strVal val="#ppt_x"/>
                                          </p:val>
                                        </p:tav>
                                      </p:tavLst>
                                    </p:anim>
                                    <p:anim calcmode="lin" valueType="num">
                                      <p:cBhvr>
                                        <p:cTn id="48" dur="1200" fill="hold"/>
                                        <p:tgtEl>
                                          <p:spTgt spid="1161"/>
                                        </p:tgtEl>
                                        <p:attrNameLst>
                                          <p:attrName>ppt_y</p:attrName>
                                        </p:attrNameLst>
                                      </p:cBhvr>
                                      <p:tavLst>
                                        <p:tav tm="0">
                                          <p:val>
                                            <p:strVal val="#ppt_y"/>
                                          </p:val>
                                        </p:tav>
                                        <p:tav tm="100000">
                                          <p:val>
                                            <p:strVal val="#ppt_y"/>
                                          </p:val>
                                        </p:tav>
                                      </p:tavLst>
                                    </p:anim>
                                  </p:childTnLst>
                                </p:cTn>
                              </p:par>
                            </p:childTnLst>
                          </p:cTn>
                        </p:par>
                        <p:par>
                          <p:cTn id="49" fill="hold">
                            <p:stCondLst>
                              <p:cond delay="17500"/>
                            </p:stCondLst>
                            <p:childTnLst>
                              <p:par>
                                <p:cTn id="50" presetClass="entr" nodeType="afterEffect" presetSubtype="8" presetID="2" grpId="11" fill="hold">
                                  <p:stCondLst>
                                    <p:cond delay="200"/>
                                  </p:stCondLst>
                                  <p:iterate type="el" backwards="0">
                                    <p:tmAbs val="0"/>
                                  </p:iterate>
                                  <p:childTnLst>
                                    <p:set>
                                      <p:cBhvr>
                                        <p:cTn id="51" fill="hold"/>
                                        <p:tgtEl>
                                          <p:spTgt spid="1160"/>
                                        </p:tgtEl>
                                        <p:attrNameLst>
                                          <p:attrName>style.visibility</p:attrName>
                                        </p:attrNameLst>
                                      </p:cBhvr>
                                      <p:to>
                                        <p:strVal val="visible"/>
                                      </p:to>
                                    </p:set>
                                    <p:anim calcmode="lin" valueType="num">
                                      <p:cBhvr>
                                        <p:cTn id="52" dur="1000" fill="hold"/>
                                        <p:tgtEl>
                                          <p:spTgt spid="1160"/>
                                        </p:tgtEl>
                                        <p:attrNameLst>
                                          <p:attrName>ppt_x</p:attrName>
                                        </p:attrNameLst>
                                      </p:cBhvr>
                                      <p:tavLst>
                                        <p:tav tm="0">
                                          <p:val>
                                            <p:strVal val="0-#ppt_w/2"/>
                                          </p:val>
                                        </p:tav>
                                        <p:tav tm="100000">
                                          <p:val>
                                            <p:strVal val="#ppt_x"/>
                                          </p:val>
                                        </p:tav>
                                      </p:tavLst>
                                    </p:anim>
                                    <p:anim calcmode="lin" valueType="num">
                                      <p:cBhvr>
                                        <p:cTn id="53" dur="1000" fill="hold"/>
                                        <p:tgtEl>
                                          <p:spTgt spid="1160"/>
                                        </p:tgtEl>
                                        <p:attrNameLst>
                                          <p:attrName>ppt_y</p:attrName>
                                        </p:attrNameLst>
                                      </p:cBhvr>
                                      <p:tavLst>
                                        <p:tav tm="0">
                                          <p:val>
                                            <p:strVal val="#ppt_y"/>
                                          </p:val>
                                        </p:tav>
                                        <p:tav tm="100000">
                                          <p:val>
                                            <p:strVal val="#ppt_y"/>
                                          </p:val>
                                        </p:tav>
                                      </p:tavLst>
                                    </p:anim>
                                  </p:childTnLst>
                                </p:cTn>
                              </p:par>
                            </p:childTnLst>
                          </p:cTn>
                        </p:par>
                        <p:par>
                          <p:cTn id="54" fill="hold">
                            <p:stCondLst>
                              <p:cond delay="18700"/>
                            </p:stCondLst>
                            <p:childTnLst>
                              <p:par>
                                <p:cTn id="55" presetClass="entr" nodeType="afterEffect" presetSubtype="0" presetID="1" grpId="12" fill="hold">
                                  <p:stCondLst>
                                    <p:cond delay="0"/>
                                  </p:stCondLst>
                                  <p:iterate type="el" backwards="0">
                                    <p:tmAbs val="0"/>
                                  </p:iterate>
                                  <p:childTnLst>
                                    <p:set>
                                      <p:cBhvr>
                                        <p:cTn id="56" fill="hold"/>
                                        <p:tgtEl>
                                          <p:spTgt spid="1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2" grpId="2"/>
      <p:bldP build="whole" bldLvl="1" animBg="1" rev="0" advAuto="0" spid="1159" grpId="8"/>
      <p:bldP build="whole" bldLvl="1" animBg="1" rev="0" advAuto="0" spid="1162" grpId="1"/>
      <p:bldP build="whole" bldLvl="1" animBg="1" rev="0" advAuto="0" spid="1155" grpId="5"/>
      <p:bldP build="whole" bldLvl="1" animBg="1" rev="0" advAuto="0" spid="1160" grpId="11"/>
      <p:bldP build="whole" bldLvl="1" animBg="1" rev="0" advAuto="0" spid="1158" grpId="9"/>
      <p:bldP build="whole" bldLvl="1" animBg="1" rev="0" advAuto="0" spid="1156" grpId="7"/>
      <p:bldP build="whole" bldLvl="1" animBg="1" rev="0" advAuto="0" spid="1157" grpId="6"/>
      <p:bldP build="whole" bldLvl="1" animBg="1" rev="0" advAuto="0" spid="1153" grpId="3"/>
      <p:bldP build="whole" bldLvl="1" animBg="1" rev="0" advAuto="0" spid="1154" grpId="4"/>
      <p:bldP build="whole" bldLvl="1" animBg="1" rev="0" advAuto="0" spid="1161" grpId="10"/>
      <p:bldP build="whole" bldLvl="1" animBg="1" rev="0" advAuto="0" spid="1163" grpId="12"/>
    </p:bldLst>
  </p:timing>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1" name="Grouper"/>
          <p:cNvGrpSpPr/>
          <p:nvPr/>
        </p:nvGrpSpPr>
        <p:grpSpPr>
          <a:xfrm>
            <a:off x="255270" y="1666875"/>
            <a:ext cx="8685531" cy="2910840"/>
            <a:chOff x="0" y="0"/>
            <a:chExt cx="8685530" cy="2910840"/>
          </a:xfrm>
        </p:grpSpPr>
        <p:sp>
          <p:nvSpPr>
            <p:cNvPr id="1165" name="Les Capteurs :"/>
            <p:cNvSpPr txBox="1"/>
            <p:nvPr/>
          </p:nvSpPr>
          <p:spPr>
            <a:xfrm>
              <a:off x="0" y="0"/>
              <a:ext cx="2947036"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000"/>
                </a:spcBef>
                <a:buSzTx/>
                <a:buFont typeface="Wingdings"/>
                <a:buNone/>
                <a:defRPr sz="1800">
                  <a:solidFill>
                    <a:srgbClr val="FFFFFF"/>
                  </a:solidFill>
                  <a:latin typeface="Franklin Gothic Book"/>
                  <a:ea typeface="Franklin Gothic Book"/>
                  <a:cs typeface="Franklin Gothic Book"/>
                  <a:sym typeface="Franklin Gothic Book"/>
                </a:defRPr>
              </a:lvl1pPr>
            </a:lstStyle>
            <a:p>
              <a:pPr/>
              <a:r>
                <a:t>Les Capteurs :</a:t>
              </a:r>
            </a:p>
          </p:txBody>
        </p:sp>
        <p:sp>
          <p:nvSpPr>
            <p:cNvPr id="1166" name="Proprioception"/>
            <p:cNvSpPr/>
            <p:nvPr/>
          </p:nvSpPr>
          <p:spPr>
            <a:xfrm>
              <a:off x="392429" y="1143000"/>
              <a:ext cx="121804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Proprioception</a:t>
              </a:r>
            </a:p>
          </p:txBody>
        </p:sp>
        <p:sp>
          <p:nvSpPr>
            <p:cNvPr id="1167" name="Oreille Interne"/>
            <p:cNvSpPr/>
            <p:nvPr/>
          </p:nvSpPr>
          <p:spPr>
            <a:xfrm>
              <a:off x="384492" y="1647825"/>
              <a:ext cx="152082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Oreille Interne</a:t>
              </a:r>
            </a:p>
          </p:txBody>
        </p:sp>
        <p:sp>
          <p:nvSpPr>
            <p:cNvPr id="1168" name="Vue"/>
            <p:cNvSpPr/>
            <p:nvPr/>
          </p:nvSpPr>
          <p:spPr>
            <a:xfrm>
              <a:off x="4003992" y="2590800"/>
              <a:ext cx="152082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Vue</a:t>
              </a:r>
            </a:p>
          </p:txBody>
        </p:sp>
        <p:sp>
          <p:nvSpPr>
            <p:cNvPr id="1169" name="Rectangle"/>
            <p:cNvSpPr/>
            <p:nvPr/>
          </p:nvSpPr>
          <p:spPr>
            <a:xfrm>
              <a:off x="3726179" y="1066800"/>
              <a:ext cx="2162176" cy="1133475"/>
            </a:xfrm>
            <a:prstGeom prst="rect">
              <a:avLst/>
            </a:prstGeom>
            <a:noFill/>
            <a:ln w="38100" cap="flat">
              <a:solidFill>
                <a:srgbClr val="4D4D4D"/>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170" name="Ligne"/>
            <p:cNvSpPr/>
            <p:nvPr/>
          </p:nvSpPr>
          <p:spPr>
            <a:xfrm>
              <a:off x="5897879" y="1600200"/>
              <a:ext cx="1495426" cy="1588"/>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171" name="Ligne"/>
            <p:cNvSpPr/>
            <p:nvPr/>
          </p:nvSpPr>
          <p:spPr>
            <a:xfrm>
              <a:off x="5535929" y="1600200"/>
              <a:ext cx="685801" cy="1162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path>
              </a:pathLst>
            </a:custGeom>
            <a:noFill/>
            <a:ln w="9525" cap="flat">
              <a:solidFill>
                <a:srgbClr val="FFFFFF"/>
              </a:solidFill>
              <a:prstDash val="solid"/>
              <a:round/>
              <a:tailEnd type="triangle" w="med" len="me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172" name="Ligne"/>
            <p:cNvSpPr/>
            <p:nvPr/>
          </p:nvSpPr>
          <p:spPr>
            <a:xfrm>
              <a:off x="2954654" y="1733550"/>
              <a:ext cx="1038226" cy="1028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path>
              </a:pathLst>
            </a:custGeom>
            <a:noFill/>
            <a:ln w="9525" cap="flat">
              <a:solidFill>
                <a:srgbClr val="FFFFFF"/>
              </a:solidFill>
              <a:prstDash val="solid"/>
              <a:round/>
              <a:tailEnd type="triangle" w="med" len="me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173" name="Ligne"/>
            <p:cNvSpPr/>
            <p:nvPr/>
          </p:nvSpPr>
          <p:spPr>
            <a:xfrm>
              <a:off x="1954529" y="1257300"/>
              <a:ext cx="152401" cy="695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174" name="Analyse de la situation,…"/>
            <p:cNvSpPr txBox="1"/>
            <p:nvPr/>
          </p:nvSpPr>
          <p:spPr>
            <a:xfrm>
              <a:off x="3751262" y="1247775"/>
              <a:ext cx="2170749" cy="540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300"/>
                </a:spcBef>
                <a:buSzTx/>
                <a:buFont typeface="Wingdings"/>
                <a:buNone/>
                <a:defRPr sz="1400">
                  <a:solidFill>
                    <a:srgbClr val="FFFFFF"/>
                  </a:solidFill>
                  <a:latin typeface="Franklin Gothic Book"/>
                  <a:ea typeface="Franklin Gothic Book"/>
                  <a:cs typeface="Franklin Gothic Book"/>
                  <a:sym typeface="Franklin Gothic Book"/>
                </a:defRPr>
              </a:pPr>
              <a:r>
                <a:t>Analyse de la situation,</a:t>
              </a:r>
            </a:p>
            <a:p>
              <a:pPr>
                <a:spcBef>
                  <a:spcPts val="300"/>
                </a:spcBef>
                <a:buSzTx/>
                <a:buFont typeface="Wingdings"/>
                <a:buNone/>
                <a:defRPr sz="1400">
                  <a:solidFill>
                    <a:srgbClr val="FFFFFF"/>
                  </a:solidFill>
                  <a:latin typeface="Franklin Gothic Book"/>
                  <a:ea typeface="Franklin Gothic Book"/>
                  <a:cs typeface="Franklin Gothic Book"/>
                  <a:sym typeface="Franklin Gothic Book"/>
                </a:defRPr>
              </a:pPr>
              <a:r>
                <a:t>Recherches de Références</a:t>
              </a:r>
            </a:p>
          </p:txBody>
        </p:sp>
        <p:sp>
          <p:nvSpPr>
            <p:cNvPr id="1175" name="Ligne"/>
            <p:cNvSpPr/>
            <p:nvPr/>
          </p:nvSpPr>
          <p:spPr>
            <a:xfrm>
              <a:off x="2125979" y="1590675"/>
              <a:ext cx="685801" cy="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176" name="Cercle"/>
            <p:cNvSpPr/>
            <p:nvPr/>
          </p:nvSpPr>
          <p:spPr>
            <a:xfrm>
              <a:off x="2783204" y="1419225"/>
              <a:ext cx="333376" cy="333375"/>
            </a:xfrm>
            <a:prstGeom prst="ellipse">
              <a:avLst/>
            </a:prstGeom>
            <a:noFill/>
            <a:ln w="38100"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177" name="+/-"/>
            <p:cNvSpPr txBox="1"/>
            <p:nvPr/>
          </p:nvSpPr>
          <p:spPr>
            <a:xfrm>
              <a:off x="2798762" y="1419225"/>
              <a:ext cx="316928" cy="294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Arial Rounded MT Bold"/>
                  <a:ea typeface="Arial Rounded MT Bold"/>
                  <a:cs typeface="Arial Rounded MT Bold"/>
                  <a:sym typeface="Arial Rounded MT Bold"/>
                </a:defRPr>
              </a:lvl1pPr>
            </a:lstStyle>
            <a:p>
              <a:pPr/>
              <a:r>
                <a:t>+/-</a:t>
              </a:r>
            </a:p>
          </p:txBody>
        </p:sp>
        <p:sp>
          <p:nvSpPr>
            <p:cNvPr id="1178" name="Comparaison"/>
            <p:cNvSpPr txBox="1"/>
            <p:nvPr/>
          </p:nvSpPr>
          <p:spPr>
            <a:xfrm>
              <a:off x="2411412" y="1095375"/>
              <a:ext cx="1096279" cy="294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Comparaison</a:t>
              </a:r>
            </a:p>
          </p:txBody>
        </p:sp>
        <p:sp>
          <p:nvSpPr>
            <p:cNvPr id="1179" name="Décision des actions"/>
            <p:cNvSpPr/>
            <p:nvPr/>
          </p:nvSpPr>
          <p:spPr>
            <a:xfrm>
              <a:off x="7423467" y="1323975"/>
              <a:ext cx="1262064" cy="523240"/>
            </a:xfrm>
            <a:prstGeom prst="rect">
              <a:avLst/>
            </a:prstGeom>
            <a:noFill/>
            <a:ln w="25400" cap="flat">
              <a:solidFill>
                <a:srgbClr val="99CC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Décision des actions</a:t>
              </a:r>
            </a:p>
          </p:txBody>
        </p:sp>
        <p:sp>
          <p:nvSpPr>
            <p:cNvPr id="1180" name="Ligne"/>
            <p:cNvSpPr/>
            <p:nvPr/>
          </p:nvSpPr>
          <p:spPr>
            <a:xfrm>
              <a:off x="3154679" y="1590675"/>
              <a:ext cx="523876" cy="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grpSp>
      <p:sp>
        <p:nvSpPr>
          <p:cNvPr id="1182" name="Rappels (1/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(1/6)</a:t>
            </a:r>
          </a:p>
        </p:txBody>
      </p:sp>
      <p:sp>
        <p:nvSpPr>
          <p:cNvPr id="118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3" grpId="1"/>
    </p:bldLst>
  </p:timing>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05" name="Grouper"/>
          <p:cNvGrpSpPr/>
          <p:nvPr/>
        </p:nvGrpSpPr>
        <p:grpSpPr>
          <a:xfrm>
            <a:off x="255270" y="1666874"/>
            <a:ext cx="8685531" cy="3095626"/>
            <a:chOff x="0" y="0"/>
            <a:chExt cx="8685530" cy="3095625"/>
          </a:xfrm>
        </p:grpSpPr>
        <p:sp>
          <p:nvSpPr>
            <p:cNvPr id="1185" name="IMC = disparition de la boucle de confirmation"/>
            <p:cNvSpPr txBox="1"/>
            <p:nvPr/>
          </p:nvSpPr>
          <p:spPr>
            <a:xfrm>
              <a:off x="0" y="0"/>
              <a:ext cx="7528560"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000"/>
                </a:spcBef>
                <a:buSzTx/>
                <a:buFont typeface="Wingdings"/>
                <a:buNone/>
                <a:defRPr sz="1800">
                  <a:solidFill>
                    <a:srgbClr val="FFFFFF"/>
                  </a:solidFill>
                  <a:latin typeface="Franklin Gothic Book"/>
                  <a:ea typeface="Franklin Gothic Book"/>
                  <a:cs typeface="Franklin Gothic Book"/>
                  <a:sym typeface="Franklin Gothic Book"/>
                </a:defRPr>
              </a:lvl1pPr>
            </a:lstStyle>
            <a:p>
              <a:pPr/>
              <a:r>
                <a:t>IMC = disparition de la boucle de confirmation</a:t>
              </a:r>
            </a:p>
          </p:txBody>
        </p:sp>
        <p:sp>
          <p:nvSpPr>
            <p:cNvPr id="1186" name="Proprioception"/>
            <p:cNvSpPr/>
            <p:nvPr/>
          </p:nvSpPr>
          <p:spPr>
            <a:xfrm>
              <a:off x="392429" y="1143000"/>
              <a:ext cx="121804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Proprioception</a:t>
              </a:r>
            </a:p>
          </p:txBody>
        </p:sp>
        <p:sp>
          <p:nvSpPr>
            <p:cNvPr id="1187" name="Oreille Interne"/>
            <p:cNvSpPr/>
            <p:nvPr/>
          </p:nvSpPr>
          <p:spPr>
            <a:xfrm>
              <a:off x="384492" y="1647825"/>
              <a:ext cx="152082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Oreille Interne</a:t>
              </a:r>
            </a:p>
          </p:txBody>
        </p:sp>
        <p:sp>
          <p:nvSpPr>
            <p:cNvPr id="1188" name="Rectangle"/>
            <p:cNvSpPr/>
            <p:nvPr/>
          </p:nvSpPr>
          <p:spPr>
            <a:xfrm>
              <a:off x="3726179" y="1066800"/>
              <a:ext cx="2162176" cy="1133475"/>
            </a:xfrm>
            <a:prstGeom prst="rect">
              <a:avLst/>
            </a:prstGeom>
            <a:noFill/>
            <a:ln w="38100" cap="flat">
              <a:solidFill>
                <a:srgbClr val="4D4D4D"/>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189" name="Ligne"/>
            <p:cNvSpPr/>
            <p:nvPr/>
          </p:nvSpPr>
          <p:spPr>
            <a:xfrm>
              <a:off x="3154679" y="1590675"/>
              <a:ext cx="523876" cy="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190" name="Ligne"/>
            <p:cNvSpPr/>
            <p:nvPr/>
          </p:nvSpPr>
          <p:spPr>
            <a:xfrm>
              <a:off x="5897879" y="1600200"/>
              <a:ext cx="1495426" cy="1588"/>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191" name="Ligne"/>
            <p:cNvSpPr/>
            <p:nvPr/>
          </p:nvSpPr>
          <p:spPr>
            <a:xfrm>
              <a:off x="1954529" y="1257300"/>
              <a:ext cx="152401" cy="695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192" name="Analyse de la situation,…"/>
            <p:cNvSpPr txBox="1"/>
            <p:nvPr/>
          </p:nvSpPr>
          <p:spPr>
            <a:xfrm>
              <a:off x="3751262" y="1247775"/>
              <a:ext cx="2170749" cy="540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300"/>
                </a:spcBef>
                <a:buSzTx/>
                <a:buFont typeface="Wingdings"/>
                <a:buNone/>
                <a:defRPr sz="1400">
                  <a:solidFill>
                    <a:srgbClr val="FFFFFF"/>
                  </a:solidFill>
                  <a:latin typeface="Franklin Gothic Book"/>
                  <a:ea typeface="Franklin Gothic Book"/>
                  <a:cs typeface="Franklin Gothic Book"/>
                  <a:sym typeface="Franklin Gothic Book"/>
                </a:defRPr>
              </a:pPr>
              <a:r>
                <a:t>Analyse de la situation,</a:t>
              </a:r>
            </a:p>
            <a:p>
              <a:pPr>
                <a:spcBef>
                  <a:spcPts val="300"/>
                </a:spcBef>
                <a:buSzTx/>
                <a:buFont typeface="Wingdings"/>
                <a:buNone/>
                <a:defRPr sz="1400">
                  <a:solidFill>
                    <a:srgbClr val="FFFFFF"/>
                  </a:solidFill>
                  <a:latin typeface="Franklin Gothic Book"/>
                  <a:ea typeface="Franklin Gothic Book"/>
                  <a:cs typeface="Franklin Gothic Book"/>
                  <a:sym typeface="Franklin Gothic Book"/>
                </a:defRPr>
              </a:pPr>
              <a:r>
                <a:t>Recherches de Références</a:t>
              </a:r>
            </a:p>
          </p:txBody>
        </p:sp>
        <p:sp>
          <p:nvSpPr>
            <p:cNvPr id="1193" name="Ligne"/>
            <p:cNvSpPr/>
            <p:nvPr/>
          </p:nvSpPr>
          <p:spPr>
            <a:xfrm>
              <a:off x="2125979" y="1590675"/>
              <a:ext cx="685801" cy="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194" name="Cercle"/>
            <p:cNvSpPr/>
            <p:nvPr/>
          </p:nvSpPr>
          <p:spPr>
            <a:xfrm>
              <a:off x="2783204" y="1419225"/>
              <a:ext cx="333376" cy="333375"/>
            </a:xfrm>
            <a:prstGeom prst="ellipse">
              <a:avLst/>
            </a:prstGeom>
            <a:noFill/>
            <a:ln w="38100"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195" name="Décision des actions"/>
            <p:cNvSpPr/>
            <p:nvPr/>
          </p:nvSpPr>
          <p:spPr>
            <a:xfrm>
              <a:off x="7423467" y="1323975"/>
              <a:ext cx="1262064" cy="523240"/>
            </a:xfrm>
            <a:prstGeom prst="rect">
              <a:avLst/>
            </a:prstGeom>
            <a:noFill/>
            <a:ln w="25400" cap="flat">
              <a:solidFill>
                <a:srgbClr val="99CC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Décision des actions</a:t>
              </a:r>
            </a:p>
          </p:txBody>
        </p:sp>
        <p:sp>
          <p:nvSpPr>
            <p:cNvPr id="1196" name="Vue"/>
            <p:cNvSpPr/>
            <p:nvPr/>
          </p:nvSpPr>
          <p:spPr>
            <a:xfrm>
              <a:off x="4003992" y="2590800"/>
              <a:ext cx="152082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Vue</a:t>
              </a:r>
            </a:p>
          </p:txBody>
        </p:sp>
        <p:sp>
          <p:nvSpPr>
            <p:cNvPr id="1197" name="Ligne"/>
            <p:cNvSpPr/>
            <p:nvPr/>
          </p:nvSpPr>
          <p:spPr>
            <a:xfrm>
              <a:off x="5535929" y="1600200"/>
              <a:ext cx="685801" cy="1162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path>
              </a:pathLst>
            </a:custGeom>
            <a:noFill/>
            <a:ln w="9525" cap="flat">
              <a:solidFill>
                <a:srgbClr val="FFFFFF"/>
              </a:solidFill>
              <a:prstDash val="solid"/>
              <a:round/>
              <a:tailEnd type="triangle" w="med" len="me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198" name="Ligne"/>
            <p:cNvSpPr/>
            <p:nvPr/>
          </p:nvSpPr>
          <p:spPr>
            <a:xfrm>
              <a:off x="2954654" y="1733550"/>
              <a:ext cx="1038226" cy="1028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path>
              </a:pathLst>
            </a:custGeom>
            <a:noFill/>
            <a:ln w="9525" cap="flat">
              <a:solidFill>
                <a:srgbClr val="FFFFFF"/>
              </a:solidFill>
              <a:prstDash val="solid"/>
              <a:round/>
              <a:tailEnd type="triangle" w="med" len="me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199" name="Ligne"/>
            <p:cNvSpPr/>
            <p:nvPr/>
          </p:nvSpPr>
          <p:spPr>
            <a:xfrm flipH="1">
              <a:off x="4107180" y="2486024"/>
              <a:ext cx="1323976" cy="609602"/>
            </a:xfrm>
            <a:prstGeom prst="line">
              <a:avLst/>
            </a:prstGeom>
            <a:noFill/>
            <a:ln w="38100" cap="flat">
              <a:solidFill>
                <a:srgbClr val="FF0000"/>
              </a:solidFill>
              <a:prstDash val="solid"/>
              <a:round/>
            </a:ln>
            <a:effectLst/>
          </p:spPr>
          <p:txBody>
            <a:bodyPr wrap="square" lIns="45719" tIns="45719" rIns="45719" bIns="45719" numCol="1" anchor="t">
              <a:noAutofit/>
            </a:bodyPr>
            <a:lstStyle/>
            <a:p>
              <a:pPr>
                <a:defRPr>
                  <a:solidFill>
                    <a:srgbClr val="FFFFFF"/>
                  </a:solidFill>
                </a:defRPr>
              </a:pPr>
            </a:p>
          </p:txBody>
        </p:sp>
        <p:sp>
          <p:nvSpPr>
            <p:cNvPr id="1200" name="Ligne"/>
            <p:cNvSpPr/>
            <p:nvPr/>
          </p:nvSpPr>
          <p:spPr>
            <a:xfrm flipH="1" flipV="1">
              <a:off x="4183380" y="2495549"/>
              <a:ext cx="1076326" cy="561977"/>
            </a:xfrm>
            <a:prstGeom prst="line">
              <a:avLst/>
            </a:prstGeom>
            <a:noFill/>
            <a:ln w="38100" cap="flat">
              <a:solidFill>
                <a:srgbClr val="FF0000"/>
              </a:solidFill>
              <a:prstDash val="solid"/>
              <a:round/>
            </a:ln>
            <a:effectLst/>
          </p:spPr>
          <p:txBody>
            <a:bodyPr wrap="square" lIns="45719" tIns="45719" rIns="45719" bIns="45719" numCol="1" anchor="t">
              <a:noAutofit/>
            </a:bodyPr>
            <a:lstStyle/>
            <a:p>
              <a:pPr>
                <a:defRPr>
                  <a:solidFill>
                    <a:srgbClr val="FFFFFF"/>
                  </a:solidFill>
                </a:defRPr>
              </a:pPr>
            </a:p>
          </p:txBody>
        </p:sp>
        <p:sp>
          <p:nvSpPr>
            <p:cNvPr id="1201" name="+/-"/>
            <p:cNvSpPr txBox="1"/>
            <p:nvPr/>
          </p:nvSpPr>
          <p:spPr>
            <a:xfrm>
              <a:off x="2798762" y="1419225"/>
              <a:ext cx="316928" cy="294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Arial Rounded MT Bold"/>
                  <a:ea typeface="Arial Rounded MT Bold"/>
                  <a:cs typeface="Arial Rounded MT Bold"/>
                  <a:sym typeface="Arial Rounded MT Bold"/>
                </a:defRPr>
              </a:lvl1pPr>
            </a:lstStyle>
            <a:p>
              <a:pPr/>
              <a:r>
                <a:t>+/-</a:t>
              </a:r>
            </a:p>
          </p:txBody>
        </p:sp>
        <p:sp>
          <p:nvSpPr>
            <p:cNvPr id="1202" name="Comparaison"/>
            <p:cNvSpPr txBox="1"/>
            <p:nvPr/>
          </p:nvSpPr>
          <p:spPr>
            <a:xfrm>
              <a:off x="2411412" y="1095375"/>
              <a:ext cx="1096279" cy="294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Comparaison</a:t>
              </a:r>
            </a:p>
          </p:txBody>
        </p:sp>
        <p:sp>
          <p:nvSpPr>
            <p:cNvPr id="1203" name="Ligne"/>
            <p:cNvSpPr/>
            <p:nvPr/>
          </p:nvSpPr>
          <p:spPr>
            <a:xfrm flipH="1" flipV="1">
              <a:off x="2564129" y="1133475"/>
              <a:ext cx="1000126" cy="228600"/>
            </a:xfrm>
            <a:prstGeom prst="line">
              <a:avLst/>
            </a:prstGeom>
            <a:noFill/>
            <a:ln w="38100" cap="flat">
              <a:solidFill>
                <a:srgbClr val="FF0000"/>
              </a:solidFill>
              <a:prstDash val="solid"/>
              <a:round/>
            </a:ln>
            <a:effectLst/>
          </p:spPr>
          <p:txBody>
            <a:bodyPr wrap="square" lIns="45719" tIns="45719" rIns="45719" bIns="45719" numCol="1" anchor="t">
              <a:noAutofit/>
            </a:bodyPr>
            <a:lstStyle/>
            <a:p>
              <a:pPr>
                <a:defRPr>
                  <a:solidFill>
                    <a:srgbClr val="FFFFFF"/>
                  </a:solidFill>
                </a:defRPr>
              </a:pPr>
            </a:p>
          </p:txBody>
        </p:sp>
        <p:sp>
          <p:nvSpPr>
            <p:cNvPr id="1204" name="Ligne"/>
            <p:cNvSpPr/>
            <p:nvPr/>
          </p:nvSpPr>
          <p:spPr>
            <a:xfrm flipH="1">
              <a:off x="2611755" y="1123950"/>
              <a:ext cx="819151" cy="257175"/>
            </a:xfrm>
            <a:prstGeom prst="line">
              <a:avLst/>
            </a:prstGeom>
            <a:noFill/>
            <a:ln w="38100" cap="flat">
              <a:solidFill>
                <a:srgbClr val="FF0000"/>
              </a:solidFill>
              <a:prstDash val="solid"/>
              <a:round/>
            </a:ln>
            <a:effectLst/>
          </p:spPr>
          <p:txBody>
            <a:bodyPr wrap="square" lIns="45719" tIns="45719" rIns="45719" bIns="45719" numCol="1" anchor="t">
              <a:noAutofit/>
            </a:bodyPr>
            <a:lstStyle/>
            <a:p>
              <a:pPr>
                <a:defRPr>
                  <a:solidFill>
                    <a:srgbClr val="FFFFFF"/>
                  </a:solidFill>
                </a:defRPr>
              </a:pPr>
            </a:p>
          </p:txBody>
        </p:sp>
      </p:grpSp>
      <p:sp>
        <p:nvSpPr>
          <p:cNvPr id="1206" name="Rappels (1/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(1/6)</a:t>
            </a:r>
          </a:p>
        </p:txBody>
      </p:sp>
      <p:sp>
        <p:nvSpPr>
          <p:cNvPr id="120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7" grpId="1"/>
    </p:bldLst>
  </p:timing>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25" name="Grouper"/>
          <p:cNvGrpSpPr/>
          <p:nvPr/>
        </p:nvGrpSpPr>
        <p:grpSpPr>
          <a:xfrm>
            <a:off x="255270" y="1666874"/>
            <a:ext cx="8685531" cy="4340226"/>
            <a:chOff x="0" y="0"/>
            <a:chExt cx="8685530" cy="4340225"/>
          </a:xfrm>
        </p:grpSpPr>
        <p:sp>
          <p:nvSpPr>
            <p:cNvPr id="1209" name="Triangle"/>
            <p:cNvSpPr/>
            <p:nvPr/>
          </p:nvSpPr>
          <p:spPr>
            <a:xfrm>
              <a:off x="7031188" y="3467100"/>
              <a:ext cx="1092534" cy="749780"/>
            </a:xfrm>
            <a:prstGeom prst="triangle">
              <a:avLst/>
            </a:prstGeom>
            <a:solidFill>
              <a:srgbClr val="FFFFFF"/>
            </a:solidFill>
            <a:ln w="50800" cap="flat">
              <a:solidFill>
                <a:srgbClr val="CC0000"/>
              </a:solidFill>
              <a:prstDash val="solid"/>
              <a:round/>
            </a:ln>
            <a:effectLst/>
          </p:spPr>
          <p:txBody>
            <a:bodyPr wrap="square" lIns="46037" tIns="46037" rIns="46037" bIns="46037" numCol="1" anchor="ctr">
              <a:noAutofit/>
            </a:bodyPr>
            <a:lstStyle/>
            <a:p>
              <a:pPr>
                <a:spcBef>
                  <a:spcPts val="400"/>
                </a:spcBef>
                <a:buClrTx/>
                <a:buSzTx/>
                <a:buNone/>
                <a:defRPr sz="1800">
                  <a:solidFill>
                    <a:srgbClr val="FFFFFF"/>
                  </a:solidFill>
                </a:defRPr>
              </a:pPr>
            </a:p>
          </p:txBody>
        </p:sp>
        <p:sp>
          <p:nvSpPr>
            <p:cNvPr id="1210" name="Ligne"/>
            <p:cNvSpPr/>
            <p:nvPr/>
          </p:nvSpPr>
          <p:spPr>
            <a:xfrm>
              <a:off x="3307079" y="3805750"/>
              <a:ext cx="3505201" cy="137601"/>
            </a:xfrm>
            <a:custGeom>
              <a:avLst/>
              <a:gdLst/>
              <a:ahLst/>
              <a:cxnLst>
                <a:cxn ang="0">
                  <a:pos x="wd2" y="hd2"/>
                </a:cxn>
                <a:cxn ang="5400000">
                  <a:pos x="wd2" y="hd2"/>
                </a:cxn>
                <a:cxn ang="10800000">
                  <a:pos x="wd2" y="hd2"/>
                </a:cxn>
                <a:cxn ang="16200000">
                  <a:pos x="wd2" y="hd2"/>
                </a:cxn>
              </a:cxnLst>
              <a:rect l="0" t="0" r="r" b="b"/>
              <a:pathLst>
                <a:path w="21600" h="19502" fill="norm" stroke="1" extrusionOk="0">
                  <a:moveTo>
                    <a:pt x="0" y="6002"/>
                  </a:moveTo>
                  <a:cubicBezTo>
                    <a:pt x="2377" y="5102"/>
                    <a:pt x="10917" y="-2098"/>
                    <a:pt x="14263" y="602"/>
                  </a:cubicBezTo>
                  <a:cubicBezTo>
                    <a:pt x="17609" y="3302"/>
                    <a:pt x="20074" y="15677"/>
                    <a:pt x="21600" y="19502"/>
                  </a:cubicBezTo>
                </a:path>
              </a:pathLst>
            </a:custGeom>
            <a:noFill/>
            <a:ln w="63500" cap="flat">
              <a:solidFill>
                <a:srgbClr val="F6C343"/>
              </a:solidFill>
              <a:prstDash val="solid"/>
              <a:round/>
              <a:tailEnd type="triangle" w="med" len="med"/>
            </a:ln>
            <a:effectLst/>
          </p:spPr>
          <p:txBody>
            <a:bodyPr wrap="square" lIns="46037" tIns="46037" rIns="46037" bIns="46037" numCol="1" anchor="t">
              <a:noAutofit/>
            </a:bodyPr>
            <a:lstStyle/>
            <a:p>
              <a:pPr>
                <a:spcBef>
                  <a:spcPts val="400"/>
                </a:spcBef>
                <a:buClrTx/>
                <a:buSzTx/>
                <a:buNone/>
                <a:defRPr sz="1800">
                  <a:solidFill>
                    <a:srgbClr val="FFFFFF"/>
                  </a:solidFill>
                </a:defRPr>
              </a:pPr>
            </a:p>
          </p:txBody>
        </p:sp>
        <p:sp>
          <p:nvSpPr>
            <p:cNvPr id="1211" name="Les Capteurs ont un seuil de détection"/>
            <p:cNvSpPr txBox="1"/>
            <p:nvPr/>
          </p:nvSpPr>
          <p:spPr>
            <a:xfrm>
              <a:off x="0" y="0"/>
              <a:ext cx="7528560"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000"/>
                </a:spcBef>
                <a:buSzTx/>
                <a:buFont typeface="Wingdings"/>
                <a:buNone/>
                <a:defRPr sz="1800">
                  <a:solidFill>
                    <a:srgbClr val="FFFFFF"/>
                  </a:solidFill>
                  <a:latin typeface="Franklin Gothic Book"/>
                  <a:ea typeface="Franklin Gothic Book"/>
                  <a:cs typeface="Franklin Gothic Book"/>
                  <a:sym typeface="Franklin Gothic Book"/>
                </a:defRPr>
              </a:lvl1pPr>
            </a:lstStyle>
            <a:p>
              <a:pPr/>
              <a:r>
                <a:t>Les Capteurs ont un seuil de détection</a:t>
              </a:r>
            </a:p>
          </p:txBody>
        </p:sp>
        <p:sp>
          <p:nvSpPr>
            <p:cNvPr id="1212" name="Proprioception"/>
            <p:cNvSpPr/>
            <p:nvPr/>
          </p:nvSpPr>
          <p:spPr>
            <a:xfrm>
              <a:off x="392429" y="1143000"/>
              <a:ext cx="121804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Proprioception</a:t>
              </a:r>
            </a:p>
          </p:txBody>
        </p:sp>
        <p:sp>
          <p:nvSpPr>
            <p:cNvPr id="1213" name="Oreille Interne"/>
            <p:cNvSpPr/>
            <p:nvPr/>
          </p:nvSpPr>
          <p:spPr>
            <a:xfrm>
              <a:off x="384492" y="1647825"/>
              <a:ext cx="152082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Oreille Interne</a:t>
              </a:r>
            </a:p>
          </p:txBody>
        </p:sp>
        <p:sp>
          <p:nvSpPr>
            <p:cNvPr id="1214" name="Rectangle"/>
            <p:cNvSpPr/>
            <p:nvPr/>
          </p:nvSpPr>
          <p:spPr>
            <a:xfrm>
              <a:off x="3726179" y="1066800"/>
              <a:ext cx="2162176" cy="1133475"/>
            </a:xfrm>
            <a:prstGeom prst="rect">
              <a:avLst/>
            </a:prstGeom>
            <a:noFill/>
            <a:ln w="38100" cap="flat">
              <a:solidFill>
                <a:srgbClr val="4D4D4D"/>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215" name="Ligne"/>
            <p:cNvSpPr/>
            <p:nvPr/>
          </p:nvSpPr>
          <p:spPr>
            <a:xfrm>
              <a:off x="5897879" y="1600200"/>
              <a:ext cx="1495426" cy="1588"/>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216" name="Ligne"/>
            <p:cNvSpPr/>
            <p:nvPr/>
          </p:nvSpPr>
          <p:spPr>
            <a:xfrm>
              <a:off x="1954529" y="1257300"/>
              <a:ext cx="152401" cy="695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217" name="Analyse de la situation,…"/>
            <p:cNvSpPr txBox="1"/>
            <p:nvPr/>
          </p:nvSpPr>
          <p:spPr>
            <a:xfrm>
              <a:off x="3751262" y="1247775"/>
              <a:ext cx="2170749" cy="540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300"/>
                </a:spcBef>
                <a:buSzTx/>
                <a:buFont typeface="Wingdings"/>
                <a:buNone/>
                <a:defRPr sz="1400">
                  <a:solidFill>
                    <a:srgbClr val="FFFFFF"/>
                  </a:solidFill>
                  <a:latin typeface="Franklin Gothic Book"/>
                  <a:ea typeface="Franklin Gothic Book"/>
                  <a:cs typeface="Franklin Gothic Book"/>
                  <a:sym typeface="Franklin Gothic Book"/>
                </a:defRPr>
              </a:pPr>
              <a:r>
                <a:t>Analyse de la situation,</a:t>
              </a:r>
            </a:p>
            <a:p>
              <a:pPr>
                <a:spcBef>
                  <a:spcPts val="300"/>
                </a:spcBef>
                <a:buSzTx/>
                <a:buFont typeface="Wingdings"/>
                <a:buNone/>
                <a:defRPr sz="1400">
                  <a:solidFill>
                    <a:srgbClr val="FFFFFF"/>
                  </a:solidFill>
                  <a:latin typeface="Franklin Gothic Book"/>
                  <a:ea typeface="Franklin Gothic Book"/>
                  <a:cs typeface="Franklin Gothic Book"/>
                  <a:sym typeface="Franklin Gothic Book"/>
                </a:defRPr>
              </a:pPr>
              <a:r>
                <a:t>Recherches de Références</a:t>
              </a:r>
            </a:p>
          </p:txBody>
        </p:sp>
        <p:sp>
          <p:nvSpPr>
            <p:cNvPr id="1218" name="Ligne"/>
            <p:cNvSpPr/>
            <p:nvPr/>
          </p:nvSpPr>
          <p:spPr>
            <a:xfrm>
              <a:off x="2125979" y="1590675"/>
              <a:ext cx="1590676" cy="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219" name="Décision des actions"/>
            <p:cNvSpPr/>
            <p:nvPr/>
          </p:nvSpPr>
          <p:spPr>
            <a:xfrm>
              <a:off x="7423467" y="1323975"/>
              <a:ext cx="1262064" cy="523240"/>
            </a:xfrm>
            <a:prstGeom prst="rect">
              <a:avLst/>
            </a:prstGeom>
            <a:noFill/>
            <a:ln w="25400" cap="flat">
              <a:solidFill>
                <a:srgbClr val="99CC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Décision des actions</a:t>
              </a:r>
            </a:p>
          </p:txBody>
        </p:sp>
        <p:sp>
          <p:nvSpPr>
            <p:cNvPr id="1220" name="Pas de détection = pas de mouvement"/>
            <p:cNvSpPr txBox="1"/>
            <p:nvPr/>
          </p:nvSpPr>
          <p:spPr>
            <a:xfrm>
              <a:off x="3005137" y="2590800"/>
              <a:ext cx="3813756"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400"/>
                </a:spcBef>
                <a:buSzTx/>
                <a:buFont typeface="Wingdings"/>
                <a:buNone/>
                <a:defRPr sz="1800">
                  <a:solidFill>
                    <a:srgbClr val="FFFFFF"/>
                  </a:solidFill>
                  <a:latin typeface="Franklin Gothic Book"/>
                  <a:ea typeface="Franklin Gothic Book"/>
                  <a:cs typeface="Franklin Gothic Book"/>
                  <a:sym typeface="Franklin Gothic Book"/>
                </a:defRPr>
              </a:lvl1pPr>
            </a:lstStyle>
            <a:p>
              <a:pPr/>
              <a:r>
                <a:t>Pas de détection = pas de mouvement</a:t>
              </a:r>
            </a:p>
          </p:txBody>
        </p:sp>
        <p:sp>
          <p:nvSpPr>
            <p:cNvPr id="1221" name="Ligne"/>
            <p:cNvSpPr/>
            <p:nvPr/>
          </p:nvSpPr>
          <p:spPr>
            <a:xfrm>
              <a:off x="2516504" y="1819275"/>
              <a:ext cx="428626" cy="9715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25400" cap="flat">
              <a:solidFill>
                <a:srgbClr val="FF6600"/>
              </a:solidFill>
              <a:prstDash val="solid"/>
              <a:round/>
              <a:tailEnd type="triangle" w="med" len="med"/>
            </a:ln>
            <a:effectLst/>
          </p:spPr>
          <p:txBody>
            <a:bodyPr wrap="square" lIns="46037" tIns="46037" rIns="46037" bIns="46037" numCol="1" anchor="t">
              <a:noAutofit/>
            </a:bodyPr>
            <a:lstStyle/>
            <a:p>
              <a:pPr>
                <a:spcBef>
                  <a:spcPts val="400"/>
                </a:spcBef>
                <a:defRPr sz="1800">
                  <a:solidFill>
                    <a:srgbClr val="FFFFFF"/>
                  </a:solidFill>
                </a:defRPr>
              </a:pPr>
            </a:p>
          </p:txBody>
        </p:sp>
        <p:pic>
          <p:nvPicPr>
            <p:cNvPr id="1222" name="image.tif" descr="image.tif"/>
            <p:cNvPicPr>
              <a:picLocks noChangeAspect="1"/>
            </p:cNvPicPr>
            <p:nvPr/>
          </p:nvPicPr>
          <p:blipFill>
            <a:blip r:embed="rId2">
              <a:extLst/>
            </a:blip>
            <a:srcRect l="0" t="0" r="0" b="0"/>
            <a:stretch>
              <a:fillRect/>
            </a:stretch>
          </p:blipFill>
          <p:spPr>
            <a:xfrm>
              <a:off x="3764279" y="3357562"/>
              <a:ext cx="1966914" cy="982663"/>
            </a:xfrm>
            <a:custGeom>
              <a:avLst/>
              <a:gdLst/>
              <a:ahLst/>
              <a:cxnLst>
                <a:cxn ang="0">
                  <a:pos x="wd2" y="hd2"/>
                </a:cxn>
                <a:cxn ang="5400000">
                  <a:pos x="wd2" y="hd2"/>
                </a:cxn>
                <a:cxn ang="10800000">
                  <a:pos x="wd2" y="hd2"/>
                </a:cxn>
                <a:cxn ang="16200000">
                  <a:pos x="wd2" y="hd2"/>
                </a:cxn>
              </a:cxnLst>
              <a:rect l="0" t="0" r="r" b="b"/>
              <a:pathLst>
                <a:path w="21600" h="21574" fill="norm" stroke="1" extrusionOk="0">
                  <a:moveTo>
                    <a:pt x="5382" y="0"/>
                  </a:moveTo>
                  <a:cubicBezTo>
                    <a:pt x="4955" y="0"/>
                    <a:pt x="4954" y="-1"/>
                    <a:pt x="4947" y="96"/>
                  </a:cubicBezTo>
                  <a:cubicBezTo>
                    <a:pt x="4941" y="169"/>
                    <a:pt x="4925" y="200"/>
                    <a:pt x="4877" y="209"/>
                  </a:cubicBezTo>
                  <a:cubicBezTo>
                    <a:pt x="4841" y="216"/>
                    <a:pt x="4792" y="233"/>
                    <a:pt x="4768" y="253"/>
                  </a:cubicBezTo>
                  <a:cubicBezTo>
                    <a:pt x="4643" y="359"/>
                    <a:pt x="4545" y="424"/>
                    <a:pt x="4485" y="445"/>
                  </a:cubicBezTo>
                  <a:cubicBezTo>
                    <a:pt x="4448" y="457"/>
                    <a:pt x="4360" y="521"/>
                    <a:pt x="4293" y="584"/>
                  </a:cubicBezTo>
                  <a:cubicBezTo>
                    <a:pt x="4193" y="679"/>
                    <a:pt x="4171" y="721"/>
                    <a:pt x="4171" y="811"/>
                  </a:cubicBezTo>
                  <a:cubicBezTo>
                    <a:pt x="4171" y="917"/>
                    <a:pt x="4344" y="1443"/>
                    <a:pt x="4411" y="1542"/>
                  </a:cubicBezTo>
                  <a:cubicBezTo>
                    <a:pt x="4429" y="1570"/>
                    <a:pt x="4527" y="1804"/>
                    <a:pt x="4629" y="2056"/>
                  </a:cubicBezTo>
                  <a:cubicBezTo>
                    <a:pt x="4730" y="2309"/>
                    <a:pt x="4855" y="2620"/>
                    <a:pt x="4912" y="2753"/>
                  </a:cubicBezTo>
                  <a:cubicBezTo>
                    <a:pt x="4968" y="2887"/>
                    <a:pt x="5016" y="3008"/>
                    <a:pt x="5016" y="3024"/>
                  </a:cubicBezTo>
                  <a:cubicBezTo>
                    <a:pt x="5016" y="3039"/>
                    <a:pt x="5064" y="3148"/>
                    <a:pt x="5121" y="3268"/>
                  </a:cubicBezTo>
                  <a:cubicBezTo>
                    <a:pt x="5178" y="3387"/>
                    <a:pt x="5279" y="3623"/>
                    <a:pt x="5343" y="3790"/>
                  </a:cubicBezTo>
                  <a:cubicBezTo>
                    <a:pt x="5408" y="3958"/>
                    <a:pt x="5516" y="4242"/>
                    <a:pt x="5587" y="4418"/>
                  </a:cubicBezTo>
                  <a:cubicBezTo>
                    <a:pt x="5659" y="4593"/>
                    <a:pt x="5745" y="4795"/>
                    <a:pt x="5775" y="4871"/>
                  </a:cubicBezTo>
                  <a:cubicBezTo>
                    <a:pt x="5935" y="5280"/>
                    <a:pt x="6198" y="5922"/>
                    <a:pt x="6276" y="6090"/>
                  </a:cubicBezTo>
                  <a:cubicBezTo>
                    <a:pt x="6325" y="6196"/>
                    <a:pt x="6365" y="6295"/>
                    <a:pt x="6363" y="6308"/>
                  </a:cubicBezTo>
                  <a:cubicBezTo>
                    <a:pt x="6361" y="6321"/>
                    <a:pt x="6382" y="6356"/>
                    <a:pt x="6411" y="6387"/>
                  </a:cubicBezTo>
                  <a:cubicBezTo>
                    <a:pt x="6440" y="6417"/>
                    <a:pt x="6463" y="6465"/>
                    <a:pt x="6463" y="6491"/>
                  </a:cubicBezTo>
                  <a:cubicBezTo>
                    <a:pt x="6463" y="6517"/>
                    <a:pt x="6518" y="6643"/>
                    <a:pt x="6585" y="6770"/>
                  </a:cubicBezTo>
                  <a:cubicBezTo>
                    <a:pt x="6774" y="7126"/>
                    <a:pt x="6742" y="7169"/>
                    <a:pt x="6272" y="7179"/>
                  </a:cubicBezTo>
                  <a:cubicBezTo>
                    <a:pt x="5817" y="7189"/>
                    <a:pt x="5549" y="6995"/>
                    <a:pt x="5269" y="6448"/>
                  </a:cubicBezTo>
                  <a:cubicBezTo>
                    <a:pt x="5134" y="6183"/>
                    <a:pt x="4875" y="5404"/>
                    <a:pt x="4833" y="5141"/>
                  </a:cubicBezTo>
                  <a:cubicBezTo>
                    <a:pt x="4825" y="5089"/>
                    <a:pt x="4803" y="5014"/>
                    <a:pt x="4785" y="4975"/>
                  </a:cubicBezTo>
                  <a:cubicBezTo>
                    <a:pt x="4753" y="4902"/>
                    <a:pt x="4506" y="4114"/>
                    <a:pt x="4406" y="3764"/>
                  </a:cubicBezTo>
                  <a:cubicBezTo>
                    <a:pt x="4376" y="3657"/>
                    <a:pt x="4292" y="3357"/>
                    <a:pt x="4219" y="3102"/>
                  </a:cubicBezTo>
                  <a:cubicBezTo>
                    <a:pt x="4146" y="2847"/>
                    <a:pt x="4088" y="2630"/>
                    <a:pt x="4088" y="2614"/>
                  </a:cubicBezTo>
                  <a:cubicBezTo>
                    <a:pt x="4088" y="2542"/>
                    <a:pt x="3921" y="2036"/>
                    <a:pt x="3844" y="1873"/>
                  </a:cubicBezTo>
                  <a:lnTo>
                    <a:pt x="3757" y="1691"/>
                  </a:lnTo>
                  <a:lnTo>
                    <a:pt x="3783" y="1429"/>
                  </a:lnTo>
                  <a:cubicBezTo>
                    <a:pt x="3805" y="1225"/>
                    <a:pt x="3807" y="1122"/>
                    <a:pt x="3787" y="994"/>
                  </a:cubicBezTo>
                  <a:cubicBezTo>
                    <a:pt x="3756" y="784"/>
                    <a:pt x="3683" y="736"/>
                    <a:pt x="3652" y="898"/>
                  </a:cubicBezTo>
                  <a:cubicBezTo>
                    <a:pt x="3619" y="1074"/>
                    <a:pt x="3591" y="1359"/>
                    <a:pt x="3596" y="1473"/>
                  </a:cubicBezTo>
                  <a:cubicBezTo>
                    <a:pt x="3599" y="1565"/>
                    <a:pt x="3588" y="1576"/>
                    <a:pt x="3513" y="1603"/>
                  </a:cubicBezTo>
                  <a:cubicBezTo>
                    <a:pt x="3411" y="1641"/>
                    <a:pt x="3074" y="1660"/>
                    <a:pt x="2951" y="1630"/>
                  </a:cubicBezTo>
                  <a:cubicBezTo>
                    <a:pt x="2618" y="1548"/>
                    <a:pt x="2601" y="1546"/>
                    <a:pt x="2589" y="1630"/>
                  </a:cubicBezTo>
                  <a:cubicBezTo>
                    <a:pt x="2582" y="1674"/>
                    <a:pt x="2576" y="1827"/>
                    <a:pt x="2580" y="1969"/>
                  </a:cubicBezTo>
                  <a:cubicBezTo>
                    <a:pt x="2594" y="2498"/>
                    <a:pt x="2627" y="3331"/>
                    <a:pt x="2650" y="3851"/>
                  </a:cubicBezTo>
                  <a:cubicBezTo>
                    <a:pt x="2656" y="3982"/>
                    <a:pt x="2662" y="4211"/>
                    <a:pt x="2667" y="4365"/>
                  </a:cubicBezTo>
                  <a:cubicBezTo>
                    <a:pt x="2685" y="4901"/>
                    <a:pt x="2705" y="5427"/>
                    <a:pt x="2715" y="5663"/>
                  </a:cubicBezTo>
                  <a:cubicBezTo>
                    <a:pt x="2754" y="6594"/>
                    <a:pt x="2763" y="7161"/>
                    <a:pt x="2741" y="7275"/>
                  </a:cubicBezTo>
                  <a:cubicBezTo>
                    <a:pt x="2717" y="7401"/>
                    <a:pt x="2662" y="7363"/>
                    <a:pt x="2493" y="7084"/>
                  </a:cubicBezTo>
                  <a:cubicBezTo>
                    <a:pt x="2191" y="6585"/>
                    <a:pt x="2131" y="6487"/>
                    <a:pt x="2088" y="6448"/>
                  </a:cubicBezTo>
                  <a:cubicBezTo>
                    <a:pt x="2064" y="6426"/>
                    <a:pt x="2017" y="6356"/>
                    <a:pt x="1987" y="6291"/>
                  </a:cubicBezTo>
                  <a:cubicBezTo>
                    <a:pt x="1876" y="6048"/>
                    <a:pt x="1690" y="5801"/>
                    <a:pt x="1525" y="5690"/>
                  </a:cubicBezTo>
                  <a:cubicBezTo>
                    <a:pt x="1365" y="5581"/>
                    <a:pt x="338" y="5612"/>
                    <a:pt x="48" y="5733"/>
                  </a:cubicBezTo>
                  <a:cubicBezTo>
                    <a:pt x="9" y="5750"/>
                    <a:pt x="0" y="5777"/>
                    <a:pt x="0" y="5899"/>
                  </a:cubicBezTo>
                  <a:cubicBezTo>
                    <a:pt x="0" y="6005"/>
                    <a:pt x="11" y="6056"/>
                    <a:pt x="35" y="6056"/>
                  </a:cubicBezTo>
                  <a:cubicBezTo>
                    <a:pt x="80" y="6056"/>
                    <a:pt x="165" y="6167"/>
                    <a:pt x="283" y="6378"/>
                  </a:cubicBezTo>
                  <a:cubicBezTo>
                    <a:pt x="471" y="6712"/>
                    <a:pt x="935" y="7503"/>
                    <a:pt x="994" y="7589"/>
                  </a:cubicBezTo>
                  <a:cubicBezTo>
                    <a:pt x="1026" y="7637"/>
                    <a:pt x="1111" y="7779"/>
                    <a:pt x="1181" y="7903"/>
                  </a:cubicBezTo>
                  <a:cubicBezTo>
                    <a:pt x="1335" y="8174"/>
                    <a:pt x="1585" y="8595"/>
                    <a:pt x="1765" y="8887"/>
                  </a:cubicBezTo>
                  <a:cubicBezTo>
                    <a:pt x="1838" y="9005"/>
                    <a:pt x="2018" y="9311"/>
                    <a:pt x="2166" y="9567"/>
                  </a:cubicBezTo>
                  <a:cubicBezTo>
                    <a:pt x="2314" y="9823"/>
                    <a:pt x="2508" y="10165"/>
                    <a:pt x="2602" y="10325"/>
                  </a:cubicBezTo>
                  <a:cubicBezTo>
                    <a:pt x="2695" y="10485"/>
                    <a:pt x="2833" y="10717"/>
                    <a:pt x="2907" y="10847"/>
                  </a:cubicBezTo>
                  <a:cubicBezTo>
                    <a:pt x="3113" y="11210"/>
                    <a:pt x="3261" y="11457"/>
                    <a:pt x="3439" y="11736"/>
                  </a:cubicBezTo>
                  <a:cubicBezTo>
                    <a:pt x="3528" y="11876"/>
                    <a:pt x="3655" y="12086"/>
                    <a:pt x="3722" y="12207"/>
                  </a:cubicBezTo>
                  <a:cubicBezTo>
                    <a:pt x="3789" y="12327"/>
                    <a:pt x="3871" y="12472"/>
                    <a:pt x="3905" y="12529"/>
                  </a:cubicBezTo>
                  <a:cubicBezTo>
                    <a:pt x="3939" y="12586"/>
                    <a:pt x="4050" y="12778"/>
                    <a:pt x="4149" y="12947"/>
                  </a:cubicBezTo>
                  <a:cubicBezTo>
                    <a:pt x="4337" y="13267"/>
                    <a:pt x="4443" y="13410"/>
                    <a:pt x="4498" y="13435"/>
                  </a:cubicBezTo>
                  <a:cubicBezTo>
                    <a:pt x="4631" y="13495"/>
                    <a:pt x="4878" y="13568"/>
                    <a:pt x="4986" y="13574"/>
                  </a:cubicBezTo>
                  <a:cubicBezTo>
                    <a:pt x="5057" y="13579"/>
                    <a:pt x="5179" y="13592"/>
                    <a:pt x="5256" y="13601"/>
                  </a:cubicBezTo>
                  <a:cubicBezTo>
                    <a:pt x="5491" y="13628"/>
                    <a:pt x="6012" y="13622"/>
                    <a:pt x="6150" y="13592"/>
                  </a:cubicBezTo>
                  <a:cubicBezTo>
                    <a:pt x="6221" y="13576"/>
                    <a:pt x="6289" y="13540"/>
                    <a:pt x="6298" y="13513"/>
                  </a:cubicBezTo>
                  <a:cubicBezTo>
                    <a:pt x="6344" y="13375"/>
                    <a:pt x="6286" y="13186"/>
                    <a:pt x="6106" y="12895"/>
                  </a:cubicBezTo>
                  <a:cubicBezTo>
                    <a:pt x="6073" y="12841"/>
                    <a:pt x="5978" y="12692"/>
                    <a:pt x="5901" y="12564"/>
                  </a:cubicBezTo>
                  <a:cubicBezTo>
                    <a:pt x="5824" y="12436"/>
                    <a:pt x="5680" y="12196"/>
                    <a:pt x="5579" y="12032"/>
                  </a:cubicBezTo>
                  <a:cubicBezTo>
                    <a:pt x="5478" y="11869"/>
                    <a:pt x="5396" y="11701"/>
                    <a:pt x="5396" y="11666"/>
                  </a:cubicBezTo>
                  <a:cubicBezTo>
                    <a:pt x="5396" y="11580"/>
                    <a:pt x="5552" y="11574"/>
                    <a:pt x="5718" y="11649"/>
                  </a:cubicBezTo>
                  <a:cubicBezTo>
                    <a:pt x="5862" y="11714"/>
                    <a:pt x="6098" y="11799"/>
                    <a:pt x="6193" y="11823"/>
                  </a:cubicBezTo>
                  <a:cubicBezTo>
                    <a:pt x="6227" y="11832"/>
                    <a:pt x="6269" y="11855"/>
                    <a:pt x="6289" y="11867"/>
                  </a:cubicBezTo>
                  <a:cubicBezTo>
                    <a:pt x="6335" y="11896"/>
                    <a:pt x="6674" y="12024"/>
                    <a:pt x="6751" y="12041"/>
                  </a:cubicBezTo>
                  <a:cubicBezTo>
                    <a:pt x="6783" y="12048"/>
                    <a:pt x="6855" y="12077"/>
                    <a:pt x="6912" y="12102"/>
                  </a:cubicBezTo>
                  <a:cubicBezTo>
                    <a:pt x="6969" y="12127"/>
                    <a:pt x="7129" y="12190"/>
                    <a:pt x="7265" y="12250"/>
                  </a:cubicBezTo>
                  <a:cubicBezTo>
                    <a:pt x="7402" y="12310"/>
                    <a:pt x="7613" y="12399"/>
                    <a:pt x="7732" y="12451"/>
                  </a:cubicBezTo>
                  <a:cubicBezTo>
                    <a:pt x="7851" y="12502"/>
                    <a:pt x="8027" y="12585"/>
                    <a:pt x="8128" y="12634"/>
                  </a:cubicBezTo>
                  <a:cubicBezTo>
                    <a:pt x="8229" y="12682"/>
                    <a:pt x="8338" y="12725"/>
                    <a:pt x="8368" y="12729"/>
                  </a:cubicBezTo>
                  <a:cubicBezTo>
                    <a:pt x="8398" y="12734"/>
                    <a:pt x="8510" y="12783"/>
                    <a:pt x="8616" y="12834"/>
                  </a:cubicBezTo>
                  <a:cubicBezTo>
                    <a:pt x="9157" y="13092"/>
                    <a:pt x="9278" y="13139"/>
                    <a:pt x="9327" y="13139"/>
                  </a:cubicBezTo>
                  <a:cubicBezTo>
                    <a:pt x="9380" y="13139"/>
                    <a:pt x="9471" y="13322"/>
                    <a:pt x="9471" y="13426"/>
                  </a:cubicBezTo>
                  <a:cubicBezTo>
                    <a:pt x="9471" y="13456"/>
                    <a:pt x="9491" y="13545"/>
                    <a:pt x="9519" y="13627"/>
                  </a:cubicBezTo>
                  <a:cubicBezTo>
                    <a:pt x="9546" y="13708"/>
                    <a:pt x="9566" y="13787"/>
                    <a:pt x="9562" y="13810"/>
                  </a:cubicBezTo>
                  <a:cubicBezTo>
                    <a:pt x="9559" y="13833"/>
                    <a:pt x="9578" y="13907"/>
                    <a:pt x="9601" y="13967"/>
                  </a:cubicBezTo>
                  <a:cubicBezTo>
                    <a:pt x="9640" y="14066"/>
                    <a:pt x="9643" y="14065"/>
                    <a:pt x="9675" y="14001"/>
                  </a:cubicBezTo>
                  <a:cubicBezTo>
                    <a:pt x="9707" y="13938"/>
                    <a:pt x="9706" y="13925"/>
                    <a:pt x="9658" y="13810"/>
                  </a:cubicBezTo>
                  <a:cubicBezTo>
                    <a:pt x="9629" y="13741"/>
                    <a:pt x="9609" y="13657"/>
                    <a:pt x="9614" y="13627"/>
                  </a:cubicBezTo>
                  <a:cubicBezTo>
                    <a:pt x="9620" y="13597"/>
                    <a:pt x="9604" y="13501"/>
                    <a:pt x="9580" y="13418"/>
                  </a:cubicBezTo>
                  <a:cubicBezTo>
                    <a:pt x="9541" y="13286"/>
                    <a:pt x="9542" y="13266"/>
                    <a:pt x="9571" y="13243"/>
                  </a:cubicBezTo>
                  <a:cubicBezTo>
                    <a:pt x="9598" y="13222"/>
                    <a:pt x="10030" y="13285"/>
                    <a:pt x="10251" y="13339"/>
                  </a:cubicBezTo>
                  <a:cubicBezTo>
                    <a:pt x="10308" y="13353"/>
                    <a:pt x="10863" y="13893"/>
                    <a:pt x="11066" y="14132"/>
                  </a:cubicBezTo>
                  <a:cubicBezTo>
                    <a:pt x="11130" y="14208"/>
                    <a:pt x="11190" y="14258"/>
                    <a:pt x="11196" y="14245"/>
                  </a:cubicBezTo>
                  <a:cubicBezTo>
                    <a:pt x="11203" y="14233"/>
                    <a:pt x="11217" y="14247"/>
                    <a:pt x="11231" y="14271"/>
                  </a:cubicBezTo>
                  <a:cubicBezTo>
                    <a:pt x="11262" y="14322"/>
                    <a:pt x="11352" y="14413"/>
                    <a:pt x="11763" y="14838"/>
                  </a:cubicBezTo>
                  <a:cubicBezTo>
                    <a:pt x="11924" y="15004"/>
                    <a:pt x="12102" y="15198"/>
                    <a:pt x="12164" y="15265"/>
                  </a:cubicBezTo>
                  <a:cubicBezTo>
                    <a:pt x="12226" y="15332"/>
                    <a:pt x="12281" y="15370"/>
                    <a:pt x="12286" y="15361"/>
                  </a:cubicBezTo>
                  <a:cubicBezTo>
                    <a:pt x="12291" y="15351"/>
                    <a:pt x="12313" y="15383"/>
                    <a:pt x="12334" y="15430"/>
                  </a:cubicBezTo>
                  <a:cubicBezTo>
                    <a:pt x="12383" y="15538"/>
                    <a:pt x="12363" y="15648"/>
                    <a:pt x="12295" y="15648"/>
                  </a:cubicBezTo>
                  <a:cubicBezTo>
                    <a:pt x="12228" y="15648"/>
                    <a:pt x="12201" y="15793"/>
                    <a:pt x="12199" y="16145"/>
                  </a:cubicBezTo>
                  <a:cubicBezTo>
                    <a:pt x="12198" y="16398"/>
                    <a:pt x="12197" y="16409"/>
                    <a:pt x="12264" y="16467"/>
                  </a:cubicBezTo>
                  <a:cubicBezTo>
                    <a:pt x="12302" y="16500"/>
                    <a:pt x="12384" y="16577"/>
                    <a:pt x="12443" y="16633"/>
                  </a:cubicBezTo>
                  <a:cubicBezTo>
                    <a:pt x="12502" y="16688"/>
                    <a:pt x="12558" y="16728"/>
                    <a:pt x="12569" y="16728"/>
                  </a:cubicBezTo>
                  <a:cubicBezTo>
                    <a:pt x="12607" y="16728"/>
                    <a:pt x="12670" y="16872"/>
                    <a:pt x="12670" y="16955"/>
                  </a:cubicBezTo>
                  <a:cubicBezTo>
                    <a:pt x="12670" y="17054"/>
                    <a:pt x="12753" y="17328"/>
                    <a:pt x="12822" y="17452"/>
                  </a:cubicBezTo>
                  <a:cubicBezTo>
                    <a:pt x="12872" y="17540"/>
                    <a:pt x="13034" y="17635"/>
                    <a:pt x="13123" y="17635"/>
                  </a:cubicBezTo>
                  <a:cubicBezTo>
                    <a:pt x="13147" y="17635"/>
                    <a:pt x="13194" y="17618"/>
                    <a:pt x="13227" y="17591"/>
                  </a:cubicBezTo>
                  <a:cubicBezTo>
                    <a:pt x="13261" y="17564"/>
                    <a:pt x="13296" y="17536"/>
                    <a:pt x="13310" y="17530"/>
                  </a:cubicBezTo>
                  <a:cubicBezTo>
                    <a:pt x="13351" y="17513"/>
                    <a:pt x="13492" y="17286"/>
                    <a:pt x="13515" y="17199"/>
                  </a:cubicBezTo>
                  <a:cubicBezTo>
                    <a:pt x="13527" y="17155"/>
                    <a:pt x="13592" y="17049"/>
                    <a:pt x="13659" y="16964"/>
                  </a:cubicBezTo>
                  <a:cubicBezTo>
                    <a:pt x="13762" y="16831"/>
                    <a:pt x="13785" y="16817"/>
                    <a:pt x="13825" y="16859"/>
                  </a:cubicBezTo>
                  <a:cubicBezTo>
                    <a:pt x="13850" y="16886"/>
                    <a:pt x="13886" y="16914"/>
                    <a:pt x="13903" y="16920"/>
                  </a:cubicBezTo>
                  <a:cubicBezTo>
                    <a:pt x="13920" y="16927"/>
                    <a:pt x="13963" y="16959"/>
                    <a:pt x="13999" y="16990"/>
                  </a:cubicBezTo>
                  <a:cubicBezTo>
                    <a:pt x="14035" y="17021"/>
                    <a:pt x="14094" y="17073"/>
                    <a:pt x="14130" y="17103"/>
                  </a:cubicBezTo>
                  <a:cubicBezTo>
                    <a:pt x="14165" y="17133"/>
                    <a:pt x="14217" y="17180"/>
                    <a:pt x="14247" y="17208"/>
                  </a:cubicBezTo>
                  <a:cubicBezTo>
                    <a:pt x="14277" y="17235"/>
                    <a:pt x="14323" y="17263"/>
                    <a:pt x="14343" y="17269"/>
                  </a:cubicBezTo>
                  <a:cubicBezTo>
                    <a:pt x="14364" y="17275"/>
                    <a:pt x="14390" y="17301"/>
                    <a:pt x="14404" y="17330"/>
                  </a:cubicBezTo>
                  <a:cubicBezTo>
                    <a:pt x="14418" y="17358"/>
                    <a:pt x="14437" y="17382"/>
                    <a:pt x="14448" y="17382"/>
                  </a:cubicBezTo>
                  <a:cubicBezTo>
                    <a:pt x="14458" y="17382"/>
                    <a:pt x="14522" y="17427"/>
                    <a:pt x="14587" y="17486"/>
                  </a:cubicBezTo>
                  <a:cubicBezTo>
                    <a:pt x="14652" y="17546"/>
                    <a:pt x="14766" y="17642"/>
                    <a:pt x="14840" y="17704"/>
                  </a:cubicBezTo>
                  <a:cubicBezTo>
                    <a:pt x="14914" y="17766"/>
                    <a:pt x="15010" y="17854"/>
                    <a:pt x="15058" y="17896"/>
                  </a:cubicBezTo>
                  <a:cubicBezTo>
                    <a:pt x="15105" y="17938"/>
                    <a:pt x="15224" y="18036"/>
                    <a:pt x="15319" y="18114"/>
                  </a:cubicBezTo>
                  <a:cubicBezTo>
                    <a:pt x="15486" y="18249"/>
                    <a:pt x="15524" y="18286"/>
                    <a:pt x="15699" y="18436"/>
                  </a:cubicBezTo>
                  <a:cubicBezTo>
                    <a:pt x="15742" y="18474"/>
                    <a:pt x="15784" y="18506"/>
                    <a:pt x="15790" y="18506"/>
                  </a:cubicBezTo>
                  <a:cubicBezTo>
                    <a:pt x="15796" y="18506"/>
                    <a:pt x="15863" y="18559"/>
                    <a:pt x="15938" y="18628"/>
                  </a:cubicBezTo>
                  <a:cubicBezTo>
                    <a:pt x="16013" y="18696"/>
                    <a:pt x="16140" y="18806"/>
                    <a:pt x="16217" y="18872"/>
                  </a:cubicBezTo>
                  <a:cubicBezTo>
                    <a:pt x="16295" y="18937"/>
                    <a:pt x="16396" y="19022"/>
                    <a:pt x="16444" y="19063"/>
                  </a:cubicBezTo>
                  <a:cubicBezTo>
                    <a:pt x="16491" y="19105"/>
                    <a:pt x="16583" y="19185"/>
                    <a:pt x="16649" y="19238"/>
                  </a:cubicBezTo>
                  <a:cubicBezTo>
                    <a:pt x="16714" y="19291"/>
                    <a:pt x="16798" y="19361"/>
                    <a:pt x="16836" y="19394"/>
                  </a:cubicBezTo>
                  <a:cubicBezTo>
                    <a:pt x="16875" y="19428"/>
                    <a:pt x="16941" y="19484"/>
                    <a:pt x="16980" y="19516"/>
                  </a:cubicBezTo>
                  <a:cubicBezTo>
                    <a:pt x="17080" y="19601"/>
                    <a:pt x="17140" y="19656"/>
                    <a:pt x="17263" y="19760"/>
                  </a:cubicBezTo>
                  <a:cubicBezTo>
                    <a:pt x="17323" y="19811"/>
                    <a:pt x="17392" y="19862"/>
                    <a:pt x="17416" y="19882"/>
                  </a:cubicBezTo>
                  <a:cubicBezTo>
                    <a:pt x="17440" y="19902"/>
                    <a:pt x="17512" y="19961"/>
                    <a:pt x="17577" y="20013"/>
                  </a:cubicBezTo>
                  <a:cubicBezTo>
                    <a:pt x="17642" y="20066"/>
                    <a:pt x="17705" y="20131"/>
                    <a:pt x="17716" y="20152"/>
                  </a:cubicBezTo>
                  <a:cubicBezTo>
                    <a:pt x="17728" y="20174"/>
                    <a:pt x="17760" y="20187"/>
                    <a:pt x="17786" y="20187"/>
                  </a:cubicBezTo>
                  <a:cubicBezTo>
                    <a:pt x="17812" y="20187"/>
                    <a:pt x="17845" y="20221"/>
                    <a:pt x="17860" y="20257"/>
                  </a:cubicBezTo>
                  <a:cubicBezTo>
                    <a:pt x="17875" y="20293"/>
                    <a:pt x="17903" y="20318"/>
                    <a:pt x="17921" y="20318"/>
                  </a:cubicBezTo>
                  <a:cubicBezTo>
                    <a:pt x="17940" y="20318"/>
                    <a:pt x="18030" y="20391"/>
                    <a:pt x="18126" y="20484"/>
                  </a:cubicBezTo>
                  <a:cubicBezTo>
                    <a:pt x="18222" y="20576"/>
                    <a:pt x="18336" y="20667"/>
                    <a:pt x="18375" y="20684"/>
                  </a:cubicBezTo>
                  <a:cubicBezTo>
                    <a:pt x="18413" y="20700"/>
                    <a:pt x="18446" y="20732"/>
                    <a:pt x="18453" y="20754"/>
                  </a:cubicBezTo>
                  <a:cubicBezTo>
                    <a:pt x="18470" y="20809"/>
                    <a:pt x="18616" y="20938"/>
                    <a:pt x="18658" y="20937"/>
                  </a:cubicBezTo>
                  <a:cubicBezTo>
                    <a:pt x="18677" y="20936"/>
                    <a:pt x="18705" y="20959"/>
                    <a:pt x="18723" y="20989"/>
                  </a:cubicBezTo>
                  <a:cubicBezTo>
                    <a:pt x="18775" y="21075"/>
                    <a:pt x="18880" y="21168"/>
                    <a:pt x="18959" y="21198"/>
                  </a:cubicBezTo>
                  <a:cubicBezTo>
                    <a:pt x="18998" y="21213"/>
                    <a:pt x="19076" y="21283"/>
                    <a:pt x="19129" y="21355"/>
                  </a:cubicBezTo>
                  <a:cubicBezTo>
                    <a:pt x="19182" y="21426"/>
                    <a:pt x="19241" y="21486"/>
                    <a:pt x="19264" y="21486"/>
                  </a:cubicBezTo>
                  <a:cubicBezTo>
                    <a:pt x="19286" y="21486"/>
                    <a:pt x="19313" y="21505"/>
                    <a:pt x="19320" y="21529"/>
                  </a:cubicBezTo>
                  <a:cubicBezTo>
                    <a:pt x="19342" y="21599"/>
                    <a:pt x="19796" y="21583"/>
                    <a:pt x="19826" y="21512"/>
                  </a:cubicBezTo>
                  <a:cubicBezTo>
                    <a:pt x="19839" y="21479"/>
                    <a:pt x="19948" y="21388"/>
                    <a:pt x="20070" y="21303"/>
                  </a:cubicBezTo>
                  <a:cubicBezTo>
                    <a:pt x="20435" y="21046"/>
                    <a:pt x="20888" y="20926"/>
                    <a:pt x="21046" y="21050"/>
                  </a:cubicBezTo>
                  <a:cubicBezTo>
                    <a:pt x="21123" y="21110"/>
                    <a:pt x="21168" y="21080"/>
                    <a:pt x="21168" y="20971"/>
                  </a:cubicBezTo>
                  <a:cubicBezTo>
                    <a:pt x="21168" y="20853"/>
                    <a:pt x="21250" y="20729"/>
                    <a:pt x="21360" y="20684"/>
                  </a:cubicBezTo>
                  <a:cubicBezTo>
                    <a:pt x="21435" y="20654"/>
                    <a:pt x="21600" y="20470"/>
                    <a:pt x="21600" y="20414"/>
                  </a:cubicBezTo>
                  <a:cubicBezTo>
                    <a:pt x="21599" y="20346"/>
                    <a:pt x="21563" y="20304"/>
                    <a:pt x="21268" y="20039"/>
                  </a:cubicBezTo>
                  <a:cubicBezTo>
                    <a:pt x="21200" y="19978"/>
                    <a:pt x="21146" y="19917"/>
                    <a:pt x="21146" y="19900"/>
                  </a:cubicBezTo>
                  <a:cubicBezTo>
                    <a:pt x="21146" y="19883"/>
                    <a:pt x="21115" y="19837"/>
                    <a:pt x="21077" y="19804"/>
                  </a:cubicBezTo>
                  <a:cubicBezTo>
                    <a:pt x="20893" y="19649"/>
                    <a:pt x="20443" y="19219"/>
                    <a:pt x="20196" y="18959"/>
                  </a:cubicBezTo>
                  <a:cubicBezTo>
                    <a:pt x="20119" y="18877"/>
                    <a:pt x="20044" y="18802"/>
                    <a:pt x="20031" y="18802"/>
                  </a:cubicBezTo>
                  <a:cubicBezTo>
                    <a:pt x="20018" y="18802"/>
                    <a:pt x="19987" y="18771"/>
                    <a:pt x="19965" y="18724"/>
                  </a:cubicBezTo>
                  <a:cubicBezTo>
                    <a:pt x="19944" y="18676"/>
                    <a:pt x="19905" y="18636"/>
                    <a:pt x="19878" y="18636"/>
                  </a:cubicBezTo>
                  <a:cubicBezTo>
                    <a:pt x="19851" y="18636"/>
                    <a:pt x="19824" y="18617"/>
                    <a:pt x="19817" y="18593"/>
                  </a:cubicBezTo>
                  <a:cubicBezTo>
                    <a:pt x="19810" y="18569"/>
                    <a:pt x="19663" y="18411"/>
                    <a:pt x="19495" y="18244"/>
                  </a:cubicBezTo>
                  <a:cubicBezTo>
                    <a:pt x="19326" y="18078"/>
                    <a:pt x="19153" y="17899"/>
                    <a:pt x="19111" y="17852"/>
                  </a:cubicBezTo>
                  <a:cubicBezTo>
                    <a:pt x="19069" y="17806"/>
                    <a:pt x="18836" y="17578"/>
                    <a:pt x="18592" y="17338"/>
                  </a:cubicBezTo>
                  <a:cubicBezTo>
                    <a:pt x="18349" y="17099"/>
                    <a:pt x="18135" y="16880"/>
                    <a:pt x="18117" y="16859"/>
                  </a:cubicBezTo>
                  <a:cubicBezTo>
                    <a:pt x="18100" y="16838"/>
                    <a:pt x="17876" y="16616"/>
                    <a:pt x="17621" y="16363"/>
                  </a:cubicBezTo>
                  <a:cubicBezTo>
                    <a:pt x="16874" y="15621"/>
                    <a:pt x="16824" y="15573"/>
                    <a:pt x="16810" y="15526"/>
                  </a:cubicBezTo>
                  <a:cubicBezTo>
                    <a:pt x="16802" y="15502"/>
                    <a:pt x="16780" y="15474"/>
                    <a:pt x="16762" y="15474"/>
                  </a:cubicBezTo>
                  <a:cubicBezTo>
                    <a:pt x="16744" y="15474"/>
                    <a:pt x="16660" y="15407"/>
                    <a:pt x="16575" y="15326"/>
                  </a:cubicBezTo>
                  <a:cubicBezTo>
                    <a:pt x="16490" y="15244"/>
                    <a:pt x="16405" y="15173"/>
                    <a:pt x="16387" y="15160"/>
                  </a:cubicBezTo>
                  <a:cubicBezTo>
                    <a:pt x="16369" y="15147"/>
                    <a:pt x="16344" y="15119"/>
                    <a:pt x="16326" y="15099"/>
                  </a:cubicBezTo>
                  <a:cubicBezTo>
                    <a:pt x="16308" y="15079"/>
                    <a:pt x="16249" y="15018"/>
                    <a:pt x="16195" y="14968"/>
                  </a:cubicBezTo>
                  <a:cubicBezTo>
                    <a:pt x="16142" y="14919"/>
                    <a:pt x="15964" y="14747"/>
                    <a:pt x="15803" y="14594"/>
                  </a:cubicBezTo>
                  <a:cubicBezTo>
                    <a:pt x="15643" y="14440"/>
                    <a:pt x="15438" y="14252"/>
                    <a:pt x="15346" y="14167"/>
                  </a:cubicBezTo>
                  <a:cubicBezTo>
                    <a:pt x="15251" y="14080"/>
                    <a:pt x="15180" y="13984"/>
                    <a:pt x="15180" y="13949"/>
                  </a:cubicBezTo>
                  <a:cubicBezTo>
                    <a:pt x="15180" y="13915"/>
                    <a:pt x="15193" y="13834"/>
                    <a:pt x="15210" y="13766"/>
                  </a:cubicBezTo>
                  <a:cubicBezTo>
                    <a:pt x="15228" y="13698"/>
                    <a:pt x="15241" y="13598"/>
                    <a:pt x="15241" y="13548"/>
                  </a:cubicBezTo>
                  <a:cubicBezTo>
                    <a:pt x="15241" y="13419"/>
                    <a:pt x="15178" y="13182"/>
                    <a:pt x="15136" y="13156"/>
                  </a:cubicBezTo>
                  <a:cubicBezTo>
                    <a:pt x="15117" y="13144"/>
                    <a:pt x="15079" y="13109"/>
                    <a:pt x="15049" y="13078"/>
                  </a:cubicBezTo>
                  <a:cubicBezTo>
                    <a:pt x="15019" y="13046"/>
                    <a:pt x="14963" y="13012"/>
                    <a:pt x="14923" y="12999"/>
                  </a:cubicBezTo>
                  <a:cubicBezTo>
                    <a:pt x="14814" y="12965"/>
                    <a:pt x="14788" y="12897"/>
                    <a:pt x="14853" y="12799"/>
                  </a:cubicBezTo>
                  <a:cubicBezTo>
                    <a:pt x="14883" y="12755"/>
                    <a:pt x="14912" y="12719"/>
                    <a:pt x="14918" y="12721"/>
                  </a:cubicBezTo>
                  <a:cubicBezTo>
                    <a:pt x="14931" y="12725"/>
                    <a:pt x="14987" y="12687"/>
                    <a:pt x="15058" y="12625"/>
                  </a:cubicBezTo>
                  <a:cubicBezTo>
                    <a:pt x="15176" y="12521"/>
                    <a:pt x="15448" y="12324"/>
                    <a:pt x="15646" y="12198"/>
                  </a:cubicBezTo>
                  <a:cubicBezTo>
                    <a:pt x="15824" y="12085"/>
                    <a:pt x="15908" y="11997"/>
                    <a:pt x="16060" y="11780"/>
                  </a:cubicBezTo>
                  <a:cubicBezTo>
                    <a:pt x="16259" y="11495"/>
                    <a:pt x="16357" y="11281"/>
                    <a:pt x="16461" y="10917"/>
                  </a:cubicBezTo>
                  <a:cubicBezTo>
                    <a:pt x="16608" y="10404"/>
                    <a:pt x="16656" y="10156"/>
                    <a:pt x="16679" y="9793"/>
                  </a:cubicBezTo>
                  <a:cubicBezTo>
                    <a:pt x="16685" y="9701"/>
                    <a:pt x="16706" y="9596"/>
                    <a:pt x="16723" y="9558"/>
                  </a:cubicBezTo>
                  <a:cubicBezTo>
                    <a:pt x="16784" y="9418"/>
                    <a:pt x="16781" y="9318"/>
                    <a:pt x="16718" y="9201"/>
                  </a:cubicBezTo>
                  <a:cubicBezTo>
                    <a:pt x="16636" y="9047"/>
                    <a:pt x="16485" y="8862"/>
                    <a:pt x="16439" y="8861"/>
                  </a:cubicBezTo>
                  <a:cubicBezTo>
                    <a:pt x="16385" y="8860"/>
                    <a:pt x="16270" y="8775"/>
                    <a:pt x="16108" y="8608"/>
                  </a:cubicBezTo>
                  <a:cubicBezTo>
                    <a:pt x="15836" y="8327"/>
                    <a:pt x="15808" y="8299"/>
                    <a:pt x="15694" y="8251"/>
                  </a:cubicBezTo>
                  <a:cubicBezTo>
                    <a:pt x="15631" y="8225"/>
                    <a:pt x="15567" y="8190"/>
                    <a:pt x="15555" y="8173"/>
                  </a:cubicBezTo>
                  <a:cubicBezTo>
                    <a:pt x="15543" y="8155"/>
                    <a:pt x="15488" y="8128"/>
                    <a:pt x="15428" y="8112"/>
                  </a:cubicBezTo>
                  <a:cubicBezTo>
                    <a:pt x="15078" y="8016"/>
                    <a:pt x="14485" y="7858"/>
                    <a:pt x="14404" y="7842"/>
                  </a:cubicBezTo>
                  <a:cubicBezTo>
                    <a:pt x="14334" y="7827"/>
                    <a:pt x="14282" y="7779"/>
                    <a:pt x="14212" y="7659"/>
                  </a:cubicBezTo>
                  <a:cubicBezTo>
                    <a:pt x="14161" y="7570"/>
                    <a:pt x="14074" y="7419"/>
                    <a:pt x="14016" y="7319"/>
                  </a:cubicBezTo>
                  <a:cubicBezTo>
                    <a:pt x="13959" y="7219"/>
                    <a:pt x="13879" y="7096"/>
                    <a:pt x="13838" y="7040"/>
                  </a:cubicBezTo>
                  <a:cubicBezTo>
                    <a:pt x="13796" y="6984"/>
                    <a:pt x="13700" y="6831"/>
                    <a:pt x="13624" y="6709"/>
                  </a:cubicBezTo>
                  <a:cubicBezTo>
                    <a:pt x="13548" y="6587"/>
                    <a:pt x="13435" y="6440"/>
                    <a:pt x="13371" y="6378"/>
                  </a:cubicBezTo>
                  <a:cubicBezTo>
                    <a:pt x="13308" y="6316"/>
                    <a:pt x="13247" y="6243"/>
                    <a:pt x="13240" y="6221"/>
                  </a:cubicBezTo>
                  <a:cubicBezTo>
                    <a:pt x="13218" y="6148"/>
                    <a:pt x="12876" y="5842"/>
                    <a:pt x="12744" y="5777"/>
                  </a:cubicBezTo>
                  <a:cubicBezTo>
                    <a:pt x="12595" y="5704"/>
                    <a:pt x="12405" y="5643"/>
                    <a:pt x="12325" y="5646"/>
                  </a:cubicBezTo>
                  <a:cubicBezTo>
                    <a:pt x="11991" y="5659"/>
                    <a:pt x="11289" y="5768"/>
                    <a:pt x="11061" y="5838"/>
                  </a:cubicBezTo>
                  <a:cubicBezTo>
                    <a:pt x="10990" y="5860"/>
                    <a:pt x="10670" y="5944"/>
                    <a:pt x="10355" y="6029"/>
                  </a:cubicBezTo>
                  <a:cubicBezTo>
                    <a:pt x="10040" y="6114"/>
                    <a:pt x="9748" y="6191"/>
                    <a:pt x="9706" y="6204"/>
                  </a:cubicBezTo>
                  <a:cubicBezTo>
                    <a:pt x="9637" y="6224"/>
                    <a:pt x="9616" y="6205"/>
                    <a:pt x="9457" y="5951"/>
                  </a:cubicBezTo>
                  <a:cubicBezTo>
                    <a:pt x="9361" y="5796"/>
                    <a:pt x="9257" y="5599"/>
                    <a:pt x="9231" y="5515"/>
                  </a:cubicBezTo>
                  <a:cubicBezTo>
                    <a:pt x="9205" y="5432"/>
                    <a:pt x="9169" y="5359"/>
                    <a:pt x="9148" y="5359"/>
                  </a:cubicBezTo>
                  <a:cubicBezTo>
                    <a:pt x="9128" y="5359"/>
                    <a:pt x="9060" y="5277"/>
                    <a:pt x="9000" y="5176"/>
                  </a:cubicBezTo>
                  <a:cubicBezTo>
                    <a:pt x="8939" y="5075"/>
                    <a:pt x="8780" y="4815"/>
                    <a:pt x="8647" y="4601"/>
                  </a:cubicBezTo>
                  <a:cubicBezTo>
                    <a:pt x="8416" y="4229"/>
                    <a:pt x="8319" y="4066"/>
                    <a:pt x="8102" y="3703"/>
                  </a:cubicBezTo>
                  <a:cubicBezTo>
                    <a:pt x="8049" y="3614"/>
                    <a:pt x="7994" y="3547"/>
                    <a:pt x="7984" y="3546"/>
                  </a:cubicBezTo>
                  <a:cubicBezTo>
                    <a:pt x="7975" y="3546"/>
                    <a:pt x="7924" y="3452"/>
                    <a:pt x="7871" y="3346"/>
                  </a:cubicBezTo>
                  <a:cubicBezTo>
                    <a:pt x="7818" y="3240"/>
                    <a:pt x="7766" y="3154"/>
                    <a:pt x="7758" y="3154"/>
                  </a:cubicBezTo>
                  <a:cubicBezTo>
                    <a:pt x="7746" y="3154"/>
                    <a:pt x="7511" y="2775"/>
                    <a:pt x="7187" y="2231"/>
                  </a:cubicBezTo>
                  <a:cubicBezTo>
                    <a:pt x="7137" y="2147"/>
                    <a:pt x="7087" y="2074"/>
                    <a:pt x="7078" y="2074"/>
                  </a:cubicBezTo>
                  <a:cubicBezTo>
                    <a:pt x="7069" y="2074"/>
                    <a:pt x="7017" y="1992"/>
                    <a:pt x="6960" y="1891"/>
                  </a:cubicBezTo>
                  <a:cubicBezTo>
                    <a:pt x="6792" y="1590"/>
                    <a:pt x="6666" y="1386"/>
                    <a:pt x="6646" y="1386"/>
                  </a:cubicBezTo>
                  <a:cubicBezTo>
                    <a:pt x="6636" y="1386"/>
                    <a:pt x="6562" y="1254"/>
                    <a:pt x="6485" y="1098"/>
                  </a:cubicBezTo>
                  <a:cubicBezTo>
                    <a:pt x="6408" y="942"/>
                    <a:pt x="6303" y="768"/>
                    <a:pt x="6250" y="706"/>
                  </a:cubicBezTo>
                  <a:cubicBezTo>
                    <a:pt x="6196" y="644"/>
                    <a:pt x="6104" y="498"/>
                    <a:pt x="6045" y="384"/>
                  </a:cubicBezTo>
                  <a:cubicBezTo>
                    <a:pt x="5979" y="256"/>
                    <a:pt x="5915" y="175"/>
                    <a:pt x="5884" y="175"/>
                  </a:cubicBezTo>
                  <a:cubicBezTo>
                    <a:pt x="5851" y="174"/>
                    <a:pt x="5830" y="143"/>
                    <a:pt x="5823" y="87"/>
                  </a:cubicBezTo>
                  <a:cubicBezTo>
                    <a:pt x="5812" y="5"/>
                    <a:pt x="5793" y="0"/>
                    <a:pt x="5382" y="0"/>
                  </a:cubicBezTo>
                  <a:close/>
                </a:path>
              </a:pathLst>
            </a:custGeom>
            <a:ln w="12700" cap="flat">
              <a:noFill/>
              <a:miter lim="400000"/>
            </a:ln>
            <a:effectLst/>
          </p:spPr>
        </p:pic>
        <p:sp>
          <p:nvSpPr>
            <p:cNvPr id="1223" name="Figure"/>
            <p:cNvSpPr/>
            <p:nvPr/>
          </p:nvSpPr>
          <p:spPr>
            <a:xfrm rot="180000">
              <a:off x="4711959" y="3154237"/>
              <a:ext cx="419207" cy="499534"/>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8053" y="15885"/>
                  </a:moveTo>
                  <a:cubicBezTo>
                    <a:pt x="17154" y="7986"/>
                    <a:pt x="13664" y="2387"/>
                    <a:pt x="9640" y="2387"/>
                  </a:cubicBezTo>
                  <a:cubicBezTo>
                    <a:pt x="5501" y="2385"/>
                    <a:pt x="1945" y="8302"/>
                    <a:pt x="1164" y="16488"/>
                  </a:cubicBezTo>
                  <a:lnTo>
                    <a:pt x="0" y="16037"/>
                  </a:lnTo>
                  <a:cubicBezTo>
                    <a:pt x="889" y="6728"/>
                    <a:pt x="4932" y="-2"/>
                    <a:pt x="9640" y="0"/>
                  </a:cubicBezTo>
                  <a:cubicBezTo>
                    <a:pt x="14216" y="0"/>
                    <a:pt x="18185" y="6368"/>
                    <a:pt x="19208" y="15351"/>
                  </a:cubicBezTo>
                  <a:lnTo>
                    <a:pt x="21600" y="14247"/>
                  </a:lnTo>
                  <a:lnTo>
                    <a:pt x="19311" y="21598"/>
                  </a:lnTo>
                  <a:lnTo>
                    <a:pt x="15661" y="16989"/>
                  </a:lnTo>
                  <a:lnTo>
                    <a:pt x="18053" y="15885"/>
                  </a:lnTo>
                  <a:close/>
                </a:path>
              </a:pathLst>
            </a:custGeom>
            <a:solidFill>
              <a:srgbClr val="FF6600"/>
            </a:solidFill>
            <a:ln w="9525"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224" name="Position…"/>
            <p:cNvSpPr txBox="1"/>
            <p:nvPr/>
          </p:nvSpPr>
          <p:spPr>
            <a:xfrm>
              <a:off x="7300912" y="3792537"/>
              <a:ext cx="654686" cy="4013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200"/>
                </a:spcBef>
                <a:buClrTx/>
                <a:buSzTx/>
                <a:buNone/>
                <a:defRPr sz="1000">
                  <a:solidFill>
                    <a:srgbClr val="CC0000"/>
                  </a:solidFill>
                  <a:latin typeface="Franklin Gothic Book"/>
                  <a:ea typeface="Franklin Gothic Book"/>
                  <a:cs typeface="Franklin Gothic Book"/>
                  <a:sym typeface="Franklin Gothic Book"/>
                </a:defRPr>
              </a:pPr>
              <a:r>
                <a:t>Position</a:t>
              </a:r>
            </a:p>
            <a:p>
              <a:pPr>
                <a:spcBef>
                  <a:spcPts val="200"/>
                </a:spcBef>
                <a:buClrTx/>
                <a:buSzTx/>
                <a:buNone/>
                <a:defRPr sz="1000">
                  <a:solidFill>
                    <a:srgbClr val="CC0000"/>
                  </a:solidFill>
                  <a:latin typeface="Franklin Gothic Book"/>
                  <a:ea typeface="Franklin Gothic Book"/>
                  <a:cs typeface="Franklin Gothic Book"/>
                  <a:sym typeface="Franklin Gothic Book"/>
                </a:defRPr>
              </a:pPr>
              <a:r>
                <a:t>inusuelle</a:t>
              </a:r>
            </a:p>
          </p:txBody>
        </p:sp>
      </p:grpSp>
      <p:sp>
        <p:nvSpPr>
          <p:cNvPr id="1226" name="Rappels (1/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(1/6)</a:t>
            </a:r>
          </a:p>
        </p:txBody>
      </p:sp>
      <p:sp>
        <p:nvSpPr>
          <p:cNvPr id="122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7" grpId="1"/>
    </p:bldLst>
  </p:timing>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9" name="Poids réel"/>
          <p:cNvSpPr txBox="1"/>
          <p:nvPr/>
        </p:nvSpPr>
        <p:spPr>
          <a:xfrm>
            <a:off x="2965132" y="5848350"/>
            <a:ext cx="841473" cy="294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300"/>
              </a:spcBef>
              <a:buSzTx/>
              <a:buFont typeface="Wingdings"/>
              <a:buNone/>
              <a:defRPr sz="1400">
                <a:solidFill>
                  <a:schemeClr val="accent2"/>
                </a:solidFill>
                <a:latin typeface="Franklin Gothic Book"/>
                <a:ea typeface="Franklin Gothic Book"/>
                <a:cs typeface="Franklin Gothic Book"/>
                <a:sym typeface="Franklin Gothic Book"/>
              </a:defRPr>
            </a:lvl1pPr>
          </a:lstStyle>
          <a:p>
            <a:pPr/>
            <a:r>
              <a:t>Poids réel</a:t>
            </a:r>
          </a:p>
        </p:txBody>
      </p:sp>
      <p:sp>
        <p:nvSpPr>
          <p:cNvPr id="1230" name="Poids apparent"/>
          <p:cNvSpPr txBox="1"/>
          <p:nvPr/>
        </p:nvSpPr>
        <p:spPr>
          <a:xfrm>
            <a:off x="1079182" y="5867400"/>
            <a:ext cx="1237095" cy="294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300"/>
              </a:spcBef>
              <a:buSzTx/>
              <a:buFont typeface="Wingdings"/>
              <a:buNone/>
              <a:defRPr sz="1400">
                <a:solidFill>
                  <a:srgbClr val="339933"/>
                </a:solidFill>
                <a:latin typeface="Franklin Gothic Book"/>
                <a:ea typeface="Franklin Gothic Book"/>
                <a:cs typeface="Franklin Gothic Book"/>
                <a:sym typeface="Franklin Gothic Book"/>
              </a:defRPr>
            </a:lvl1pPr>
          </a:lstStyle>
          <a:p>
            <a:pPr/>
            <a:r>
              <a:t>Poids apparent</a:t>
            </a:r>
          </a:p>
        </p:txBody>
      </p:sp>
      <p:sp>
        <p:nvSpPr>
          <p:cNvPr id="1231" name="Poids réel"/>
          <p:cNvSpPr txBox="1"/>
          <p:nvPr/>
        </p:nvSpPr>
        <p:spPr>
          <a:xfrm>
            <a:off x="6375082" y="5857875"/>
            <a:ext cx="841473" cy="294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300"/>
              </a:spcBef>
              <a:buSzTx/>
              <a:buFont typeface="Wingdings"/>
              <a:buNone/>
              <a:defRPr sz="1400">
                <a:solidFill>
                  <a:srgbClr val="339933"/>
                </a:solidFill>
                <a:latin typeface="Franklin Gothic Book"/>
                <a:ea typeface="Franklin Gothic Book"/>
                <a:cs typeface="Franklin Gothic Book"/>
                <a:sym typeface="Franklin Gothic Book"/>
              </a:defRPr>
            </a:lvl1pPr>
          </a:lstStyle>
          <a:p>
            <a:pPr/>
            <a:r>
              <a:t>Poids réel</a:t>
            </a:r>
          </a:p>
        </p:txBody>
      </p:sp>
      <p:grpSp>
        <p:nvGrpSpPr>
          <p:cNvPr id="1262" name="Grouper"/>
          <p:cNvGrpSpPr/>
          <p:nvPr/>
        </p:nvGrpSpPr>
        <p:grpSpPr>
          <a:xfrm>
            <a:off x="255270" y="1666874"/>
            <a:ext cx="8685531" cy="4572001"/>
            <a:chOff x="0" y="0"/>
            <a:chExt cx="8685530" cy="4572000"/>
          </a:xfrm>
        </p:grpSpPr>
        <p:sp>
          <p:nvSpPr>
            <p:cNvPr id="1232" name="L’absence de la boucle « Vue » génère différentes possibilités d’interprétation :"/>
            <p:cNvSpPr txBox="1"/>
            <p:nvPr/>
          </p:nvSpPr>
          <p:spPr>
            <a:xfrm>
              <a:off x="0" y="0"/>
              <a:ext cx="8652510"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000"/>
                </a:spcBef>
                <a:buSzTx/>
                <a:buFont typeface="Wingdings"/>
                <a:buNone/>
                <a:defRPr sz="1800">
                  <a:solidFill>
                    <a:srgbClr val="FFFFFF"/>
                  </a:solidFill>
                  <a:latin typeface="Franklin Gothic Book"/>
                  <a:ea typeface="Franklin Gothic Book"/>
                  <a:cs typeface="Franklin Gothic Book"/>
                  <a:sym typeface="Franklin Gothic Book"/>
                </a:defRPr>
              </a:lvl1pPr>
            </a:lstStyle>
            <a:p>
              <a:pPr/>
              <a:r>
                <a:t>L’absence de la boucle « Vue » génère différentes possibilités d’interprétation :</a:t>
              </a:r>
            </a:p>
          </p:txBody>
        </p:sp>
        <p:sp>
          <p:nvSpPr>
            <p:cNvPr id="1233" name="Proprioception"/>
            <p:cNvSpPr/>
            <p:nvPr/>
          </p:nvSpPr>
          <p:spPr>
            <a:xfrm>
              <a:off x="392429" y="1143000"/>
              <a:ext cx="121804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Proprioception</a:t>
              </a:r>
            </a:p>
          </p:txBody>
        </p:sp>
        <p:sp>
          <p:nvSpPr>
            <p:cNvPr id="1234" name="Oreille Interne"/>
            <p:cNvSpPr/>
            <p:nvPr/>
          </p:nvSpPr>
          <p:spPr>
            <a:xfrm>
              <a:off x="384492" y="1647825"/>
              <a:ext cx="152082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Oreille Interne</a:t>
              </a:r>
            </a:p>
          </p:txBody>
        </p:sp>
        <p:sp>
          <p:nvSpPr>
            <p:cNvPr id="1235" name="Rectangle"/>
            <p:cNvSpPr/>
            <p:nvPr/>
          </p:nvSpPr>
          <p:spPr>
            <a:xfrm>
              <a:off x="3726179" y="1066800"/>
              <a:ext cx="2162176" cy="1133475"/>
            </a:xfrm>
            <a:prstGeom prst="rect">
              <a:avLst/>
            </a:prstGeom>
            <a:noFill/>
            <a:ln w="38100" cap="flat">
              <a:solidFill>
                <a:srgbClr val="4D4D4D"/>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236" name="Ligne"/>
            <p:cNvSpPr/>
            <p:nvPr/>
          </p:nvSpPr>
          <p:spPr>
            <a:xfrm>
              <a:off x="5897879" y="1600200"/>
              <a:ext cx="1495426" cy="1588"/>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237" name="Ligne"/>
            <p:cNvSpPr/>
            <p:nvPr/>
          </p:nvSpPr>
          <p:spPr>
            <a:xfrm>
              <a:off x="1954529" y="1257300"/>
              <a:ext cx="152401" cy="695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238" name="Analyse de la situation,…"/>
            <p:cNvSpPr txBox="1"/>
            <p:nvPr/>
          </p:nvSpPr>
          <p:spPr>
            <a:xfrm>
              <a:off x="3751262" y="1247775"/>
              <a:ext cx="2170749" cy="540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300"/>
                </a:spcBef>
                <a:buSzTx/>
                <a:buFont typeface="Wingdings"/>
                <a:buNone/>
                <a:defRPr sz="1400">
                  <a:solidFill>
                    <a:srgbClr val="FFFFFF"/>
                  </a:solidFill>
                  <a:latin typeface="Franklin Gothic Book"/>
                  <a:ea typeface="Franklin Gothic Book"/>
                  <a:cs typeface="Franklin Gothic Book"/>
                  <a:sym typeface="Franklin Gothic Book"/>
                </a:defRPr>
              </a:pPr>
              <a:r>
                <a:t>Analyse de la situation,</a:t>
              </a:r>
            </a:p>
            <a:p>
              <a:pPr>
                <a:spcBef>
                  <a:spcPts val="300"/>
                </a:spcBef>
                <a:buSzTx/>
                <a:buFont typeface="Wingdings"/>
                <a:buNone/>
                <a:defRPr sz="1400">
                  <a:solidFill>
                    <a:srgbClr val="FFFFFF"/>
                  </a:solidFill>
                  <a:latin typeface="Franklin Gothic Book"/>
                  <a:ea typeface="Franklin Gothic Book"/>
                  <a:cs typeface="Franklin Gothic Book"/>
                  <a:sym typeface="Franklin Gothic Book"/>
                </a:defRPr>
              </a:pPr>
              <a:r>
                <a:t>Recherches de Références</a:t>
              </a:r>
            </a:p>
          </p:txBody>
        </p:sp>
        <p:sp>
          <p:nvSpPr>
            <p:cNvPr id="1239" name="Ligne"/>
            <p:cNvSpPr/>
            <p:nvPr/>
          </p:nvSpPr>
          <p:spPr>
            <a:xfrm>
              <a:off x="2125979" y="1590675"/>
              <a:ext cx="1590676" cy="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240" name="Décision des actions"/>
            <p:cNvSpPr/>
            <p:nvPr/>
          </p:nvSpPr>
          <p:spPr>
            <a:xfrm>
              <a:off x="7423467" y="1323975"/>
              <a:ext cx="1262064" cy="523240"/>
            </a:xfrm>
            <a:prstGeom prst="rect">
              <a:avLst/>
            </a:prstGeom>
            <a:noFill/>
            <a:ln w="25400" cap="flat">
              <a:solidFill>
                <a:srgbClr val="99CC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Décision des actions</a:t>
              </a:r>
            </a:p>
          </p:txBody>
        </p:sp>
        <p:sp>
          <p:nvSpPr>
            <p:cNvPr id="1241" name="Ligne"/>
            <p:cNvSpPr/>
            <p:nvPr/>
          </p:nvSpPr>
          <p:spPr>
            <a:xfrm>
              <a:off x="6574154" y="1724025"/>
              <a:ext cx="1" cy="714375"/>
            </a:xfrm>
            <a:prstGeom prst="line">
              <a:avLst/>
            </a:prstGeom>
            <a:noFill/>
            <a:ln w="25400" cap="flat">
              <a:solidFill>
                <a:srgbClr val="FF6600"/>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242" name="Ex : Une accélération peut être interprétée comme une mise en montée"/>
            <p:cNvSpPr txBox="1"/>
            <p:nvPr/>
          </p:nvSpPr>
          <p:spPr>
            <a:xfrm>
              <a:off x="519112" y="2438400"/>
              <a:ext cx="7041727"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400"/>
                </a:spcBef>
                <a:buSzTx/>
                <a:buFont typeface="Wingdings"/>
                <a:buNone/>
                <a:defRPr sz="1800">
                  <a:solidFill>
                    <a:srgbClr val="FFFFFF"/>
                  </a:solidFill>
                  <a:latin typeface="Franklin Gothic Book"/>
                  <a:ea typeface="Franklin Gothic Book"/>
                  <a:cs typeface="Franklin Gothic Book"/>
                  <a:sym typeface="Franklin Gothic Book"/>
                </a:defRPr>
              </a:lvl1pPr>
            </a:lstStyle>
            <a:p>
              <a:pPr/>
              <a:r>
                <a:t>Ex : Une accélération peut être interprétée comme une mise en montée </a:t>
              </a:r>
            </a:p>
          </p:txBody>
        </p:sp>
        <p:pic>
          <p:nvPicPr>
            <p:cNvPr id="1243" name="image.tif" descr="image.tif"/>
            <p:cNvPicPr>
              <a:picLocks noChangeAspect="1"/>
            </p:cNvPicPr>
            <p:nvPr/>
          </p:nvPicPr>
          <p:blipFill>
            <a:blip r:embed="rId2">
              <a:extLst/>
            </a:blip>
            <a:srcRect l="0" t="26110" r="6320" b="20490"/>
            <a:stretch>
              <a:fillRect/>
            </a:stretch>
          </p:blipFill>
          <p:spPr>
            <a:xfrm>
              <a:off x="5878829" y="3379534"/>
              <a:ext cx="1853011" cy="522192"/>
            </a:xfrm>
            <a:custGeom>
              <a:avLst/>
              <a:gdLst/>
              <a:ahLst/>
              <a:cxnLst>
                <a:cxn ang="0">
                  <a:pos x="wd2" y="hd2"/>
                </a:cxn>
                <a:cxn ang="5400000">
                  <a:pos x="wd2" y="hd2"/>
                </a:cxn>
                <a:cxn ang="10800000">
                  <a:pos x="wd2" y="hd2"/>
                </a:cxn>
                <a:cxn ang="16200000">
                  <a:pos x="wd2" y="hd2"/>
                </a:cxn>
              </a:cxnLst>
              <a:rect l="0" t="0" r="r" b="b"/>
              <a:pathLst>
                <a:path w="21600" h="21515" fill="norm" stroke="1" extrusionOk="0">
                  <a:moveTo>
                    <a:pt x="15577" y="50"/>
                  </a:moveTo>
                  <a:cubicBezTo>
                    <a:pt x="15536" y="-66"/>
                    <a:pt x="15265" y="23"/>
                    <a:pt x="14906" y="263"/>
                  </a:cubicBezTo>
                  <a:cubicBezTo>
                    <a:pt x="14866" y="289"/>
                    <a:pt x="14779" y="327"/>
                    <a:pt x="14712" y="345"/>
                  </a:cubicBezTo>
                  <a:cubicBezTo>
                    <a:pt x="14644" y="363"/>
                    <a:pt x="14559" y="439"/>
                    <a:pt x="14522" y="508"/>
                  </a:cubicBezTo>
                  <a:cubicBezTo>
                    <a:pt x="14484" y="578"/>
                    <a:pt x="14425" y="622"/>
                    <a:pt x="14388" y="623"/>
                  </a:cubicBezTo>
                  <a:cubicBezTo>
                    <a:pt x="14351" y="623"/>
                    <a:pt x="14269" y="699"/>
                    <a:pt x="14207" y="786"/>
                  </a:cubicBezTo>
                  <a:cubicBezTo>
                    <a:pt x="14077" y="971"/>
                    <a:pt x="13590" y="1509"/>
                    <a:pt x="13365" y="1718"/>
                  </a:cubicBezTo>
                  <a:cubicBezTo>
                    <a:pt x="13280" y="1798"/>
                    <a:pt x="13185" y="1900"/>
                    <a:pt x="13152" y="1947"/>
                  </a:cubicBezTo>
                  <a:cubicBezTo>
                    <a:pt x="13120" y="1995"/>
                    <a:pt x="13035" y="2109"/>
                    <a:pt x="12963" y="2192"/>
                  </a:cubicBezTo>
                  <a:cubicBezTo>
                    <a:pt x="12891" y="2276"/>
                    <a:pt x="12799" y="2395"/>
                    <a:pt x="12759" y="2454"/>
                  </a:cubicBezTo>
                  <a:cubicBezTo>
                    <a:pt x="12720" y="2513"/>
                    <a:pt x="12638" y="2622"/>
                    <a:pt x="12579" y="2699"/>
                  </a:cubicBezTo>
                  <a:cubicBezTo>
                    <a:pt x="12520" y="2777"/>
                    <a:pt x="12448" y="2874"/>
                    <a:pt x="12422" y="2912"/>
                  </a:cubicBezTo>
                  <a:cubicBezTo>
                    <a:pt x="12395" y="2950"/>
                    <a:pt x="12318" y="3048"/>
                    <a:pt x="12246" y="3141"/>
                  </a:cubicBezTo>
                  <a:cubicBezTo>
                    <a:pt x="12114" y="3311"/>
                    <a:pt x="11632" y="3962"/>
                    <a:pt x="11543" y="4089"/>
                  </a:cubicBezTo>
                  <a:cubicBezTo>
                    <a:pt x="11516" y="4127"/>
                    <a:pt x="11462" y="4205"/>
                    <a:pt x="11422" y="4253"/>
                  </a:cubicBezTo>
                  <a:cubicBezTo>
                    <a:pt x="11269" y="4437"/>
                    <a:pt x="10917" y="4874"/>
                    <a:pt x="10872" y="4940"/>
                  </a:cubicBezTo>
                  <a:cubicBezTo>
                    <a:pt x="10845" y="4978"/>
                    <a:pt x="10778" y="5065"/>
                    <a:pt x="10719" y="5136"/>
                  </a:cubicBezTo>
                  <a:cubicBezTo>
                    <a:pt x="10660" y="5207"/>
                    <a:pt x="10568" y="5327"/>
                    <a:pt x="10515" y="5397"/>
                  </a:cubicBezTo>
                  <a:cubicBezTo>
                    <a:pt x="10463" y="5468"/>
                    <a:pt x="10376" y="5526"/>
                    <a:pt x="10321" y="5528"/>
                  </a:cubicBezTo>
                  <a:cubicBezTo>
                    <a:pt x="10260" y="5531"/>
                    <a:pt x="10203" y="5587"/>
                    <a:pt x="10178" y="5675"/>
                  </a:cubicBezTo>
                  <a:cubicBezTo>
                    <a:pt x="10132" y="5836"/>
                    <a:pt x="9891" y="6198"/>
                    <a:pt x="9831" y="6199"/>
                  </a:cubicBezTo>
                  <a:cubicBezTo>
                    <a:pt x="9809" y="6199"/>
                    <a:pt x="9781" y="6265"/>
                    <a:pt x="9766" y="6330"/>
                  </a:cubicBezTo>
                  <a:cubicBezTo>
                    <a:pt x="9751" y="6394"/>
                    <a:pt x="9699" y="6461"/>
                    <a:pt x="9650" y="6493"/>
                  </a:cubicBezTo>
                  <a:cubicBezTo>
                    <a:pt x="9602" y="6525"/>
                    <a:pt x="9545" y="6610"/>
                    <a:pt x="9525" y="6673"/>
                  </a:cubicBezTo>
                  <a:cubicBezTo>
                    <a:pt x="9506" y="6736"/>
                    <a:pt x="9444" y="6823"/>
                    <a:pt x="9391" y="6869"/>
                  </a:cubicBezTo>
                  <a:cubicBezTo>
                    <a:pt x="9249" y="6995"/>
                    <a:pt x="8949" y="7393"/>
                    <a:pt x="8859" y="7572"/>
                  </a:cubicBezTo>
                  <a:cubicBezTo>
                    <a:pt x="8816" y="7659"/>
                    <a:pt x="8759" y="7719"/>
                    <a:pt x="8734" y="7719"/>
                  </a:cubicBezTo>
                  <a:cubicBezTo>
                    <a:pt x="8709" y="7719"/>
                    <a:pt x="8682" y="7755"/>
                    <a:pt x="8674" y="7801"/>
                  </a:cubicBezTo>
                  <a:cubicBezTo>
                    <a:pt x="8666" y="7848"/>
                    <a:pt x="8639" y="7899"/>
                    <a:pt x="8609" y="7899"/>
                  </a:cubicBezTo>
                  <a:cubicBezTo>
                    <a:pt x="8580" y="7899"/>
                    <a:pt x="8545" y="7916"/>
                    <a:pt x="8535" y="7948"/>
                  </a:cubicBezTo>
                  <a:cubicBezTo>
                    <a:pt x="8526" y="7981"/>
                    <a:pt x="8505" y="8019"/>
                    <a:pt x="8489" y="8030"/>
                  </a:cubicBezTo>
                  <a:cubicBezTo>
                    <a:pt x="8473" y="8041"/>
                    <a:pt x="8405" y="8131"/>
                    <a:pt x="8337" y="8226"/>
                  </a:cubicBezTo>
                  <a:cubicBezTo>
                    <a:pt x="8268" y="8322"/>
                    <a:pt x="8212" y="8369"/>
                    <a:pt x="8212" y="8341"/>
                  </a:cubicBezTo>
                  <a:cubicBezTo>
                    <a:pt x="8212" y="8312"/>
                    <a:pt x="8196" y="8345"/>
                    <a:pt x="8175" y="8406"/>
                  </a:cubicBezTo>
                  <a:cubicBezTo>
                    <a:pt x="8154" y="8468"/>
                    <a:pt x="8110" y="8523"/>
                    <a:pt x="8082" y="8537"/>
                  </a:cubicBezTo>
                  <a:cubicBezTo>
                    <a:pt x="7957" y="8599"/>
                    <a:pt x="7911" y="8648"/>
                    <a:pt x="7874" y="8701"/>
                  </a:cubicBezTo>
                  <a:cubicBezTo>
                    <a:pt x="7852" y="8731"/>
                    <a:pt x="7827" y="8701"/>
                    <a:pt x="7818" y="8651"/>
                  </a:cubicBezTo>
                  <a:cubicBezTo>
                    <a:pt x="7790" y="8488"/>
                    <a:pt x="7691" y="8555"/>
                    <a:pt x="7652" y="8766"/>
                  </a:cubicBezTo>
                  <a:cubicBezTo>
                    <a:pt x="7616" y="8957"/>
                    <a:pt x="7535" y="9094"/>
                    <a:pt x="7397" y="9191"/>
                  </a:cubicBezTo>
                  <a:cubicBezTo>
                    <a:pt x="7334" y="9236"/>
                    <a:pt x="7055" y="9506"/>
                    <a:pt x="6926" y="9649"/>
                  </a:cubicBezTo>
                  <a:cubicBezTo>
                    <a:pt x="6883" y="9696"/>
                    <a:pt x="6845" y="9736"/>
                    <a:pt x="6842" y="9731"/>
                  </a:cubicBezTo>
                  <a:cubicBezTo>
                    <a:pt x="6830" y="9709"/>
                    <a:pt x="6287" y="10211"/>
                    <a:pt x="6134" y="10385"/>
                  </a:cubicBezTo>
                  <a:cubicBezTo>
                    <a:pt x="6075" y="10452"/>
                    <a:pt x="5976" y="10527"/>
                    <a:pt x="5912" y="10548"/>
                  </a:cubicBezTo>
                  <a:cubicBezTo>
                    <a:pt x="5849" y="10569"/>
                    <a:pt x="5784" y="10617"/>
                    <a:pt x="5769" y="10663"/>
                  </a:cubicBezTo>
                  <a:cubicBezTo>
                    <a:pt x="5700" y="10863"/>
                    <a:pt x="5074" y="10827"/>
                    <a:pt x="4918" y="10614"/>
                  </a:cubicBezTo>
                  <a:cubicBezTo>
                    <a:pt x="4898" y="10587"/>
                    <a:pt x="4853" y="10550"/>
                    <a:pt x="4821" y="10532"/>
                  </a:cubicBezTo>
                  <a:cubicBezTo>
                    <a:pt x="4788" y="10514"/>
                    <a:pt x="4714" y="10427"/>
                    <a:pt x="4659" y="10336"/>
                  </a:cubicBezTo>
                  <a:cubicBezTo>
                    <a:pt x="4603" y="10245"/>
                    <a:pt x="4554" y="10172"/>
                    <a:pt x="4548" y="10172"/>
                  </a:cubicBezTo>
                  <a:cubicBezTo>
                    <a:pt x="4516" y="10172"/>
                    <a:pt x="4298" y="9781"/>
                    <a:pt x="4205" y="9551"/>
                  </a:cubicBezTo>
                  <a:cubicBezTo>
                    <a:pt x="4148" y="9410"/>
                    <a:pt x="4079" y="9243"/>
                    <a:pt x="4053" y="9191"/>
                  </a:cubicBezTo>
                  <a:cubicBezTo>
                    <a:pt x="4027" y="9139"/>
                    <a:pt x="3977" y="9009"/>
                    <a:pt x="3942" y="8897"/>
                  </a:cubicBezTo>
                  <a:cubicBezTo>
                    <a:pt x="3906" y="8784"/>
                    <a:pt x="3846" y="8637"/>
                    <a:pt x="3807" y="8570"/>
                  </a:cubicBezTo>
                  <a:cubicBezTo>
                    <a:pt x="3769" y="8502"/>
                    <a:pt x="3700" y="8312"/>
                    <a:pt x="3655" y="8161"/>
                  </a:cubicBezTo>
                  <a:cubicBezTo>
                    <a:pt x="3609" y="8010"/>
                    <a:pt x="3563" y="7899"/>
                    <a:pt x="3553" y="7899"/>
                  </a:cubicBezTo>
                  <a:cubicBezTo>
                    <a:pt x="3543" y="7899"/>
                    <a:pt x="3427" y="7605"/>
                    <a:pt x="3294" y="7245"/>
                  </a:cubicBezTo>
                  <a:cubicBezTo>
                    <a:pt x="3160" y="6885"/>
                    <a:pt x="3034" y="6540"/>
                    <a:pt x="3012" y="6493"/>
                  </a:cubicBezTo>
                  <a:cubicBezTo>
                    <a:pt x="2908" y="6274"/>
                    <a:pt x="2629" y="5600"/>
                    <a:pt x="2540" y="5348"/>
                  </a:cubicBezTo>
                  <a:cubicBezTo>
                    <a:pt x="2428" y="5034"/>
                    <a:pt x="2219" y="4477"/>
                    <a:pt x="1915" y="3681"/>
                  </a:cubicBezTo>
                  <a:cubicBezTo>
                    <a:pt x="1803" y="3385"/>
                    <a:pt x="1667" y="3095"/>
                    <a:pt x="1610" y="3026"/>
                  </a:cubicBezTo>
                  <a:cubicBezTo>
                    <a:pt x="1543" y="2945"/>
                    <a:pt x="1495" y="2809"/>
                    <a:pt x="1476" y="2667"/>
                  </a:cubicBezTo>
                  <a:cubicBezTo>
                    <a:pt x="1420" y="2260"/>
                    <a:pt x="1345" y="2278"/>
                    <a:pt x="643" y="2716"/>
                  </a:cubicBezTo>
                  <a:cubicBezTo>
                    <a:pt x="115" y="3045"/>
                    <a:pt x="0" y="3127"/>
                    <a:pt x="0" y="3239"/>
                  </a:cubicBezTo>
                  <a:cubicBezTo>
                    <a:pt x="0" y="3314"/>
                    <a:pt x="7" y="3424"/>
                    <a:pt x="19" y="3468"/>
                  </a:cubicBezTo>
                  <a:cubicBezTo>
                    <a:pt x="30" y="3512"/>
                    <a:pt x="53" y="3815"/>
                    <a:pt x="69" y="4155"/>
                  </a:cubicBezTo>
                  <a:cubicBezTo>
                    <a:pt x="92" y="4629"/>
                    <a:pt x="108" y="4763"/>
                    <a:pt x="134" y="4727"/>
                  </a:cubicBezTo>
                  <a:cubicBezTo>
                    <a:pt x="155" y="4699"/>
                    <a:pt x="176" y="4761"/>
                    <a:pt x="190" y="4874"/>
                  </a:cubicBezTo>
                  <a:cubicBezTo>
                    <a:pt x="202" y="4978"/>
                    <a:pt x="229" y="5141"/>
                    <a:pt x="245" y="5234"/>
                  </a:cubicBezTo>
                  <a:cubicBezTo>
                    <a:pt x="352" y="5848"/>
                    <a:pt x="449" y="6447"/>
                    <a:pt x="597" y="7425"/>
                  </a:cubicBezTo>
                  <a:cubicBezTo>
                    <a:pt x="618" y="7564"/>
                    <a:pt x="653" y="7788"/>
                    <a:pt x="675" y="7916"/>
                  </a:cubicBezTo>
                  <a:cubicBezTo>
                    <a:pt x="767" y="8434"/>
                    <a:pt x="789" y="8574"/>
                    <a:pt x="791" y="8635"/>
                  </a:cubicBezTo>
                  <a:cubicBezTo>
                    <a:pt x="792" y="8670"/>
                    <a:pt x="810" y="8797"/>
                    <a:pt x="833" y="8913"/>
                  </a:cubicBezTo>
                  <a:cubicBezTo>
                    <a:pt x="856" y="9029"/>
                    <a:pt x="887" y="9206"/>
                    <a:pt x="897" y="9322"/>
                  </a:cubicBezTo>
                  <a:cubicBezTo>
                    <a:pt x="914" y="9511"/>
                    <a:pt x="960" y="9818"/>
                    <a:pt x="1046" y="10303"/>
                  </a:cubicBezTo>
                  <a:cubicBezTo>
                    <a:pt x="1062" y="10394"/>
                    <a:pt x="1102" y="10685"/>
                    <a:pt x="1138" y="10941"/>
                  </a:cubicBezTo>
                  <a:cubicBezTo>
                    <a:pt x="1174" y="11196"/>
                    <a:pt x="1259" y="11718"/>
                    <a:pt x="1328" y="12102"/>
                  </a:cubicBezTo>
                  <a:cubicBezTo>
                    <a:pt x="1397" y="12485"/>
                    <a:pt x="1463" y="12889"/>
                    <a:pt x="1471" y="13001"/>
                  </a:cubicBezTo>
                  <a:cubicBezTo>
                    <a:pt x="1479" y="13113"/>
                    <a:pt x="1502" y="13266"/>
                    <a:pt x="1527" y="13344"/>
                  </a:cubicBezTo>
                  <a:cubicBezTo>
                    <a:pt x="1551" y="13423"/>
                    <a:pt x="1585" y="13634"/>
                    <a:pt x="1601" y="13802"/>
                  </a:cubicBezTo>
                  <a:cubicBezTo>
                    <a:pt x="1616" y="13971"/>
                    <a:pt x="1650" y="14219"/>
                    <a:pt x="1679" y="14358"/>
                  </a:cubicBezTo>
                  <a:cubicBezTo>
                    <a:pt x="1727" y="14590"/>
                    <a:pt x="1748" y="14716"/>
                    <a:pt x="1767" y="14947"/>
                  </a:cubicBezTo>
                  <a:cubicBezTo>
                    <a:pt x="1771" y="14993"/>
                    <a:pt x="1814" y="15262"/>
                    <a:pt x="1864" y="15552"/>
                  </a:cubicBezTo>
                  <a:cubicBezTo>
                    <a:pt x="1915" y="15842"/>
                    <a:pt x="1952" y="16092"/>
                    <a:pt x="1943" y="16092"/>
                  </a:cubicBezTo>
                  <a:cubicBezTo>
                    <a:pt x="1934" y="16092"/>
                    <a:pt x="1949" y="16167"/>
                    <a:pt x="1975" y="16271"/>
                  </a:cubicBezTo>
                  <a:cubicBezTo>
                    <a:pt x="2040" y="16523"/>
                    <a:pt x="2079" y="17094"/>
                    <a:pt x="2054" y="17416"/>
                  </a:cubicBezTo>
                  <a:cubicBezTo>
                    <a:pt x="2051" y="17451"/>
                    <a:pt x="2052" y="17583"/>
                    <a:pt x="2054" y="17710"/>
                  </a:cubicBezTo>
                  <a:cubicBezTo>
                    <a:pt x="2061" y="18066"/>
                    <a:pt x="2031" y="18270"/>
                    <a:pt x="1962" y="18397"/>
                  </a:cubicBezTo>
                  <a:cubicBezTo>
                    <a:pt x="1889" y="18529"/>
                    <a:pt x="1400" y="19035"/>
                    <a:pt x="1346" y="19035"/>
                  </a:cubicBezTo>
                  <a:cubicBezTo>
                    <a:pt x="1327" y="19035"/>
                    <a:pt x="1314" y="19078"/>
                    <a:pt x="1314" y="19117"/>
                  </a:cubicBezTo>
                  <a:cubicBezTo>
                    <a:pt x="1314" y="19156"/>
                    <a:pt x="1361" y="19165"/>
                    <a:pt x="1420" y="19133"/>
                  </a:cubicBezTo>
                  <a:cubicBezTo>
                    <a:pt x="1479" y="19101"/>
                    <a:pt x="1527" y="19082"/>
                    <a:pt x="1527" y="19100"/>
                  </a:cubicBezTo>
                  <a:cubicBezTo>
                    <a:pt x="1527" y="19119"/>
                    <a:pt x="1543" y="19104"/>
                    <a:pt x="1559" y="19068"/>
                  </a:cubicBezTo>
                  <a:cubicBezTo>
                    <a:pt x="1603" y="18970"/>
                    <a:pt x="1637" y="18966"/>
                    <a:pt x="1860" y="18953"/>
                  </a:cubicBezTo>
                  <a:cubicBezTo>
                    <a:pt x="1971" y="18947"/>
                    <a:pt x="2076" y="18895"/>
                    <a:pt x="2091" y="18855"/>
                  </a:cubicBezTo>
                  <a:cubicBezTo>
                    <a:pt x="2122" y="18769"/>
                    <a:pt x="2168" y="18943"/>
                    <a:pt x="2179" y="19182"/>
                  </a:cubicBezTo>
                  <a:cubicBezTo>
                    <a:pt x="2192" y="19458"/>
                    <a:pt x="2271" y="19949"/>
                    <a:pt x="2309" y="20000"/>
                  </a:cubicBezTo>
                  <a:cubicBezTo>
                    <a:pt x="2328" y="20026"/>
                    <a:pt x="2334" y="20089"/>
                    <a:pt x="2327" y="20130"/>
                  </a:cubicBezTo>
                  <a:cubicBezTo>
                    <a:pt x="2308" y="20241"/>
                    <a:pt x="2378" y="20415"/>
                    <a:pt x="2420" y="20359"/>
                  </a:cubicBezTo>
                  <a:cubicBezTo>
                    <a:pt x="2439" y="20333"/>
                    <a:pt x="2463" y="20349"/>
                    <a:pt x="2470" y="20392"/>
                  </a:cubicBezTo>
                  <a:cubicBezTo>
                    <a:pt x="2478" y="20436"/>
                    <a:pt x="2505" y="20449"/>
                    <a:pt x="2535" y="20408"/>
                  </a:cubicBezTo>
                  <a:cubicBezTo>
                    <a:pt x="2564" y="20369"/>
                    <a:pt x="2648" y="20331"/>
                    <a:pt x="2720" y="20327"/>
                  </a:cubicBezTo>
                  <a:cubicBezTo>
                    <a:pt x="2792" y="20322"/>
                    <a:pt x="2902" y="20300"/>
                    <a:pt x="2961" y="20278"/>
                  </a:cubicBezTo>
                  <a:cubicBezTo>
                    <a:pt x="3190" y="20191"/>
                    <a:pt x="3471" y="20138"/>
                    <a:pt x="3502" y="20179"/>
                  </a:cubicBezTo>
                  <a:cubicBezTo>
                    <a:pt x="3528" y="20215"/>
                    <a:pt x="3528" y="20265"/>
                    <a:pt x="3497" y="20474"/>
                  </a:cubicBezTo>
                  <a:cubicBezTo>
                    <a:pt x="3477" y="20614"/>
                    <a:pt x="3465" y="20735"/>
                    <a:pt x="3474" y="20735"/>
                  </a:cubicBezTo>
                  <a:cubicBezTo>
                    <a:pt x="3483" y="20735"/>
                    <a:pt x="3475" y="20807"/>
                    <a:pt x="3451" y="20899"/>
                  </a:cubicBezTo>
                  <a:cubicBezTo>
                    <a:pt x="3415" y="21040"/>
                    <a:pt x="3414" y="21105"/>
                    <a:pt x="3437" y="21308"/>
                  </a:cubicBezTo>
                  <a:cubicBezTo>
                    <a:pt x="3461" y="21509"/>
                    <a:pt x="3477" y="21534"/>
                    <a:pt x="3534" y="21504"/>
                  </a:cubicBezTo>
                  <a:cubicBezTo>
                    <a:pt x="3595" y="21472"/>
                    <a:pt x="3699" y="21202"/>
                    <a:pt x="3683" y="21112"/>
                  </a:cubicBezTo>
                  <a:cubicBezTo>
                    <a:pt x="3679" y="21093"/>
                    <a:pt x="3679" y="21085"/>
                    <a:pt x="3683" y="21095"/>
                  </a:cubicBezTo>
                  <a:cubicBezTo>
                    <a:pt x="3694" y="21129"/>
                    <a:pt x="3809" y="20688"/>
                    <a:pt x="3803" y="20637"/>
                  </a:cubicBezTo>
                  <a:cubicBezTo>
                    <a:pt x="3799" y="20610"/>
                    <a:pt x="3837" y="20446"/>
                    <a:pt x="3886" y="20278"/>
                  </a:cubicBezTo>
                  <a:cubicBezTo>
                    <a:pt x="3968" y="19993"/>
                    <a:pt x="3988" y="19979"/>
                    <a:pt x="4145" y="19951"/>
                  </a:cubicBezTo>
                  <a:cubicBezTo>
                    <a:pt x="4238" y="19933"/>
                    <a:pt x="4325" y="19884"/>
                    <a:pt x="4339" y="19852"/>
                  </a:cubicBezTo>
                  <a:cubicBezTo>
                    <a:pt x="4354" y="19821"/>
                    <a:pt x="4373" y="19837"/>
                    <a:pt x="4381" y="19885"/>
                  </a:cubicBezTo>
                  <a:cubicBezTo>
                    <a:pt x="4389" y="19933"/>
                    <a:pt x="4405" y="19947"/>
                    <a:pt x="4418" y="19918"/>
                  </a:cubicBezTo>
                  <a:cubicBezTo>
                    <a:pt x="4444" y="19860"/>
                    <a:pt x="4636" y="19793"/>
                    <a:pt x="4844" y="19771"/>
                  </a:cubicBezTo>
                  <a:cubicBezTo>
                    <a:pt x="4916" y="19763"/>
                    <a:pt x="4990" y="19725"/>
                    <a:pt x="5006" y="19689"/>
                  </a:cubicBezTo>
                  <a:cubicBezTo>
                    <a:pt x="5021" y="19653"/>
                    <a:pt x="5039" y="19674"/>
                    <a:pt x="5047" y="19722"/>
                  </a:cubicBezTo>
                  <a:cubicBezTo>
                    <a:pt x="5056" y="19770"/>
                    <a:pt x="5075" y="19786"/>
                    <a:pt x="5089" y="19754"/>
                  </a:cubicBezTo>
                  <a:cubicBezTo>
                    <a:pt x="5103" y="19723"/>
                    <a:pt x="5177" y="19671"/>
                    <a:pt x="5251" y="19656"/>
                  </a:cubicBezTo>
                  <a:cubicBezTo>
                    <a:pt x="5459" y="19613"/>
                    <a:pt x="5641" y="19554"/>
                    <a:pt x="5700" y="19509"/>
                  </a:cubicBezTo>
                  <a:cubicBezTo>
                    <a:pt x="5729" y="19487"/>
                    <a:pt x="5757" y="19501"/>
                    <a:pt x="5764" y="19542"/>
                  </a:cubicBezTo>
                  <a:cubicBezTo>
                    <a:pt x="5772" y="19584"/>
                    <a:pt x="5806" y="19586"/>
                    <a:pt x="5843" y="19542"/>
                  </a:cubicBezTo>
                  <a:cubicBezTo>
                    <a:pt x="5879" y="19500"/>
                    <a:pt x="6017" y="19453"/>
                    <a:pt x="6148" y="19427"/>
                  </a:cubicBezTo>
                  <a:cubicBezTo>
                    <a:pt x="6751" y="19307"/>
                    <a:pt x="6880" y="19255"/>
                    <a:pt x="6921" y="19166"/>
                  </a:cubicBezTo>
                  <a:cubicBezTo>
                    <a:pt x="6932" y="19141"/>
                    <a:pt x="6950" y="19167"/>
                    <a:pt x="6958" y="19215"/>
                  </a:cubicBezTo>
                  <a:cubicBezTo>
                    <a:pt x="6966" y="19263"/>
                    <a:pt x="6985" y="19279"/>
                    <a:pt x="7000" y="19247"/>
                  </a:cubicBezTo>
                  <a:cubicBezTo>
                    <a:pt x="7014" y="19216"/>
                    <a:pt x="7083" y="19178"/>
                    <a:pt x="7157" y="19166"/>
                  </a:cubicBezTo>
                  <a:cubicBezTo>
                    <a:pt x="7230" y="19154"/>
                    <a:pt x="7354" y="19128"/>
                    <a:pt x="7430" y="19117"/>
                  </a:cubicBezTo>
                  <a:cubicBezTo>
                    <a:pt x="7506" y="19105"/>
                    <a:pt x="7575" y="19060"/>
                    <a:pt x="7582" y="19018"/>
                  </a:cubicBezTo>
                  <a:cubicBezTo>
                    <a:pt x="7590" y="18977"/>
                    <a:pt x="7613" y="19007"/>
                    <a:pt x="7633" y="19068"/>
                  </a:cubicBezTo>
                  <a:cubicBezTo>
                    <a:pt x="7678" y="19199"/>
                    <a:pt x="7671" y="19198"/>
                    <a:pt x="7712" y="19084"/>
                  </a:cubicBezTo>
                  <a:cubicBezTo>
                    <a:pt x="7730" y="19033"/>
                    <a:pt x="7789" y="18975"/>
                    <a:pt x="7842" y="18969"/>
                  </a:cubicBezTo>
                  <a:cubicBezTo>
                    <a:pt x="7964" y="18957"/>
                    <a:pt x="8249" y="18889"/>
                    <a:pt x="8249" y="18871"/>
                  </a:cubicBezTo>
                  <a:cubicBezTo>
                    <a:pt x="8249" y="18864"/>
                    <a:pt x="8289" y="18840"/>
                    <a:pt x="8341" y="18822"/>
                  </a:cubicBezTo>
                  <a:cubicBezTo>
                    <a:pt x="8519" y="18764"/>
                    <a:pt x="8653" y="18716"/>
                    <a:pt x="8707" y="18675"/>
                  </a:cubicBezTo>
                  <a:cubicBezTo>
                    <a:pt x="8736" y="18653"/>
                    <a:pt x="8764" y="18663"/>
                    <a:pt x="8771" y="18708"/>
                  </a:cubicBezTo>
                  <a:cubicBezTo>
                    <a:pt x="8779" y="18752"/>
                    <a:pt x="8798" y="18758"/>
                    <a:pt x="8813" y="18724"/>
                  </a:cubicBezTo>
                  <a:cubicBezTo>
                    <a:pt x="8851" y="18640"/>
                    <a:pt x="8887" y="18630"/>
                    <a:pt x="9072" y="18593"/>
                  </a:cubicBezTo>
                  <a:cubicBezTo>
                    <a:pt x="9159" y="18576"/>
                    <a:pt x="9243" y="18542"/>
                    <a:pt x="9257" y="18512"/>
                  </a:cubicBezTo>
                  <a:cubicBezTo>
                    <a:pt x="9271" y="18481"/>
                    <a:pt x="9286" y="18482"/>
                    <a:pt x="9294" y="18528"/>
                  </a:cubicBezTo>
                  <a:cubicBezTo>
                    <a:pt x="9303" y="18580"/>
                    <a:pt x="9331" y="18577"/>
                    <a:pt x="9368" y="18528"/>
                  </a:cubicBezTo>
                  <a:cubicBezTo>
                    <a:pt x="9400" y="18485"/>
                    <a:pt x="9484" y="18463"/>
                    <a:pt x="9553" y="18463"/>
                  </a:cubicBezTo>
                  <a:cubicBezTo>
                    <a:pt x="9694" y="18461"/>
                    <a:pt x="9739" y="18439"/>
                    <a:pt x="9780" y="18348"/>
                  </a:cubicBezTo>
                  <a:cubicBezTo>
                    <a:pt x="9795" y="18314"/>
                    <a:pt x="9813" y="18316"/>
                    <a:pt x="9822" y="18364"/>
                  </a:cubicBezTo>
                  <a:cubicBezTo>
                    <a:pt x="9830" y="18412"/>
                    <a:pt x="9849" y="18428"/>
                    <a:pt x="9863" y="18397"/>
                  </a:cubicBezTo>
                  <a:cubicBezTo>
                    <a:pt x="9877" y="18367"/>
                    <a:pt x="9954" y="18330"/>
                    <a:pt x="10034" y="18315"/>
                  </a:cubicBezTo>
                  <a:cubicBezTo>
                    <a:pt x="10490" y="18233"/>
                    <a:pt x="10591" y="18205"/>
                    <a:pt x="10650" y="18152"/>
                  </a:cubicBezTo>
                  <a:cubicBezTo>
                    <a:pt x="10733" y="18077"/>
                    <a:pt x="10788" y="18224"/>
                    <a:pt x="11122" y="19378"/>
                  </a:cubicBezTo>
                  <a:cubicBezTo>
                    <a:pt x="11310" y="20030"/>
                    <a:pt x="11394" y="20265"/>
                    <a:pt x="11431" y="20245"/>
                  </a:cubicBezTo>
                  <a:cubicBezTo>
                    <a:pt x="11501" y="20208"/>
                    <a:pt x="11493" y="20010"/>
                    <a:pt x="11413" y="19738"/>
                  </a:cubicBezTo>
                  <a:cubicBezTo>
                    <a:pt x="11376" y="19612"/>
                    <a:pt x="11264" y="19226"/>
                    <a:pt x="11163" y="18888"/>
                  </a:cubicBezTo>
                  <a:cubicBezTo>
                    <a:pt x="11063" y="18550"/>
                    <a:pt x="10978" y="18244"/>
                    <a:pt x="10978" y="18201"/>
                  </a:cubicBezTo>
                  <a:cubicBezTo>
                    <a:pt x="10978" y="18083"/>
                    <a:pt x="11016" y="18018"/>
                    <a:pt x="11140" y="17939"/>
                  </a:cubicBezTo>
                  <a:cubicBezTo>
                    <a:pt x="11202" y="17900"/>
                    <a:pt x="11385" y="17794"/>
                    <a:pt x="11543" y="17694"/>
                  </a:cubicBezTo>
                  <a:cubicBezTo>
                    <a:pt x="11700" y="17594"/>
                    <a:pt x="11917" y="17474"/>
                    <a:pt x="12028" y="17432"/>
                  </a:cubicBezTo>
                  <a:cubicBezTo>
                    <a:pt x="12140" y="17391"/>
                    <a:pt x="12316" y="17307"/>
                    <a:pt x="12422" y="17236"/>
                  </a:cubicBezTo>
                  <a:cubicBezTo>
                    <a:pt x="12665" y="17071"/>
                    <a:pt x="12651" y="17066"/>
                    <a:pt x="12681" y="17367"/>
                  </a:cubicBezTo>
                  <a:cubicBezTo>
                    <a:pt x="12704" y="17604"/>
                    <a:pt x="12714" y="17618"/>
                    <a:pt x="12801" y="17596"/>
                  </a:cubicBezTo>
                  <a:cubicBezTo>
                    <a:pt x="12905" y="17569"/>
                    <a:pt x="12945" y="17710"/>
                    <a:pt x="12935" y="18054"/>
                  </a:cubicBezTo>
                  <a:cubicBezTo>
                    <a:pt x="12932" y="18157"/>
                    <a:pt x="12945" y="18356"/>
                    <a:pt x="12963" y="18495"/>
                  </a:cubicBezTo>
                  <a:cubicBezTo>
                    <a:pt x="12980" y="18635"/>
                    <a:pt x="12993" y="18766"/>
                    <a:pt x="12995" y="18790"/>
                  </a:cubicBezTo>
                  <a:cubicBezTo>
                    <a:pt x="13040" y="19259"/>
                    <a:pt x="13128" y="19603"/>
                    <a:pt x="13185" y="19525"/>
                  </a:cubicBezTo>
                  <a:cubicBezTo>
                    <a:pt x="13205" y="19499"/>
                    <a:pt x="13225" y="19507"/>
                    <a:pt x="13231" y="19542"/>
                  </a:cubicBezTo>
                  <a:cubicBezTo>
                    <a:pt x="13237" y="19577"/>
                    <a:pt x="13283" y="19612"/>
                    <a:pt x="13333" y="19624"/>
                  </a:cubicBezTo>
                  <a:cubicBezTo>
                    <a:pt x="13421" y="19643"/>
                    <a:pt x="13523" y="19695"/>
                    <a:pt x="13523" y="19722"/>
                  </a:cubicBezTo>
                  <a:cubicBezTo>
                    <a:pt x="13523" y="19746"/>
                    <a:pt x="13611" y="19789"/>
                    <a:pt x="13745" y="19836"/>
                  </a:cubicBezTo>
                  <a:cubicBezTo>
                    <a:pt x="14022" y="19935"/>
                    <a:pt x="14067" y="19976"/>
                    <a:pt x="14110" y="20114"/>
                  </a:cubicBezTo>
                  <a:cubicBezTo>
                    <a:pt x="14134" y="20192"/>
                    <a:pt x="14148" y="20277"/>
                    <a:pt x="14142" y="20310"/>
                  </a:cubicBezTo>
                  <a:cubicBezTo>
                    <a:pt x="14126" y="20406"/>
                    <a:pt x="14275" y="20864"/>
                    <a:pt x="14392" y="21079"/>
                  </a:cubicBezTo>
                  <a:cubicBezTo>
                    <a:pt x="14484" y="21247"/>
                    <a:pt x="14535" y="21278"/>
                    <a:pt x="14730" y="21275"/>
                  </a:cubicBezTo>
                  <a:cubicBezTo>
                    <a:pt x="14938" y="21272"/>
                    <a:pt x="14967" y="21257"/>
                    <a:pt x="15040" y="21062"/>
                  </a:cubicBezTo>
                  <a:cubicBezTo>
                    <a:pt x="15084" y="20945"/>
                    <a:pt x="15138" y="20830"/>
                    <a:pt x="15160" y="20801"/>
                  </a:cubicBezTo>
                  <a:cubicBezTo>
                    <a:pt x="15182" y="20772"/>
                    <a:pt x="15221" y="20637"/>
                    <a:pt x="15244" y="20507"/>
                  </a:cubicBezTo>
                  <a:cubicBezTo>
                    <a:pt x="15266" y="20376"/>
                    <a:pt x="15302" y="20198"/>
                    <a:pt x="15322" y="20114"/>
                  </a:cubicBezTo>
                  <a:cubicBezTo>
                    <a:pt x="15342" y="20031"/>
                    <a:pt x="15361" y="19925"/>
                    <a:pt x="15364" y="19869"/>
                  </a:cubicBezTo>
                  <a:cubicBezTo>
                    <a:pt x="15388" y="19324"/>
                    <a:pt x="15513" y="18179"/>
                    <a:pt x="15563" y="18070"/>
                  </a:cubicBezTo>
                  <a:cubicBezTo>
                    <a:pt x="15576" y="18041"/>
                    <a:pt x="15583" y="17993"/>
                    <a:pt x="15577" y="17956"/>
                  </a:cubicBezTo>
                  <a:cubicBezTo>
                    <a:pt x="15570" y="17919"/>
                    <a:pt x="15583" y="17809"/>
                    <a:pt x="15609" y="17727"/>
                  </a:cubicBezTo>
                  <a:cubicBezTo>
                    <a:pt x="15635" y="17644"/>
                    <a:pt x="15661" y="17463"/>
                    <a:pt x="15669" y="17318"/>
                  </a:cubicBezTo>
                  <a:cubicBezTo>
                    <a:pt x="15692" y="16889"/>
                    <a:pt x="15649" y="16624"/>
                    <a:pt x="15521" y="16419"/>
                  </a:cubicBezTo>
                  <a:cubicBezTo>
                    <a:pt x="15458" y="16317"/>
                    <a:pt x="15407" y="16253"/>
                    <a:pt x="15405" y="16271"/>
                  </a:cubicBezTo>
                  <a:cubicBezTo>
                    <a:pt x="15404" y="16289"/>
                    <a:pt x="15377" y="16226"/>
                    <a:pt x="15350" y="16141"/>
                  </a:cubicBezTo>
                  <a:cubicBezTo>
                    <a:pt x="15323" y="16055"/>
                    <a:pt x="15293" y="16015"/>
                    <a:pt x="15281" y="16042"/>
                  </a:cubicBezTo>
                  <a:cubicBezTo>
                    <a:pt x="15268" y="16070"/>
                    <a:pt x="15241" y="15992"/>
                    <a:pt x="15220" y="15879"/>
                  </a:cubicBezTo>
                  <a:cubicBezTo>
                    <a:pt x="15192" y="15724"/>
                    <a:pt x="15158" y="15670"/>
                    <a:pt x="15082" y="15650"/>
                  </a:cubicBezTo>
                  <a:cubicBezTo>
                    <a:pt x="14960" y="15619"/>
                    <a:pt x="14940" y="15407"/>
                    <a:pt x="15049" y="15290"/>
                  </a:cubicBezTo>
                  <a:cubicBezTo>
                    <a:pt x="15089" y="15248"/>
                    <a:pt x="15143" y="15196"/>
                    <a:pt x="15170" y="15159"/>
                  </a:cubicBezTo>
                  <a:cubicBezTo>
                    <a:pt x="15196" y="15122"/>
                    <a:pt x="15278" y="15035"/>
                    <a:pt x="15350" y="14980"/>
                  </a:cubicBezTo>
                  <a:cubicBezTo>
                    <a:pt x="15422" y="14924"/>
                    <a:pt x="15499" y="14852"/>
                    <a:pt x="15526" y="14816"/>
                  </a:cubicBezTo>
                  <a:cubicBezTo>
                    <a:pt x="15552" y="14780"/>
                    <a:pt x="15637" y="14712"/>
                    <a:pt x="15715" y="14653"/>
                  </a:cubicBezTo>
                  <a:cubicBezTo>
                    <a:pt x="15794" y="14593"/>
                    <a:pt x="15873" y="14505"/>
                    <a:pt x="15887" y="14473"/>
                  </a:cubicBezTo>
                  <a:cubicBezTo>
                    <a:pt x="15900" y="14440"/>
                    <a:pt x="15967" y="14390"/>
                    <a:pt x="16039" y="14358"/>
                  </a:cubicBezTo>
                  <a:cubicBezTo>
                    <a:pt x="16111" y="14326"/>
                    <a:pt x="16193" y="14253"/>
                    <a:pt x="16220" y="14195"/>
                  </a:cubicBezTo>
                  <a:cubicBezTo>
                    <a:pt x="16246" y="14137"/>
                    <a:pt x="16313" y="14076"/>
                    <a:pt x="16372" y="14064"/>
                  </a:cubicBezTo>
                  <a:cubicBezTo>
                    <a:pt x="16431" y="14052"/>
                    <a:pt x="16520" y="13981"/>
                    <a:pt x="16567" y="13900"/>
                  </a:cubicBezTo>
                  <a:cubicBezTo>
                    <a:pt x="16614" y="13820"/>
                    <a:pt x="16706" y="13751"/>
                    <a:pt x="16770" y="13737"/>
                  </a:cubicBezTo>
                  <a:cubicBezTo>
                    <a:pt x="16835" y="13723"/>
                    <a:pt x="16900" y="13659"/>
                    <a:pt x="16918" y="13606"/>
                  </a:cubicBezTo>
                  <a:cubicBezTo>
                    <a:pt x="16936" y="13553"/>
                    <a:pt x="16964" y="13510"/>
                    <a:pt x="16978" y="13508"/>
                  </a:cubicBezTo>
                  <a:cubicBezTo>
                    <a:pt x="17072" y="13494"/>
                    <a:pt x="17259" y="13359"/>
                    <a:pt x="17270" y="13295"/>
                  </a:cubicBezTo>
                  <a:cubicBezTo>
                    <a:pt x="17277" y="13253"/>
                    <a:pt x="17312" y="13214"/>
                    <a:pt x="17348" y="13214"/>
                  </a:cubicBezTo>
                  <a:cubicBezTo>
                    <a:pt x="17385" y="13214"/>
                    <a:pt x="17480" y="13143"/>
                    <a:pt x="17557" y="13050"/>
                  </a:cubicBezTo>
                  <a:cubicBezTo>
                    <a:pt x="17633" y="12957"/>
                    <a:pt x="17715" y="12870"/>
                    <a:pt x="17742" y="12870"/>
                  </a:cubicBezTo>
                  <a:cubicBezTo>
                    <a:pt x="17794" y="12870"/>
                    <a:pt x="18105" y="12566"/>
                    <a:pt x="18172" y="12445"/>
                  </a:cubicBezTo>
                  <a:cubicBezTo>
                    <a:pt x="18195" y="12404"/>
                    <a:pt x="18234" y="12363"/>
                    <a:pt x="18260" y="12363"/>
                  </a:cubicBezTo>
                  <a:cubicBezTo>
                    <a:pt x="18286" y="12363"/>
                    <a:pt x="18331" y="12341"/>
                    <a:pt x="18362" y="12298"/>
                  </a:cubicBezTo>
                  <a:cubicBezTo>
                    <a:pt x="18392" y="12255"/>
                    <a:pt x="18494" y="12145"/>
                    <a:pt x="18593" y="12069"/>
                  </a:cubicBezTo>
                  <a:cubicBezTo>
                    <a:pt x="18691" y="11993"/>
                    <a:pt x="18801" y="11899"/>
                    <a:pt x="18833" y="11856"/>
                  </a:cubicBezTo>
                  <a:cubicBezTo>
                    <a:pt x="18866" y="11814"/>
                    <a:pt x="18931" y="11754"/>
                    <a:pt x="18977" y="11726"/>
                  </a:cubicBezTo>
                  <a:cubicBezTo>
                    <a:pt x="19023" y="11697"/>
                    <a:pt x="19078" y="11673"/>
                    <a:pt x="19097" y="11660"/>
                  </a:cubicBezTo>
                  <a:cubicBezTo>
                    <a:pt x="19117" y="11647"/>
                    <a:pt x="19143" y="11668"/>
                    <a:pt x="19157" y="11709"/>
                  </a:cubicBezTo>
                  <a:cubicBezTo>
                    <a:pt x="19210" y="11856"/>
                    <a:pt x="19366" y="11679"/>
                    <a:pt x="19638" y="11170"/>
                  </a:cubicBezTo>
                  <a:cubicBezTo>
                    <a:pt x="19761" y="10941"/>
                    <a:pt x="19875" y="10770"/>
                    <a:pt x="19893" y="10794"/>
                  </a:cubicBezTo>
                  <a:cubicBezTo>
                    <a:pt x="19910" y="10817"/>
                    <a:pt x="19954" y="11034"/>
                    <a:pt x="19990" y="11268"/>
                  </a:cubicBezTo>
                  <a:cubicBezTo>
                    <a:pt x="20026" y="11501"/>
                    <a:pt x="20073" y="11695"/>
                    <a:pt x="20092" y="11709"/>
                  </a:cubicBezTo>
                  <a:cubicBezTo>
                    <a:pt x="20111" y="11723"/>
                    <a:pt x="20160" y="11970"/>
                    <a:pt x="20203" y="12249"/>
                  </a:cubicBezTo>
                  <a:cubicBezTo>
                    <a:pt x="20278" y="12743"/>
                    <a:pt x="20326" y="12858"/>
                    <a:pt x="20402" y="12756"/>
                  </a:cubicBezTo>
                  <a:cubicBezTo>
                    <a:pt x="20428" y="12720"/>
                    <a:pt x="20428" y="12682"/>
                    <a:pt x="20411" y="12609"/>
                  </a:cubicBezTo>
                  <a:cubicBezTo>
                    <a:pt x="20364" y="12404"/>
                    <a:pt x="20217" y="11346"/>
                    <a:pt x="20217" y="11219"/>
                  </a:cubicBezTo>
                  <a:cubicBezTo>
                    <a:pt x="20217" y="11148"/>
                    <a:pt x="20194" y="10938"/>
                    <a:pt x="20166" y="10761"/>
                  </a:cubicBezTo>
                  <a:cubicBezTo>
                    <a:pt x="20136" y="10574"/>
                    <a:pt x="20120" y="10388"/>
                    <a:pt x="20129" y="10303"/>
                  </a:cubicBezTo>
                  <a:cubicBezTo>
                    <a:pt x="20138" y="10223"/>
                    <a:pt x="20153" y="10175"/>
                    <a:pt x="20161" y="10205"/>
                  </a:cubicBezTo>
                  <a:cubicBezTo>
                    <a:pt x="20170" y="10235"/>
                    <a:pt x="20199" y="10181"/>
                    <a:pt x="20226" y="10090"/>
                  </a:cubicBezTo>
                  <a:cubicBezTo>
                    <a:pt x="20253" y="10000"/>
                    <a:pt x="20284" y="9926"/>
                    <a:pt x="20291" y="9927"/>
                  </a:cubicBezTo>
                  <a:cubicBezTo>
                    <a:pt x="20313" y="9928"/>
                    <a:pt x="20418" y="9745"/>
                    <a:pt x="20490" y="9584"/>
                  </a:cubicBezTo>
                  <a:cubicBezTo>
                    <a:pt x="20529" y="9495"/>
                    <a:pt x="20585" y="9423"/>
                    <a:pt x="20610" y="9420"/>
                  </a:cubicBezTo>
                  <a:cubicBezTo>
                    <a:pt x="20635" y="9417"/>
                    <a:pt x="20678" y="9338"/>
                    <a:pt x="20707" y="9240"/>
                  </a:cubicBezTo>
                  <a:cubicBezTo>
                    <a:pt x="20747" y="9108"/>
                    <a:pt x="20774" y="9081"/>
                    <a:pt x="20804" y="9142"/>
                  </a:cubicBezTo>
                  <a:cubicBezTo>
                    <a:pt x="20857" y="9247"/>
                    <a:pt x="20934" y="9182"/>
                    <a:pt x="20934" y="9028"/>
                  </a:cubicBezTo>
                  <a:cubicBezTo>
                    <a:pt x="20934" y="8824"/>
                    <a:pt x="21002" y="8507"/>
                    <a:pt x="21100" y="8275"/>
                  </a:cubicBezTo>
                  <a:cubicBezTo>
                    <a:pt x="21152" y="8154"/>
                    <a:pt x="21198" y="8079"/>
                    <a:pt x="21198" y="8112"/>
                  </a:cubicBezTo>
                  <a:cubicBezTo>
                    <a:pt x="21198" y="8145"/>
                    <a:pt x="21211" y="8104"/>
                    <a:pt x="21230" y="8014"/>
                  </a:cubicBezTo>
                  <a:cubicBezTo>
                    <a:pt x="21249" y="7924"/>
                    <a:pt x="21266" y="7721"/>
                    <a:pt x="21267" y="7556"/>
                  </a:cubicBezTo>
                  <a:cubicBezTo>
                    <a:pt x="21267" y="7334"/>
                    <a:pt x="21284" y="7178"/>
                    <a:pt x="21336" y="7000"/>
                  </a:cubicBezTo>
                  <a:cubicBezTo>
                    <a:pt x="21376" y="6867"/>
                    <a:pt x="21403" y="6745"/>
                    <a:pt x="21396" y="6722"/>
                  </a:cubicBezTo>
                  <a:cubicBezTo>
                    <a:pt x="21390" y="6699"/>
                    <a:pt x="21407" y="6593"/>
                    <a:pt x="21433" y="6493"/>
                  </a:cubicBezTo>
                  <a:cubicBezTo>
                    <a:pt x="21460" y="6393"/>
                    <a:pt x="21486" y="6143"/>
                    <a:pt x="21494" y="5937"/>
                  </a:cubicBezTo>
                  <a:cubicBezTo>
                    <a:pt x="21502" y="5706"/>
                    <a:pt x="21525" y="5518"/>
                    <a:pt x="21554" y="5447"/>
                  </a:cubicBezTo>
                  <a:cubicBezTo>
                    <a:pt x="21596" y="5339"/>
                    <a:pt x="21600" y="5216"/>
                    <a:pt x="21600" y="3615"/>
                  </a:cubicBezTo>
                  <a:lnTo>
                    <a:pt x="21600" y="1898"/>
                  </a:lnTo>
                  <a:lnTo>
                    <a:pt x="21507" y="1898"/>
                  </a:lnTo>
                  <a:cubicBezTo>
                    <a:pt x="21430" y="1898"/>
                    <a:pt x="21403" y="1843"/>
                    <a:pt x="21359" y="1637"/>
                  </a:cubicBezTo>
                  <a:lnTo>
                    <a:pt x="21304" y="1391"/>
                  </a:lnTo>
                  <a:lnTo>
                    <a:pt x="20920" y="1424"/>
                  </a:lnTo>
                  <a:cubicBezTo>
                    <a:pt x="20707" y="1442"/>
                    <a:pt x="20521" y="1477"/>
                    <a:pt x="20508" y="1506"/>
                  </a:cubicBezTo>
                  <a:cubicBezTo>
                    <a:pt x="20483" y="1560"/>
                    <a:pt x="20469" y="1568"/>
                    <a:pt x="20133" y="1718"/>
                  </a:cubicBezTo>
                  <a:cubicBezTo>
                    <a:pt x="19757" y="1886"/>
                    <a:pt x="19689" y="1923"/>
                    <a:pt x="19560" y="2013"/>
                  </a:cubicBezTo>
                  <a:cubicBezTo>
                    <a:pt x="19486" y="2064"/>
                    <a:pt x="19243" y="2157"/>
                    <a:pt x="19083" y="2192"/>
                  </a:cubicBezTo>
                  <a:cubicBezTo>
                    <a:pt x="19005" y="2210"/>
                    <a:pt x="18913" y="2247"/>
                    <a:pt x="18880" y="2274"/>
                  </a:cubicBezTo>
                  <a:cubicBezTo>
                    <a:pt x="18777" y="2358"/>
                    <a:pt x="18400" y="2499"/>
                    <a:pt x="18190" y="2536"/>
                  </a:cubicBezTo>
                  <a:cubicBezTo>
                    <a:pt x="18036" y="2563"/>
                    <a:pt x="17975" y="2539"/>
                    <a:pt x="17931" y="2438"/>
                  </a:cubicBezTo>
                  <a:cubicBezTo>
                    <a:pt x="17900" y="2365"/>
                    <a:pt x="17836" y="2296"/>
                    <a:pt x="17788" y="2274"/>
                  </a:cubicBezTo>
                  <a:cubicBezTo>
                    <a:pt x="17740" y="2253"/>
                    <a:pt x="17690" y="2195"/>
                    <a:pt x="17672" y="2143"/>
                  </a:cubicBezTo>
                  <a:cubicBezTo>
                    <a:pt x="17655" y="2092"/>
                    <a:pt x="17640" y="2076"/>
                    <a:pt x="17640" y="2111"/>
                  </a:cubicBezTo>
                  <a:cubicBezTo>
                    <a:pt x="17640" y="2145"/>
                    <a:pt x="17623" y="2120"/>
                    <a:pt x="17603" y="2062"/>
                  </a:cubicBezTo>
                  <a:cubicBezTo>
                    <a:pt x="17583" y="2004"/>
                    <a:pt x="17566" y="1994"/>
                    <a:pt x="17566" y="2029"/>
                  </a:cubicBezTo>
                  <a:cubicBezTo>
                    <a:pt x="17566" y="2064"/>
                    <a:pt x="17553" y="2038"/>
                    <a:pt x="17534" y="1980"/>
                  </a:cubicBezTo>
                  <a:cubicBezTo>
                    <a:pt x="17514" y="1922"/>
                    <a:pt x="17497" y="1900"/>
                    <a:pt x="17497" y="1931"/>
                  </a:cubicBezTo>
                  <a:cubicBezTo>
                    <a:pt x="17497" y="1961"/>
                    <a:pt x="17473" y="1950"/>
                    <a:pt x="17446" y="1898"/>
                  </a:cubicBezTo>
                  <a:cubicBezTo>
                    <a:pt x="17418" y="1846"/>
                    <a:pt x="17370" y="1775"/>
                    <a:pt x="17335" y="1751"/>
                  </a:cubicBezTo>
                  <a:cubicBezTo>
                    <a:pt x="17247" y="1691"/>
                    <a:pt x="17228" y="1674"/>
                    <a:pt x="17182" y="1604"/>
                  </a:cubicBezTo>
                  <a:cubicBezTo>
                    <a:pt x="17160" y="1570"/>
                    <a:pt x="17125" y="1531"/>
                    <a:pt x="17108" y="1522"/>
                  </a:cubicBezTo>
                  <a:cubicBezTo>
                    <a:pt x="17090" y="1513"/>
                    <a:pt x="17067" y="1488"/>
                    <a:pt x="17052" y="1457"/>
                  </a:cubicBezTo>
                  <a:cubicBezTo>
                    <a:pt x="17038" y="1425"/>
                    <a:pt x="16991" y="1368"/>
                    <a:pt x="16951" y="1342"/>
                  </a:cubicBezTo>
                  <a:cubicBezTo>
                    <a:pt x="16910" y="1317"/>
                    <a:pt x="16849" y="1264"/>
                    <a:pt x="16812" y="1211"/>
                  </a:cubicBezTo>
                  <a:cubicBezTo>
                    <a:pt x="16775" y="1159"/>
                    <a:pt x="16715" y="1098"/>
                    <a:pt x="16682" y="1081"/>
                  </a:cubicBezTo>
                  <a:cubicBezTo>
                    <a:pt x="16595" y="1035"/>
                    <a:pt x="16557" y="994"/>
                    <a:pt x="16506" y="917"/>
                  </a:cubicBezTo>
                  <a:cubicBezTo>
                    <a:pt x="16482" y="879"/>
                    <a:pt x="16442" y="844"/>
                    <a:pt x="16414" y="835"/>
                  </a:cubicBezTo>
                  <a:cubicBezTo>
                    <a:pt x="16386" y="827"/>
                    <a:pt x="16343" y="804"/>
                    <a:pt x="16321" y="770"/>
                  </a:cubicBezTo>
                  <a:cubicBezTo>
                    <a:pt x="16299" y="736"/>
                    <a:pt x="16262" y="688"/>
                    <a:pt x="16238" y="672"/>
                  </a:cubicBezTo>
                  <a:cubicBezTo>
                    <a:pt x="16214" y="656"/>
                    <a:pt x="16197" y="630"/>
                    <a:pt x="16197" y="623"/>
                  </a:cubicBezTo>
                  <a:cubicBezTo>
                    <a:pt x="16197" y="615"/>
                    <a:pt x="16162" y="594"/>
                    <a:pt x="16123" y="574"/>
                  </a:cubicBezTo>
                  <a:cubicBezTo>
                    <a:pt x="16038" y="529"/>
                    <a:pt x="15922" y="383"/>
                    <a:pt x="15877" y="263"/>
                  </a:cubicBezTo>
                  <a:cubicBezTo>
                    <a:pt x="15860" y="216"/>
                    <a:pt x="15790" y="160"/>
                    <a:pt x="15725" y="149"/>
                  </a:cubicBezTo>
                  <a:cubicBezTo>
                    <a:pt x="15659" y="137"/>
                    <a:pt x="15592" y="95"/>
                    <a:pt x="15577" y="50"/>
                  </a:cubicBezTo>
                  <a:close/>
                  <a:moveTo>
                    <a:pt x="1240" y="19133"/>
                  </a:moveTo>
                  <a:cubicBezTo>
                    <a:pt x="1214" y="19133"/>
                    <a:pt x="1194" y="19156"/>
                    <a:pt x="1194" y="19198"/>
                  </a:cubicBezTo>
                  <a:cubicBezTo>
                    <a:pt x="1194" y="19240"/>
                    <a:pt x="1214" y="19255"/>
                    <a:pt x="1240" y="19231"/>
                  </a:cubicBezTo>
                  <a:cubicBezTo>
                    <a:pt x="1266" y="19207"/>
                    <a:pt x="1291" y="19183"/>
                    <a:pt x="1291" y="19166"/>
                  </a:cubicBezTo>
                  <a:cubicBezTo>
                    <a:pt x="1291" y="19148"/>
                    <a:pt x="1266" y="19133"/>
                    <a:pt x="1240" y="19133"/>
                  </a:cubicBezTo>
                  <a:close/>
                </a:path>
              </a:pathLst>
            </a:custGeom>
            <a:ln w="12700" cap="flat">
              <a:noFill/>
              <a:miter lim="400000"/>
            </a:ln>
            <a:effectLst/>
          </p:spPr>
        </p:pic>
        <p:pic>
          <p:nvPicPr>
            <p:cNvPr id="1244" name="image.tif" descr="image.tif"/>
            <p:cNvPicPr>
              <a:picLocks noChangeAspect="1"/>
            </p:cNvPicPr>
            <p:nvPr/>
          </p:nvPicPr>
          <p:blipFill>
            <a:blip r:embed="rId3">
              <a:extLst/>
            </a:blip>
            <a:srcRect l="0" t="623" r="0" b="52"/>
            <a:stretch>
              <a:fillRect/>
            </a:stretch>
          </p:blipFill>
          <p:spPr>
            <a:xfrm>
              <a:off x="1313180" y="3255195"/>
              <a:ext cx="1851026" cy="637020"/>
            </a:xfrm>
            <a:custGeom>
              <a:avLst/>
              <a:gdLst/>
              <a:ahLst/>
              <a:cxnLst>
                <a:cxn ang="0">
                  <a:pos x="wd2" y="hd2"/>
                </a:cxn>
                <a:cxn ang="5400000">
                  <a:pos x="wd2" y="hd2"/>
                </a:cxn>
                <a:cxn ang="10800000">
                  <a:pos x="wd2" y="hd2"/>
                </a:cxn>
                <a:cxn ang="16200000">
                  <a:pos x="wd2" y="hd2"/>
                </a:cxn>
              </a:cxnLst>
              <a:rect l="0" t="0" r="r" b="b"/>
              <a:pathLst>
                <a:path w="21598" h="21595" fill="norm" stroke="1" extrusionOk="0">
                  <a:moveTo>
                    <a:pt x="1306" y="0"/>
                  </a:moveTo>
                  <a:cubicBezTo>
                    <a:pt x="1225" y="0"/>
                    <a:pt x="1215" y="21"/>
                    <a:pt x="1227" y="135"/>
                  </a:cubicBezTo>
                  <a:cubicBezTo>
                    <a:pt x="1235" y="206"/>
                    <a:pt x="1231" y="285"/>
                    <a:pt x="1218" y="309"/>
                  </a:cubicBezTo>
                  <a:cubicBezTo>
                    <a:pt x="1204" y="334"/>
                    <a:pt x="996" y="370"/>
                    <a:pt x="755" y="404"/>
                  </a:cubicBezTo>
                  <a:cubicBezTo>
                    <a:pt x="514" y="438"/>
                    <a:pt x="244" y="487"/>
                    <a:pt x="157" y="511"/>
                  </a:cubicBezTo>
                  <a:lnTo>
                    <a:pt x="0" y="565"/>
                  </a:lnTo>
                  <a:lnTo>
                    <a:pt x="0" y="1090"/>
                  </a:lnTo>
                  <a:cubicBezTo>
                    <a:pt x="0" y="1583"/>
                    <a:pt x="3" y="1621"/>
                    <a:pt x="51" y="1641"/>
                  </a:cubicBezTo>
                  <a:cubicBezTo>
                    <a:pt x="82" y="1654"/>
                    <a:pt x="118" y="1754"/>
                    <a:pt x="144" y="1897"/>
                  </a:cubicBezTo>
                  <a:cubicBezTo>
                    <a:pt x="218" y="2311"/>
                    <a:pt x="1325" y="11850"/>
                    <a:pt x="1306" y="11907"/>
                  </a:cubicBezTo>
                  <a:cubicBezTo>
                    <a:pt x="1296" y="11937"/>
                    <a:pt x="1279" y="12121"/>
                    <a:pt x="1269" y="12324"/>
                  </a:cubicBezTo>
                  <a:cubicBezTo>
                    <a:pt x="1247" y="12760"/>
                    <a:pt x="1251" y="12763"/>
                    <a:pt x="894" y="12862"/>
                  </a:cubicBezTo>
                  <a:cubicBezTo>
                    <a:pt x="739" y="12905"/>
                    <a:pt x="636" y="12958"/>
                    <a:pt x="611" y="13023"/>
                  </a:cubicBezTo>
                  <a:cubicBezTo>
                    <a:pt x="590" y="13080"/>
                    <a:pt x="567" y="13130"/>
                    <a:pt x="560" y="13131"/>
                  </a:cubicBezTo>
                  <a:cubicBezTo>
                    <a:pt x="554" y="13132"/>
                    <a:pt x="502" y="13155"/>
                    <a:pt x="445" y="13185"/>
                  </a:cubicBezTo>
                  <a:cubicBezTo>
                    <a:pt x="359" y="13229"/>
                    <a:pt x="400" y="13254"/>
                    <a:pt x="676" y="13292"/>
                  </a:cubicBezTo>
                  <a:cubicBezTo>
                    <a:pt x="863" y="13318"/>
                    <a:pt x="1081" y="13356"/>
                    <a:pt x="1158" y="13387"/>
                  </a:cubicBezTo>
                  <a:lnTo>
                    <a:pt x="1297" y="13440"/>
                  </a:lnTo>
                  <a:lnTo>
                    <a:pt x="1320" y="13858"/>
                  </a:lnTo>
                  <a:cubicBezTo>
                    <a:pt x="1341" y="14184"/>
                    <a:pt x="1402" y="14630"/>
                    <a:pt x="1440" y="14759"/>
                  </a:cubicBezTo>
                  <a:cubicBezTo>
                    <a:pt x="1444" y="14771"/>
                    <a:pt x="1686" y="14847"/>
                    <a:pt x="1982" y="14934"/>
                  </a:cubicBezTo>
                  <a:cubicBezTo>
                    <a:pt x="2278" y="15021"/>
                    <a:pt x="2533" y="15111"/>
                    <a:pt x="2547" y="15136"/>
                  </a:cubicBezTo>
                  <a:cubicBezTo>
                    <a:pt x="2563" y="15165"/>
                    <a:pt x="2544" y="15286"/>
                    <a:pt x="2491" y="15472"/>
                  </a:cubicBezTo>
                  <a:cubicBezTo>
                    <a:pt x="2446" y="15633"/>
                    <a:pt x="2408" y="15820"/>
                    <a:pt x="2408" y="15876"/>
                  </a:cubicBezTo>
                  <a:cubicBezTo>
                    <a:pt x="2408" y="16355"/>
                    <a:pt x="2524" y="16307"/>
                    <a:pt x="2783" y="15714"/>
                  </a:cubicBezTo>
                  <a:lnTo>
                    <a:pt x="2991" y="15230"/>
                  </a:lnTo>
                  <a:lnTo>
                    <a:pt x="4960" y="15808"/>
                  </a:lnTo>
                  <a:cubicBezTo>
                    <a:pt x="6043" y="16127"/>
                    <a:pt x="7133" y="16439"/>
                    <a:pt x="7377" y="16494"/>
                  </a:cubicBezTo>
                  <a:cubicBezTo>
                    <a:pt x="7621" y="16550"/>
                    <a:pt x="8229" y="16705"/>
                    <a:pt x="8729" y="16844"/>
                  </a:cubicBezTo>
                  <a:lnTo>
                    <a:pt x="9637" y="17100"/>
                  </a:lnTo>
                  <a:lnTo>
                    <a:pt x="9877" y="17974"/>
                  </a:lnTo>
                  <a:cubicBezTo>
                    <a:pt x="10011" y="18460"/>
                    <a:pt x="10118" y="18918"/>
                    <a:pt x="10118" y="18983"/>
                  </a:cubicBezTo>
                  <a:cubicBezTo>
                    <a:pt x="10119" y="19064"/>
                    <a:pt x="10139" y="19105"/>
                    <a:pt x="10178" y="19105"/>
                  </a:cubicBezTo>
                  <a:cubicBezTo>
                    <a:pt x="10287" y="19105"/>
                    <a:pt x="10252" y="18828"/>
                    <a:pt x="10030" y="18015"/>
                  </a:cubicBezTo>
                  <a:cubicBezTo>
                    <a:pt x="9915" y="17593"/>
                    <a:pt x="9825" y="17225"/>
                    <a:pt x="9831" y="17194"/>
                  </a:cubicBezTo>
                  <a:cubicBezTo>
                    <a:pt x="9845" y="17131"/>
                    <a:pt x="10680" y="17129"/>
                    <a:pt x="11197" y="17194"/>
                  </a:cubicBezTo>
                  <a:lnTo>
                    <a:pt x="11535" y="17234"/>
                  </a:lnTo>
                  <a:lnTo>
                    <a:pt x="11545" y="17463"/>
                  </a:lnTo>
                  <a:cubicBezTo>
                    <a:pt x="11551" y="17670"/>
                    <a:pt x="11556" y="17678"/>
                    <a:pt x="11642" y="17678"/>
                  </a:cubicBezTo>
                  <a:cubicBezTo>
                    <a:pt x="11708" y="17678"/>
                    <a:pt x="11740" y="17717"/>
                    <a:pt x="11758" y="17813"/>
                  </a:cubicBezTo>
                  <a:cubicBezTo>
                    <a:pt x="11774" y="17900"/>
                    <a:pt x="11773" y="17960"/>
                    <a:pt x="11758" y="17988"/>
                  </a:cubicBezTo>
                  <a:cubicBezTo>
                    <a:pt x="11722" y="18051"/>
                    <a:pt x="11730" y="18195"/>
                    <a:pt x="11795" y="18809"/>
                  </a:cubicBezTo>
                  <a:lnTo>
                    <a:pt x="11850" y="19374"/>
                  </a:lnTo>
                  <a:lnTo>
                    <a:pt x="12313" y="19804"/>
                  </a:lnTo>
                  <a:cubicBezTo>
                    <a:pt x="12762" y="20227"/>
                    <a:pt x="12773" y="20242"/>
                    <a:pt x="12804" y="20463"/>
                  </a:cubicBezTo>
                  <a:cubicBezTo>
                    <a:pt x="12856" y="20832"/>
                    <a:pt x="12966" y="21180"/>
                    <a:pt x="13096" y="21392"/>
                  </a:cubicBezTo>
                  <a:cubicBezTo>
                    <a:pt x="13202" y="21565"/>
                    <a:pt x="13244" y="21587"/>
                    <a:pt x="13420" y="21593"/>
                  </a:cubicBezTo>
                  <a:cubicBezTo>
                    <a:pt x="13594" y="21600"/>
                    <a:pt x="13636" y="21583"/>
                    <a:pt x="13735" y="21432"/>
                  </a:cubicBezTo>
                  <a:cubicBezTo>
                    <a:pt x="13899" y="21182"/>
                    <a:pt x="13991" y="20899"/>
                    <a:pt x="14050" y="20463"/>
                  </a:cubicBezTo>
                  <a:cubicBezTo>
                    <a:pt x="14078" y="20254"/>
                    <a:pt x="14131" y="19997"/>
                    <a:pt x="14166" y="19885"/>
                  </a:cubicBezTo>
                  <a:cubicBezTo>
                    <a:pt x="14200" y="19773"/>
                    <a:pt x="14277" y="19492"/>
                    <a:pt x="14337" y="19266"/>
                  </a:cubicBezTo>
                  <a:cubicBezTo>
                    <a:pt x="14515" y="18596"/>
                    <a:pt x="14478" y="18294"/>
                    <a:pt x="14170" y="17840"/>
                  </a:cubicBezTo>
                  <a:cubicBezTo>
                    <a:pt x="14096" y="17730"/>
                    <a:pt x="14033" y="17601"/>
                    <a:pt x="14031" y="17557"/>
                  </a:cubicBezTo>
                  <a:cubicBezTo>
                    <a:pt x="14030" y="17513"/>
                    <a:pt x="14028" y="17443"/>
                    <a:pt x="14027" y="17409"/>
                  </a:cubicBezTo>
                  <a:cubicBezTo>
                    <a:pt x="14024" y="17347"/>
                    <a:pt x="13883" y="17189"/>
                    <a:pt x="13883" y="17248"/>
                  </a:cubicBezTo>
                  <a:cubicBezTo>
                    <a:pt x="13883" y="17266"/>
                    <a:pt x="13854" y="17227"/>
                    <a:pt x="13814" y="17167"/>
                  </a:cubicBezTo>
                  <a:cubicBezTo>
                    <a:pt x="13774" y="17107"/>
                    <a:pt x="13747" y="17035"/>
                    <a:pt x="13758" y="17006"/>
                  </a:cubicBezTo>
                  <a:cubicBezTo>
                    <a:pt x="13769" y="16976"/>
                    <a:pt x="14367" y="16834"/>
                    <a:pt x="15087" y="16696"/>
                  </a:cubicBezTo>
                  <a:cubicBezTo>
                    <a:pt x="16365" y="16452"/>
                    <a:pt x="16648" y="16393"/>
                    <a:pt x="17574" y="16145"/>
                  </a:cubicBezTo>
                  <a:cubicBezTo>
                    <a:pt x="17931" y="16049"/>
                    <a:pt x="18033" y="16039"/>
                    <a:pt x="18069" y="16104"/>
                  </a:cubicBezTo>
                  <a:cubicBezTo>
                    <a:pt x="18142" y="16236"/>
                    <a:pt x="18251" y="16207"/>
                    <a:pt x="18537" y="15956"/>
                  </a:cubicBezTo>
                  <a:cubicBezTo>
                    <a:pt x="18836" y="15695"/>
                    <a:pt x="18829" y="15689"/>
                    <a:pt x="18894" y="16172"/>
                  </a:cubicBezTo>
                  <a:cubicBezTo>
                    <a:pt x="18932" y="16457"/>
                    <a:pt x="18931" y="16459"/>
                    <a:pt x="18861" y="16777"/>
                  </a:cubicBezTo>
                  <a:cubicBezTo>
                    <a:pt x="18823" y="16952"/>
                    <a:pt x="18792" y="17128"/>
                    <a:pt x="18792" y="17167"/>
                  </a:cubicBezTo>
                  <a:cubicBezTo>
                    <a:pt x="18792" y="17206"/>
                    <a:pt x="18827" y="17090"/>
                    <a:pt x="18866" y="16912"/>
                  </a:cubicBezTo>
                  <a:cubicBezTo>
                    <a:pt x="18905" y="16733"/>
                    <a:pt x="18946" y="16606"/>
                    <a:pt x="18958" y="16629"/>
                  </a:cubicBezTo>
                  <a:cubicBezTo>
                    <a:pt x="18971" y="16652"/>
                    <a:pt x="18974" y="16692"/>
                    <a:pt x="18968" y="16723"/>
                  </a:cubicBezTo>
                  <a:cubicBezTo>
                    <a:pt x="18961" y="16754"/>
                    <a:pt x="18973" y="16797"/>
                    <a:pt x="18991" y="16817"/>
                  </a:cubicBezTo>
                  <a:cubicBezTo>
                    <a:pt x="19029" y="16860"/>
                    <a:pt x="19105" y="17512"/>
                    <a:pt x="19083" y="17611"/>
                  </a:cubicBezTo>
                  <a:cubicBezTo>
                    <a:pt x="19075" y="17649"/>
                    <a:pt x="19045" y="17678"/>
                    <a:pt x="19014" y="17678"/>
                  </a:cubicBezTo>
                  <a:cubicBezTo>
                    <a:pt x="18974" y="17678"/>
                    <a:pt x="18963" y="17701"/>
                    <a:pt x="18972" y="17773"/>
                  </a:cubicBezTo>
                  <a:cubicBezTo>
                    <a:pt x="18981" y="17840"/>
                    <a:pt x="18961" y="17910"/>
                    <a:pt x="18917" y="17961"/>
                  </a:cubicBezTo>
                  <a:cubicBezTo>
                    <a:pt x="18852" y="18035"/>
                    <a:pt x="18541" y="18287"/>
                    <a:pt x="18366" y="18418"/>
                  </a:cubicBezTo>
                  <a:cubicBezTo>
                    <a:pt x="18318" y="18454"/>
                    <a:pt x="18218" y="18577"/>
                    <a:pt x="18143" y="18687"/>
                  </a:cubicBezTo>
                  <a:cubicBezTo>
                    <a:pt x="17820" y="19166"/>
                    <a:pt x="17830" y="19141"/>
                    <a:pt x="17893" y="19495"/>
                  </a:cubicBezTo>
                  <a:cubicBezTo>
                    <a:pt x="17936" y="19735"/>
                    <a:pt x="18016" y="19777"/>
                    <a:pt x="18505" y="19777"/>
                  </a:cubicBezTo>
                  <a:lnTo>
                    <a:pt x="18866" y="19777"/>
                  </a:lnTo>
                  <a:lnTo>
                    <a:pt x="18889" y="19966"/>
                  </a:lnTo>
                  <a:cubicBezTo>
                    <a:pt x="18977" y="20644"/>
                    <a:pt x="19311" y="20991"/>
                    <a:pt x="19565" y="20665"/>
                  </a:cubicBezTo>
                  <a:cubicBezTo>
                    <a:pt x="19695" y="20498"/>
                    <a:pt x="19783" y="20230"/>
                    <a:pt x="19834" y="19844"/>
                  </a:cubicBezTo>
                  <a:cubicBezTo>
                    <a:pt x="19856" y="19677"/>
                    <a:pt x="19897" y="19475"/>
                    <a:pt x="19926" y="19401"/>
                  </a:cubicBezTo>
                  <a:cubicBezTo>
                    <a:pt x="20009" y="19188"/>
                    <a:pt x="20059" y="18858"/>
                    <a:pt x="20051" y="18553"/>
                  </a:cubicBezTo>
                  <a:cubicBezTo>
                    <a:pt x="20045" y="18321"/>
                    <a:pt x="20028" y="18246"/>
                    <a:pt x="19949" y="18082"/>
                  </a:cubicBezTo>
                  <a:cubicBezTo>
                    <a:pt x="19897" y="17973"/>
                    <a:pt x="19809" y="17864"/>
                    <a:pt x="19750" y="17840"/>
                  </a:cubicBezTo>
                  <a:cubicBezTo>
                    <a:pt x="19591" y="17775"/>
                    <a:pt x="19551" y="17759"/>
                    <a:pt x="19551" y="17746"/>
                  </a:cubicBezTo>
                  <a:cubicBezTo>
                    <a:pt x="19551" y="17739"/>
                    <a:pt x="19492" y="17717"/>
                    <a:pt x="19417" y="17705"/>
                  </a:cubicBezTo>
                  <a:cubicBezTo>
                    <a:pt x="19341" y="17694"/>
                    <a:pt x="19267" y="17648"/>
                    <a:pt x="19250" y="17598"/>
                  </a:cubicBezTo>
                  <a:cubicBezTo>
                    <a:pt x="19213" y="17484"/>
                    <a:pt x="19105" y="16527"/>
                    <a:pt x="19083" y="16118"/>
                  </a:cubicBezTo>
                  <a:cubicBezTo>
                    <a:pt x="19049" y="15454"/>
                    <a:pt x="19039" y="15508"/>
                    <a:pt x="19297" y="15257"/>
                  </a:cubicBezTo>
                  <a:cubicBezTo>
                    <a:pt x="19425" y="15132"/>
                    <a:pt x="19558" y="15041"/>
                    <a:pt x="19593" y="15041"/>
                  </a:cubicBezTo>
                  <a:cubicBezTo>
                    <a:pt x="19628" y="15041"/>
                    <a:pt x="19663" y="15000"/>
                    <a:pt x="19672" y="14961"/>
                  </a:cubicBezTo>
                  <a:cubicBezTo>
                    <a:pt x="19681" y="14917"/>
                    <a:pt x="19724" y="14906"/>
                    <a:pt x="19787" y="14934"/>
                  </a:cubicBezTo>
                  <a:cubicBezTo>
                    <a:pt x="19868" y="14969"/>
                    <a:pt x="19894" y="14969"/>
                    <a:pt x="19894" y="14893"/>
                  </a:cubicBezTo>
                  <a:cubicBezTo>
                    <a:pt x="19894" y="14768"/>
                    <a:pt x="19986" y="14558"/>
                    <a:pt x="20153" y="14328"/>
                  </a:cubicBezTo>
                  <a:cubicBezTo>
                    <a:pt x="20277" y="14159"/>
                    <a:pt x="20287" y="14134"/>
                    <a:pt x="20287" y="13925"/>
                  </a:cubicBezTo>
                  <a:cubicBezTo>
                    <a:pt x="20287" y="13743"/>
                    <a:pt x="20305" y="13672"/>
                    <a:pt x="20366" y="13562"/>
                  </a:cubicBezTo>
                  <a:cubicBezTo>
                    <a:pt x="20408" y="13486"/>
                    <a:pt x="20470" y="13315"/>
                    <a:pt x="20505" y="13185"/>
                  </a:cubicBezTo>
                  <a:cubicBezTo>
                    <a:pt x="20568" y="12955"/>
                    <a:pt x="20675" y="12081"/>
                    <a:pt x="20690" y="11691"/>
                  </a:cubicBezTo>
                  <a:cubicBezTo>
                    <a:pt x="20697" y="11514"/>
                    <a:pt x="20716" y="11486"/>
                    <a:pt x="20899" y="11315"/>
                  </a:cubicBezTo>
                  <a:cubicBezTo>
                    <a:pt x="21109" y="11118"/>
                    <a:pt x="21398" y="10714"/>
                    <a:pt x="21524" y="10440"/>
                  </a:cubicBezTo>
                  <a:cubicBezTo>
                    <a:pt x="21577" y="10324"/>
                    <a:pt x="21600" y="10221"/>
                    <a:pt x="21598" y="10117"/>
                  </a:cubicBezTo>
                  <a:cubicBezTo>
                    <a:pt x="21596" y="10014"/>
                    <a:pt x="21567" y="9910"/>
                    <a:pt x="21510" y="9835"/>
                  </a:cubicBezTo>
                  <a:cubicBezTo>
                    <a:pt x="21462" y="9772"/>
                    <a:pt x="21409" y="9687"/>
                    <a:pt x="21390" y="9646"/>
                  </a:cubicBezTo>
                  <a:cubicBezTo>
                    <a:pt x="21343" y="9547"/>
                    <a:pt x="21102" y="9339"/>
                    <a:pt x="20954" y="9270"/>
                  </a:cubicBezTo>
                  <a:cubicBezTo>
                    <a:pt x="20815" y="9204"/>
                    <a:pt x="20619" y="9084"/>
                    <a:pt x="20570" y="9028"/>
                  </a:cubicBezTo>
                  <a:cubicBezTo>
                    <a:pt x="20441" y="8882"/>
                    <a:pt x="20280" y="8836"/>
                    <a:pt x="19658" y="8772"/>
                  </a:cubicBezTo>
                  <a:cubicBezTo>
                    <a:pt x="19407" y="8746"/>
                    <a:pt x="18821" y="8664"/>
                    <a:pt x="18356" y="8597"/>
                  </a:cubicBezTo>
                  <a:cubicBezTo>
                    <a:pt x="17555" y="8482"/>
                    <a:pt x="17507" y="8480"/>
                    <a:pt x="17407" y="8328"/>
                  </a:cubicBezTo>
                  <a:cubicBezTo>
                    <a:pt x="17349" y="8240"/>
                    <a:pt x="17170" y="7949"/>
                    <a:pt x="17009" y="7696"/>
                  </a:cubicBezTo>
                  <a:cubicBezTo>
                    <a:pt x="16677" y="7174"/>
                    <a:pt x="16137" y="6420"/>
                    <a:pt x="15722" y="5893"/>
                  </a:cubicBezTo>
                  <a:cubicBezTo>
                    <a:pt x="15567" y="5697"/>
                    <a:pt x="15426" y="5500"/>
                    <a:pt x="15411" y="5449"/>
                  </a:cubicBezTo>
                  <a:cubicBezTo>
                    <a:pt x="15397" y="5398"/>
                    <a:pt x="15374" y="5355"/>
                    <a:pt x="15356" y="5355"/>
                  </a:cubicBezTo>
                  <a:cubicBezTo>
                    <a:pt x="15337" y="5355"/>
                    <a:pt x="15280" y="5292"/>
                    <a:pt x="15231" y="5220"/>
                  </a:cubicBezTo>
                  <a:cubicBezTo>
                    <a:pt x="15103" y="5031"/>
                    <a:pt x="15063" y="5016"/>
                    <a:pt x="14596" y="5005"/>
                  </a:cubicBezTo>
                  <a:cubicBezTo>
                    <a:pt x="14188" y="4995"/>
                    <a:pt x="13979" y="5046"/>
                    <a:pt x="13415" y="5260"/>
                  </a:cubicBezTo>
                  <a:cubicBezTo>
                    <a:pt x="13268" y="5317"/>
                    <a:pt x="13067" y="5388"/>
                    <a:pt x="12971" y="5422"/>
                  </a:cubicBezTo>
                  <a:cubicBezTo>
                    <a:pt x="12874" y="5456"/>
                    <a:pt x="12712" y="5529"/>
                    <a:pt x="12610" y="5583"/>
                  </a:cubicBezTo>
                  <a:cubicBezTo>
                    <a:pt x="12507" y="5638"/>
                    <a:pt x="12273" y="5754"/>
                    <a:pt x="12086" y="5852"/>
                  </a:cubicBezTo>
                  <a:cubicBezTo>
                    <a:pt x="11731" y="6039"/>
                    <a:pt x="11700" y="6059"/>
                    <a:pt x="11267" y="6296"/>
                  </a:cubicBezTo>
                  <a:cubicBezTo>
                    <a:pt x="11119" y="6377"/>
                    <a:pt x="10908" y="6488"/>
                    <a:pt x="10799" y="6539"/>
                  </a:cubicBezTo>
                  <a:cubicBezTo>
                    <a:pt x="10690" y="6589"/>
                    <a:pt x="10507" y="6680"/>
                    <a:pt x="10391" y="6740"/>
                  </a:cubicBezTo>
                  <a:cubicBezTo>
                    <a:pt x="10063" y="6912"/>
                    <a:pt x="10051" y="6914"/>
                    <a:pt x="9877" y="6929"/>
                  </a:cubicBezTo>
                  <a:cubicBezTo>
                    <a:pt x="9787" y="6936"/>
                    <a:pt x="9696" y="6963"/>
                    <a:pt x="9678" y="6996"/>
                  </a:cubicBezTo>
                  <a:cubicBezTo>
                    <a:pt x="9637" y="7073"/>
                    <a:pt x="9532" y="7147"/>
                    <a:pt x="9257" y="7279"/>
                  </a:cubicBezTo>
                  <a:cubicBezTo>
                    <a:pt x="9135" y="7337"/>
                    <a:pt x="9014" y="7409"/>
                    <a:pt x="8988" y="7440"/>
                  </a:cubicBezTo>
                  <a:cubicBezTo>
                    <a:pt x="8963" y="7471"/>
                    <a:pt x="8855" y="7532"/>
                    <a:pt x="8752" y="7575"/>
                  </a:cubicBezTo>
                  <a:cubicBezTo>
                    <a:pt x="8649" y="7617"/>
                    <a:pt x="8515" y="7688"/>
                    <a:pt x="8451" y="7723"/>
                  </a:cubicBezTo>
                  <a:cubicBezTo>
                    <a:pt x="8057" y="7932"/>
                    <a:pt x="7665" y="8130"/>
                    <a:pt x="7594" y="8167"/>
                  </a:cubicBezTo>
                  <a:cubicBezTo>
                    <a:pt x="7481" y="8226"/>
                    <a:pt x="7260" y="8203"/>
                    <a:pt x="7233" y="8126"/>
                  </a:cubicBezTo>
                  <a:cubicBezTo>
                    <a:pt x="7199" y="8027"/>
                    <a:pt x="7150" y="8052"/>
                    <a:pt x="7118" y="8180"/>
                  </a:cubicBezTo>
                  <a:cubicBezTo>
                    <a:pt x="7074" y="8351"/>
                    <a:pt x="5229" y="8760"/>
                    <a:pt x="4932" y="8664"/>
                  </a:cubicBezTo>
                  <a:cubicBezTo>
                    <a:pt x="4701" y="8590"/>
                    <a:pt x="4708" y="8588"/>
                    <a:pt x="4427" y="8288"/>
                  </a:cubicBezTo>
                  <a:cubicBezTo>
                    <a:pt x="4228" y="8075"/>
                    <a:pt x="3788" y="7305"/>
                    <a:pt x="3788" y="7171"/>
                  </a:cubicBezTo>
                  <a:cubicBezTo>
                    <a:pt x="3788" y="7141"/>
                    <a:pt x="3750" y="7063"/>
                    <a:pt x="3705" y="6983"/>
                  </a:cubicBezTo>
                  <a:cubicBezTo>
                    <a:pt x="3659" y="6902"/>
                    <a:pt x="3631" y="6794"/>
                    <a:pt x="3640" y="6754"/>
                  </a:cubicBezTo>
                  <a:cubicBezTo>
                    <a:pt x="3649" y="6713"/>
                    <a:pt x="3640" y="6701"/>
                    <a:pt x="3626" y="6727"/>
                  </a:cubicBezTo>
                  <a:cubicBezTo>
                    <a:pt x="3612" y="6752"/>
                    <a:pt x="3584" y="6694"/>
                    <a:pt x="3561" y="6592"/>
                  </a:cubicBezTo>
                  <a:cubicBezTo>
                    <a:pt x="3518" y="6404"/>
                    <a:pt x="3087" y="5129"/>
                    <a:pt x="3056" y="5099"/>
                  </a:cubicBezTo>
                  <a:cubicBezTo>
                    <a:pt x="3047" y="5090"/>
                    <a:pt x="3041" y="5068"/>
                    <a:pt x="3042" y="5045"/>
                  </a:cubicBezTo>
                  <a:cubicBezTo>
                    <a:pt x="3044" y="5023"/>
                    <a:pt x="2855" y="4443"/>
                    <a:pt x="2626" y="3767"/>
                  </a:cubicBezTo>
                  <a:cubicBezTo>
                    <a:pt x="2396" y="3091"/>
                    <a:pt x="2081" y="2136"/>
                    <a:pt x="1922" y="1641"/>
                  </a:cubicBezTo>
                  <a:cubicBezTo>
                    <a:pt x="1763" y="1147"/>
                    <a:pt x="1591" y="678"/>
                    <a:pt x="1542" y="605"/>
                  </a:cubicBezTo>
                  <a:cubicBezTo>
                    <a:pt x="1479" y="512"/>
                    <a:pt x="1446" y="412"/>
                    <a:pt x="1426" y="242"/>
                  </a:cubicBezTo>
                  <a:cubicBezTo>
                    <a:pt x="1401" y="22"/>
                    <a:pt x="1392" y="0"/>
                    <a:pt x="1306" y="0"/>
                  </a:cubicBezTo>
                  <a:close/>
                </a:path>
              </a:pathLst>
            </a:custGeom>
            <a:ln w="12700" cap="flat">
              <a:noFill/>
              <a:miter lim="400000"/>
            </a:ln>
            <a:effectLst/>
          </p:spPr>
        </p:pic>
        <p:sp>
          <p:nvSpPr>
            <p:cNvPr id="1245" name="Ligne"/>
            <p:cNvSpPr/>
            <p:nvPr/>
          </p:nvSpPr>
          <p:spPr>
            <a:xfrm flipH="1">
              <a:off x="2135504" y="2847975"/>
              <a:ext cx="9526" cy="180975"/>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246" name="Accélération subie"/>
            <p:cNvSpPr txBox="1"/>
            <p:nvPr/>
          </p:nvSpPr>
          <p:spPr>
            <a:xfrm>
              <a:off x="423862" y="3657600"/>
              <a:ext cx="1478358" cy="294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chemeClr val="accent2"/>
                  </a:solidFill>
                  <a:latin typeface="Franklin Gothic Book"/>
                  <a:ea typeface="Franklin Gothic Book"/>
                  <a:cs typeface="Franklin Gothic Book"/>
                  <a:sym typeface="Franklin Gothic Book"/>
                </a:defRPr>
              </a:lvl1pPr>
            </a:lstStyle>
            <a:p>
              <a:pPr/>
              <a:r>
                <a:t>Accélération subie</a:t>
              </a:r>
            </a:p>
          </p:txBody>
        </p:sp>
        <p:sp>
          <p:nvSpPr>
            <p:cNvPr id="1247" name="Ligne"/>
            <p:cNvSpPr/>
            <p:nvPr/>
          </p:nvSpPr>
          <p:spPr>
            <a:xfrm flipH="1">
              <a:off x="7136129" y="2838450"/>
              <a:ext cx="9526" cy="180975"/>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grpSp>
          <p:nvGrpSpPr>
            <p:cNvPr id="1254" name="Grouper"/>
            <p:cNvGrpSpPr/>
            <p:nvPr/>
          </p:nvGrpSpPr>
          <p:grpSpPr>
            <a:xfrm>
              <a:off x="5732642" y="2841732"/>
              <a:ext cx="2776568" cy="1697834"/>
              <a:chOff x="0" y="0"/>
              <a:chExt cx="2776566" cy="1697833"/>
            </a:xfrm>
          </p:grpSpPr>
          <p:sp>
            <p:nvSpPr>
              <p:cNvPr id="1248" name="Ligne"/>
              <p:cNvSpPr/>
              <p:nvPr/>
            </p:nvSpPr>
            <p:spPr>
              <a:xfrm flipH="1">
                <a:off x="1422537" y="787292"/>
                <a:ext cx="1" cy="800101"/>
              </a:xfrm>
              <a:prstGeom prst="line">
                <a:avLst/>
              </a:prstGeom>
              <a:noFill/>
              <a:ln w="25400" cap="flat">
                <a:solidFill>
                  <a:srgbClr val="008000"/>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grpSp>
            <p:nvGrpSpPr>
              <p:cNvPr id="1251" name="Grouper"/>
              <p:cNvGrpSpPr/>
              <p:nvPr/>
            </p:nvGrpSpPr>
            <p:grpSpPr>
              <a:xfrm>
                <a:off x="0" y="-1"/>
                <a:ext cx="2776567" cy="1697835"/>
                <a:chOff x="0" y="0"/>
                <a:chExt cx="2776566" cy="1697833"/>
              </a:xfrm>
            </p:grpSpPr>
            <p:sp>
              <p:nvSpPr>
                <p:cNvPr id="1249" name="Ligne"/>
                <p:cNvSpPr/>
                <p:nvPr/>
              </p:nvSpPr>
              <p:spPr>
                <a:xfrm flipV="1">
                  <a:off x="0" y="582367"/>
                  <a:ext cx="2776567" cy="489585"/>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1250" name="Ligne"/>
                <p:cNvSpPr/>
                <p:nvPr/>
              </p:nvSpPr>
              <p:spPr>
                <a:xfrm flipH="1" flipV="1">
                  <a:off x="1300566" y="0"/>
                  <a:ext cx="299375" cy="1697834"/>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grpSp>
          <p:sp>
            <p:nvSpPr>
              <p:cNvPr id="1252" name="Ligne"/>
              <p:cNvSpPr/>
              <p:nvPr/>
            </p:nvSpPr>
            <p:spPr>
              <a:xfrm>
                <a:off x="1443587" y="818054"/>
                <a:ext cx="138876" cy="744928"/>
              </a:xfrm>
              <a:prstGeom prst="line">
                <a:avLst/>
              </a:prstGeom>
              <a:noFill/>
              <a:ln w="25400" cap="flat">
                <a:solidFill>
                  <a:srgbClr val="0000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253" name="Ligne"/>
              <p:cNvSpPr/>
              <p:nvPr/>
            </p:nvSpPr>
            <p:spPr>
              <a:xfrm flipH="1">
                <a:off x="1182399" y="809043"/>
                <a:ext cx="261201" cy="48574"/>
              </a:xfrm>
              <a:prstGeom prst="line">
                <a:avLst/>
              </a:prstGeom>
              <a:noFill/>
              <a:ln w="25400" cap="flat">
                <a:solidFill>
                  <a:srgbClr val="0000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grpSp>
        <p:grpSp>
          <p:nvGrpSpPr>
            <p:cNvPr id="1261" name="Grouper"/>
            <p:cNvGrpSpPr/>
            <p:nvPr/>
          </p:nvGrpSpPr>
          <p:grpSpPr>
            <a:xfrm>
              <a:off x="1087755" y="2847975"/>
              <a:ext cx="2819401" cy="1724025"/>
              <a:chOff x="0" y="0"/>
              <a:chExt cx="2819400" cy="1724025"/>
            </a:xfrm>
          </p:grpSpPr>
          <p:sp>
            <p:nvSpPr>
              <p:cNvPr id="1255" name="Ligne"/>
              <p:cNvSpPr/>
              <p:nvPr/>
            </p:nvSpPr>
            <p:spPr>
              <a:xfrm flipH="1">
                <a:off x="1280397" y="813582"/>
                <a:ext cx="191258" cy="767093"/>
              </a:xfrm>
              <a:prstGeom prst="line">
                <a:avLst/>
              </a:prstGeom>
              <a:noFill/>
              <a:ln w="25400" cap="flat">
                <a:solidFill>
                  <a:srgbClr val="008000"/>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grpSp>
            <p:nvGrpSpPr>
              <p:cNvPr id="1258" name="Grouper"/>
              <p:cNvGrpSpPr/>
              <p:nvPr/>
            </p:nvGrpSpPr>
            <p:grpSpPr>
              <a:xfrm>
                <a:off x="0" y="0"/>
                <a:ext cx="2819400" cy="1724025"/>
                <a:chOff x="0" y="0"/>
                <a:chExt cx="2819400" cy="1724025"/>
              </a:xfrm>
            </p:grpSpPr>
            <p:sp>
              <p:nvSpPr>
                <p:cNvPr id="1256" name="Ligne"/>
                <p:cNvSpPr/>
                <p:nvPr/>
              </p:nvSpPr>
              <p:spPr>
                <a:xfrm>
                  <a:off x="0" y="829944"/>
                  <a:ext cx="2819400" cy="1"/>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1257" name="Ligne"/>
                <p:cNvSpPr/>
                <p:nvPr/>
              </p:nvSpPr>
              <p:spPr>
                <a:xfrm flipV="1">
                  <a:off x="1466850" y="0"/>
                  <a:ext cx="1" cy="1724025"/>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grpSp>
          <p:sp>
            <p:nvSpPr>
              <p:cNvPr id="1259" name="Ligne"/>
              <p:cNvSpPr/>
              <p:nvPr/>
            </p:nvSpPr>
            <p:spPr>
              <a:xfrm>
                <a:off x="1463675" y="830262"/>
                <a:ext cx="3176" cy="760414"/>
              </a:xfrm>
              <a:prstGeom prst="line">
                <a:avLst/>
              </a:prstGeom>
              <a:noFill/>
              <a:ln w="25400" cap="flat">
                <a:solidFill>
                  <a:srgbClr val="0000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260" name="Ligne"/>
              <p:cNvSpPr/>
              <p:nvPr/>
            </p:nvSpPr>
            <p:spPr>
              <a:xfrm flipH="1" flipV="1">
                <a:off x="1238249" y="819149"/>
                <a:ext cx="228601" cy="3177"/>
              </a:xfrm>
              <a:prstGeom prst="line">
                <a:avLst/>
              </a:prstGeom>
              <a:noFill/>
              <a:ln w="25400" cap="flat">
                <a:solidFill>
                  <a:srgbClr val="0000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grpSp>
      </p:grpSp>
      <p:sp>
        <p:nvSpPr>
          <p:cNvPr id="1263" name="Rappels (1/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(1/6)</a:t>
            </a:r>
          </a:p>
        </p:txBody>
      </p:sp>
      <p:sp>
        <p:nvSpPr>
          <p:cNvPr id="126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2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4" grpId="1"/>
    </p:bldLst>
  </p:timing>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6" name="Rappels (1/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(1/6)</a:t>
            </a:r>
          </a:p>
        </p:txBody>
      </p:sp>
      <p:sp>
        <p:nvSpPr>
          <p:cNvPr id="126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grpSp>
        <p:nvGrpSpPr>
          <p:cNvPr id="1286" name="Grouper"/>
          <p:cNvGrpSpPr/>
          <p:nvPr/>
        </p:nvGrpSpPr>
        <p:grpSpPr>
          <a:xfrm>
            <a:off x="254000" y="1666874"/>
            <a:ext cx="8686800" cy="4410532"/>
            <a:chOff x="0" y="0"/>
            <a:chExt cx="8686800" cy="4410530"/>
          </a:xfrm>
        </p:grpSpPr>
        <p:sp>
          <p:nvSpPr>
            <p:cNvPr id="1268" name="Proprioception"/>
            <p:cNvSpPr/>
            <p:nvPr/>
          </p:nvSpPr>
          <p:spPr>
            <a:xfrm>
              <a:off x="393699" y="1143000"/>
              <a:ext cx="121804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Proprioception</a:t>
              </a:r>
            </a:p>
          </p:txBody>
        </p:sp>
        <p:sp>
          <p:nvSpPr>
            <p:cNvPr id="1269" name="Oreille Interne"/>
            <p:cNvSpPr/>
            <p:nvPr/>
          </p:nvSpPr>
          <p:spPr>
            <a:xfrm>
              <a:off x="385762" y="1647825"/>
              <a:ext cx="152082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Oreille Interne</a:t>
              </a:r>
            </a:p>
          </p:txBody>
        </p:sp>
        <p:sp>
          <p:nvSpPr>
            <p:cNvPr id="1270" name="Rectangle"/>
            <p:cNvSpPr/>
            <p:nvPr/>
          </p:nvSpPr>
          <p:spPr>
            <a:xfrm>
              <a:off x="3727450" y="1066800"/>
              <a:ext cx="2162175" cy="1133475"/>
            </a:xfrm>
            <a:prstGeom prst="rect">
              <a:avLst/>
            </a:prstGeom>
            <a:noFill/>
            <a:ln w="38100" cap="flat">
              <a:solidFill>
                <a:srgbClr val="4D4D4D"/>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271" name="Ligne"/>
            <p:cNvSpPr/>
            <p:nvPr/>
          </p:nvSpPr>
          <p:spPr>
            <a:xfrm>
              <a:off x="5899150" y="1600200"/>
              <a:ext cx="1495426" cy="1588"/>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272" name="Ligne"/>
            <p:cNvSpPr/>
            <p:nvPr/>
          </p:nvSpPr>
          <p:spPr>
            <a:xfrm>
              <a:off x="1955800" y="1257300"/>
              <a:ext cx="152400" cy="695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273" name="Analyse de la situation,…"/>
            <p:cNvSpPr txBox="1"/>
            <p:nvPr/>
          </p:nvSpPr>
          <p:spPr>
            <a:xfrm>
              <a:off x="3752532" y="1247775"/>
              <a:ext cx="2170749" cy="540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300"/>
                </a:spcBef>
                <a:buSzTx/>
                <a:buFont typeface="Wingdings"/>
                <a:buNone/>
                <a:defRPr sz="1400">
                  <a:solidFill>
                    <a:srgbClr val="FFFFFF"/>
                  </a:solidFill>
                  <a:latin typeface="Franklin Gothic Book"/>
                  <a:ea typeface="Franklin Gothic Book"/>
                  <a:cs typeface="Franklin Gothic Book"/>
                  <a:sym typeface="Franklin Gothic Book"/>
                </a:defRPr>
              </a:pPr>
              <a:r>
                <a:t>Analyse de la situation,</a:t>
              </a:r>
            </a:p>
            <a:p>
              <a:pPr>
                <a:spcBef>
                  <a:spcPts val="300"/>
                </a:spcBef>
                <a:buSzTx/>
                <a:buFont typeface="Wingdings"/>
                <a:buNone/>
                <a:defRPr sz="1400">
                  <a:solidFill>
                    <a:srgbClr val="FFFFFF"/>
                  </a:solidFill>
                  <a:latin typeface="Franklin Gothic Book"/>
                  <a:ea typeface="Franklin Gothic Book"/>
                  <a:cs typeface="Franklin Gothic Book"/>
                  <a:sym typeface="Franklin Gothic Book"/>
                </a:defRPr>
              </a:pPr>
              <a:r>
                <a:t>Recherches de Références</a:t>
              </a:r>
            </a:p>
          </p:txBody>
        </p:sp>
        <p:sp>
          <p:nvSpPr>
            <p:cNvPr id="1274" name="Ligne"/>
            <p:cNvSpPr/>
            <p:nvPr/>
          </p:nvSpPr>
          <p:spPr>
            <a:xfrm>
              <a:off x="2127250" y="1590675"/>
              <a:ext cx="1590675" cy="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1275" name="Décision des actions"/>
            <p:cNvSpPr/>
            <p:nvPr/>
          </p:nvSpPr>
          <p:spPr>
            <a:xfrm>
              <a:off x="7424737" y="1323975"/>
              <a:ext cx="1262063" cy="523240"/>
            </a:xfrm>
            <a:prstGeom prst="rect">
              <a:avLst/>
            </a:prstGeom>
            <a:noFill/>
            <a:ln w="25400" cap="flat">
              <a:solidFill>
                <a:srgbClr val="99CC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Décision des actions</a:t>
              </a:r>
            </a:p>
          </p:txBody>
        </p:sp>
        <p:sp>
          <p:nvSpPr>
            <p:cNvPr id="1276" name="➔ Grace aux instruments &amp; à un circuit visuel adapté :"/>
            <p:cNvSpPr txBox="1"/>
            <p:nvPr/>
          </p:nvSpPr>
          <p:spPr>
            <a:xfrm>
              <a:off x="761552" y="3732688"/>
              <a:ext cx="6116053" cy="372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spcBef>
                  <a:spcPts val="400"/>
                </a:spcBef>
                <a:buSzTx/>
                <a:buFont typeface="Wingdings"/>
                <a:buNone/>
                <a:defRPr sz="2000">
                  <a:solidFill>
                    <a:srgbClr val="FFFFFF"/>
                  </a:solidFill>
                  <a:latin typeface="Arial Rounded MT Bold"/>
                  <a:ea typeface="Arial Rounded MT Bold"/>
                  <a:cs typeface="Arial Rounded MT Bold"/>
                  <a:sym typeface="Arial Rounded MT Bold"/>
                </a:defRPr>
              </a:pPr>
              <a:r>
                <a:rPr>
                  <a:latin typeface="Wingdings"/>
                  <a:ea typeface="Wingdings"/>
                  <a:cs typeface="Wingdings"/>
                  <a:sym typeface="Wingdings"/>
                </a:rPr>
                <a:t>➔ </a:t>
              </a:r>
              <a:r>
                <a:rPr>
                  <a:latin typeface="Franklin Gothic Book"/>
                  <a:ea typeface="Franklin Gothic Book"/>
                  <a:cs typeface="Franklin Gothic Book"/>
                  <a:sym typeface="Franklin Gothic Book"/>
                </a:rPr>
                <a:t>Grace aux instruments &amp; à un circuit visuel adapté :</a:t>
              </a:r>
            </a:p>
          </p:txBody>
        </p:sp>
        <p:sp>
          <p:nvSpPr>
            <p:cNvPr id="1277" name="Restaurer une boucle artificielle, pour sortir des conditions IMC"/>
            <p:cNvSpPr txBox="1"/>
            <p:nvPr/>
          </p:nvSpPr>
          <p:spPr>
            <a:xfrm>
              <a:off x="0" y="0"/>
              <a:ext cx="6590009"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200"/>
                </a:spcBef>
                <a:buSzTx/>
                <a:buFont typeface="Wingdings"/>
                <a:buNone/>
                <a:defRPr sz="1800">
                  <a:solidFill>
                    <a:srgbClr val="FFFFFF"/>
                  </a:solidFill>
                  <a:latin typeface="Franklin Gothic Book"/>
                  <a:ea typeface="Franklin Gothic Book"/>
                  <a:cs typeface="Franklin Gothic Book"/>
                  <a:sym typeface="Franklin Gothic Book"/>
                </a:defRPr>
              </a:lvl1pPr>
            </a:lstStyle>
            <a:p>
              <a:pPr/>
              <a:r>
                <a:t>Restaurer une boucle artificielle, pour sortir des conditions IMC</a:t>
              </a:r>
            </a:p>
          </p:txBody>
        </p:sp>
        <p:sp>
          <p:nvSpPr>
            <p:cNvPr id="1278" name="Vue"/>
            <p:cNvSpPr/>
            <p:nvPr/>
          </p:nvSpPr>
          <p:spPr>
            <a:xfrm>
              <a:off x="4032250" y="2590800"/>
              <a:ext cx="1520826" cy="320040"/>
            </a:xfrm>
            <a:prstGeom prst="rect">
              <a:avLst/>
            </a:prstGeom>
            <a:noFill/>
            <a:ln w="25400" cap="flat">
              <a:solidFill>
                <a:srgbClr val="3366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Vue</a:t>
              </a:r>
            </a:p>
          </p:txBody>
        </p:sp>
        <p:sp>
          <p:nvSpPr>
            <p:cNvPr id="1279" name="Ligne"/>
            <p:cNvSpPr/>
            <p:nvPr/>
          </p:nvSpPr>
          <p:spPr>
            <a:xfrm>
              <a:off x="5564187" y="1600200"/>
              <a:ext cx="685801" cy="1162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path>
              </a:pathLst>
            </a:custGeom>
            <a:noFill/>
            <a:ln w="9525" cap="flat">
              <a:solidFill>
                <a:srgbClr val="FFFFFF"/>
              </a:solidFill>
              <a:prstDash val="solid"/>
              <a:round/>
              <a:tailEnd type="triangle" w="med" len="me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280" name="Ligne"/>
            <p:cNvSpPr/>
            <p:nvPr/>
          </p:nvSpPr>
          <p:spPr>
            <a:xfrm>
              <a:off x="2982912" y="1733550"/>
              <a:ext cx="1038226" cy="1028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path>
              </a:pathLst>
            </a:custGeom>
            <a:noFill/>
            <a:ln w="9525" cap="flat">
              <a:solidFill>
                <a:srgbClr val="FFFFFF"/>
              </a:solidFill>
              <a:prstDash val="solid"/>
              <a:round/>
              <a:tailEnd type="triangle" w="med" len="me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281" name="Cercle"/>
            <p:cNvSpPr/>
            <p:nvPr/>
          </p:nvSpPr>
          <p:spPr>
            <a:xfrm>
              <a:off x="2811462" y="1419225"/>
              <a:ext cx="333376" cy="333375"/>
            </a:xfrm>
            <a:prstGeom prst="ellipse">
              <a:avLst/>
            </a:prstGeom>
            <a:noFill/>
            <a:ln w="38100"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282" name="+/-"/>
            <p:cNvSpPr txBox="1"/>
            <p:nvPr/>
          </p:nvSpPr>
          <p:spPr>
            <a:xfrm>
              <a:off x="2827020" y="1419225"/>
              <a:ext cx="316928" cy="294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Arial Rounded MT Bold"/>
                  <a:ea typeface="Arial Rounded MT Bold"/>
                  <a:cs typeface="Arial Rounded MT Bold"/>
                  <a:sym typeface="Arial Rounded MT Bold"/>
                </a:defRPr>
              </a:lvl1pPr>
            </a:lstStyle>
            <a:p>
              <a:pPr/>
              <a:r>
                <a:t>+/-</a:t>
              </a:r>
            </a:p>
          </p:txBody>
        </p:sp>
        <p:sp>
          <p:nvSpPr>
            <p:cNvPr id="1283" name="Comparaison"/>
            <p:cNvSpPr txBox="1"/>
            <p:nvPr/>
          </p:nvSpPr>
          <p:spPr>
            <a:xfrm>
              <a:off x="2439670" y="1095375"/>
              <a:ext cx="1096278" cy="294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300"/>
                </a:spcBef>
                <a:buSzTx/>
                <a:buFont typeface="Wingdings"/>
                <a:buNone/>
                <a:defRPr sz="1400">
                  <a:solidFill>
                    <a:srgbClr val="FFFFFF"/>
                  </a:solidFill>
                  <a:latin typeface="Franklin Gothic Book"/>
                  <a:ea typeface="Franklin Gothic Book"/>
                  <a:cs typeface="Franklin Gothic Book"/>
                  <a:sym typeface="Franklin Gothic Book"/>
                </a:defRPr>
              </a:lvl1pPr>
            </a:lstStyle>
            <a:p>
              <a:pPr/>
              <a:r>
                <a:t>Comparaison</a:t>
              </a:r>
            </a:p>
          </p:txBody>
        </p:sp>
        <p:sp>
          <p:nvSpPr>
            <p:cNvPr id="1284" name="Ligne"/>
            <p:cNvSpPr/>
            <p:nvPr/>
          </p:nvSpPr>
          <p:spPr>
            <a:xfrm>
              <a:off x="2154237" y="1590675"/>
              <a:ext cx="685801" cy="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pic>
          <p:nvPicPr>
            <p:cNvPr id="1285" name="Pré-aff Circuit Visuel.png" descr="Pré-aff Circuit Visuel.png"/>
            <p:cNvPicPr>
              <a:picLocks noChangeAspect="1"/>
            </p:cNvPicPr>
            <p:nvPr/>
          </p:nvPicPr>
          <p:blipFill>
            <a:blip r:embed="rId2">
              <a:extLst/>
            </a:blip>
            <a:srcRect l="1363" t="0" r="1363" b="0"/>
            <a:stretch>
              <a:fillRect/>
            </a:stretch>
          </p:blipFill>
          <p:spPr>
            <a:xfrm>
              <a:off x="6921579" y="3415200"/>
              <a:ext cx="1482720" cy="995331"/>
            </a:xfrm>
            <a:prstGeom prst="rect">
              <a:avLst/>
            </a:prstGeom>
            <a:ln w="12700" cap="flat">
              <a:solidFill>
                <a:schemeClr val="accent4">
                  <a:satOff val="-1335"/>
                  <a:lumOff val="-10274"/>
                </a:schemeClr>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7" grpId="1"/>
    </p:bldLst>
  </p:timing>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8" name="Rappels (2/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(2/6)</a:t>
            </a:r>
          </a:p>
        </p:txBody>
      </p:sp>
      <p:sp>
        <p:nvSpPr>
          <p:cNvPr id="1289" name="+/- 1°d’assiette = +/- 5 kt = +/- 200 Ft/min.…"/>
          <p:cNvSpPr txBox="1"/>
          <p:nvPr/>
        </p:nvSpPr>
        <p:spPr>
          <a:xfrm>
            <a:off x="3200481" y="3920180"/>
            <a:ext cx="4622489" cy="15408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just">
              <a:spcBef>
                <a:spcPts val="200"/>
              </a:spcBef>
              <a:buClrTx/>
              <a:buSzTx/>
              <a:buNone/>
              <a:defRPr sz="1800">
                <a:solidFill>
                  <a:srgbClr val="F6C343"/>
                </a:solidFill>
                <a:latin typeface="Franklin Gothic Book"/>
                <a:ea typeface="Franklin Gothic Book"/>
                <a:cs typeface="Franklin Gothic Book"/>
                <a:sym typeface="Franklin Gothic Book"/>
              </a:defRPr>
            </a:pPr>
            <a:r>
              <a:t>+/- 1°d’assiette = +/- 5 kt = +/- 200 Ft/min.  </a:t>
            </a:r>
          </a:p>
          <a:p>
            <a:pPr algn="just">
              <a:spcBef>
                <a:spcPts val="200"/>
              </a:spcBef>
              <a:buClrTx/>
              <a:buSzTx/>
              <a:buNone/>
              <a:defRPr sz="1800">
                <a:solidFill>
                  <a:srgbClr val="F6C343"/>
                </a:solidFill>
                <a:latin typeface="Franklin Gothic Book"/>
                <a:ea typeface="Franklin Gothic Book"/>
                <a:cs typeface="Franklin Gothic Book"/>
                <a:sym typeface="Franklin Gothic Book"/>
              </a:defRPr>
            </a:pPr>
            <a:r>
              <a:t>+/-100t./min=+/-5kt=+/-200ft/min .</a:t>
            </a:r>
          </a:p>
        </p:txBody>
      </p:sp>
      <p:sp>
        <p:nvSpPr>
          <p:cNvPr id="1290" name="Interprétation des instrument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Interprétation des instruments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rPr>
                <a:solidFill>
                  <a:srgbClr val="F6C343"/>
                </a:solidFill>
              </a:rPr>
              <a:t>L’action sur les commandes de vol</a:t>
            </a:r>
            <a:r>
              <a:t>, venant après la perception et l’interprétation des informations instrumentales, qui, en vol à vue, correspondent aux références extérieures, </a:t>
            </a:r>
            <a:r>
              <a:rPr>
                <a:solidFill>
                  <a:srgbClr val="F6C343"/>
                </a:solidFill>
              </a:rPr>
              <a:t>s’effectue par une série de petites corrections</a:t>
            </a:r>
            <a:r>
              <a:t> dont les amplitudes se rapportent aux pré-affichages suivants :</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rPr>
                <a:solidFill>
                  <a:srgbClr val="F6C343"/>
                </a:solidFill>
              </a:rPr>
              <a:t>Cette méthode</a:t>
            </a:r>
            <a:r>
              <a:t>, par des petites corrections continuelles permet d’obtenir une bonne précision de pilotage et </a:t>
            </a:r>
            <a:r>
              <a:rPr>
                <a:solidFill>
                  <a:srgbClr val="F6C343"/>
                </a:solidFill>
              </a:rPr>
              <a:t>évite de «courir»</a:t>
            </a:r>
            <a:r>
              <a:t> </a:t>
            </a:r>
            <a:r>
              <a:rPr>
                <a:solidFill>
                  <a:srgbClr val="F6C343"/>
                </a:solidFill>
              </a:rPr>
              <a:t>après les valeurs instrumentales attendues</a:t>
            </a:r>
            <a:r>
              <a:t>.</a:t>
            </a:r>
          </a:p>
        </p:txBody>
      </p:sp>
      <p:sp>
        <p:nvSpPr>
          <p:cNvPr id="129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288"/>
                                        </p:tgtEl>
                                        <p:attrNameLst>
                                          <p:attrName>style.visibility</p:attrName>
                                        </p:attrNameLst>
                                      </p:cBhvr>
                                      <p:to>
                                        <p:strVal val="visible"/>
                                      </p:to>
                                    </p:set>
                                    <p:animEffect filter="blinds(horizontal)" transition="in">
                                      <p:cBhvr>
                                        <p:cTn id="7" dur="500"/>
                                        <p:tgtEl>
                                          <p:spTgt spid="1288"/>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290">
                                            <p:bg/>
                                          </p:spTgt>
                                        </p:tgtEl>
                                        <p:attrNameLst>
                                          <p:attrName>style.visibility</p:attrName>
                                        </p:attrNameLst>
                                      </p:cBhvr>
                                      <p:to>
                                        <p:strVal val="visible"/>
                                      </p:to>
                                    </p:set>
                                    <p:animEffect filter="blinds(horizontal)" transition="in">
                                      <p:cBhvr>
                                        <p:cTn id="11" dur="500"/>
                                        <p:tgtEl>
                                          <p:spTgt spid="1290">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290">
                                            <p:txEl>
                                              <p:pRg st="0" end="0"/>
                                            </p:txEl>
                                          </p:spTgt>
                                        </p:tgtEl>
                                        <p:attrNameLst>
                                          <p:attrName>style.visibility</p:attrName>
                                        </p:attrNameLst>
                                      </p:cBhvr>
                                      <p:to>
                                        <p:strVal val="visible"/>
                                      </p:to>
                                    </p:set>
                                    <p:animEffect filter="blinds(horizontal)" transition="in">
                                      <p:cBhvr>
                                        <p:cTn id="14" dur="500"/>
                                        <p:tgtEl>
                                          <p:spTgt spid="129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290">
                                            <p:txEl>
                                              <p:pRg st="1" end="1"/>
                                            </p:txEl>
                                          </p:spTgt>
                                        </p:tgtEl>
                                        <p:attrNameLst>
                                          <p:attrName>style.visibility</p:attrName>
                                        </p:attrNameLst>
                                      </p:cBhvr>
                                      <p:to>
                                        <p:strVal val="visible"/>
                                      </p:to>
                                    </p:set>
                                    <p:animEffect filter="blinds(horizontal)" transition="in">
                                      <p:cBhvr>
                                        <p:cTn id="19" dur="500"/>
                                        <p:tgtEl>
                                          <p:spTgt spid="1290">
                                            <p:txEl>
                                              <p:pRg st="1" end="1"/>
                                            </p:txEl>
                                          </p:spTgt>
                                        </p:tgtEl>
                                      </p:cBhvr>
                                    </p:animEffect>
                                  </p:childTnLst>
                                </p:cTn>
                              </p:par>
                            </p:childTnLst>
                          </p:cTn>
                        </p:par>
                        <p:par>
                          <p:cTn id="20" fill="hold">
                            <p:stCondLst>
                              <p:cond delay="500"/>
                            </p:stCondLst>
                            <p:childTnLst>
                              <p:par>
                                <p:cTn id="21" presetClass="entr" nodeType="afterEffect" presetID="10" grpId="3" fill="hold">
                                  <p:stCondLst>
                                    <p:cond delay="300"/>
                                  </p:stCondLst>
                                  <p:iterate type="el" backwards="0">
                                    <p:tmAbs val="0"/>
                                  </p:iterate>
                                  <p:childTnLst>
                                    <p:set>
                                      <p:cBhvr>
                                        <p:cTn id="22" fill="hold"/>
                                        <p:tgtEl>
                                          <p:spTgt spid="1289"/>
                                        </p:tgtEl>
                                        <p:attrNameLst>
                                          <p:attrName>style.visibility</p:attrName>
                                        </p:attrNameLst>
                                      </p:cBhvr>
                                      <p:to>
                                        <p:strVal val="visible"/>
                                      </p:to>
                                    </p:set>
                                    <p:animEffect filter="fade" transition="in">
                                      <p:cBhvr>
                                        <p:cTn id="23" dur="1000"/>
                                        <p:tgtEl>
                                          <p:spTgt spid="1289"/>
                                        </p:tgtEl>
                                      </p:cBhvr>
                                    </p:animEffect>
                                  </p:childTnLst>
                                </p:cTn>
                              </p:par>
                            </p:childTnLst>
                          </p:cTn>
                        </p:par>
                        <p:par>
                          <p:cTn id="24" fill="hold">
                            <p:stCondLst>
                              <p:cond delay="1800"/>
                            </p:stCondLst>
                            <p:childTnLst>
                              <p:par>
                                <p:cTn id="25" presetClass="entr" nodeType="afterEffect" presetSubtype="10" presetID="3" grpId="2" fill="hold">
                                  <p:stCondLst>
                                    <p:cond delay="500"/>
                                  </p:stCondLst>
                                  <p:iterate type="el" backwards="0">
                                    <p:tmAbs val="0"/>
                                  </p:iterate>
                                  <p:childTnLst>
                                    <p:set>
                                      <p:cBhvr>
                                        <p:cTn id="26" fill="hold"/>
                                        <p:tgtEl>
                                          <p:spTgt spid="1290">
                                            <p:txEl>
                                              <p:pRg st="2" end="2"/>
                                            </p:txEl>
                                          </p:spTgt>
                                        </p:tgtEl>
                                        <p:attrNameLst>
                                          <p:attrName>style.visibility</p:attrName>
                                        </p:attrNameLst>
                                      </p:cBhvr>
                                      <p:to>
                                        <p:strVal val="visible"/>
                                      </p:to>
                                    </p:set>
                                    <p:animEffect filter="blinds(horizontal)" transition="in">
                                      <p:cBhvr>
                                        <p:cTn id="27" dur="500"/>
                                        <p:tgtEl>
                                          <p:spTgt spid="1290">
                                            <p:txEl>
                                              <p:pRg st="2" end="2"/>
                                            </p:txEl>
                                          </p:spTgt>
                                        </p:tgtEl>
                                      </p:cBhvr>
                                    </p:animEffect>
                                  </p:childTnLst>
                                </p:cTn>
                              </p:par>
                            </p:childTnLst>
                          </p:cTn>
                        </p:par>
                        <p:par>
                          <p:cTn id="28" fill="hold">
                            <p:stCondLst>
                              <p:cond delay="2800"/>
                            </p:stCondLst>
                            <p:childTnLst>
                              <p:par>
                                <p:cTn id="29" presetClass="entr" nodeType="afterEffect" presetSubtype="10" presetID="3" grpId="2" fill="hold">
                                  <p:stCondLst>
                                    <p:cond delay="500"/>
                                  </p:stCondLst>
                                  <p:iterate type="el" backwards="0">
                                    <p:tmAbs val="0"/>
                                  </p:iterate>
                                  <p:childTnLst>
                                    <p:set>
                                      <p:cBhvr>
                                        <p:cTn id="30" fill="hold"/>
                                        <p:tgtEl>
                                          <p:spTgt spid="1290">
                                            <p:txEl>
                                              <p:pRg st="3" end="3"/>
                                            </p:txEl>
                                          </p:spTgt>
                                        </p:tgtEl>
                                        <p:attrNameLst>
                                          <p:attrName>style.visibility</p:attrName>
                                        </p:attrNameLst>
                                      </p:cBhvr>
                                      <p:to>
                                        <p:strVal val="visible"/>
                                      </p:to>
                                    </p:set>
                                    <p:animEffect filter="blinds(horizontal)" transition="in">
                                      <p:cBhvr>
                                        <p:cTn id="31" dur="500"/>
                                        <p:tgtEl>
                                          <p:spTgt spid="1290">
                                            <p:txEl>
                                              <p:pRg st="3" end="3"/>
                                            </p:txEl>
                                          </p:spTgt>
                                        </p:tgtEl>
                                      </p:cBhvr>
                                    </p:animEffect>
                                  </p:childTnLst>
                                </p:cTn>
                              </p:par>
                            </p:childTnLst>
                          </p:cTn>
                        </p:par>
                        <p:par>
                          <p:cTn id="32" fill="hold">
                            <p:stCondLst>
                              <p:cond delay="3800"/>
                            </p:stCondLst>
                            <p:childTnLst>
                              <p:par>
                                <p:cTn id="33" presetClass="entr" nodeType="afterEffect" presetSubtype="10" presetID="3" grpId="2" fill="hold">
                                  <p:stCondLst>
                                    <p:cond delay="500"/>
                                  </p:stCondLst>
                                  <p:iterate type="el" backwards="0">
                                    <p:tmAbs val="0"/>
                                  </p:iterate>
                                  <p:childTnLst>
                                    <p:set>
                                      <p:cBhvr>
                                        <p:cTn id="34" fill="hold"/>
                                        <p:tgtEl>
                                          <p:spTgt spid="1290">
                                            <p:txEl>
                                              <p:pRg st="4" end="4"/>
                                            </p:txEl>
                                          </p:spTgt>
                                        </p:tgtEl>
                                        <p:attrNameLst>
                                          <p:attrName>style.visibility</p:attrName>
                                        </p:attrNameLst>
                                      </p:cBhvr>
                                      <p:to>
                                        <p:strVal val="visible"/>
                                      </p:to>
                                    </p:set>
                                    <p:animEffect filter="blinds(horizontal)" transition="in">
                                      <p:cBhvr>
                                        <p:cTn id="35" dur="500"/>
                                        <p:tgtEl>
                                          <p:spTgt spid="129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0" presetID="3" grpId="2" fill="hold">
                                  <p:stCondLst>
                                    <p:cond delay="0"/>
                                  </p:stCondLst>
                                  <p:iterate type="el" backwards="0">
                                    <p:tmAbs val="0"/>
                                  </p:iterate>
                                  <p:childTnLst>
                                    <p:set>
                                      <p:cBhvr>
                                        <p:cTn id="39" fill="hold"/>
                                        <p:tgtEl>
                                          <p:spTgt spid="1290">
                                            <p:txEl>
                                              <p:pRg st="5" end="5"/>
                                            </p:txEl>
                                          </p:spTgt>
                                        </p:tgtEl>
                                        <p:attrNameLst>
                                          <p:attrName>style.visibility</p:attrName>
                                        </p:attrNameLst>
                                      </p:cBhvr>
                                      <p:to>
                                        <p:strVal val="visible"/>
                                      </p:to>
                                    </p:set>
                                    <p:animEffect filter="blinds(horizontal)" transition="in">
                                      <p:cBhvr>
                                        <p:cTn id="40" dur="500"/>
                                        <p:tgtEl>
                                          <p:spTgt spid="1290">
                                            <p:txEl>
                                              <p:pRg st="5" end="5"/>
                                            </p:txEl>
                                          </p:spTgt>
                                        </p:tgtEl>
                                      </p:cBhvr>
                                    </p:animEffect>
                                  </p:childTnLst>
                                </p:cTn>
                              </p:par>
                            </p:childTnLst>
                          </p:cTn>
                        </p:par>
                        <p:par>
                          <p:cTn id="41" fill="hold">
                            <p:stCondLst>
                              <p:cond delay="500"/>
                            </p:stCondLst>
                            <p:childTnLst>
                              <p:par>
                                <p:cTn id="42" presetClass="entr" nodeType="afterEffect" presetSubtype="0" presetID="1" grpId="4" fill="hold">
                                  <p:stCondLst>
                                    <p:cond delay="0"/>
                                  </p:stCondLst>
                                  <p:iterate type="el" backwards="0">
                                    <p:tmAbs val="0"/>
                                  </p:iterate>
                                  <p:childTnLst>
                                    <p:set>
                                      <p:cBhvr>
                                        <p:cTn id="43" fill="hold"/>
                                        <p:tgtEl>
                                          <p:spTgt spid="12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8" grpId="1"/>
      <p:bldP build="whole" bldLvl="1" animBg="1" rev="0" advAuto="0" spid="1291" grpId="4"/>
      <p:bldP build="p" bldLvl="1" animBg="1" rev="0" advAuto="0" spid="1290" grpId="2"/>
      <p:bldP build="whole" bldLvl="1" animBg="1" rev="0" advAuto="0" spid="1289" grpId="3"/>
    </p:bldLst>
  </p:timing>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3" name="image.tif" descr="image.tif"/>
          <p:cNvPicPr>
            <a:picLocks noChangeAspect="1"/>
          </p:cNvPicPr>
          <p:nvPr/>
        </p:nvPicPr>
        <p:blipFill>
          <a:blip r:embed="rId2">
            <a:extLst/>
          </a:blip>
          <a:stretch>
            <a:fillRect/>
          </a:stretch>
        </p:blipFill>
        <p:spPr>
          <a:xfrm>
            <a:off x="3486150" y="1254125"/>
            <a:ext cx="5657850" cy="5603875"/>
          </a:xfrm>
          <a:prstGeom prst="rect">
            <a:avLst/>
          </a:prstGeom>
          <a:ln w="12700">
            <a:miter lim="400000"/>
          </a:ln>
        </p:spPr>
      </p:pic>
      <p:sp>
        <p:nvSpPr>
          <p:cNvPr id="1294" name="Rectangle"/>
          <p:cNvSpPr/>
          <p:nvPr/>
        </p:nvSpPr>
        <p:spPr>
          <a:xfrm>
            <a:off x="5414357" y="3613626"/>
            <a:ext cx="609601" cy="368301"/>
          </a:xfrm>
          <a:prstGeom prst="rect">
            <a:avLst/>
          </a:prstGeom>
          <a:solidFill>
            <a:srgbClr val="FFFFFF">
              <a:alpha val="55034"/>
            </a:srgbClr>
          </a:solidFill>
          <a:ln w="12700">
            <a:miter lim="400000"/>
          </a:ln>
        </p:spPr>
        <p:txBody>
          <a:bodyPr lIns="46037" tIns="46037" rIns="46037" bIns="46037"/>
          <a:lstStyle/>
          <a:p>
            <a:pPr>
              <a:buClrTx/>
              <a:buSzTx/>
              <a:buNone/>
            </a:pPr>
          </a:p>
        </p:txBody>
      </p:sp>
      <p:sp>
        <p:nvSpPr>
          <p:cNvPr id="1295" name="Rectangle"/>
          <p:cNvSpPr/>
          <p:nvPr/>
        </p:nvSpPr>
        <p:spPr>
          <a:xfrm>
            <a:off x="5531832" y="4660900"/>
            <a:ext cx="609601" cy="368300"/>
          </a:xfrm>
          <a:prstGeom prst="rect">
            <a:avLst/>
          </a:prstGeom>
          <a:solidFill>
            <a:srgbClr val="FFFFFF">
              <a:alpha val="69709"/>
            </a:srgbClr>
          </a:solidFill>
          <a:ln w="12700">
            <a:miter lim="400000"/>
          </a:ln>
        </p:spPr>
        <p:txBody>
          <a:bodyPr lIns="46037" tIns="46037" rIns="46037" bIns="46037"/>
          <a:lstStyle/>
          <a:p>
            <a:pPr>
              <a:buClrTx/>
              <a:buSzTx/>
              <a:buNone/>
            </a:pPr>
          </a:p>
        </p:txBody>
      </p:sp>
      <p:sp>
        <p:nvSpPr>
          <p:cNvPr id="1296" name="Rectangle"/>
          <p:cNvSpPr/>
          <p:nvPr/>
        </p:nvSpPr>
        <p:spPr>
          <a:xfrm>
            <a:off x="6675437" y="4436745"/>
            <a:ext cx="609601" cy="368301"/>
          </a:xfrm>
          <a:prstGeom prst="rect">
            <a:avLst/>
          </a:prstGeom>
          <a:solidFill>
            <a:srgbClr val="FFFFFF">
              <a:alpha val="69709"/>
            </a:srgbClr>
          </a:solidFill>
          <a:ln w="12700">
            <a:miter lim="400000"/>
          </a:ln>
        </p:spPr>
        <p:txBody>
          <a:bodyPr lIns="46037" tIns="46037" rIns="46037" bIns="46037"/>
          <a:lstStyle/>
          <a:p>
            <a:pPr>
              <a:buClrTx/>
              <a:buSzTx/>
              <a:buNone/>
            </a:pPr>
          </a:p>
        </p:txBody>
      </p:sp>
      <p:sp>
        <p:nvSpPr>
          <p:cNvPr id="1297" name="Rectangle"/>
          <p:cNvSpPr/>
          <p:nvPr/>
        </p:nvSpPr>
        <p:spPr>
          <a:xfrm>
            <a:off x="6600507" y="3795395"/>
            <a:ext cx="609601" cy="368301"/>
          </a:xfrm>
          <a:prstGeom prst="rect">
            <a:avLst/>
          </a:prstGeom>
          <a:solidFill>
            <a:srgbClr val="FFFFFF">
              <a:alpha val="55034"/>
            </a:srgbClr>
          </a:solidFill>
          <a:ln w="12700">
            <a:miter lim="400000"/>
          </a:ln>
        </p:spPr>
        <p:txBody>
          <a:bodyPr lIns="46037" tIns="46037" rIns="46037" bIns="46037"/>
          <a:lstStyle/>
          <a:p>
            <a:pPr>
              <a:buClrTx/>
              <a:buSzTx/>
              <a:buNone/>
            </a:pPr>
          </a:p>
        </p:txBody>
      </p:sp>
      <p:sp>
        <p:nvSpPr>
          <p:cNvPr id="1298" name="Rectangle"/>
          <p:cNvSpPr/>
          <p:nvPr/>
        </p:nvSpPr>
        <p:spPr>
          <a:xfrm>
            <a:off x="6644093" y="3396932"/>
            <a:ext cx="609601" cy="368301"/>
          </a:xfrm>
          <a:prstGeom prst="rect">
            <a:avLst/>
          </a:prstGeom>
          <a:solidFill>
            <a:srgbClr val="FFFFFF">
              <a:alpha val="55034"/>
            </a:srgbClr>
          </a:solidFill>
          <a:ln w="12700">
            <a:miter lim="400000"/>
          </a:ln>
        </p:spPr>
        <p:txBody>
          <a:bodyPr lIns="46037" tIns="46037" rIns="46037" bIns="46037"/>
          <a:lstStyle/>
          <a:p>
            <a:pPr>
              <a:buClrTx/>
              <a:buSzTx/>
              <a:buNone/>
            </a:pPr>
          </a:p>
        </p:txBody>
      </p:sp>
      <p:sp>
        <p:nvSpPr>
          <p:cNvPr id="1299" name="Rectangle"/>
          <p:cNvSpPr/>
          <p:nvPr/>
        </p:nvSpPr>
        <p:spPr>
          <a:xfrm>
            <a:off x="6687680" y="1672907"/>
            <a:ext cx="522428" cy="320095"/>
          </a:xfrm>
          <a:prstGeom prst="rect">
            <a:avLst/>
          </a:prstGeom>
          <a:solidFill>
            <a:srgbClr val="FFFFFF">
              <a:alpha val="55034"/>
            </a:srgbClr>
          </a:solidFill>
          <a:ln w="12700">
            <a:miter lim="400000"/>
          </a:ln>
        </p:spPr>
        <p:txBody>
          <a:bodyPr lIns="46037" tIns="46037" rIns="46037" bIns="46037"/>
          <a:lstStyle/>
          <a:p>
            <a:pPr>
              <a:buClrTx/>
              <a:buSzTx/>
              <a:buNone/>
            </a:pPr>
          </a:p>
        </p:txBody>
      </p:sp>
      <p:sp>
        <p:nvSpPr>
          <p:cNvPr id="1300" name="Rectangle"/>
          <p:cNvSpPr/>
          <p:nvPr/>
        </p:nvSpPr>
        <p:spPr>
          <a:xfrm>
            <a:off x="7157717" y="1762098"/>
            <a:ext cx="522427" cy="320094"/>
          </a:xfrm>
          <a:prstGeom prst="rect">
            <a:avLst/>
          </a:prstGeom>
          <a:solidFill>
            <a:srgbClr val="FFFFFF">
              <a:alpha val="55034"/>
            </a:srgbClr>
          </a:solidFill>
          <a:ln w="12700">
            <a:miter lim="400000"/>
          </a:ln>
        </p:spPr>
        <p:txBody>
          <a:bodyPr lIns="46037" tIns="46037" rIns="46037" bIns="46037"/>
          <a:lstStyle/>
          <a:p>
            <a:pPr>
              <a:buClrTx/>
              <a:buSzTx/>
              <a:buNone/>
            </a:pPr>
          </a:p>
        </p:txBody>
      </p:sp>
      <p:sp>
        <p:nvSpPr>
          <p:cNvPr id="1301" name="Rectangle"/>
          <p:cNvSpPr/>
          <p:nvPr/>
        </p:nvSpPr>
        <p:spPr>
          <a:xfrm>
            <a:off x="7592692" y="1961937"/>
            <a:ext cx="522427" cy="320095"/>
          </a:xfrm>
          <a:prstGeom prst="rect">
            <a:avLst/>
          </a:prstGeom>
          <a:solidFill>
            <a:srgbClr val="FFFFFF">
              <a:alpha val="55034"/>
            </a:srgbClr>
          </a:solidFill>
          <a:ln w="12700">
            <a:miter lim="400000"/>
          </a:ln>
        </p:spPr>
        <p:txBody>
          <a:bodyPr lIns="46037" tIns="46037" rIns="46037" bIns="46037"/>
          <a:lstStyle/>
          <a:p>
            <a:pPr>
              <a:buClrTx/>
              <a:buSzTx/>
              <a:buNone/>
            </a:pPr>
          </a:p>
        </p:txBody>
      </p:sp>
      <p:sp>
        <p:nvSpPr>
          <p:cNvPr id="1302" name="Rectangle"/>
          <p:cNvSpPr/>
          <p:nvPr/>
        </p:nvSpPr>
        <p:spPr>
          <a:xfrm>
            <a:off x="8031886" y="2332010"/>
            <a:ext cx="522427" cy="320095"/>
          </a:xfrm>
          <a:prstGeom prst="rect">
            <a:avLst/>
          </a:prstGeom>
          <a:solidFill>
            <a:srgbClr val="FFFFFF">
              <a:alpha val="55034"/>
            </a:srgbClr>
          </a:solidFill>
          <a:ln w="12700">
            <a:miter lim="400000"/>
          </a:ln>
        </p:spPr>
        <p:txBody>
          <a:bodyPr lIns="46037" tIns="46037" rIns="46037" bIns="46037"/>
          <a:lstStyle/>
          <a:p>
            <a:pPr>
              <a:buClrTx/>
              <a:buSzTx/>
              <a:buNone/>
            </a:pPr>
          </a:p>
        </p:txBody>
      </p:sp>
      <p:sp>
        <p:nvSpPr>
          <p:cNvPr id="1303" name="Rectangle"/>
          <p:cNvSpPr/>
          <p:nvPr/>
        </p:nvSpPr>
        <p:spPr>
          <a:xfrm>
            <a:off x="8451529" y="2866998"/>
            <a:ext cx="522428" cy="320094"/>
          </a:xfrm>
          <a:prstGeom prst="rect">
            <a:avLst/>
          </a:prstGeom>
          <a:solidFill>
            <a:srgbClr val="FFFFFF">
              <a:alpha val="55034"/>
            </a:srgbClr>
          </a:solidFill>
          <a:ln w="12700">
            <a:miter lim="400000"/>
          </a:ln>
        </p:spPr>
        <p:txBody>
          <a:bodyPr lIns="46037" tIns="46037" rIns="46037" bIns="46037"/>
          <a:lstStyle/>
          <a:p>
            <a:pPr>
              <a:buClrTx/>
              <a:buSzTx/>
              <a:buNone/>
            </a:pPr>
          </a:p>
        </p:txBody>
      </p:sp>
      <p:sp>
        <p:nvSpPr>
          <p:cNvPr id="1304" name="Rectangle"/>
          <p:cNvSpPr/>
          <p:nvPr/>
        </p:nvSpPr>
        <p:spPr>
          <a:xfrm>
            <a:off x="5419214" y="3158807"/>
            <a:ext cx="609601" cy="368301"/>
          </a:xfrm>
          <a:prstGeom prst="rect">
            <a:avLst/>
          </a:prstGeom>
          <a:solidFill>
            <a:srgbClr val="FFFFFF">
              <a:alpha val="55034"/>
            </a:srgbClr>
          </a:solidFill>
          <a:ln w="12700">
            <a:miter lim="400000"/>
          </a:ln>
        </p:spPr>
        <p:txBody>
          <a:bodyPr lIns="46037" tIns="46037" rIns="46037" bIns="46037"/>
          <a:lstStyle/>
          <a:p>
            <a:pPr>
              <a:buClrTx/>
              <a:buSzTx/>
              <a:buNone/>
            </a:pPr>
          </a:p>
        </p:txBody>
      </p:sp>
      <p:sp>
        <p:nvSpPr>
          <p:cNvPr id="1305" name="Ligne"/>
          <p:cNvSpPr/>
          <p:nvPr/>
        </p:nvSpPr>
        <p:spPr>
          <a:xfrm flipV="1">
            <a:off x="1846262" y="4183062"/>
            <a:ext cx="3205163" cy="144464"/>
          </a:xfrm>
          <a:prstGeom prst="line">
            <a:avLst/>
          </a:prstGeom>
          <a:ln w="127000">
            <a:solidFill>
              <a:srgbClr val="F6C343"/>
            </a:solidFill>
            <a:tailEnd type="triangle"/>
          </a:ln>
        </p:spPr>
        <p:txBody>
          <a:bodyPr lIns="45719" rIns="45719"/>
          <a:lstStyle/>
          <a:p>
            <a:pPr>
              <a:defRPr>
                <a:solidFill>
                  <a:srgbClr val="FFFFFF"/>
                </a:solidFill>
              </a:defRPr>
            </a:pPr>
          </a:p>
        </p:txBody>
      </p:sp>
      <p:sp>
        <p:nvSpPr>
          <p:cNvPr id="1306" name="+5°"/>
          <p:cNvSpPr txBox="1"/>
          <p:nvPr/>
        </p:nvSpPr>
        <p:spPr>
          <a:xfrm>
            <a:off x="6600507" y="3794125"/>
            <a:ext cx="759461" cy="370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400"/>
              </a:spcBef>
              <a:buSzTx/>
              <a:buFont typeface="Wingdings"/>
              <a:buNone/>
              <a:defRPr sz="2000">
                <a:solidFill>
                  <a:srgbClr val="FF0000"/>
                </a:solidFill>
                <a:latin typeface="Franklin Gothic Book"/>
                <a:ea typeface="Franklin Gothic Book"/>
                <a:cs typeface="Franklin Gothic Book"/>
                <a:sym typeface="Franklin Gothic Book"/>
              </a:defRPr>
            </a:lvl1pPr>
          </a:lstStyle>
          <a:p>
            <a:pPr/>
            <a:r>
              <a:t>+5°</a:t>
            </a:r>
          </a:p>
        </p:txBody>
      </p:sp>
      <p:sp>
        <p:nvSpPr>
          <p:cNvPr id="1307" name="+10°"/>
          <p:cNvSpPr txBox="1"/>
          <p:nvPr/>
        </p:nvSpPr>
        <p:spPr>
          <a:xfrm>
            <a:off x="5378132" y="3621087"/>
            <a:ext cx="6917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400"/>
              </a:spcBef>
              <a:buSzTx/>
              <a:buFont typeface="Wingdings"/>
              <a:buNone/>
              <a:defRPr sz="2000">
                <a:solidFill>
                  <a:srgbClr val="FF0000"/>
                </a:solidFill>
                <a:latin typeface="Franklin Gothic Book"/>
                <a:ea typeface="Franklin Gothic Book"/>
                <a:cs typeface="Franklin Gothic Book"/>
                <a:sym typeface="Franklin Gothic Book"/>
              </a:defRPr>
            </a:lvl1pPr>
          </a:lstStyle>
          <a:p>
            <a:pPr/>
            <a:r>
              <a:t>+10°</a:t>
            </a:r>
          </a:p>
        </p:txBody>
      </p:sp>
      <p:sp>
        <p:nvSpPr>
          <p:cNvPr id="1308" name="+15°"/>
          <p:cNvSpPr txBox="1"/>
          <p:nvPr/>
        </p:nvSpPr>
        <p:spPr>
          <a:xfrm>
            <a:off x="6598919" y="3395662"/>
            <a:ext cx="699950"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400"/>
              </a:spcBef>
              <a:buSzTx/>
              <a:buFont typeface="Wingdings"/>
              <a:buNone/>
              <a:defRPr sz="2000">
                <a:solidFill>
                  <a:srgbClr val="FF0000"/>
                </a:solidFill>
                <a:latin typeface="Franklin Gothic Book"/>
                <a:ea typeface="Franklin Gothic Book"/>
                <a:cs typeface="Franklin Gothic Book"/>
                <a:sym typeface="Franklin Gothic Book"/>
              </a:defRPr>
            </a:lvl1pPr>
          </a:lstStyle>
          <a:p>
            <a:pPr/>
            <a:r>
              <a:t>+15°</a:t>
            </a:r>
          </a:p>
        </p:txBody>
      </p:sp>
      <p:sp>
        <p:nvSpPr>
          <p:cNvPr id="1309" name="+20°"/>
          <p:cNvSpPr txBox="1"/>
          <p:nvPr/>
        </p:nvSpPr>
        <p:spPr>
          <a:xfrm>
            <a:off x="5395595" y="3157537"/>
            <a:ext cx="69994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400"/>
              </a:spcBef>
              <a:buSzTx/>
              <a:buFont typeface="Wingdings"/>
              <a:buNone/>
              <a:defRPr sz="2000">
                <a:solidFill>
                  <a:srgbClr val="FF0000"/>
                </a:solidFill>
                <a:latin typeface="Franklin Gothic Book"/>
                <a:ea typeface="Franklin Gothic Book"/>
                <a:cs typeface="Franklin Gothic Book"/>
                <a:sym typeface="Franklin Gothic Book"/>
              </a:defRPr>
            </a:lvl1pPr>
          </a:lstStyle>
          <a:p>
            <a:pPr/>
            <a:r>
              <a:t>+20°</a:t>
            </a:r>
          </a:p>
        </p:txBody>
      </p:sp>
      <p:sp>
        <p:nvSpPr>
          <p:cNvPr id="1310" name="-10°"/>
          <p:cNvSpPr txBox="1"/>
          <p:nvPr/>
        </p:nvSpPr>
        <p:spPr>
          <a:xfrm>
            <a:off x="6716394" y="4435475"/>
            <a:ext cx="606312"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400"/>
              </a:spcBef>
              <a:buSzTx/>
              <a:buFont typeface="Wingdings"/>
              <a:buNone/>
              <a:defRPr sz="2000">
                <a:solidFill>
                  <a:srgbClr val="9227A6"/>
                </a:solidFill>
                <a:latin typeface="Franklin Gothic Book"/>
                <a:ea typeface="Franklin Gothic Book"/>
                <a:cs typeface="Franklin Gothic Book"/>
                <a:sym typeface="Franklin Gothic Book"/>
              </a:defRPr>
            </a:lvl1pPr>
          </a:lstStyle>
          <a:p>
            <a:pPr/>
            <a:r>
              <a:t>-10°</a:t>
            </a:r>
          </a:p>
        </p:txBody>
      </p:sp>
      <p:sp>
        <p:nvSpPr>
          <p:cNvPr id="1311" name="-15°"/>
          <p:cNvSpPr txBox="1"/>
          <p:nvPr/>
        </p:nvSpPr>
        <p:spPr>
          <a:xfrm>
            <a:off x="5530532" y="4660900"/>
            <a:ext cx="610901"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400"/>
              </a:spcBef>
              <a:buSzTx/>
              <a:buFont typeface="Wingdings"/>
              <a:buNone/>
              <a:defRPr sz="2000">
                <a:solidFill>
                  <a:srgbClr val="9227A6"/>
                </a:solidFill>
                <a:latin typeface="Franklin Gothic Book"/>
                <a:ea typeface="Franklin Gothic Book"/>
                <a:cs typeface="Franklin Gothic Book"/>
                <a:sym typeface="Franklin Gothic Book"/>
              </a:defRPr>
            </a:lvl1pPr>
          </a:lstStyle>
          <a:p>
            <a:pPr/>
            <a:r>
              <a:t>-15°</a:t>
            </a:r>
          </a:p>
        </p:txBody>
      </p:sp>
      <p:sp>
        <p:nvSpPr>
          <p:cNvPr id="1312" name="10°"/>
          <p:cNvSpPr txBox="1"/>
          <p:nvPr/>
        </p:nvSpPr>
        <p:spPr>
          <a:xfrm>
            <a:off x="6706869" y="1646237"/>
            <a:ext cx="60631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400"/>
              </a:spcBef>
              <a:buSzTx/>
              <a:buFont typeface="Wingdings"/>
              <a:buNone/>
              <a:defRPr sz="2000">
                <a:solidFill>
                  <a:srgbClr val="FF0000"/>
                </a:solidFill>
                <a:latin typeface="Franklin Gothic Book"/>
                <a:ea typeface="Franklin Gothic Book"/>
                <a:cs typeface="Franklin Gothic Book"/>
                <a:sym typeface="Franklin Gothic Book"/>
              </a:defRPr>
            </a:lvl1pPr>
          </a:lstStyle>
          <a:p>
            <a:pPr/>
            <a:r>
              <a:t>10° </a:t>
            </a:r>
          </a:p>
        </p:txBody>
      </p:sp>
      <p:sp>
        <p:nvSpPr>
          <p:cNvPr id="1313" name="20°"/>
          <p:cNvSpPr txBox="1"/>
          <p:nvPr/>
        </p:nvSpPr>
        <p:spPr>
          <a:xfrm>
            <a:off x="7168832" y="1736725"/>
            <a:ext cx="550997"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400"/>
              </a:spcBef>
              <a:buSzTx/>
              <a:buFont typeface="Wingdings"/>
              <a:buNone/>
              <a:defRPr sz="2000">
                <a:solidFill>
                  <a:srgbClr val="FF0000"/>
                </a:solidFill>
                <a:latin typeface="Franklin Gothic Book"/>
                <a:ea typeface="Franklin Gothic Book"/>
                <a:cs typeface="Franklin Gothic Book"/>
                <a:sym typeface="Franklin Gothic Book"/>
              </a:defRPr>
            </a:lvl1pPr>
          </a:lstStyle>
          <a:p>
            <a:pPr/>
            <a:r>
              <a:t>20°</a:t>
            </a:r>
          </a:p>
        </p:txBody>
      </p:sp>
      <p:sp>
        <p:nvSpPr>
          <p:cNvPr id="1314" name="30°"/>
          <p:cNvSpPr txBox="1"/>
          <p:nvPr/>
        </p:nvSpPr>
        <p:spPr>
          <a:xfrm>
            <a:off x="7603807" y="1954212"/>
            <a:ext cx="55099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400"/>
              </a:spcBef>
              <a:buSzTx/>
              <a:buFont typeface="Wingdings"/>
              <a:buNone/>
              <a:defRPr sz="2000">
                <a:solidFill>
                  <a:srgbClr val="FF0000"/>
                </a:solidFill>
                <a:latin typeface="Franklin Gothic Book"/>
                <a:ea typeface="Franklin Gothic Book"/>
                <a:cs typeface="Franklin Gothic Book"/>
                <a:sym typeface="Franklin Gothic Book"/>
              </a:defRPr>
            </a:lvl1pPr>
          </a:lstStyle>
          <a:p>
            <a:pPr/>
            <a:r>
              <a:t>30°</a:t>
            </a:r>
          </a:p>
        </p:txBody>
      </p:sp>
      <p:sp>
        <p:nvSpPr>
          <p:cNvPr id="1315" name="45°"/>
          <p:cNvSpPr txBox="1"/>
          <p:nvPr/>
        </p:nvSpPr>
        <p:spPr>
          <a:xfrm>
            <a:off x="8046719" y="2306637"/>
            <a:ext cx="550998"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400"/>
              </a:spcBef>
              <a:buSzTx/>
              <a:buFont typeface="Wingdings"/>
              <a:buNone/>
              <a:defRPr sz="2000">
                <a:solidFill>
                  <a:srgbClr val="FF0000"/>
                </a:solidFill>
                <a:latin typeface="Franklin Gothic Book"/>
                <a:ea typeface="Franklin Gothic Book"/>
                <a:cs typeface="Franklin Gothic Book"/>
                <a:sym typeface="Franklin Gothic Book"/>
              </a:defRPr>
            </a:lvl1pPr>
          </a:lstStyle>
          <a:p>
            <a:pPr/>
            <a:r>
              <a:t>45°</a:t>
            </a:r>
          </a:p>
        </p:txBody>
      </p:sp>
      <p:sp>
        <p:nvSpPr>
          <p:cNvPr id="1316" name="60°"/>
          <p:cNvSpPr txBox="1"/>
          <p:nvPr/>
        </p:nvSpPr>
        <p:spPr>
          <a:xfrm>
            <a:off x="8437244" y="2841625"/>
            <a:ext cx="550998"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400"/>
              </a:spcBef>
              <a:buSzTx/>
              <a:buFont typeface="Wingdings"/>
              <a:buNone/>
              <a:defRPr sz="2000">
                <a:solidFill>
                  <a:srgbClr val="FF0000"/>
                </a:solidFill>
                <a:latin typeface="Franklin Gothic Book"/>
                <a:ea typeface="Franklin Gothic Book"/>
                <a:cs typeface="Franklin Gothic Book"/>
                <a:sym typeface="Franklin Gothic Book"/>
              </a:defRPr>
            </a:lvl1pPr>
          </a:lstStyle>
          <a:p>
            <a:pPr/>
            <a:r>
              <a:t>60°</a:t>
            </a:r>
          </a:p>
        </p:txBody>
      </p:sp>
      <p:sp>
        <p:nvSpPr>
          <p:cNvPr id="1317" name="Epaisseur maquette représente…"/>
          <p:cNvSpPr txBox="1"/>
          <p:nvPr/>
        </p:nvSpPr>
        <p:spPr>
          <a:xfrm>
            <a:off x="312698" y="3825875"/>
            <a:ext cx="3298954" cy="65430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buSzTx/>
              <a:buFont typeface="Wingdings"/>
              <a:buNone/>
              <a:defRPr sz="1800">
                <a:solidFill>
                  <a:srgbClr val="FFFFFF"/>
                </a:solidFill>
                <a:latin typeface="Franklin Gothic Book"/>
                <a:ea typeface="Franklin Gothic Book"/>
                <a:cs typeface="Franklin Gothic Book"/>
                <a:sym typeface="Franklin Gothic Book"/>
              </a:defRPr>
            </a:pPr>
            <a:r>
              <a:t>Epaisseur maquette représente </a:t>
            </a:r>
          </a:p>
          <a:p>
            <a:pPr>
              <a:spcBef>
                <a:spcPts val="400"/>
              </a:spcBef>
              <a:buSzTx/>
              <a:buFont typeface="Wingdings"/>
              <a:buNone/>
              <a:defRPr sz="1800">
                <a:solidFill>
                  <a:srgbClr val="FFFFFF"/>
                </a:solidFill>
                <a:latin typeface="Franklin Gothic Book"/>
                <a:ea typeface="Franklin Gothic Book"/>
                <a:cs typeface="Franklin Gothic Book"/>
                <a:sym typeface="Franklin Gothic Book"/>
              </a:defRPr>
            </a:pPr>
            <a:r>
              <a:t>2° d’assiette</a:t>
            </a:r>
          </a:p>
        </p:txBody>
      </p:sp>
      <p:sp>
        <p:nvSpPr>
          <p:cNvPr id="1318" name="Rappels (3/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(3/6)</a:t>
            </a:r>
          </a:p>
        </p:txBody>
      </p:sp>
      <p:sp>
        <p:nvSpPr>
          <p:cNvPr id="131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9" grpId="1"/>
    </p:bldLst>
  </p:timing>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1" name="Rappels (4/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(4/6)</a:t>
            </a:r>
          </a:p>
        </p:txBody>
      </p:sp>
      <p:sp>
        <p:nvSpPr>
          <p:cNvPr id="1322" name="Vi…"/>
          <p:cNvSpPr txBox="1"/>
          <p:nvPr/>
        </p:nvSpPr>
        <p:spPr>
          <a:xfrm>
            <a:off x="317500" y="1792060"/>
            <a:ext cx="1185703" cy="5208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p>
            <a:pPr>
              <a:buClrTx/>
              <a:buSzTx/>
              <a:buNone/>
              <a:defRPr sz="1500">
                <a:solidFill>
                  <a:srgbClr val="4180FF"/>
                </a:solidFill>
                <a:latin typeface="Franklin Gothic Book"/>
                <a:ea typeface="Franklin Gothic Book"/>
                <a:cs typeface="Franklin Gothic Book"/>
                <a:sym typeface="Franklin Gothic Book"/>
              </a:defRPr>
            </a:pPr>
            <a:r>
              <a:t>V</a:t>
            </a:r>
            <a:r>
              <a:rPr baseline="-5999"/>
              <a:t>i</a:t>
            </a:r>
          </a:p>
          <a:p>
            <a:pPr>
              <a:buClrTx/>
              <a:buSzTx/>
              <a:buNone/>
              <a:defRPr sz="1000">
                <a:solidFill>
                  <a:srgbClr val="4180FF"/>
                </a:solidFill>
                <a:latin typeface="Franklin Gothic Book"/>
                <a:ea typeface="Franklin Gothic Book"/>
                <a:cs typeface="Franklin Gothic Book"/>
                <a:sym typeface="Franklin Gothic Book"/>
              </a:defRPr>
            </a:pPr>
            <a:r>
              <a:t>(</a:t>
            </a:r>
            <a:r>
              <a:rPr i="1"/>
              <a:t>ici environ 93,5 KT</a:t>
            </a:r>
            <a:r>
              <a:t>)</a:t>
            </a:r>
          </a:p>
        </p:txBody>
      </p:sp>
      <p:sp>
        <p:nvSpPr>
          <p:cNvPr id="1323" name="tendance de la Vi…"/>
          <p:cNvSpPr txBox="1"/>
          <p:nvPr/>
        </p:nvSpPr>
        <p:spPr>
          <a:xfrm>
            <a:off x="321966" y="3662727"/>
            <a:ext cx="1477562" cy="5208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p>
            <a:pPr>
              <a:buClrTx/>
              <a:buSzTx/>
              <a:buNone/>
              <a:defRPr sz="1500">
                <a:solidFill>
                  <a:srgbClr val="4180FF"/>
                </a:solidFill>
                <a:latin typeface="Franklin Gothic Book"/>
                <a:ea typeface="Franklin Gothic Book"/>
                <a:cs typeface="Franklin Gothic Book"/>
                <a:sym typeface="Franklin Gothic Book"/>
              </a:defRPr>
            </a:pPr>
            <a:r>
              <a:t>tendance de la V</a:t>
            </a:r>
            <a:r>
              <a:rPr baseline="-5999"/>
              <a:t>i</a:t>
            </a:r>
          </a:p>
          <a:p>
            <a:pPr>
              <a:buClrTx/>
              <a:buSzTx/>
              <a:buNone/>
              <a:defRPr sz="1000">
                <a:solidFill>
                  <a:srgbClr val="4180FF"/>
                </a:solidFill>
                <a:latin typeface="Franklin Gothic Book"/>
                <a:ea typeface="Franklin Gothic Book"/>
                <a:cs typeface="Franklin Gothic Book"/>
                <a:sym typeface="Franklin Gothic Book"/>
              </a:defRPr>
            </a:pPr>
            <a:r>
              <a:t>(</a:t>
            </a:r>
            <a:r>
              <a:rPr i="1"/>
              <a:t>ici à 90kt dans 6s</a:t>
            </a:r>
            <a:r>
              <a:t>)</a:t>
            </a:r>
          </a:p>
        </p:txBody>
      </p:sp>
      <p:sp>
        <p:nvSpPr>
          <p:cNvPr id="1324" name="Vi de référence…"/>
          <p:cNvSpPr txBox="1"/>
          <p:nvPr/>
        </p:nvSpPr>
        <p:spPr>
          <a:xfrm>
            <a:off x="1814074" y="5547454"/>
            <a:ext cx="1304455" cy="5208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p>
            <a:pPr>
              <a:buClrTx/>
              <a:buSzTx/>
              <a:buNone/>
              <a:defRPr sz="1500">
                <a:solidFill>
                  <a:srgbClr val="4180FF"/>
                </a:solidFill>
                <a:latin typeface="Franklin Gothic Book"/>
                <a:ea typeface="Franklin Gothic Book"/>
                <a:cs typeface="Franklin Gothic Book"/>
                <a:sym typeface="Franklin Gothic Book"/>
              </a:defRPr>
            </a:pPr>
            <a:r>
              <a:t>V</a:t>
            </a:r>
            <a:r>
              <a:rPr baseline="-5999"/>
              <a:t>i</a:t>
            </a:r>
            <a:r>
              <a:t> de référence</a:t>
            </a:r>
          </a:p>
          <a:p>
            <a:pPr>
              <a:buClrTx/>
              <a:buSzTx/>
              <a:buNone/>
              <a:defRPr sz="1000">
                <a:solidFill>
                  <a:srgbClr val="4180FF"/>
                </a:solidFill>
                <a:latin typeface="Franklin Gothic Book"/>
                <a:ea typeface="Franklin Gothic Book"/>
                <a:cs typeface="Franklin Gothic Book"/>
                <a:sym typeface="Franklin Gothic Book"/>
              </a:defRPr>
            </a:pPr>
            <a:r>
              <a:t>(</a:t>
            </a:r>
            <a:r>
              <a:rPr i="1"/>
              <a:t>V</a:t>
            </a:r>
            <a:r>
              <a:rPr baseline="-5999" i="1"/>
              <a:t>x</a:t>
            </a:r>
            <a:r>
              <a:rPr i="1"/>
              <a:t>, V</a:t>
            </a:r>
            <a:r>
              <a:rPr baseline="-5999" i="1"/>
              <a:t>y</a:t>
            </a:r>
            <a:r>
              <a:rPr i="1"/>
              <a:t>, V</a:t>
            </a:r>
            <a:r>
              <a:rPr baseline="-5999" i="1"/>
              <a:t>A</a:t>
            </a:r>
            <a:r>
              <a:t>)</a:t>
            </a:r>
          </a:p>
        </p:txBody>
      </p:sp>
      <p:sp>
        <p:nvSpPr>
          <p:cNvPr id="1325" name="repère de taux de virage standard…"/>
          <p:cNvSpPr txBox="1"/>
          <p:nvPr/>
        </p:nvSpPr>
        <p:spPr>
          <a:xfrm>
            <a:off x="2937970" y="5967703"/>
            <a:ext cx="2816798" cy="5208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p>
            <a:pPr algn="ctr">
              <a:buClrTx/>
              <a:buSzTx/>
              <a:buNone/>
              <a:defRPr sz="1500">
                <a:solidFill>
                  <a:srgbClr val="4180FF"/>
                </a:solidFill>
                <a:latin typeface="Franklin Gothic Book"/>
                <a:ea typeface="Franklin Gothic Book"/>
                <a:cs typeface="Franklin Gothic Book"/>
                <a:sym typeface="Franklin Gothic Book"/>
              </a:defRPr>
            </a:pPr>
            <a:r>
              <a:t>repère de taux de virage standard</a:t>
            </a:r>
          </a:p>
          <a:p>
            <a:pPr algn="ctr">
              <a:buClrTx/>
              <a:buSzTx/>
              <a:buNone/>
              <a:defRPr sz="1000">
                <a:solidFill>
                  <a:srgbClr val="4180FF"/>
                </a:solidFill>
                <a:latin typeface="Franklin Gothic Book"/>
                <a:ea typeface="Franklin Gothic Book"/>
                <a:cs typeface="Franklin Gothic Book"/>
                <a:sym typeface="Franklin Gothic Book"/>
              </a:defRPr>
            </a:pPr>
            <a:r>
              <a:t>(</a:t>
            </a:r>
            <a:r>
              <a:rPr i="1"/>
              <a:t>180° -&gt; 1 min</a:t>
            </a:r>
            <a:r>
              <a:t>)</a:t>
            </a:r>
          </a:p>
        </p:txBody>
      </p:sp>
      <p:sp>
        <p:nvSpPr>
          <p:cNvPr id="1326" name="taux de virage en cours…"/>
          <p:cNvSpPr txBox="1"/>
          <p:nvPr/>
        </p:nvSpPr>
        <p:spPr>
          <a:xfrm>
            <a:off x="4910762" y="5323558"/>
            <a:ext cx="2341601" cy="5208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p>
            <a:pPr algn="ctr">
              <a:buClrTx/>
              <a:buSzTx/>
              <a:buNone/>
              <a:defRPr sz="1500">
                <a:solidFill>
                  <a:srgbClr val="4180FF"/>
                </a:solidFill>
                <a:latin typeface="Franklin Gothic Book"/>
                <a:ea typeface="Franklin Gothic Book"/>
                <a:cs typeface="Franklin Gothic Book"/>
                <a:sym typeface="Franklin Gothic Book"/>
              </a:defRPr>
            </a:pPr>
            <a:r>
              <a:t>taux de virage en cours</a:t>
            </a:r>
          </a:p>
          <a:p>
            <a:pPr algn="ctr">
              <a:buClrTx/>
              <a:buSzTx/>
              <a:buNone/>
              <a:defRPr sz="1000">
                <a:solidFill>
                  <a:srgbClr val="4180FF"/>
                </a:solidFill>
                <a:latin typeface="Franklin Gothic Book"/>
                <a:ea typeface="Franklin Gothic Book"/>
                <a:cs typeface="Franklin Gothic Book"/>
                <a:sym typeface="Franklin Gothic Book"/>
              </a:defRPr>
            </a:pPr>
            <a:r>
              <a:t>(</a:t>
            </a:r>
            <a:r>
              <a:rPr i="1"/>
              <a:t>ici simplement pour référence car Φ=0°</a:t>
            </a:r>
            <a:r>
              <a:t>)</a:t>
            </a:r>
          </a:p>
        </p:txBody>
      </p:sp>
      <p:sp>
        <p:nvSpPr>
          <p:cNvPr id="1327" name="Z altitude"/>
          <p:cNvSpPr txBox="1"/>
          <p:nvPr/>
        </p:nvSpPr>
        <p:spPr>
          <a:xfrm>
            <a:off x="7443462" y="3690784"/>
            <a:ext cx="861940" cy="3079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500">
                <a:solidFill>
                  <a:srgbClr val="4180FF"/>
                </a:solidFill>
                <a:latin typeface="Franklin Gothic Book"/>
                <a:ea typeface="Franklin Gothic Book"/>
                <a:cs typeface="Franklin Gothic Book"/>
                <a:sym typeface="Franklin Gothic Book"/>
              </a:defRPr>
            </a:lvl1pPr>
          </a:lstStyle>
          <a:p>
            <a:pPr/>
            <a:r>
              <a:t>Z altitude</a:t>
            </a:r>
          </a:p>
        </p:txBody>
      </p:sp>
      <p:sp>
        <p:nvSpPr>
          <p:cNvPr id="1328" name="VZ…"/>
          <p:cNvSpPr txBox="1"/>
          <p:nvPr/>
        </p:nvSpPr>
        <p:spPr>
          <a:xfrm>
            <a:off x="7359503" y="2984747"/>
            <a:ext cx="1001901" cy="5208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p>
            <a:pPr>
              <a:buClrTx/>
              <a:buSzTx/>
              <a:buNone/>
              <a:defRPr sz="1500">
                <a:solidFill>
                  <a:srgbClr val="4180FF"/>
                </a:solidFill>
                <a:latin typeface="Franklin Gothic Book"/>
                <a:ea typeface="Franklin Gothic Book"/>
                <a:cs typeface="Franklin Gothic Book"/>
                <a:sym typeface="Franklin Gothic Book"/>
              </a:defRPr>
            </a:pPr>
            <a:r>
              <a:t>V</a:t>
            </a:r>
            <a:r>
              <a:rPr baseline="-5999"/>
              <a:t>Z</a:t>
            </a:r>
          </a:p>
          <a:p>
            <a:pPr>
              <a:buClrTx/>
              <a:buSzTx/>
              <a:buNone/>
              <a:defRPr sz="1000">
                <a:solidFill>
                  <a:srgbClr val="4180FF"/>
                </a:solidFill>
                <a:latin typeface="Franklin Gothic Book"/>
                <a:ea typeface="Franklin Gothic Book"/>
                <a:cs typeface="Franklin Gothic Book"/>
                <a:sym typeface="Franklin Gothic Book"/>
              </a:defRPr>
            </a:pPr>
            <a:r>
              <a:t>(</a:t>
            </a:r>
            <a:r>
              <a:rPr i="1"/>
              <a:t>ici +680 ft/min)</a:t>
            </a:r>
          </a:p>
        </p:txBody>
      </p:sp>
      <p:sp>
        <p:nvSpPr>
          <p:cNvPr id="1329" name="unité des vitesses…"/>
          <p:cNvSpPr txBox="1"/>
          <p:nvPr/>
        </p:nvSpPr>
        <p:spPr>
          <a:xfrm>
            <a:off x="317763" y="4379689"/>
            <a:ext cx="1546270" cy="5208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p>
            <a:pPr>
              <a:buClrTx/>
              <a:buSzTx/>
              <a:buNone/>
              <a:defRPr sz="1500">
                <a:solidFill>
                  <a:srgbClr val="4180FF"/>
                </a:solidFill>
                <a:latin typeface="Franklin Gothic Book"/>
                <a:ea typeface="Franklin Gothic Book"/>
                <a:cs typeface="Franklin Gothic Book"/>
                <a:sym typeface="Franklin Gothic Book"/>
              </a:defRPr>
            </a:pPr>
            <a:r>
              <a:t>unité des vitesses</a:t>
            </a:r>
          </a:p>
          <a:p>
            <a:pPr>
              <a:buClrTx/>
              <a:buSzTx/>
              <a:buNone/>
              <a:defRPr sz="1000">
                <a:solidFill>
                  <a:srgbClr val="4180FF"/>
                </a:solidFill>
                <a:latin typeface="Franklin Gothic Book"/>
                <a:ea typeface="Franklin Gothic Book"/>
                <a:cs typeface="Franklin Gothic Book"/>
                <a:sym typeface="Franklin Gothic Book"/>
              </a:defRPr>
            </a:pPr>
            <a:r>
              <a:t>(</a:t>
            </a:r>
            <a:r>
              <a:rPr i="1"/>
              <a:t>ici en KT</a:t>
            </a:r>
            <a:r>
              <a:t>)</a:t>
            </a:r>
          </a:p>
        </p:txBody>
      </p:sp>
      <p:sp>
        <p:nvSpPr>
          <p:cNvPr id="1330" name="Ve sol…"/>
          <p:cNvSpPr txBox="1"/>
          <p:nvPr/>
        </p:nvSpPr>
        <p:spPr>
          <a:xfrm>
            <a:off x="321021" y="5323558"/>
            <a:ext cx="689361" cy="5208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p>
            <a:pPr>
              <a:buClrTx/>
              <a:buSzTx/>
              <a:buNone/>
              <a:defRPr sz="1500">
                <a:solidFill>
                  <a:srgbClr val="4180FF"/>
                </a:solidFill>
                <a:latin typeface="Franklin Gothic Book"/>
                <a:ea typeface="Franklin Gothic Book"/>
                <a:cs typeface="Franklin Gothic Book"/>
                <a:sym typeface="Franklin Gothic Book"/>
              </a:defRPr>
            </a:pPr>
            <a:r>
              <a:t>V</a:t>
            </a:r>
            <a:r>
              <a:rPr baseline="-5999"/>
              <a:t>e</a:t>
            </a:r>
            <a:r>
              <a:t> sol</a:t>
            </a:r>
          </a:p>
          <a:p>
            <a:pPr>
              <a:buClrTx/>
              <a:buSzTx/>
              <a:buNone/>
              <a:defRPr sz="1000">
                <a:solidFill>
                  <a:srgbClr val="4180FF"/>
                </a:solidFill>
                <a:latin typeface="Franklin Gothic Book"/>
                <a:ea typeface="Franklin Gothic Book"/>
                <a:cs typeface="Franklin Gothic Book"/>
                <a:sym typeface="Franklin Gothic Book"/>
              </a:defRPr>
            </a:pPr>
            <a:r>
              <a:t>(</a:t>
            </a:r>
            <a:r>
              <a:rPr i="1"/>
              <a:t>ici 103KT</a:t>
            </a:r>
            <a:r>
              <a:t>)</a:t>
            </a:r>
          </a:p>
        </p:txBody>
      </p:sp>
      <p:sp>
        <p:nvSpPr>
          <p:cNvPr id="1331" name="calage altimètre…"/>
          <p:cNvSpPr txBox="1"/>
          <p:nvPr/>
        </p:nvSpPr>
        <p:spPr>
          <a:xfrm>
            <a:off x="7346803" y="4845238"/>
            <a:ext cx="1400791" cy="5208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p>
            <a:pPr>
              <a:buClrTx/>
              <a:buSzTx/>
              <a:buNone/>
              <a:defRPr sz="1500">
                <a:solidFill>
                  <a:srgbClr val="4180FF"/>
                </a:solidFill>
                <a:latin typeface="Franklin Gothic Book"/>
                <a:ea typeface="Franklin Gothic Book"/>
                <a:cs typeface="Franklin Gothic Book"/>
                <a:sym typeface="Franklin Gothic Book"/>
              </a:defRPr>
            </a:pPr>
            <a:r>
              <a:t>calage altimètre</a:t>
            </a:r>
          </a:p>
          <a:p>
            <a:pPr>
              <a:buClrTx/>
              <a:buSzTx/>
              <a:buNone/>
              <a:defRPr sz="1000">
                <a:solidFill>
                  <a:srgbClr val="4180FF"/>
                </a:solidFill>
                <a:latin typeface="Franklin Gothic Book"/>
                <a:ea typeface="Franklin Gothic Book"/>
                <a:cs typeface="Franklin Gothic Book"/>
                <a:sym typeface="Franklin Gothic Book"/>
              </a:defRPr>
            </a:pPr>
            <a:r>
              <a:t>(</a:t>
            </a:r>
            <a:r>
              <a:rPr i="1"/>
              <a:t>ici 1013 Hpa)</a:t>
            </a:r>
          </a:p>
        </p:txBody>
      </p:sp>
      <p:grpSp>
        <p:nvGrpSpPr>
          <p:cNvPr id="1335" name="Grouper"/>
          <p:cNvGrpSpPr/>
          <p:nvPr/>
        </p:nvGrpSpPr>
        <p:grpSpPr>
          <a:xfrm>
            <a:off x="2318549" y="1896186"/>
            <a:ext cx="4506907" cy="3233621"/>
            <a:chOff x="6553" y="1775"/>
            <a:chExt cx="4506906" cy="3233619"/>
          </a:xfrm>
        </p:grpSpPr>
        <p:pic>
          <p:nvPicPr>
            <p:cNvPr id="1332" name="G5.png" descr="G5.png"/>
            <p:cNvPicPr>
              <a:picLocks noChangeAspect="1"/>
            </p:cNvPicPr>
            <p:nvPr/>
          </p:nvPicPr>
          <p:blipFill>
            <a:blip r:embed="rId2">
              <a:extLst/>
            </a:blip>
            <a:srcRect l="0" t="0" r="0" b="0"/>
            <a:stretch>
              <a:fillRect/>
            </a:stretch>
          </p:blipFill>
          <p:spPr>
            <a:xfrm>
              <a:off x="6553" y="1775"/>
              <a:ext cx="4506908" cy="3209773"/>
            </a:xfrm>
            <a:prstGeom prst="rect">
              <a:avLst/>
            </a:prstGeom>
            <a:ln w="12700" cap="flat">
              <a:noFill/>
              <a:miter lim="400000"/>
            </a:ln>
            <a:effectLst/>
          </p:spPr>
        </p:pic>
        <p:sp>
          <p:nvSpPr>
            <p:cNvPr id="1333" name="Rectangle"/>
            <p:cNvSpPr/>
            <p:nvPr/>
          </p:nvSpPr>
          <p:spPr>
            <a:xfrm>
              <a:off x="3381914" y="2959183"/>
              <a:ext cx="1096072" cy="206959"/>
            </a:xfrm>
            <a:prstGeom prst="rect">
              <a:avLst/>
            </a:prstGeom>
            <a:solidFill>
              <a:srgbClr val="000000"/>
            </a:solidFill>
            <a:ln w="12700" cap="flat">
              <a:noFill/>
              <a:miter lim="400000"/>
            </a:ln>
            <a:effectLst/>
          </p:spPr>
          <p:txBody>
            <a:bodyPr wrap="square" lIns="46037" tIns="46037" rIns="46037" bIns="46037" numCol="1" anchor="ctr">
              <a:noAutofit/>
            </a:bodyPr>
            <a:lstStyle/>
            <a:p>
              <a:pPr algn="ctr">
                <a:spcBef>
                  <a:spcPts val="0"/>
                </a:spcBef>
                <a:buClrTx/>
                <a:buSzTx/>
                <a:buNone/>
                <a:defRPr b="1" sz="1400">
                  <a:solidFill>
                    <a:srgbClr val="86CADB"/>
                  </a:solidFill>
                </a:defRPr>
              </a:pPr>
            </a:p>
          </p:txBody>
        </p:sp>
        <p:sp>
          <p:nvSpPr>
            <p:cNvPr id="1334" name="1013 Hpa"/>
            <p:cNvSpPr txBox="1"/>
            <p:nvPr/>
          </p:nvSpPr>
          <p:spPr>
            <a:xfrm>
              <a:off x="3586246" y="2896382"/>
              <a:ext cx="789008" cy="3390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t">
              <a:spAutoFit/>
            </a:bodyPr>
            <a:lstStyle/>
            <a:p>
              <a:pPr algn="ctr">
                <a:spcBef>
                  <a:spcPts val="0"/>
                </a:spcBef>
                <a:buClrTx/>
                <a:buSzTx/>
                <a:buNone/>
                <a:defRPr b="1" sz="1700">
                  <a:solidFill>
                    <a:srgbClr val="86CADB"/>
                  </a:solidFill>
                </a:defRPr>
              </a:pPr>
              <a:r>
                <a:t>1013 </a:t>
              </a:r>
              <a:r>
                <a:rPr baseline="-5999" sz="900"/>
                <a:t>Hpa</a:t>
              </a:r>
            </a:p>
          </p:txBody>
        </p:sp>
      </p:grpSp>
      <p:sp>
        <p:nvSpPr>
          <p:cNvPr id="1336" name="cap actuel/route suivie"/>
          <p:cNvSpPr txBox="1"/>
          <p:nvPr/>
        </p:nvSpPr>
        <p:spPr>
          <a:xfrm>
            <a:off x="3596086" y="1329183"/>
            <a:ext cx="1951827" cy="3079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lgn="ctr">
              <a:buClrTx/>
              <a:buSzTx/>
              <a:buNone/>
              <a:defRPr sz="1500">
                <a:solidFill>
                  <a:srgbClr val="4180FF"/>
                </a:solidFill>
                <a:latin typeface="Franklin Gothic Book"/>
                <a:ea typeface="Franklin Gothic Book"/>
                <a:cs typeface="Franklin Gothic Book"/>
                <a:sym typeface="Franklin Gothic Book"/>
              </a:defRPr>
            </a:lvl1pPr>
          </a:lstStyle>
          <a:p>
            <a:pPr/>
            <a:r>
              <a:t>cap actuel/route suivie</a:t>
            </a:r>
          </a:p>
        </p:txBody>
      </p:sp>
      <p:sp>
        <p:nvSpPr>
          <p:cNvPr id="1351" name="Ligne de connexion"/>
          <p:cNvSpPr/>
          <p:nvPr/>
        </p:nvSpPr>
        <p:spPr>
          <a:xfrm>
            <a:off x="1086781" y="2312888"/>
            <a:ext cx="1502327" cy="1215797"/>
          </a:xfrm>
          <a:custGeom>
            <a:avLst/>
            <a:gdLst/>
            <a:ahLst/>
            <a:cxnLst>
              <a:cxn ang="0">
                <a:pos x="wd2" y="hd2"/>
              </a:cxn>
              <a:cxn ang="5400000">
                <a:pos x="wd2" y="hd2"/>
              </a:cxn>
              <a:cxn ang="10800000">
                <a:pos x="wd2" y="hd2"/>
              </a:cxn>
              <a:cxn ang="16200000">
                <a:pos x="wd2" y="hd2"/>
              </a:cxn>
            </a:cxnLst>
            <a:rect l="0" t="0" r="r" b="b"/>
            <a:pathLst>
              <a:path w="21600" h="20474" fill="norm" stroke="1" extrusionOk="0">
                <a:moveTo>
                  <a:pt x="0" y="0"/>
                </a:moveTo>
                <a:cubicBezTo>
                  <a:pt x="8857" y="14826"/>
                  <a:pt x="16057" y="21600"/>
                  <a:pt x="21600" y="20322"/>
                </a:cubicBez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52" name="Ligne de connexion"/>
          <p:cNvSpPr/>
          <p:nvPr/>
        </p:nvSpPr>
        <p:spPr>
          <a:xfrm>
            <a:off x="1799527" y="3631127"/>
            <a:ext cx="1460078" cy="193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53" name="Ligne de connexion"/>
          <p:cNvSpPr/>
          <p:nvPr/>
        </p:nvSpPr>
        <p:spPr>
          <a:xfrm>
            <a:off x="1864032" y="4634440"/>
            <a:ext cx="436997" cy="2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54" name="Ligne de connexion"/>
          <p:cNvSpPr/>
          <p:nvPr/>
        </p:nvSpPr>
        <p:spPr>
          <a:xfrm>
            <a:off x="924228" y="4970421"/>
            <a:ext cx="1356746" cy="365628"/>
          </a:xfrm>
          <a:custGeom>
            <a:avLst/>
            <a:gdLst/>
            <a:ahLst/>
            <a:cxnLst>
              <a:cxn ang="0">
                <a:pos x="wd2" y="hd2"/>
              </a:cxn>
              <a:cxn ang="5400000">
                <a:pos x="wd2" y="hd2"/>
              </a:cxn>
              <a:cxn ang="10800000">
                <a:pos x="wd2" y="hd2"/>
              </a:cxn>
              <a:cxn ang="16200000">
                <a:pos x="wd2" y="hd2"/>
              </a:cxn>
            </a:cxnLst>
            <a:rect l="0" t="0" r="r" b="b"/>
            <a:pathLst>
              <a:path w="21600" h="19513" fill="norm" stroke="1" extrusionOk="0">
                <a:moveTo>
                  <a:pt x="0" y="19513"/>
                </a:moveTo>
                <a:cubicBezTo>
                  <a:pt x="11218" y="4216"/>
                  <a:pt x="18418" y="-2087"/>
                  <a:pt x="21600" y="604"/>
                </a:cubicBez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55" name="Ligne de connexion"/>
          <p:cNvSpPr/>
          <p:nvPr/>
        </p:nvSpPr>
        <p:spPr>
          <a:xfrm>
            <a:off x="3118528" y="4935832"/>
            <a:ext cx="228170" cy="708912"/>
          </a:xfrm>
          <a:custGeom>
            <a:avLst/>
            <a:gdLst/>
            <a:ahLst/>
            <a:cxnLst>
              <a:cxn ang="0">
                <a:pos x="wd2" y="hd2"/>
              </a:cxn>
              <a:cxn ang="5400000">
                <a:pos x="wd2" y="hd2"/>
              </a:cxn>
              <a:cxn ang="10800000">
                <a:pos x="wd2" y="hd2"/>
              </a:cxn>
              <a:cxn ang="16200000">
                <a:pos x="wd2" y="hd2"/>
              </a:cxn>
            </a:cxnLst>
            <a:rect l="0" t="0" r="r" b="b"/>
            <a:pathLst>
              <a:path w="20395" h="21600" fill="norm" stroke="1" extrusionOk="0">
                <a:moveTo>
                  <a:pt x="0" y="21600"/>
                </a:moveTo>
                <a:cubicBezTo>
                  <a:pt x="14860" y="17228"/>
                  <a:pt x="21600" y="10028"/>
                  <a:pt x="20219" y="0"/>
                </a:cubicBez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56" name="Ligne de connexion"/>
          <p:cNvSpPr/>
          <p:nvPr/>
        </p:nvSpPr>
        <p:spPr>
          <a:xfrm>
            <a:off x="3987231" y="5164882"/>
            <a:ext cx="110703" cy="802829"/>
          </a:xfrm>
          <a:custGeom>
            <a:avLst/>
            <a:gdLst/>
            <a:ahLst/>
            <a:cxnLst>
              <a:cxn ang="0">
                <a:pos x="wd2" y="hd2"/>
              </a:cxn>
              <a:cxn ang="5400000">
                <a:pos x="wd2" y="hd2"/>
              </a:cxn>
              <a:cxn ang="10800000">
                <a:pos x="wd2" y="hd2"/>
              </a:cxn>
              <a:cxn ang="16200000">
                <a:pos x="wd2" y="hd2"/>
              </a:cxn>
            </a:cxnLst>
            <a:rect l="0" t="0" r="r" b="b"/>
            <a:pathLst>
              <a:path w="20112" h="21600" fill="norm" stroke="1" extrusionOk="0">
                <a:moveTo>
                  <a:pt x="20112" y="21600"/>
                </a:moveTo>
                <a:cubicBezTo>
                  <a:pt x="5123" y="16696"/>
                  <a:pt x="-1488" y="9496"/>
                  <a:pt x="279" y="0"/>
                </a:cubicBez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57" name="Ligne de connexion"/>
          <p:cNvSpPr/>
          <p:nvPr/>
        </p:nvSpPr>
        <p:spPr>
          <a:xfrm>
            <a:off x="4787677" y="5052999"/>
            <a:ext cx="123085" cy="522667"/>
          </a:xfrm>
          <a:custGeom>
            <a:avLst/>
            <a:gdLst/>
            <a:ahLst/>
            <a:cxnLst>
              <a:cxn ang="0">
                <a:pos x="wd2" y="hd2"/>
              </a:cxn>
              <a:cxn ang="5400000">
                <a:pos x="wd2" y="hd2"/>
              </a:cxn>
              <a:cxn ang="10800000">
                <a:pos x="wd2" y="hd2"/>
              </a:cxn>
              <a:cxn ang="16200000">
                <a:pos x="wd2" y="hd2"/>
              </a:cxn>
            </a:cxnLst>
            <a:rect l="0" t="0" r="r" b="b"/>
            <a:pathLst>
              <a:path w="19582" h="21600" fill="norm" stroke="1" extrusionOk="0">
                <a:moveTo>
                  <a:pt x="19582" y="21600"/>
                </a:moveTo>
                <a:cubicBezTo>
                  <a:pt x="4323" y="16847"/>
                  <a:pt x="-2018" y="9647"/>
                  <a:pt x="559" y="0"/>
                </a:cubicBez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58" name="Ligne de connexion"/>
          <p:cNvSpPr/>
          <p:nvPr/>
        </p:nvSpPr>
        <p:spPr>
          <a:xfrm>
            <a:off x="6858272" y="4988716"/>
            <a:ext cx="522190" cy="81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59" name="Ligne de connexion"/>
          <p:cNvSpPr/>
          <p:nvPr/>
        </p:nvSpPr>
        <p:spPr>
          <a:xfrm>
            <a:off x="6785970" y="3248726"/>
            <a:ext cx="573534" cy="4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60" name="Ligne de connexion"/>
          <p:cNvSpPr/>
          <p:nvPr/>
        </p:nvSpPr>
        <p:spPr>
          <a:xfrm>
            <a:off x="6383580" y="3676790"/>
            <a:ext cx="1035688" cy="441394"/>
          </a:xfrm>
          <a:custGeom>
            <a:avLst/>
            <a:gdLst/>
            <a:ahLst/>
            <a:cxnLst>
              <a:cxn ang="0">
                <a:pos x="wd2" y="hd2"/>
              </a:cxn>
              <a:cxn ang="5400000">
                <a:pos x="wd2" y="hd2"/>
              </a:cxn>
              <a:cxn ang="10800000">
                <a:pos x="wd2" y="hd2"/>
              </a:cxn>
              <a:cxn ang="16200000">
                <a:pos x="wd2" y="hd2"/>
              </a:cxn>
            </a:cxnLst>
            <a:rect l="0" t="0" r="r" b="b"/>
            <a:pathLst>
              <a:path w="21600" h="16389" fill="norm" stroke="1" extrusionOk="0">
                <a:moveTo>
                  <a:pt x="21600" y="6286"/>
                </a:moveTo>
                <a:cubicBezTo>
                  <a:pt x="13364" y="21600"/>
                  <a:pt x="6164" y="19505"/>
                  <a:pt x="0" y="0"/>
                </a:cubicBez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61" name="Ligne de connexion"/>
          <p:cNvSpPr/>
          <p:nvPr/>
        </p:nvSpPr>
        <p:spPr>
          <a:xfrm>
            <a:off x="4573353" y="1584655"/>
            <a:ext cx="72777" cy="3568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48" name="Φ=45°…"/>
          <p:cNvSpPr txBox="1"/>
          <p:nvPr/>
        </p:nvSpPr>
        <p:spPr>
          <a:xfrm>
            <a:off x="7359503" y="1316378"/>
            <a:ext cx="1510233" cy="660529"/>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a:buClrTx/>
              <a:buSzTx/>
              <a:buNone/>
              <a:defRPr sz="1500">
                <a:solidFill>
                  <a:srgbClr val="4180FF"/>
                </a:solidFill>
                <a:latin typeface="Franklin Gothic Book"/>
                <a:ea typeface="Franklin Gothic Book"/>
                <a:cs typeface="Franklin Gothic Book"/>
                <a:sym typeface="Franklin Gothic Book"/>
              </a:defRPr>
            </a:pPr>
            <a:r>
              <a:t>Φ=45°</a:t>
            </a:r>
          </a:p>
          <a:p>
            <a:pPr>
              <a:buClrTx/>
              <a:buSzTx/>
              <a:buNone/>
              <a:defRPr sz="1000">
                <a:solidFill>
                  <a:srgbClr val="4180FF"/>
                </a:solidFill>
                <a:latin typeface="Franklin Gothic Book"/>
                <a:ea typeface="Franklin Gothic Book"/>
                <a:cs typeface="Franklin Gothic Book"/>
                <a:sym typeface="Franklin Gothic Book"/>
              </a:defRPr>
            </a:pPr>
            <a:r>
              <a:t>(</a:t>
            </a:r>
            <a:r>
              <a:rPr i="1"/>
              <a:t>sur les G5, cette inclinaison est indiquée)</a:t>
            </a:r>
          </a:p>
        </p:txBody>
      </p:sp>
      <p:sp>
        <p:nvSpPr>
          <p:cNvPr id="1362" name="Ligne de connexion"/>
          <p:cNvSpPr/>
          <p:nvPr/>
        </p:nvSpPr>
        <p:spPr>
          <a:xfrm>
            <a:off x="5453196" y="1630494"/>
            <a:ext cx="1912988" cy="1035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
        <p:nvSpPr>
          <p:cNvPr id="1363" name="Ligne de connexion"/>
          <p:cNvSpPr/>
          <p:nvPr/>
        </p:nvSpPr>
        <p:spPr>
          <a:xfrm>
            <a:off x="4091517" y="5158133"/>
            <a:ext cx="1159435" cy="790657"/>
          </a:xfrm>
          <a:custGeom>
            <a:avLst/>
            <a:gdLst/>
            <a:ahLst/>
            <a:cxnLst>
              <a:cxn ang="0">
                <a:pos x="wd2" y="hd2"/>
              </a:cxn>
              <a:cxn ang="5400000">
                <a:pos x="wd2" y="hd2"/>
              </a:cxn>
              <a:cxn ang="10800000">
                <a:pos x="wd2" y="hd2"/>
              </a:cxn>
              <a:cxn ang="16200000">
                <a:pos x="wd2" y="hd2"/>
              </a:cxn>
            </a:cxnLst>
            <a:rect l="0" t="0" r="r" b="b"/>
            <a:pathLst>
              <a:path w="18836" h="21229" fill="norm" stroke="1" extrusionOk="0">
                <a:moveTo>
                  <a:pt x="0" y="21229"/>
                </a:moveTo>
                <a:cubicBezTo>
                  <a:pt x="15719" y="6700"/>
                  <a:pt x="21600" y="-371"/>
                  <a:pt x="17642" y="15"/>
                </a:cubicBezTo>
              </a:path>
            </a:pathLst>
          </a:custGeom>
          <a:ln w="25400">
            <a:solidFill>
              <a:srgbClr val="F6C343"/>
            </a:solidFill>
            <a:tailEnd type="arrow"/>
          </a:ln>
          <a:effectLst>
            <a:outerShdw sx="100000" sy="100000" kx="0" ky="0" algn="b" rotWithShape="0" blurRad="38100" dist="20000" dir="5400000">
              <a:srgbClr val="000000">
                <a:alpha val="38000"/>
              </a:srgbClr>
            </a:outerShdw>
          </a:effectLst>
        </p:spPr>
        <p:txBody>
          <a:bodyP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1000"/>
                                  </p:stCondLst>
                                  <p:iterate type="el" backwards="0">
                                    <p:tmAbs val="0"/>
                                  </p:iterate>
                                  <p:childTnLst>
                                    <p:set>
                                      <p:cBhvr>
                                        <p:cTn id="6" fill="hold"/>
                                        <p:tgtEl>
                                          <p:spTgt spid="1336"/>
                                        </p:tgtEl>
                                        <p:attrNameLst>
                                          <p:attrName>style.visibility</p:attrName>
                                        </p:attrNameLst>
                                      </p:cBhvr>
                                      <p:to>
                                        <p:strVal val="visible"/>
                                      </p:to>
                                    </p:set>
                                    <p:animEffect filter="fade" transition="in">
                                      <p:cBhvr>
                                        <p:cTn id="7" dur="1000"/>
                                        <p:tgtEl>
                                          <p:spTgt spid="1336"/>
                                        </p:tgtEl>
                                      </p:cBhvr>
                                    </p:animEffect>
                                  </p:childTnLst>
                                </p:cTn>
                              </p:par>
                            </p:childTnLst>
                          </p:cTn>
                        </p:par>
                        <p:par>
                          <p:cTn id="8" fill="hold">
                            <p:stCondLst>
                              <p:cond delay="2000"/>
                            </p:stCondLst>
                            <p:childTnLst>
                              <p:par>
                                <p:cTn id="9" presetClass="entr" nodeType="afterEffect" presetID="10" grpId="2" fill="hold">
                                  <p:stCondLst>
                                    <p:cond delay="0"/>
                                  </p:stCondLst>
                                  <p:iterate type="el" backwards="0">
                                    <p:tmAbs val="0"/>
                                  </p:iterate>
                                  <p:childTnLst>
                                    <p:set>
                                      <p:cBhvr>
                                        <p:cTn id="10" fill="hold"/>
                                        <p:tgtEl>
                                          <p:spTgt spid="1361"/>
                                        </p:tgtEl>
                                        <p:attrNameLst>
                                          <p:attrName>style.visibility</p:attrName>
                                        </p:attrNameLst>
                                      </p:cBhvr>
                                      <p:to>
                                        <p:strVal val="visible"/>
                                      </p:to>
                                    </p:set>
                                    <p:animEffect filter="fade" transition="in">
                                      <p:cBhvr>
                                        <p:cTn id="11" dur="1000"/>
                                        <p:tgtEl>
                                          <p:spTgt spid="1361"/>
                                        </p:tgtEl>
                                      </p:cBhvr>
                                    </p:animEffect>
                                  </p:childTnLst>
                                </p:cTn>
                              </p:par>
                            </p:childTnLst>
                          </p:cTn>
                        </p:par>
                        <p:par>
                          <p:cTn id="12" fill="hold">
                            <p:stCondLst>
                              <p:cond delay="3000"/>
                            </p:stCondLst>
                            <p:childTnLst>
                              <p:par>
                                <p:cTn id="13" presetClass="entr" nodeType="afterEffect" presetID="10" grpId="3" fill="hold">
                                  <p:stCondLst>
                                    <p:cond delay="1000"/>
                                  </p:stCondLst>
                                  <p:iterate type="el" backwards="0">
                                    <p:tmAbs val="0"/>
                                  </p:iterate>
                                  <p:childTnLst>
                                    <p:set>
                                      <p:cBhvr>
                                        <p:cTn id="14" fill="hold"/>
                                        <p:tgtEl>
                                          <p:spTgt spid="1348"/>
                                        </p:tgtEl>
                                        <p:attrNameLst>
                                          <p:attrName>style.visibility</p:attrName>
                                        </p:attrNameLst>
                                      </p:cBhvr>
                                      <p:to>
                                        <p:strVal val="visible"/>
                                      </p:to>
                                    </p:set>
                                    <p:animEffect filter="fade" transition="in">
                                      <p:cBhvr>
                                        <p:cTn id="15" dur="1000"/>
                                        <p:tgtEl>
                                          <p:spTgt spid="1348"/>
                                        </p:tgtEl>
                                      </p:cBhvr>
                                    </p:animEffect>
                                  </p:childTnLst>
                                </p:cTn>
                              </p:par>
                            </p:childTnLst>
                          </p:cTn>
                        </p:par>
                        <p:par>
                          <p:cTn id="16" fill="hold">
                            <p:stCondLst>
                              <p:cond delay="5000"/>
                            </p:stCondLst>
                            <p:childTnLst>
                              <p:par>
                                <p:cTn id="17" presetClass="entr" nodeType="afterEffect" presetID="10" grpId="4" fill="hold">
                                  <p:stCondLst>
                                    <p:cond delay="0"/>
                                  </p:stCondLst>
                                  <p:iterate type="el" backwards="0">
                                    <p:tmAbs val="0"/>
                                  </p:iterate>
                                  <p:childTnLst>
                                    <p:set>
                                      <p:cBhvr>
                                        <p:cTn id="18" fill="hold"/>
                                        <p:tgtEl>
                                          <p:spTgt spid="1362"/>
                                        </p:tgtEl>
                                        <p:attrNameLst>
                                          <p:attrName>style.visibility</p:attrName>
                                        </p:attrNameLst>
                                      </p:cBhvr>
                                      <p:to>
                                        <p:strVal val="visible"/>
                                      </p:to>
                                    </p:set>
                                    <p:animEffect filter="fade" transition="in">
                                      <p:cBhvr>
                                        <p:cTn id="19" dur="1000"/>
                                        <p:tgtEl>
                                          <p:spTgt spid="1362"/>
                                        </p:tgtEl>
                                      </p:cBhvr>
                                    </p:animEffect>
                                  </p:childTnLst>
                                </p:cTn>
                              </p:par>
                            </p:childTnLst>
                          </p:cTn>
                        </p:par>
                        <p:par>
                          <p:cTn id="20" fill="hold">
                            <p:stCondLst>
                              <p:cond delay="6000"/>
                            </p:stCondLst>
                            <p:childTnLst>
                              <p:par>
                                <p:cTn id="21" presetClass="entr" nodeType="afterEffect" presetID="10" grpId="5" fill="hold">
                                  <p:stCondLst>
                                    <p:cond delay="1000"/>
                                  </p:stCondLst>
                                  <p:iterate type="el" backwards="0">
                                    <p:tmAbs val="0"/>
                                  </p:iterate>
                                  <p:childTnLst>
                                    <p:set>
                                      <p:cBhvr>
                                        <p:cTn id="22" fill="hold"/>
                                        <p:tgtEl>
                                          <p:spTgt spid="1328"/>
                                        </p:tgtEl>
                                        <p:attrNameLst>
                                          <p:attrName>style.visibility</p:attrName>
                                        </p:attrNameLst>
                                      </p:cBhvr>
                                      <p:to>
                                        <p:strVal val="visible"/>
                                      </p:to>
                                    </p:set>
                                    <p:animEffect filter="fade" transition="in">
                                      <p:cBhvr>
                                        <p:cTn id="23" dur="1000"/>
                                        <p:tgtEl>
                                          <p:spTgt spid="1328"/>
                                        </p:tgtEl>
                                      </p:cBhvr>
                                    </p:animEffect>
                                  </p:childTnLst>
                                </p:cTn>
                              </p:par>
                            </p:childTnLst>
                          </p:cTn>
                        </p:par>
                        <p:par>
                          <p:cTn id="24" fill="hold">
                            <p:stCondLst>
                              <p:cond delay="8000"/>
                            </p:stCondLst>
                            <p:childTnLst>
                              <p:par>
                                <p:cTn id="25" presetClass="entr" nodeType="afterEffect" presetID="10" grpId="6" fill="hold">
                                  <p:stCondLst>
                                    <p:cond delay="0"/>
                                  </p:stCondLst>
                                  <p:iterate type="el" backwards="0">
                                    <p:tmAbs val="0"/>
                                  </p:iterate>
                                  <p:childTnLst>
                                    <p:set>
                                      <p:cBhvr>
                                        <p:cTn id="26" fill="hold"/>
                                        <p:tgtEl>
                                          <p:spTgt spid="1359"/>
                                        </p:tgtEl>
                                        <p:attrNameLst>
                                          <p:attrName>style.visibility</p:attrName>
                                        </p:attrNameLst>
                                      </p:cBhvr>
                                      <p:to>
                                        <p:strVal val="visible"/>
                                      </p:to>
                                    </p:set>
                                    <p:animEffect filter="fade" transition="in">
                                      <p:cBhvr>
                                        <p:cTn id="27" dur="1000"/>
                                        <p:tgtEl>
                                          <p:spTgt spid="1359"/>
                                        </p:tgtEl>
                                      </p:cBhvr>
                                    </p:animEffect>
                                  </p:childTnLst>
                                </p:cTn>
                              </p:par>
                            </p:childTnLst>
                          </p:cTn>
                        </p:par>
                        <p:par>
                          <p:cTn id="28" fill="hold">
                            <p:stCondLst>
                              <p:cond delay="9000"/>
                            </p:stCondLst>
                            <p:childTnLst>
                              <p:par>
                                <p:cTn id="29" presetClass="entr" nodeType="afterEffect" presetID="10" grpId="7" fill="hold">
                                  <p:stCondLst>
                                    <p:cond delay="1000"/>
                                  </p:stCondLst>
                                  <p:iterate type="el" backwards="0">
                                    <p:tmAbs val="0"/>
                                  </p:iterate>
                                  <p:childTnLst>
                                    <p:set>
                                      <p:cBhvr>
                                        <p:cTn id="30" fill="hold"/>
                                        <p:tgtEl>
                                          <p:spTgt spid="1327"/>
                                        </p:tgtEl>
                                        <p:attrNameLst>
                                          <p:attrName>style.visibility</p:attrName>
                                        </p:attrNameLst>
                                      </p:cBhvr>
                                      <p:to>
                                        <p:strVal val="visible"/>
                                      </p:to>
                                    </p:set>
                                    <p:animEffect filter="fade" transition="in">
                                      <p:cBhvr>
                                        <p:cTn id="31" dur="1000"/>
                                        <p:tgtEl>
                                          <p:spTgt spid="1327"/>
                                        </p:tgtEl>
                                      </p:cBhvr>
                                    </p:animEffect>
                                  </p:childTnLst>
                                </p:cTn>
                              </p:par>
                            </p:childTnLst>
                          </p:cTn>
                        </p:par>
                        <p:par>
                          <p:cTn id="32" fill="hold">
                            <p:stCondLst>
                              <p:cond delay="11000"/>
                            </p:stCondLst>
                            <p:childTnLst>
                              <p:par>
                                <p:cTn id="33" presetClass="entr" nodeType="afterEffect" presetID="10" grpId="8" fill="hold">
                                  <p:stCondLst>
                                    <p:cond delay="0"/>
                                  </p:stCondLst>
                                  <p:iterate type="el" backwards="0">
                                    <p:tmAbs val="0"/>
                                  </p:iterate>
                                  <p:childTnLst>
                                    <p:set>
                                      <p:cBhvr>
                                        <p:cTn id="34" fill="hold"/>
                                        <p:tgtEl>
                                          <p:spTgt spid="1360"/>
                                        </p:tgtEl>
                                        <p:attrNameLst>
                                          <p:attrName>style.visibility</p:attrName>
                                        </p:attrNameLst>
                                      </p:cBhvr>
                                      <p:to>
                                        <p:strVal val="visible"/>
                                      </p:to>
                                    </p:set>
                                    <p:animEffect filter="fade" transition="in">
                                      <p:cBhvr>
                                        <p:cTn id="35" dur="1000"/>
                                        <p:tgtEl>
                                          <p:spTgt spid="1360"/>
                                        </p:tgtEl>
                                      </p:cBhvr>
                                    </p:animEffect>
                                  </p:childTnLst>
                                </p:cTn>
                              </p:par>
                            </p:childTnLst>
                          </p:cTn>
                        </p:par>
                        <p:par>
                          <p:cTn id="36" fill="hold">
                            <p:stCondLst>
                              <p:cond delay="12000"/>
                            </p:stCondLst>
                            <p:childTnLst>
                              <p:par>
                                <p:cTn id="37" presetClass="entr" nodeType="afterEffect" presetID="10" grpId="9" fill="hold">
                                  <p:stCondLst>
                                    <p:cond delay="1000"/>
                                  </p:stCondLst>
                                  <p:iterate type="el" backwards="0">
                                    <p:tmAbs val="0"/>
                                  </p:iterate>
                                  <p:childTnLst>
                                    <p:set>
                                      <p:cBhvr>
                                        <p:cTn id="38" fill="hold"/>
                                        <p:tgtEl>
                                          <p:spTgt spid="1331"/>
                                        </p:tgtEl>
                                        <p:attrNameLst>
                                          <p:attrName>style.visibility</p:attrName>
                                        </p:attrNameLst>
                                      </p:cBhvr>
                                      <p:to>
                                        <p:strVal val="visible"/>
                                      </p:to>
                                    </p:set>
                                    <p:animEffect filter="fade" transition="in">
                                      <p:cBhvr>
                                        <p:cTn id="39" dur="1000"/>
                                        <p:tgtEl>
                                          <p:spTgt spid="1331"/>
                                        </p:tgtEl>
                                      </p:cBhvr>
                                    </p:animEffect>
                                  </p:childTnLst>
                                </p:cTn>
                              </p:par>
                            </p:childTnLst>
                          </p:cTn>
                        </p:par>
                        <p:par>
                          <p:cTn id="40" fill="hold">
                            <p:stCondLst>
                              <p:cond delay="14000"/>
                            </p:stCondLst>
                            <p:childTnLst>
                              <p:par>
                                <p:cTn id="41" presetClass="entr" nodeType="afterEffect" presetID="10" grpId="10" fill="hold">
                                  <p:stCondLst>
                                    <p:cond delay="0"/>
                                  </p:stCondLst>
                                  <p:iterate type="el" backwards="0">
                                    <p:tmAbs val="0"/>
                                  </p:iterate>
                                  <p:childTnLst>
                                    <p:set>
                                      <p:cBhvr>
                                        <p:cTn id="42" fill="hold"/>
                                        <p:tgtEl>
                                          <p:spTgt spid="1358"/>
                                        </p:tgtEl>
                                        <p:attrNameLst>
                                          <p:attrName>style.visibility</p:attrName>
                                        </p:attrNameLst>
                                      </p:cBhvr>
                                      <p:to>
                                        <p:strVal val="visible"/>
                                      </p:to>
                                    </p:set>
                                    <p:animEffect filter="fade" transition="in">
                                      <p:cBhvr>
                                        <p:cTn id="43" dur="1000"/>
                                        <p:tgtEl>
                                          <p:spTgt spid="1358"/>
                                        </p:tgtEl>
                                      </p:cBhvr>
                                    </p:animEffect>
                                  </p:childTnLst>
                                </p:cTn>
                              </p:par>
                            </p:childTnLst>
                          </p:cTn>
                        </p:par>
                        <p:par>
                          <p:cTn id="44" fill="hold">
                            <p:stCondLst>
                              <p:cond delay="15000"/>
                            </p:stCondLst>
                            <p:childTnLst>
                              <p:par>
                                <p:cTn id="45" presetClass="entr" nodeType="afterEffect" presetID="10" grpId="11" fill="hold">
                                  <p:stCondLst>
                                    <p:cond delay="1000"/>
                                  </p:stCondLst>
                                  <p:iterate type="el" backwards="0">
                                    <p:tmAbs val="0"/>
                                  </p:iterate>
                                  <p:childTnLst>
                                    <p:set>
                                      <p:cBhvr>
                                        <p:cTn id="46" fill="hold"/>
                                        <p:tgtEl>
                                          <p:spTgt spid="1326"/>
                                        </p:tgtEl>
                                        <p:attrNameLst>
                                          <p:attrName>style.visibility</p:attrName>
                                        </p:attrNameLst>
                                      </p:cBhvr>
                                      <p:to>
                                        <p:strVal val="visible"/>
                                      </p:to>
                                    </p:set>
                                    <p:animEffect filter="fade" transition="in">
                                      <p:cBhvr>
                                        <p:cTn id="47" dur="1000"/>
                                        <p:tgtEl>
                                          <p:spTgt spid="1326"/>
                                        </p:tgtEl>
                                      </p:cBhvr>
                                    </p:animEffect>
                                  </p:childTnLst>
                                </p:cTn>
                              </p:par>
                            </p:childTnLst>
                          </p:cTn>
                        </p:par>
                        <p:par>
                          <p:cTn id="48" fill="hold">
                            <p:stCondLst>
                              <p:cond delay="17000"/>
                            </p:stCondLst>
                            <p:childTnLst>
                              <p:par>
                                <p:cTn id="49" presetClass="entr" nodeType="afterEffect" presetID="10" grpId="12" fill="hold">
                                  <p:stCondLst>
                                    <p:cond delay="0"/>
                                  </p:stCondLst>
                                  <p:iterate type="el" backwards="0">
                                    <p:tmAbs val="0"/>
                                  </p:iterate>
                                  <p:childTnLst>
                                    <p:set>
                                      <p:cBhvr>
                                        <p:cTn id="50" fill="hold"/>
                                        <p:tgtEl>
                                          <p:spTgt spid="1357"/>
                                        </p:tgtEl>
                                        <p:attrNameLst>
                                          <p:attrName>style.visibility</p:attrName>
                                        </p:attrNameLst>
                                      </p:cBhvr>
                                      <p:to>
                                        <p:strVal val="visible"/>
                                      </p:to>
                                    </p:set>
                                    <p:animEffect filter="fade" transition="in">
                                      <p:cBhvr>
                                        <p:cTn id="51" dur="1000"/>
                                        <p:tgtEl>
                                          <p:spTgt spid="1357"/>
                                        </p:tgtEl>
                                      </p:cBhvr>
                                    </p:animEffect>
                                  </p:childTnLst>
                                </p:cTn>
                              </p:par>
                            </p:childTnLst>
                          </p:cTn>
                        </p:par>
                        <p:par>
                          <p:cTn id="52" fill="hold">
                            <p:stCondLst>
                              <p:cond delay="18000"/>
                            </p:stCondLst>
                            <p:childTnLst>
                              <p:par>
                                <p:cTn id="53" presetClass="entr" nodeType="afterEffect" presetID="10" grpId="13" fill="hold">
                                  <p:stCondLst>
                                    <p:cond delay="1000"/>
                                  </p:stCondLst>
                                  <p:iterate type="el" backwards="0">
                                    <p:tmAbs val="0"/>
                                  </p:iterate>
                                  <p:childTnLst>
                                    <p:set>
                                      <p:cBhvr>
                                        <p:cTn id="54" fill="hold"/>
                                        <p:tgtEl>
                                          <p:spTgt spid="1325"/>
                                        </p:tgtEl>
                                        <p:attrNameLst>
                                          <p:attrName>style.visibility</p:attrName>
                                        </p:attrNameLst>
                                      </p:cBhvr>
                                      <p:to>
                                        <p:strVal val="visible"/>
                                      </p:to>
                                    </p:set>
                                    <p:animEffect filter="fade" transition="in">
                                      <p:cBhvr>
                                        <p:cTn id="55" dur="1000"/>
                                        <p:tgtEl>
                                          <p:spTgt spid="1325"/>
                                        </p:tgtEl>
                                      </p:cBhvr>
                                    </p:animEffect>
                                  </p:childTnLst>
                                </p:cTn>
                              </p:par>
                            </p:childTnLst>
                          </p:cTn>
                        </p:par>
                        <p:par>
                          <p:cTn id="56" fill="hold">
                            <p:stCondLst>
                              <p:cond delay="20000"/>
                            </p:stCondLst>
                            <p:childTnLst>
                              <p:par>
                                <p:cTn id="57" presetClass="entr" nodeType="afterEffect" presetID="10" grpId="14" fill="hold">
                                  <p:stCondLst>
                                    <p:cond delay="0"/>
                                  </p:stCondLst>
                                  <p:iterate type="el" backwards="0">
                                    <p:tmAbs val="0"/>
                                  </p:iterate>
                                  <p:childTnLst>
                                    <p:set>
                                      <p:cBhvr>
                                        <p:cTn id="58" fill="hold"/>
                                        <p:tgtEl>
                                          <p:spTgt spid="1363"/>
                                        </p:tgtEl>
                                        <p:attrNameLst>
                                          <p:attrName>style.visibility</p:attrName>
                                        </p:attrNameLst>
                                      </p:cBhvr>
                                      <p:to>
                                        <p:strVal val="visible"/>
                                      </p:to>
                                    </p:set>
                                    <p:animEffect filter="fade" transition="in">
                                      <p:cBhvr>
                                        <p:cTn id="59" dur="1000"/>
                                        <p:tgtEl>
                                          <p:spTgt spid="1363"/>
                                        </p:tgtEl>
                                      </p:cBhvr>
                                    </p:animEffect>
                                  </p:childTnLst>
                                </p:cTn>
                              </p:par>
                            </p:childTnLst>
                          </p:cTn>
                        </p:par>
                        <p:par>
                          <p:cTn id="60" fill="hold">
                            <p:stCondLst>
                              <p:cond delay="21000"/>
                            </p:stCondLst>
                            <p:childTnLst>
                              <p:par>
                                <p:cTn id="61" presetClass="entr" nodeType="afterEffect" presetID="10" grpId="15" fill="hold">
                                  <p:stCondLst>
                                    <p:cond delay="0"/>
                                  </p:stCondLst>
                                  <p:iterate type="el" backwards="0">
                                    <p:tmAbs val="0"/>
                                  </p:iterate>
                                  <p:childTnLst>
                                    <p:set>
                                      <p:cBhvr>
                                        <p:cTn id="62" fill="hold"/>
                                        <p:tgtEl>
                                          <p:spTgt spid="1356"/>
                                        </p:tgtEl>
                                        <p:attrNameLst>
                                          <p:attrName>style.visibility</p:attrName>
                                        </p:attrNameLst>
                                      </p:cBhvr>
                                      <p:to>
                                        <p:strVal val="visible"/>
                                      </p:to>
                                    </p:set>
                                    <p:animEffect filter="fade" transition="in">
                                      <p:cBhvr>
                                        <p:cTn id="63" dur="1000"/>
                                        <p:tgtEl>
                                          <p:spTgt spid="1356"/>
                                        </p:tgtEl>
                                      </p:cBhvr>
                                    </p:animEffect>
                                  </p:childTnLst>
                                </p:cTn>
                              </p:par>
                            </p:childTnLst>
                          </p:cTn>
                        </p:par>
                        <p:par>
                          <p:cTn id="64" fill="hold">
                            <p:stCondLst>
                              <p:cond delay="22000"/>
                            </p:stCondLst>
                            <p:childTnLst>
                              <p:par>
                                <p:cTn id="65" presetClass="entr" nodeType="afterEffect" presetID="10" grpId="16" fill="hold">
                                  <p:stCondLst>
                                    <p:cond delay="1000"/>
                                  </p:stCondLst>
                                  <p:iterate type="el" backwards="0">
                                    <p:tmAbs val="0"/>
                                  </p:iterate>
                                  <p:childTnLst>
                                    <p:set>
                                      <p:cBhvr>
                                        <p:cTn id="66" fill="hold"/>
                                        <p:tgtEl>
                                          <p:spTgt spid="1324"/>
                                        </p:tgtEl>
                                        <p:attrNameLst>
                                          <p:attrName>style.visibility</p:attrName>
                                        </p:attrNameLst>
                                      </p:cBhvr>
                                      <p:to>
                                        <p:strVal val="visible"/>
                                      </p:to>
                                    </p:set>
                                    <p:animEffect filter="fade" transition="in">
                                      <p:cBhvr>
                                        <p:cTn id="67" dur="1000"/>
                                        <p:tgtEl>
                                          <p:spTgt spid="1324"/>
                                        </p:tgtEl>
                                      </p:cBhvr>
                                    </p:animEffect>
                                  </p:childTnLst>
                                </p:cTn>
                              </p:par>
                            </p:childTnLst>
                          </p:cTn>
                        </p:par>
                        <p:par>
                          <p:cTn id="68" fill="hold">
                            <p:stCondLst>
                              <p:cond delay="24000"/>
                            </p:stCondLst>
                            <p:childTnLst>
                              <p:par>
                                <p:cTn id="69" presetClass="entr" nodeType="afterEffect" presetID="10" grpId="17" fill="hold">
                                  <p:stCondLst>
                                    <p:cond delay="0"/>
                                  </p:stCondLst>
                                  <p:iterate type="el" backwards="0">
                                    <p:tmAbs val="0"/>
                                  </p:iterate>
                                  <p:childTnLst>
                                    <p:set>
                                      <p:cBhvr>
                                        <p:cTn id="70" fill="hold"/>
                                        <p:tgtEl>
                                          <p:spTgt spid="1355"/>
                                        </p:tgtEl>
                                        <p:attrNameLst>
                                          <p:attrName>style.visibility</p:attrName>
                                        </p:attrNameLst>
                                      </p:cBhvr>
                                      <p:to>
                                        <p:strVal val="visible"/>
                                      </p:to>
                                    </p:set>
                                    <p:animEffect filter="fade" transition="in">
                                      <p:cBhvr>
                                        <p:cTn id="71" dur="1000"/>
                                        <p:tgtEl>
                                          <p:spTgt spid="1355"/>
                                        </p:tgtEl>
                                      </p:cBhvr>
                                    </p:animEffect>
                                  </p:childTnLst>
                                </p:cTn>
                              </p:par>
                            </p:childTnLst>
                          </p:cTn>
                        </p:par>
                        <p:par>
                          <p:cTn id="72" fill="hold">
                            <p:stCondLst>
                              <p:cond delay="25000"/>
                            </p:stCondLst>
                            <p:childTnLst>
                              <p:par>
                                <p:cTn id="73" presetClass="entr" nodeType="afterEffect" presetID="10" grpId="18" fill="hold">
                                  <p:stCondLst>
                                    <p:cond delay="1000"/>
                                  </p:stCondLst>
                                  <p:iterate type="el" backwards="0">
                                    <p:tmAbs val="0"/>
                                  </p:iterate>
                                  <p:childTnLst>
                                    <p:set>
                                      <p:cBhvr>
                                        <p:cTn id="74" fill="hold"/>
                                        <p:tgtEl>
                                          <p:spTgt spid="1330"/>
                                        </p:tgtEl>
                                        <p:attrNameLst>
                                          <p:attrName>style.visibility</p:attrName>
                                        </p:attrNameLst>
                                      </p:cBhvr>
                                      <p:to>
                                        <p:strVal val="visible"/>
                                      </p:to>
                                    </p:set>
                                    <p:animEffect filter="fade" transition="in">
                                      <p:cBhvr>
                                        <p:cTn id="75" dur="1000"/>
                                        <p:tgtEl>
                                          <p:spTgt spid="1330"/>
                                        </p:tgtEl>
                                      </p:cBhvr>
                                    </p:animEffect>
                                  </p:childTnLst>
                                </p:cTn>
                              </p:par>
                            </p:childTnLst>
                          </p:cTn>
                        </p:par>
                        <p:par>
                          <p:cTn id="76" fill="hold">
                            <p:stCondLst>
                              <p:cond delay="27000"/>
                            </p:stCondLst>
                            <p:childTnLst>
                              <p:par>
                                <p:cTn id="77" presetClass="entr" nodeType="afterEffect" presetID="10" grpId="19" fill="hold">
                                  <p:stCondLst>
                                    <p:cond delay="0"/>
                                  </p:stCondLst>
                                  <p:iterate type="el" backwards="0">
                                    <p:tmAbs val="0"/>
                                  </p:iterate>
                                  <p:childTnLst>
                                    <p:set>
                                      <p:cBhvr>
                                        <p:cTn id="78" fill="hold"/>
                                        <p:tgtEl>
                                          <p:spTgt spid="1354"/>
                                        </p:tgtEl>
                                        <p:attrNameLst>
                                          <p:attrName>style.visibility</p:attrName>
                                        </p:attrNameLst>
                                      </p:cBhvr>
                                      <p:to>
                                        <p:strVal val="visible"/>
                                      </p:to>
                                    </p:set>
                                    <p:animEffect filter="fade" transition="in">
                                      <p:cBhvr>
                                        <p:cTn id="79" dur="1000"/>
                                        <p:tgtEl>
                                          <p:spTgt spid="1354"/>
                                        </p:tgtEl>
                                      </p:cBhvr>
                                    </p:animEffect>
                                  </p:childTnLst>
                                </p:cTn>
                              </p:par>
                            </p:childTnLst>
                          </p:cTn>
                        </p:par>
                        <p:par>
                          <p:cTn id="80" fill="hold">
                            <p:stCondLst>
                              <p:cond delay="28000"/>
                            </p:stCondLst>
                            <p:childTnLst>
                              <p:par>
                                <p:cTn id="81" presetClass="entr" nodeType="afterEffect" presetID="10" grpId="20" fill="hold">
                                  <p:stCondLst>
                                    <p:cond delay="1000"/>
                                  </p:stCondLst>
                                  <p:iterate type="el" backwards="0">
                                    <p:tmAbs val="0"/>
                                  </p:iterate>
                                  <p:childTnLst>
                                    <p:set>
                                      <p:cBhvr>
                                        <p:cTn id="82" fill="hold"/>
                                        <p:tgtEl>
                                          <p:spTgt spid="1329"/>
                                        </p:tgtEl>
                                        <p:attrNameLst>
                                          <p:attrName>style.visibility</p:attrName>
                                        </p:attrNameLst>
                                      </p:cBhvr>
                                      <p:to>
                                        <p:strVal val="visible"/>
                                      </p:to>
                                    </p:set>
                                    <p:animEffect filter="fade" transition="in">
                                      <p:cBhvr>
                                        <p:cTn id="83" dur="1000"/>
                                        <p:tgtEl>
                                          <p:spTgt spid="1329"/>
                                        </p:tgtEl>
                                      </p:cBhvr>
                                    </p:animEffect>
                                  </p:childTnLst>
                                </p:cTn>
                              </p:par>
                            </p:childTnLst>
                          </p:cTn>
                        </p:par>
                        <p:par>
                          <p:cTn id="84" fill="hold">
                            <p:stCondLst>
                              <p:cond delay="30000"/>
                            </p:stCondLst>
                            <p:childTnLst>
                              <p:par>
                                <p:cTn id="85" presetClass="entr" nodeType="afterEffect" presetID="10" grpId="21" fill="hold">
                                  <p:stCondLst>
                                    <p:cond delay="0"/>
                                  </p:stCondLst>
                                  <p:iterate type="el" backwards="0">
                                    <p:tmAbs val="0"/>
                                  </p:iterate>
                                  <p:childTnLst>
                                    <p:set>
                                      <p:cBhvr>
                                        <p:cTn id="86" fill="hold"/>
                                        <p:tgtEl>
                                          <p:spTgt spid="1353"/>
                                        </p:tgtEl>
                                        <p:attrNameLst>
                                          <p:attrName>style.visibility</p:attrName>
                                        </p:attrNameLst>
                                      </p:cBhvr>
                                      <p:to>
                                        <p:strVal val="visible"/>
                                      </p:to>
                                    </p:set>
                                    <p:animEffect filter="fade" transition="in">
                                      <p:cBhvr>
                                        <p:cTn id="87" dur="1000"/>
                                        <p:tgtEl>
                                          <p:spTgt spid="1353"/>
                                        </p:tgtEl>
                                      </p:cBhvr>
                                    </p:animEffect>
                                  </p:childTnLst>
                                </p:cTn>
                              </p:par>
                            </p:childTnLst>
                          </p:cTn>
                        </p:par>
                        <p:par>
                          <p:cTn id="88" fill="hold">
                            <p:stCondLst>
                              <p:cond delay="31000"/>
                            </p:stCondLst>
                            <p:childTnLst>
                              <p:par>
                                <p:cTn id="89" presetClass="entr" nodeType="afterEffect" presetID="10" grpId="22" fill="hold">
                                  <p:stCondLst>
                                    <p:cond delay="1000"/>
                                  </p:stCondLst>
                                  <p:iterate type="el" backwards="0">
                                    <p:tmAbs val="0"/>
                                  </p:iterate>
                                  <p:childTnLst>
                                    <p:set>
                                      <p:cBhvr>
                                        <p:cTn id="90" fill="hold"/>
                                        <p:tgtEl>
                                          <p:spTgt spid="1323"/>
                                        </p:tgtEl>
                                        <p:attrNameLst>
                                          <p:attrName>style.visibility</p:attrName>
                                        </p:attrNameLst>
                                      </p:cBhvr>
                                      <p:to>
                                        <p:strVal val="visible"/>
                                      </p:to>
                                    </p:set>
                                    <p:animEffect filter="fade" transition="in">
                                      <p:cBhvr>
                                        <p:cTn id="91" dur="1000"/>
                                        <p:tgtEl>
                                          <p:spTgt spid="1323"/>
                                        </p:tgtEl>
                                      </p:cBhvr>
                                    </p:animEffect>
                                  </p:childTnLst>
                                </p:cTn>
                              </p:par>
                            </p:childTnLst>
                          </p:cTn>
                        </p:par>
                        <p:par>
                          <p:cTn id="92" fill="hold">
                            <p:stCondLst>
                              <p:cond delay="33000"/>
                            </p:stCondLst>
                            <p:childTnLst>
                              <p:par>
                                <p:cTn id="93" presetClass="entr" nodeType="afterEffect" presetID="10" grpId="23" fill="hold">
                                  <p:stCondLst>
                                    <p:cond delay="0"/>
                                  </p:stCondLst>
                                  <p:iterate type="el" backwards="0">
                                    <p:tmAbs val="0"/>
                                  </p:iterate>
                                  <p:childTnLst>
                                    <p:set>
                                      <p:cBhvr>
                                        <p:cTn id="94" fill="hold"/>
                                        <p:tgtEl>
                                          <p:spTgt spid="1352"/>
                                        </p:tgtEl>
                                        <p:attrNameLst>
                                          <p:attrName>style.visibility</p:attrName>
                                        </p:attrNameLst>
                                      </p:cBhvr>
                                      <p:to>
                                        <p:strVal val="visible"/>
                                      </p:to>
                                    </p:set>
                                    <p:animEffect filter="fade" transition="in">
                                      <p:cBhvr>
                                        <p:cTn id="95" dur="1000"/>
                                        <p:tgtEl>
                                          <p:spTgt spid="1352"/>
                                        </p:tgtEl>
                                      </p:cBhvr>
                                    </p:animEffect>
                                  </p:childTnLst>
                                </p:cTn>
                              </p:par>
                            </p:childTnLst>
                          </p:cTn>
                        </p:par>
                        <p:par>
                          <p:cTn id="96" fill="hold">
                            <p:stCondLst>
                              <p:cond delay="34000"/>
                            </p:stCondLst>
                            <p:childTnLst>
                              <p:par>
                                <p:cTn id="97" presetClass="entr" nodeType="afterEffect" presetID="10" grpId="24" fill="hold">
                                  <p:stCondLst>
                                    <p:cond delay="1000"/>
                                  </p:stCondLst>
                                  <p:iterate type="el" backwards="0">
                                    <p:tmAbs val="0"/>
                                  </p:iterate>
                                  <p:childTnLst>
                                    <p:set>
                                      <p:cBhvr>
                                        <p:cTn id="98" fill="hold"/>
                                        <p:tgtEl>
                                          <p:spTgt spid="1322"/>
                                        </p:tgtEl>
                                        <p:attrNameLst>
                                          <p:attrName>style.visibility</p:attrName>
                                        </p:attrNameLst>
                                      </p:cBhvr>
                                      <p:to>
                                        <p:strVal val="visible"/>
                                      </p:to>
                                    </p:set>
                                    <p:animEffect filter="fade" transition="in">
                                      <p:cBhvr>
                                        <p:cTn id="99" dur="1000"/>
                                        <p:tgtEl>
                                          <p:spTgt spid="1322"/>
                                        </p:tgtEl>
                                      </p:cBhvr>
                                    </p:animEffect>
                                  </p:childTnLst>
                                </p:cTn>
                              </p:par>
                            </p:childTnLst>
                          </p:cTn>
                        </p:par>
                        <p:par>
                          <p:cTn id="100" fill="hold">
                            <p:stCondLst>
                              <p:cond delay="36000"/>
                            </p:stCondLst>
                            <p:childTnLst>
                              <p:par>
                                <p:cTn id="101" presetClass="entr" nodeType="afterEffect" presetID="10" grpId="25" fill="hold">
                                  <p:stCondLst>
                                    <p:cond delay="0"/>
                                  </p:stCondLst>
                                  <p:iterate type="el" backwards="0">
                                    <p:tmAbs val="0"/>
                                  </p:iterate>
                                  <p:childTnLst>
                                    <p:set>
                                      <p:cBhvr>
                                        <p:cTn id="102" fill="hold"/>
                                        <p:tgtEl>
                                          <p:spTgt spid="1351"/>
                                        </p:tgtEl>
                                        <p:attrNameLst>
                                          <p:attrName>style.visibility</p:attrName>
                                        </p:attrNameLst>
                                      </p:cBhvr>
                                      <p:to>
                                        <p:strVal val="visible"/>
                                      </p:to>
                                    </p:set>
                                    <p:animEffect filter="fade" transition="in">
                                      <p:cBhvr>
                                        <p:cTn id="103" dur="1000"/>
                                        <p:tgtEl>
                                          <p:spTgt spid="1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0" grpId="18"/>
      <p:bldP build="whole" bldLvl="1" animBg="1" rev="0" advAuto="0" spid="1354" grpId="19"/>
      <p:bldP build="whole" bldLvl="1" animBg="1" rev="0" advAuto="0" spid="1356" grpId="15"/>
      <p:bldP build="whole" bldLvl="1" animBg="1" rev="0" advAuto="0" spid="1359" grpId="6"/>
      <p:bldP build="whole" bldLvl="1" animBg="1" rev="0" advAuto="0" spid="1351" grpId="25"/>
      <p:bldP build="whole" bldLvl="1" animBg="1" rev="0" advAuto="0" spid="1362" grpId="4"/>
      <p:bldP build="whole" bldLvl="1" animBg="1" rev="0" advAuto="0" spid="1361" grpId="2"/>
      <p:bldP build="whole" bldLvl="1" animBg="1" rev="0" advAuto="0" spid="1324" grpId="16"/>
      <p:bldP build="whole" bldLvl="1" animBg="1" rev="0" advAuto="0" spid="1357" grpId="12"/>
      <p:bldP build="whole" bldLvl="1" animBg="1" rev="0" advAuto="0" spid="1336" grpId="1"/>
      <p:bldP build="whole" bldLvl="1" animBg="1" rev="0" advAuto="0" spid="1328" grpId="5"/>
      <p:bldP build="whole" bldLvl="1" animBg="1" rev="0" advAuto="0" spid="1363" grpId="14"/>
      <p:bldP build="whole" bldLvl="1" animBg="1" rev="0" advAuto="0" spid="1352" grpId="23"/>
      <p:bldP build="whole" bldLvl="1" animBg="1" rev="0" advAuto="0" spid="1327" grpId="7"/>
      <p:bldP build="whole" bldLvl="1" animBg="1" rev="0" advAuto="0" spid="1322" grpId="24"/>
      <p:bldP build="whole" bldLvl="1" animBg="1" rev="0" advAuto="0" spid="1360" grpId="8"/>
      <p:bldP build="whole" bldLvl="1" animBg="1" rev="0" advAuto="0" spid="1358" grpId="10"/>
      <p:bldP build="whole" bldLvl="1" animBg="1" rev="0" advAuto="0" spid="1326" grpId="11"/>
      <p:bldP build="whole" bldLvl="1" animBg="1" rev="0" advAuto="0" spid="1355" grpId="17"/>
      <p:bldP build="whole" bldLvl="1" animBg="1" rev="0" advAuto="0" spid="1348" grpId="3"/>
      <p:bldP build="whole" bldLvl="1" animBg="1" rev="0" advAuto="0" spid="1325" grpId="13"/>
      <p:bldP build="whole" bldLvl="1" animBg="1" rev="0" advAuto="0" spid="1329" grpId="20"/>
      <p:bldP build="whole" bldLvl="1" animBg="1" rev="0" advAuto="0" spid="1323" grpId="22"/>
      <p:bldP build="whole" bldLvl="1" animBg="1" rev="0" advAuto="0" spid="1353" grpId="21"/>
      <p:bldP build="whole" bldLvl="1" animBg="1" rev="0" advAuto="0" spid="1331" grpId="9"/>
    </p:bldLst>
  </p:timing>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5" name="Rappels (5/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(5/6)</a:t>
            </a:r>
          </a:p>
        </p:txBody>
      </p:sp>
      <p:grpSp>
        <p:nvGrpSpPr>
          <p:cNvPr id="1372" name="Grouper"/>
          <p:cNvGrpSpPr/>
          <p:nvPr/>
        </p:nvGrpSpPr>
        <p:grpSpPr>
          <a:xfrm>
            <a:off x="3945294" y="4405590"/>
            <a:ext cx="3389558" cy="2309617"/>
            <a:chOff x="0" y="0"/>
            <a:chExt cx="3389556" cy="2309615"/>
          </a:xfrm>
        </p:grpSpPr>
        <p:pic>
          <p:nvPicPr>
            <p:cNvPr id="1366" name="YAFSScreen_119" descr="YAFSScreen_119"/>
            <p:cNvPicPr>
              <a:picLocks noChangeAspect="1"/>
            </p:cNvPicPr>
            <p:nvPr/>
          </p:nvPicPr>
          <p:blipFill>
            <a:blip r:embed="rId2">
              <a:extLst/>
            </a:blip>
            <a:srcRect l="0" t="0" r="775" b="4801"/>
            <a:stretch>
              <a:fillRect/>
            </a:stretch>
          </p:blipFill>
          <p:spPr>
            <a:xfrm>
              <a:off x="0" y="0"/>
              <a:ext cx="3389557" cy="2309616"/>
            </a:xfrm>
            <a:prstGeom prst="rect">
              <a:avLst/>
            </a:prstGeom>
            <a:ln w="12700" cap="flat">
              <a:noFill/>
              <a:miter lim="400000"/>
            </a:ln>
            <a:effectLst/>
          </p:spPr>
        </p:pic>
        <p:sp>
          <p:nvSpPr>
            <p:cNvPr id="1367" name="Rectangle"/>
            <p:cNvSpPr/>
            <p:nvPr/>
          </p:nvSpPr>
          <p:spPr>
            <a:xfrm>
              <a:off x="1403644" y="627288"/>
              <a:ext cx="664306" cy="68032"/>
            </a:xfrm>
            <a:prstGeom prst="rect">
              <a:avLst/>
            </a:prstGeom>
            <a:solidFill>
              <a:srgbClr val="8D8D8D"/>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grpSp>
          <p:nvGrpSpPr>
            <p:cNvPr id="1370" name="Grouper"/>
            <p:cNvGrpSpPr/>
            <p:nvPr/>
          </p:nvGrpSpPr>
          <p:grpSpPr>
            <a:xfrm>
              <a:off x="1009463" y="582267"/>
              <a:ext cx="1567721" cy="1484683"/>
              <a:chOff x="0" y="0"/>
              <a:chExt cx="1567720" cy="1484681"/>
            </a:xfrm>
          </p:grpSpPr>
          <p:sp>
            <p:nvSpPr>
              <p:cNvPr id="1368" name="Ovale"/>
              <p:cNvSpPr/>
              <p:nvPr/>
            </p:nvSpPr>
            <p:spPr>
              <a:xfrm>
                <a:off x="274094" y="261336"/>
                <a:ext cx="1022947" cy="968483"/>
              </a:xfrm>
              <a:prstGeom prst="ellipse">
                <a:avLst/>
              </a:prstGeom>
              <a:noFill/>
              <a:ln w="95250" cap="flat">
                <a:solidFill>
                  <a:srgbClr val="FC0128">
                    <a:alpha val="50195"/>
                  </a:srgbClr>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369" name="Ovale"/>
              <p:cNvSpPr/>
              <p:nvPr/>
            </p:nvSpPr>
            <p:spPr>
              <a:xfrm>
                <a:off x="0" y="0"/>
                <a:ext cx="1567721" cy="1484682"/>
              </a:xfrm>
              <a:prstGeom prst="ellipse">
                <a:avLst/>
              </a:prstGeom>
              <a:noFill/>
              <a:ln w="95250" cap="flat">
                <a:solidFill>
                  <a:srgbClr val="FC0128">
                    <a:alpha val="50195"/>
                  </a:srgbClr>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sp>
          <p:nvSpPr>
            <p:cNvPr id="1371" name="Ovale"/>
            <p:cNvSpPr/>
            <p:nvPr/>
          </p:nvSpPr>
          <p:spPr>
            <a:xfrm>
              <a:off x="1549711" y="1093502"/>
              <a:ext cx="492227" cy="466215"/>
            </a:xfrm>
            <a:prstGeom prst="ellipse">
              <a:avLst/>
            </a:prstGeom>
            <a:solidFill>
              <a:srgbClr val="F9051C">
                <a:alpha val="54116"/>
              </a:srgbClr>
            </a:soli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sp>
        <p:nvSpPr>
          <p:cNvPr id="1373" name="En vol aux instruments, on appelle « circuit visuel » le déplacement méthodique du regard sur le panneau instrumental, ce qui permet de prélever les informations nécessaires au pilotage selon un ordre de priorité logique et d’une manière complèt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chemeClr val="accent2">
                    <a:lumOff val="15098"/>
                  </a:schemeClr>
                </a:solidFill>
                <a:latin typeface="Franklin Gothic Book"/>
                <a:ea typeface="Franklin Gothic Book"/>
                <a:cs typeface="Franklin Gothic Book"/>
                <a:sym typeface="Franklin Gothic Book"/>
              </a:defRPr>
            </a:pPr>
            <a:r>
              <a:t>En vol aux instruments, on appelle « circuit visuel » le déplacement méthodique du regard sur le panneau instrumental, ce qui permet de prélever les informations nécessaires au pilotage selon un ordre de priorité logique et d’une manière complète.</a:t>
            </a:r>
          </a:p>
          <a:p>
            <a:pPr marL="419100" indent="-382587">
              <a:spcBef>
                <a:spcPts val="700"/>
              </a:spcBef>
              <a:buClr>
                <a:schemeClr val="accent2">
                  <a:lumOff val="16690"/>
                </a:schemeClr>
              </a:buClr>
              <a:buSzPct val="80000"/>
              <a:buChar char="⦿"/>
              <a:defRPr sz="2000">
                <a:solidFill>
                  <a:schemeClr val="accent2">
                    <a:lumOff val="15098"/>
                  </a:schemeClr>
                </a:solidFill>
                <a:latin typeface="Franklin Gothic Book"/>
                <a:ea typeface="Franklin Gothic Book"/>
                <a:cs typeface="Franklin Gothic Book"/>
                <a:sym typeface="Franklin Gothic Book"/>
              </a:defRPr>
            </a:pPr>
            <a:r>
              <a:t>Il comprend l’</a:t>
            </a:r>
            <a:r>
              <a:rPr>
                <a:solidFill>
                  <a:srgbClr val="FF2D21"/>
                </a:solidFill>
              </a:rPr>
              <a:t>horizon artificiel</a:t>
            </a:r>
            <a:r>
              <a:t> comme </a:t>
            </a:r>
            <a:r>
              <a:rPr>
                <a:solidFill>
                  <a:srgbClr val="FF2D21"/>
                </a:solidFill>
              </a:rPr>
              <a:t>élément principal</a:t>
            </a:r>
            <a:r>
              <a:t>, autour duquel l'</a:t>
            </a:r>
            <a:r>
              <a:rPr>
                <a:solidFill>
                  <a:srgbClr val="F6C343"/>
                </a:solidFill>
              </a:rPr>
              <a:t>anémomètre, altimètre, directionnel, variomètre, bille </a:t>
            </a:r>
            <a:r>
              <a:t>sont les </a:t>
            </a:r>
            <a:r>
              <a:rPr>
                <a:solidFill>
                  <a:srgbClr val="F6C343"/>
                </a:solidFill>
              </a:rPr>
              <a:t>instruments secondaires </a:t>
            </a:r>
            <a:r>
              <a:t>de pilotage </a:t>
            </a:r>
          </a:p>
          <a:p>
            <a:pPr marL="419100" indent="-382587">
              <a:spcBef>
                <a:spcPts val="700"/>
              </a:spcBef>
              <a:buClr>
                <a:schemeClr val="accent2">
                  <a:lumOff val="16690"/>
                </a:schemeClr>
              </a:buClr>
              <a:buSzPct val="80000"/>
              <a:buChar char="⦿"/>
              <a:defRPr sz="2000">
                <a:solidFill>
                  <a:schemeClr val="accent2">
                    <a:lumOff val="15098"/>
                  </a:schemeClr>
                </a:solidFill>
                <a:latin typeface="Franklin Gothic Book"/>
                <a:ea typeface="Franklin Gothic Book"/>
                <a:cs typeface="Franklin Gothic Book"/>
                <a:sym typeface="Franklin Gothic Book"/>
              </a:defRPr>
            </a:pPr>
            <a:r>
              <a:t>Se focaliser sur un instrument induit une mauvaise appréciation des informations nécessaires à la maîtrise du vol. </a:t>
            </a:r>
          </a:p>
        </p:txBody>
      </p:sp>
      <p:sp>
        <p:nvSpPr>
          <p:cNvPr id="137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365"/>
                                        </p:tgtEl>
                                        <p:attrNameLst>
                                          <p:attrName>style.visibility</p:attrName>
                                        </p:attrNameLst>
                                      </p:cBhvr>
                                      <p:to>
                                        <p:strVal val="visible"/>
                                      </p:to>
                                    </p:set>
                                    <p:animEffect filter="blinds(horizontal)" transition="in">
                                      <p:cBhvr>
                                        <p:cTn id="7" dur="500"/>
                                        <p:tgtEl>
                                          <p:spTgt spid="1365"/>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373">
                                            <p:bg/>
                                          </p:spTgt>
                                        </p:tgtEl>
                                        <p:attrNameLst>
                                          <p:attrName>style.visibility</p:attrName>
                                        </p:attrNameLst>
                                      </p:cBhvr>
                                      <p:to>
                                        <p:strVal val="visible"/>
                                      </p:to>
                                    </p:set>
                                    <p:animEffect filter="blinds(horizontal)" transition="in">
                                      <p:cBhvr>
                                        <p:cTn id="11" dur="500"/>
                                        <p:tgtEl>
                                          <p:spTgt spid="1373">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373">
                                            <p:txEl>
                                              <p:pRg st="0" end="0"/>
                                            </p:txEl>
                                          </p:spTgt>
                                        </p:tgtEl>
                                        <p:attrNameLst>
                                          <p:attrName>style.visibility</p:attrName>
                                        </p:attrNameLst>
                                      </p:cBhvr>
                                      <p:to>
                                        <p:strVal val="visible"/>
                                      </p:to>
                                    </p:set>
                                    <p:animEffect filter="blinds(horizontal)" transition="in">
                                      <p:cBhvr>
                                        <p:cTn id="14" dur="500"/>
                                        <p:tgtEl>
                                          <p:spTgt spid="137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373">
                                            <p:txEl>
                                              <p:pRg st="1" end="1"/>
                                            </p:txEl>
                                          </p:spTgt>
                                        </p:tgtEl>
                                        <p:attrNameLst>
                                          <p:attrName>style.visibility</p:attrName>
                                        </p:attrNameLst>
                                      </p:cBhvr>
                                      <p:to>
                                        <p:strVal val="visible"/>
                                      </p:to>
                                    </p:set>
                                    <p:animEffect filter="blinds(horizontal)" transition="in">
                                      <p:cBhvr>
                                        <p:cTn id="19" dur="500"/>
                                        <p:tgtEl>
                                          <p:spTgt spid="137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1373">
                                            <p:txEl>
                                              <p:pRg st="2" end="2"/>
                                            </p:txEl>
                                          </p:spTgt>
                                        </p:tgtEl>
                                        <p:attrNameLst>
                                          <p:attrName>style.visibility</p:attrName>
                                        </p:attrNameLst>
                                      </p:cBhvr>
                                      <p:to>
                                        <p:strVal val="visible"/>
                                      </p:to>
                                    </p:set>
                                    <p:animEffect filter="blinds(horizontal)" transition="in">
                                      <p:cBhvr>
                                        <p:cTn id="24" dur="500"/>
                                        <p:tgtEl>
                                          <p:spTgt spid="1373">
                                            <p:txEl>
                                              <p:pRg st="2" end="2"/>
                                            </p:txEl>
                                          </p:spTgt>
                                        </p:tgtEl>
                                      </p:cBhvr>
                                    </p:animEffect>
                                  </p:childTnLst>
                                </p:cTn>
                              </p:par>
                            </p:childTnLst>
                          </p:cTn>
                        </p:par>
                        <p:par>
                          <p:cTn id="25" fill="hold">
                            <p:stCondLst>
                              <p:cond delay="500"/>
                            </p:stCondLst>
                            <p:childTnLst>
                              <p:par>
                                <p:cTn id="26" presetClass="entr" nodeType="afterEffect" presetSubtype="0" presetID="1" grpId="3" fill="hold">
                                  <p:stCondLst>
                                    <p:cond delay="0"/>
                                  </p:stCondLst>
                                  <p:iterate type="el" backwards="0">
                                    <p:tmAbs val="0"/>
                                  </p:iterate>
                                  <p:childTnLst>
                                    <p:set>
                                      <p:cBhvr>
                                        <p:cTn id="27" fill="hold"/>
                                        <p:tgtEl>
                                          <p:spTgt spid="13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5" grpId="1"/>
      <p:bldP build="p" bldLvl="1" animBg="1" rev="0" advAuto="0" spid="1373" grpId="2"/>
      <p:bldP build="whole" bldLvl="1" animBg="1" rev="0" advAuto="0" spid="1374" grpId="3"/>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LA NUIT"/>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NUIT</a:t>
            </a:r>
          </a:p>
        </p:txBody>
      </p:sp>
      <p:sp>
        <p:nvSpPr>
          <p:cNvPr id="120" name="La nuit civile…"/>
          <p:cNvSpPr txBox="1"/>
          <p:nvPr>
            <p:ph type="body" idx="4294967295"/>
          </p:nvPr>
        </p:nvSpPr>
        <p:spPr>
          <a:xfrm>
            <a:off x="457200" y="1600200"/>
            <a:ext cx="7467600" cy="4525963"/>
          </a:xfrm>
          <a:prstGeom prst="rect">
            <a:avLst/>
          </a:prstGeom>
        </p:spPr>
        <p:txBody>
          <a:bodyPr>
            <a:normAutofit fontScale="100000" lnSpcReduction="0"/>
          </a:bodyPr>
          <a:lstStyle/>
          <a:p>
            <a:pPr>
              <a:buChar char="⦿"/>
              <a:defRPr>
                <a:latin typeface="Franklin Gothic Book"/>
                <a:ea typeface="Franklin Gothic Book"/>
                <a:cs typeface="Franklin Gothic Book"/>
                <a:sym typeface="Franklin Gothic Book"/>
              </a:defRPr>
            </a:pPr>
            <a:r>
              <a:t>La nuit civile</a:t>
            </a:r>
          </a:p>
          <a:p>
            <a:pPr>
              <a:buChar char="⦿"/>
              <a:defRPr>
                <a:latin typeface="Franklin Gothic Book"/>
                <a:ea typeface="Franklin Gothic Book"/>
                <a:cs typeface="Franklin Gothic Book"/>
                <a:sym typeface="Franklin Gothic Book"/>
              </a:defRPr>
            </a:pPr>
            <a:r>
              <a:t>La nuit aéronautique</a:t>
            </a:r>
          </a:p>
          <a:p>
            <a:pPr>
              <a:buChar char="⦿"/>
              <a:defRPr>
                <a:latin typeface="Franklin Gothic Book"/>
                <a:ea typeface="Franklin Gothic Book"/>
                <a:cs typeface="Franklin Gothic Book"/>
                <a:sym typeface="Franklin Gothic Book"/>
              </a:defRPr>
            </a:pPr>
            <a:r>
              <a:t>L’heure du coucher du soleil</a:t>
            </a:r>
          </a:p>
          <a:p>
            <a:pPr>
              <a:buChar char="⦿"/>
              <a:defRPr>
                <a:latin typeface="Franklin Gothic Book"/>
                <a:ea typeface="Franklin Gothic Book"/>
                <a:cs typeface="Franklin Gothic Book"/>
                <a:sym typeface="Franklin Gothic Book"/>
              </a:defRPr>
            </a:pPr>
            <a:r>
              <a:t>Détermination de l’heure du coucher du soleil</a:t>
            </a:r>
          </a:p>
        </p:txBody>
      </p:sp>
      <p:sp>
        <p:nvSpPr>
          <p:cNvPr id="12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500"/>
                                  </p:stCondLst>
                                  <p:iterate type="el" backwards="0">
                                    <p:tmAbs val="0"/>
                                  </p:iterate>
                                  <p:childTnLst>
                                    <p:set>
                                      <p:cBhvr>
                                        <p:cTn id="6" fill="hold"/>
                                        <p:tgtEl>
                                          <p:spTgt spid="119"/>
                                        </p:tgtEl>
                                        <p:attrNameLst>
                                          <p:attrName>style.visibility</p:attrName>
                                        </p:attrNameLst>
                                      </p:cBhvr>
                                      <p:to>
                                        <p:strVal val="visible"/>
                                      </p:to>
                                    </p:set>
                                    <p:anim calcmode="lin" valueType="num">
                                      <p:cBhvr>
                                        <p:cTn id="7" dur="500" fill="hold"/>
                                        <p:tgtEl>
                                          <p:spTgt spid="119"/>
                                        </p:tgtEl>
                                        <p:attrNameLst>
                                          <p:attrName>ppt_x</p:attrName>
                                        </p:attrNameLst>
                                      </p:cBhvr>
                                      <p:tavLst>
                                        <p:tav tm="0">
                                          <p:val>
                                            <p:strVal val="#ppt_x"/>
                                          </p:val>
                                        </p:tav>
                                        <p:tav tm="100000">
                                          <p:val>
                                            <p:strVal val="#ppt_x"/>
                                          </p:val>
                                        </p:tav>
                                      </p:tavLst>
                                    </p:anim>
                                    <p:anim calcmode="lin" valueType="num">
                                      <p:cBhvr>
                                        <p:cTn id="8" dur="500" fill="hold"/>
                                        <p:tgtEl>
                                          <p:spTgt spid="1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500"/>
                                  </p:stCondLst>
                                  <p:iterate type="el" backwards="0">
                                    <p:tmAbs val="0"/>
                                  </p:iterate>
                                  <p:childTnLst>
                                    <p:set>
                                      <p:cBhvr>
                                        <p:cTn id="11" fill="hold"/>
                                        <p:tgtEl>
                                          <p:spTgt spid="120">
                                            <p:bg/>
                                          </p:spTgt>
                                        </p:tgtEl>
                                        <p:attrNameLst>
                                          <p:attrName>style.visibility</p:attrName>
                                        </p:attrNameLst>
                                      </p:cBhvr>
                                      <p:to>
                                        <p:strVal val="visible"/>
                                      </p:to>
                                    </p:set>
                                    <p:anim calcmode="lin" valueType="num">
                                      <p:cBhvr>
                                        <p:cTn id="12" dur="500" fill="hold"/>
                                        <p:tgtEl>
                                          <p:spTgt spid="120">
                                            <p:bg/>
                                          </p:spTgt>
                                        </p:tgtEl>
                                        <p:attrNameLst>
                                          <p:attrName>ppt_x</p:attrName>
                                        </p:attrNameLst>
                                      </p:cBhvr>
                                      <p:tavLst>
                                        <p:tav tm="0">
                                          <p:val>
                                            <p:strVal val="#ppt_x"/>
                                          </p:val>
                                        </p:tav>
                                        <p:tav tm="100000">
                                          <p:val>
                                            <p:strVal val="#ppt_x"/>
                                          </p:val>
                                        </p:tav>
                                      </p:tavLst>
                                    </p:anim>
                                    <p:anim calcmode="lin" valueType="num">
                                      <p:cBhvr>
                                        <p:cTn id="13" dur="500" fill="hold"/>
                                        <p:tgtEl>
                                          <p:spTgt spid="120">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500"/>
                                  </p:stCondLst>
                                  <p:iterate type="el" backwards="0">
                                    <p:tmAbs val="0"/>
                                  </p:iterate>
                                  <p:childTnLst>
                                    <p:set>
                                      <p:cBhvr>
                                        <p:cTn id="15" fill="hold"/>
                                        <p:tgtEl>
                                          <p:spTgt spid="120">
                                            <p:txEl>
                                              <p:pRg st="0" end="0"/>
                                            </p:txEl>
                                          </p:spTgt>
                                        </p:tgtEl>
                                        <p:attrNameLst>
                                          <p:attrName>style.visibility</p:attrName>
                                        </p:attrNameLst>
                                      </p:cBhvr>
                                      <p:to>
                                        <p:strVal val="visible"/>
                                      </p:to>
                                    </p:set>
                                    <p:anim calcmode="lin" valueType="num">
                                      <p:cBhvr>
                                        <p:cTn id="16" dur="500" fill="hold"/>
                                        <p:tgtEl>
                                          <p:spTgt spid="120">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0">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Class="entr" nodeType="afterEffect" presetSubtype="4" presetID="2" grpId="2" fill="hold">
                                  <p:stCondLst>
                                    <p:cond delay="0"/>
                                  </p:stCondLst>
                                  <p:iterate type="el" backwards="0">
                                    <p:tmAbs val="0"/>
                                  </p:iterate>
                                  <p:childTnLst>
                                    <p:set>
                                      <p:cBhvr>
                                        <p:cTn id="20" fill="hold"/>
                                        <p:tgtEl>
                                          <p:spTgt spid="120">
                                            <p:txEl>
                                              <p:pRg st="1" end="1"/>
                                            </p:txEl>
                                          </p:spTgt>
                                        </p:tgtEl>
                                        <p:attrNameLst>
                                          <p:attrName>style.visibility</p:attrName>
                                        </p:attrNameLst>
                                      </p:cBhvr>
                                      <p:to>
                                        <p:strVal val="visible"/>
                                      </p:to>
                                    </p:set>
                                    <p:anim calcmode="lin" valueType="num">
                                      <p:cBhvr>
                                        <p:cTn id="21" dur="500" fill="hold"/>
                                        <p:tgtEl>
                                          <p:spTgt spid="120">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120">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Class="entr" nodeType="afterEffect" presetSubtype="4" presetID="2" grpId="2" fill="hold">
                                  <p:stCondLst>
                                    <p:cond delay="0"/>
                                  </p:stCondLst>
                                  <p:iterate type="el" backwards="0">
                                    <p:tmAbs val="0"/>
                                  </p:iterate>
                                  <p:childTnLst>
                                    <p:set>
                                      <p:cBhvr>
                                        <p:cTn id="25" fill="hold"/>
                                        <p:tgtEl>
                                          <p:spTgt spid="120">
                                            <p:txEl>
                                              <p:pRg st="2" end="2"/>
                                            </p:txEl>
                                          </p:spTgt>
                                        </p:tgtEl>
                                        <p:attrNameLst>
                                          <p:attrName>style.visibility</p:attrName>
                                        </p:attrNameLst>
                                      </p:cBhvr>
                                      <p:to>
                                        <p:strVal val="visible"/>
                                      </p:to>
                                    </p:set>
                                    <p:anim calcmode="lin" valueType="num">
                                      <p:cBhvr>
                                        <p:cTn id="26" dur="500" fill="hold"/>
                                        <p:tgtEl>
                                          <p:spTgt spid="120">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120">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Class="entr" nodeType="afterEffect" presetSubtype="4" presetID="2" grpId="2" fill="hold">
                                  <p:stCondLst>
                                    <p:cond delay="0"/>
                                  </p:stCondLst>
                                  <p:iterate type="el" backwards="0">
                                    <p:tmAbs val="0"/>
                                  </p:iterate>
                                  <p:childTnLst>
                                    <p:set>
                                      <p:cBhvr>
                                        <p:cTn id="30" fill="hold"/>
                                        <p:tgtEl>
                                          <p:spTgt spid="120">
                                            <p:txEl>
                                              <p:pRg st="3" end="3"/>
                                            </p:txEl>
                                          </p:spTgt>
                                        </p:tgtEl>
                                        <p:attrNameLst>
                                          <p:attrName>style.visibility</p:attrName>
                                        </p:attrNameLst>
                                      </p:cBhvr>
                                      <p:to>
                                        <p:strVal val="visible"/>
                                      </p:to>
                                    </p:set>
                                    <p:anim calcmode="lin" valueType="num">
                                      <p:cBhvr>
                                        <p:cTn id="31" dur="500" fill="hold"/>
                                        <p:tgtEl>
                                          <p:spTgt spid="120">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120">
                                            <p:txEl>
                                              <p:pRg st="3" end="3"/>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Class="entr" nodeType="afterEffect" presetSubtype="0" presetID="1" grpId="3" fill="hold">
                                  <p:stCondLst>
                                    <p:cond delay="0"/>
                                  </p:stCondLst>
                                  <p:iterate type="el" backwards="0">
                                    <p:tmAbs val="0"/>
                                  </p:iterate>
                                  <p:childTnLst>
                                    <p:set>
                                      <p:cBhvr>
                                        <p:cTn id="35" fill="hold"/>
                                        <p:tgtEl>
                                          <p:spTgt spid="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20" grpId="2"/>
      <p:bldP build="whole" bldLvl="1" animBg="1" rev="0" advAuto="0" spid="121" grpId="3"/>
      <p:bldP build="whole" bldLvl="1" animBg="1" rev="0" advAuto="0" spid="119" grpId="1"/>
    </p:bldLst>
  </p:timing>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6" name="Rappels (6/6)"/>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spcBef>
                <a:spcPts val="0"/>
              </a:spcBef>
              <a:buClrTx/>
              <a:buSzTx/>
              <a:buNone/>
              <a:defRPr sz="3600">
                <a:solidFill>
                  <a:srgbClr val="FFFFFF"/>
                </a:solidFill>
                <a:latin typeface="Franklin Gothic Book"/>
                <a:ea typeface="Franklin Gothic Book"/>
                <a:cs typeface="Franklin Gothic Book"/>
                <a:sym typeface="Franklin Gothic Book"/>
              </a:defRPr>
            </a:pPr>
            <a:r>
              <a:t>Rappels</a:t>
            </a:r>
            <a:r>
              <a:rPr sz="1800"/>
              <a:t> (6/6)</a:t>
            </a:r>
          </a:p>
        </p:txBody>
      </p:sp>
      <p:sp>
        <p:nvSpPr>
          <p:cNvPr id="1377" name="IMC sans technique VSV = perte de contrôle en 10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chemeClr val="accent2">
                    <a:lumOff val="15098"/>
                  </a:schemeClr>
                </a:solidFill>
                <a:latin typeface="Franklin Gothic Book"/>
                <a:ea typeface="Franklin Gothic Book"/>
                <a:cs typeface="Franklin Gothic Book"/>
                <a:sym typeface="Franklin Gothic Book"/>
              </a:defRPr>
            </a:pPr>
            <a:r>
              <a:t>IMC sans technique VSV = </a:t>
            </a:r>
            <a:r>
              <a:rPr>
                <a:solidFill>
                  <a:srgbClr val="FF2D21"/>
                </a:solidFill>
              </a:rPr>
              <a:t>perte de contrôle en 10s</a:t>
            </a:r>
          </a:p>
          <a:p>
            <a:pPr marL="419100" indent="-382587">
              <a:spcBef>
                <a:spcPts val="700"/>
              </a:spcBef>
              <a:buClr>
                <a:schemeClr val="accent2">
                  <a:lumOff val="16690"/>
                </a:schemeClr>
              </a:buClr>
              <a:buSzPct val="80000"/>
              <a:buChar char="⦿"/>
              <a:defRPr sz="2000">
                <a:solidFill>
                  <a:schemeClr val="accent2">
                    <a:lumOff val="15098"/>
                  </a:schemeClr>
                </a:solidFill>
                <a:latin typeface="Franklin Gothic Book"/>
                <a:ea typeface="Franklin Gothic Book"/>
                <a:cs typeface="Franklin Gothic Book"/>
                <a:sym typeface="Franklin Gothic Book"/>
              </a:defRPr>
            </a:pPr>
            <a:r>
              <a:t>Méthode</a:t>
            </a:r>
          </a:p>
          <a:p>
            <a:pPr lvl="1" marL="831850" indent="-382587">
              <a:spcBef>
                <a:spcPts val="700"/>
              </a:spcBef>
              <a:buClr>
                <a:schemeClr val="accent2">
                  <a:lumOff val="16690"/>
                </a:schemeClr>
              </a:buClr>
              <a:buSzPct val="80000"/>
              <a:buChar char="➡"/>
              <a:defRPr sz="2000">
                <a:solidFill>
                  <a:schemeClr val="accent2">
                    <a:lumOff val="15098"/>
                  </a:schemeClr>
                </a:solidFill>
                <a:latin typeface="Franklin Gothic Book"/>
                <a:ea typeface="Franklin Gothic Book"/>
                <a:cs typeface="Franklin Gothic Book"/>
                <a:sym typeface="Franklin Gothic Book"/>
              </a:defRPr>
            </a:pPr>
            <a:r>
              <a:t>Décider du sens du virage</a:t>
            </a:r>
          </a:p>
          <a:p>
            <a:pPr lvl="1" marL="831850" indent="-382587">
              <a:spcBef>
                <a:spcPts val="700"/>
              </a:spcBef>
              <a:buClr>
                <a:schemeClr val="accent2">
                  <a:lumOff val="16690"/>
                </a:schemeClr>
              </a:buClr>
              <a:buSzPct val="80000"/>
              <a:buChar char="➡"/>
              <a:defRPr sz="2000">
                <a:solidFill>
                  <a:schemeClr val="accent2">
                    <a:lumOff val="15098"/>
                  </a:schemeClr>
                </a:solidFill>
                <a:latin typeface="Franklin Gothic Book"/>
                <a:ea typeface="Franklin Gothic Book"/>
                <a:cs typeface="Franklin Gothic Book"/>
                <a:sym typeface="Franklin Gothic Book"/>
              </a:defRPr>
            </a:pPr>
            <a:r>
              <a:t>Fixer le Cap de sortie</a:t>
            </a:r>
          </a:p>
          <a:p>
            <a:pPr lvl="1" marL="831850" indent="-382587">
              <a:spcBef>
                <a:spcPts val="700"/>
              </a:spcBef>
              <a:buClr>
                <a:schemeClr val="accent2">
                  <a:lumOff val="16690"/>
                </a:schemeClr>
              </a:buClr>
              <a:buSzPct val="80000"/>
              <a:buChar char="➡"/>
              <a:defRPr sz="2000">
                <a:solidFill>
                  <a:schemeClr val="accent2">
                    <a:lumOff val="15098"/>
                  </a:schemeClr>
                </a:solidFill>
                <a:latin typeface="Franklin Gothic Book"/>
                <a:ea typeface="Franklin Gothic Book"/>
                <a:cs typeface="Franklin Gothic Book"/>
                <a:sym typeface="Franklin Gothic Book"/>
              </a:defRPr>
            </a:pPr>
            <a:r>
              <a:t>Virage au taux standard (15% Vi)</a:t>
            </a:r>
          </a:p>
          <a:p>
            <a:pPr marL="419100" indent="-382587">
              <a:spcBef>
                <a:spcPts val="700"/>
              </a:spcBef>
              <a:buClr>
                <a:schemeClr val="accent2">
                  <a:lumOff val="16690"/>
                </a:schemeClr>
              </a:buClr>
              <a:buSzPct val="80000"/>
              <a:buChar char="⦿"/>
              <a:defRPr sz="2000">
                <a:solidFill>
                  <a:schemeClr val="accent2">
                    <a:lumOff val="15098"/>
                  </a:schemeClr>
                </a:solidFill>
                <a:latin typeface="Franklin Gothic Book"/>
                <a:ea typeface="Franklin Gothic Book"/>
                <a:cs typeface="Franklin Gothic Book"/>
                <a:sym typeface="Franklin Gothic Book"/>
              </a:defRPr>
            </a:pPr>
            <a:r>
              <a:t>Moyens : circuits visuels adaptés</a:t>
            </a:r>
          </a:p>
          <a:p>
            <a:pPr marL="419100" indent="-382587">
              <a:spcBef>
                <a:spcPts val="700"/>
              </a:spcBef>
              <a:buClr>
                <a:schemeClr val="accent2">
                  <a:lumOff val="16690"/>
                </a:schemeClr>
              </a:buClr>
              <a:buSzPct val="80000"/>
              <a:buChar char="⦿"/>
              <a:defRPr sz="2000">
                <a:solidFill>
                  <a:schemeClr val="accent2">
                    <a:lumOff val="15098"/>
                  </a:schemeClr>
                </a:solidFill>
                <a:latin typeface="Franklin Gothic Book"/>
                <a:ea typeface="Franklin Gothic Book"/>
                <a:cs typeface="Franklin Gothic Book"/>
                <a:sym typeface="Franklin Gothic Book"/>
              </a:defRPr>
            </a:pPr>
            <a:r>
              <a:t>Importance des pré affichages</a:t>
            </a:r>
          </a:p>
        </p:txBody>
      </p:sp>
      <p:sp>
        <p:nvSpPr>
          <p:cNvPr id="1378" name="+/- 1°d’assiette = +/- 5 kt = +/- 200 Ft/min.…"/>
          <p:cNvSpPr txBox="1"/>
          <p:nvPr/>
        </p:nvSpPr>
        <p:spPr>
          <a:xfrm>
            <a:off x="4344754" y="4268584"/>
            <a:ext cx="2590638" cy="154088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just">
              <a:spcBef>
                <a:spcPts val="200"/>
              </a:spcBef>
              <a:buClrTx/>
              <a:buSzTx/>
              <a:buNone/>
              <a:defRPr sz="1000">
                <a:solidFill>
                  <a:srgbClr val="F6C343"/>
                </a:solidFill>
                <a:latin typeface="Franklin Gothic Book"/>
                <a:ea typeface="Franklin Gothic Book"/>
                <a:cs typeface="Franklin Gothic Book"/>
                <a:sym typeface="Franklin Gothic Book"/>
              </a:defRPr>
            </a:pPr>
            <a:r>
              <a:t>+/- 1°d’assiette = +/- 5 kt = +/- 200 Ft/min.  </a:t>
            </a:r>
          </a:p>
          <a:p>
            <a:pPr algn="just">
              <a:spcBef>
                <a:spcPts val="200"/>
              </a:spcBef>
              <a:buClrTx/>
              <a:buSzTx/>
              <a:buNone/>
              <a:defRPr sz="1000">
                <a:solidFill>
                  <a:srgbClr val="F6C343"/>
                </a:solidFill>
                <a:latin typeface="Franklin Gothic Book"/>
                <a:ea typeface="Franklin Gothic Book"/>
                <a:cs typeface="Franklin Gothic Book"/>
                <a:sym typeface="Franklin Gothic Book"/>
              </a:defRPr>
            </a:pPr>
            <a:r>
              <a:t>+/-100t./min=+/-5kt=+/-200ft/min .</a:t>
            </a:r>
          </a:p>
        </p:txBody>
      </p:sp>
      <p:pic>
        <p:nvPicPr>
          <p:cNvPr id="1379" name="Pré-aff Circuit Visuel.png" descr="Pré-aff Circuit Visuel.png"/>
          <p:cNvPicPr>
            <a:picLocks noChangeAspect="1"/>
          </p:cNvPicPr>
          <p:nvPr/>
        </p:nvPicPr>
        <p:blipFill>
          <a:blip r:embed="rId2">
            <a:extLst/>
          </a:blip>
          <a:srcRect l="1363" t="0" r="1363" b="0"/>
          <a:stretch>
            <a:fillRect/>
          </a:stretch>
        </p:blipFill>
        <p:spPr>
          <a:xfrm>
            <a:off x="4288132" y="4942482"/>
            <a:ext cx="2703998" cy="1815159"/>
          </a:xfrm>
          <a:prstGeom prst="rect">
            <a:avLst/>
          </a:prstGeom>
          <a:ln w="12700">
            <a:solidFill>
              <a:schemeClr val="accent4">
                <a:satOff val="-1335"/>
                <a:lumOff val="-10274"/>
              </a:schemeClr>
            </a:solidFill>
            <a:miter lim="400000"/>
          </a:ln>
        </p:spPr>
      </p:pic>
      <p:sp>
        <p:nvSpPr>
          <p:cNvPr id="138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376"/>
                                        </p:tgtEl>
                                        <p:attrNameLst>
                                          <p:attrName>style.visibility</p:attrName>
                                        </p:attrNameLst>
                                      </p:cBhvr>
                                      <p:to>
                                        <p:strVal val="visible"/>
                                      </p:to>
                                    </p:set>
                                    <p:animEffect filter="blinds(horizontal)" transition="in">
                                      <p:cBhvr>
                                        <p:cTn id="7" dur="500"/>
                                        <p:tgtEl>
                                          <p:spTgt spid="1376"/>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377">
                                            <p:bg/>
                                          </p:spTgt>
                                        </p:tgtEl>
                                        <p:attrNameLst>
                                          <p:attrName>style.visibility</p:attrName>
                                        </p:attrNameLst>
                                      </p:cBhvr>
                                      <p:to>
                                        <p:strVal val="visible"/>
                                      </p:to>
                                    </p:set>
                                    <p:animEffect filter="blinds(horizontal)" transition="in">
                                      <p:cBhvr>
                                        <p:cTn id="11" dur="500"/>
                                        <p:tgtEl>
                                          <p:spTgt spid="1377">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377">
                                            <p:txEl>
                                              <p:pRg st="0" end="0"/>
                                            </p:txEl>
                                          </p:spTgt>
                                        </p:tgtEl>
                                        <p:attrNameLst>
                                          <p:attrName>style.visibility</p:attrName>
                                        </p:attrNameLst>
                                      </p:cBhvr>
                                      <p:to>
                                        <p:strVal val="visible"/>
                                      </p:to>
                                    </p:set>
                                    <p:animEffect filter="blinds(horizontal)" transition="in">
                                      <p:cBhvr>
                                        <p:cTn id="14" dur="500"/>
                                        <p:tgtEl>
                                          <p:spTgt spid="1377">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500"/>
                                  </p:stCondLst>
                                  <p:iterate type="el" backwards="0">
                                    <p:tmAbs val="0"/>
                                  </p:iterate>
                                  <p:childTnLst>
                                    <p:set>
                                      <p:cBhvr>
                                        <p:cTn id="17" fill="hold"/>
                                        <p:tgtEl>
                                          <p:spTgt spid="1377">
                                            <p:txEl>
                                              <p:pRg st="1" end="1"/>
                                            </p:txEl>
                                          </p:spTgt>
                                        </p:tgtEl>
                                        <p:attrNameLst>
                                          <p:attrName>style.visibility</p:attrName>
                                        </p:attrNameLst>
                                      </p:cBhvr>
                                      <p:to>
                                        <p:strVal val="visible"/>
                                      </p:to>
                                    </p:set>
                                    <p:animEffect filter="blinds(horizontal)" transition="in">
                                      <p:cBhvr>
                                        <p:cTn id="18" dur="500"/>
                                        <p:tgtEl>
                                          <p:spTgt spid="1377">
                                            <p:txEl>
                                              <p:pRg st="1" end="1"/>
                                            </p:txEl>
                                          </p:spTgt>
                                        </p:tgtEl>
                                      </p:cBhvr>
                                    </p:animEffect>
                                  </p:childTnLst>
                                </p:cTn>
                              </p:par>
                              <p:par>
                                <p:cTn id="19" presetClass="entr" nodeType="withEffect" presetSubtype="10" presetID="3" grpId="2" fill="hold">
                                  <p:stCondLst>
                                    <p:cond delay="500"/>
                                  </p:stCondLst>
                                  <p:iterate type="el" backwards="0">
                                    <p:tmAbs val="0"/>
                                  </p:iterate>
                                  <p:childTnLst>
                                    <p:set>
                                      <p:cBhvr>
                                        <p:cTn id="20" fill="hold"/>
                                        <p:tgtEl>
                                          <p:spTgt spid="1377">
                                            <p:txEl>
                                              <p:pRg st="2" end="2"/>
                                            </p:txEl>
                                          </p:spTgt>
                                        </p:tgtEl>
                                        <p:attrNameLst>
                                          <p:attrName>style.visibility</p:attrName>
                                        </p:attrNameLst>
                                      </p:cBhvr>
                                      <p:to>
                                        <p:strVal val="visible"/>
                                      </p:to>
                                    </p:set>
                                    <p:animEffect filter="blinds(horizontal)" transition="in">
                                      <p:cBhvr>
                                        <p:cTn id="21" dur="500"/>
                                        <p:tgtEl>
                                          <p:spTgt spid="1377">
                                            <p:txEl>
                                              <p:pRg st="2" end="2"/>
                                            </p:txEl>
                                          </p:spTgt>
                                        </p:tgtEl>
                                      </p:cBhvr>
                                    </p:animEffect>
                                  </p:childTnLst>
                                </p:cTn>
                              </p:par>
                              <p:par>
                                <p:cTn id="22" presetClass="entr" nodeType="withEffect" presetSubtype="10" presetID="3" grpId="2" fill="hold">
                                  <p:stCondLst>
                                    <p:cond delay="500"/>
                                  </p:stCondLst>
                                  <p:iterate type="el" backwards="0">
                                    <p:tmAbs val="0"/>
                                  </p:iterate>
                                  <p:childTnLst>
                                    <p:set>
                                      <p:cBhvr>
                                        <p:cTn id="23" fill="hold"/>
                                        <p:tgtEl>
                                          <p:spTgt spid="1377">
                                            <p:txEl>
                                              <p:pRg st="3" end="3"/>
                                            </p:txEl>
                                          </p:spTgt>
                                        </p:tgtEl>
                                        <p:attrNameLst>
                                          <p:attrName>style.visibility</p:attrName>
                                        </p:attrNameLst>
                                      </p:cBhvr>
                                      <p:to>
                                        <p:strVal val="visible"/>
                                      </p:to>
                                    </p:set>
                                    <p:animEffect filter="blinds(horizontal)" transition="in">
                                      <p:cBhvr>
                                        <p:cTn id="24" dur="500"/>
                                        <p:tgtEl>
                                          <p:spTgt spid="1377">
                                            <p:txEl>
                                              <p:pRg st="3" end="3"/>
                                            </p:txEl>
                                          </p:spTgt>
                                        </p:tgtEl>
                                      </p:cBhvr>
                                    </p:animEffect>
                                  </p:childTnLst>
                                </p:cTn>
                              </p:par>
                              <p:par>
                                <p:cTn id="25" presetClass="entr" nodeType="withEffect" presetSubtype="10" presetID="3" grpId="2" fill="hold">
                                  <p:stCondLst>
                                    <p:cond delay="500"/>
                                  </p:stCondLst>
                                  <p:iterate type="el" backwards="0">
                                    <p:tmAbs val="0"/>
                                  </p:iterate>
                                  <p:childTnLst>
                                    <p:set>
                                      <p:cBhvr>
                                        <p:cTn id="26" fill="hold"/>
                                        <p:tgtEl>
                                          <p:spTgt spid="1377">
                                            <p:txEl>
                                              <p:pRg st="4" end="4"/>
                                            </p:txEl>
                                          </p:spTgt>
                                        </p:tgtEl>
                                        <p:attrNameLst>
                                          <p:attrName>style.visibility</p:attrName>
                                        </p:attrNameLst>
                                      </p:cBhvr>
                                      <p:to>
                                        <p:strVal val="visible"/>
                                      </p:to>
                                    </p:set>
                                    <p:animEffect filter="blinds(horizontal)" transition="in">
                                      <p:cBhvr>
                                        <p:cTn id="27" dur="500"/>
                                        <p:tgtEl>
                                          <p:spTgt spid="1377">
                                            <p:txEl>
                                              <p:pRg st="4" end="4"/>
                                            </p:txEl>
                                          </p:spTgt>
                                        </p:tgtEl>
                                      </p:cBhvr>
                                    </p:animEffect>
                                  </p:childTnLst>
                                </p:cTn>
                              </p:par>
                            </p:childTnLst>
                          </p:cTn>
                        </p:par>
                        <p:par>
                          <p:cTn id="28" fill="hold">
                            <p:stCondLst>
                              <p:cond delay="3000"/>
                            </p:stCondLst>
                            <p:childTnLst>
                              <p:par>
                                <p:cTn id="29" presetClass="entr" nodeType="afterEffect" presetSubtype="10" presetID="3" grpId="2" fill="hold">
                                  <p:stCondLst>
                                    <p:cond delay="500"/>
                                  </p:stCondLst>
                                  <p:iterate type="el" backwards="0">
                                    <p:tmAbs val="0"/>
                                  </p:iterate>
                                  <p:childTnLst>
                                    <p:set>
                                      <p:cBhvr>
                                        <p:cTn id="30" fill="hold"/>
                                        <p:tgtEl>
                                          <p:spTgt spid="1377">
                                            <p:txEl>
                                              <p:pRg st="5" end="5"/>
                                            </p:txEl>
                                          </p:spTgt>
                                        </p:tgtEl>
                                        <p:attrNameLst>
                                          <p:attrName>style.visibility</p:attrName>
                                        </p:attrNameLst>
                                      </p:cBhvr>
                                      <p:to>
                                        <p:strVal val="visible"/>
                                      </p:to>
                                    </p:set>
                                    <p:animEffect filter="blinds(horizontal)" transition="in">
                                      <p:cBhvr>
                                        <p:cTn id="31" dur="500"/>
                                        <p:tgtEl>
                                          <p:spTgt spid="1377">
                                            <p:txEl>
                                              <p:pRg st="5" end="5"/>
                                            </p:txEl>
                                          </p:spTgt>
                                        </p:tgtEl>
                                      </p:cBhvr>
                                    </p:animEffect>
                                  </p:childTnLst>
                                </p:cTn>
                              </p:par>
                            </p:childTnLst>
                          </p:cTn>
                        </p:par>
                        <p:par>
                          <p:cTn id="32" fill="hold">
                            <p:stCondLst>
                              <p:cond delay="4000"/>
                            </p:stCondLst>
                            <p:childTnLst>
                              <p:par>
                                <p:cTn id="33" presetClass="entr" nodeType="afterEffect" presetSubtype="10" presetID="3" grpId="2" fill="hold">
                                  <p:stCondLst>
                                    <p:cond delay="500"/>
                                  </p:stCondLst>
                                  <p:iterate type="el" backwards="0">
                                    <p:tmAbs val="0"/>
                                  </p:iterate>
                                  <p:childTnLst>
                                    <p:set>
                                      <p:cBhvr>
                                        <p:cTn id="34" fill="hold"/>
                                        <p:tgtEl>
                                          <p:spTgt spid="1377">
                                            <p:txEl>
                                              <p:pRg st="6" end="6"/>
                                            </p:txEl>
                                          </p:spTgt>
                                        </p:tgtEl>
                                        <p:attrNameLst>
                                          <p:attrName>style.visibility</p:attrName>
                                        </p:attrNameLst>
                                      </p:cBhvr>
                                      <p:to>
                                        <p:strVal val="visible"/>
                                      </p:to>
                                    </p:set>
                                    <p:animEffect filter="blinds(horizontal)" transition="in">
                                      <p:cBhvr>
                                        <p:cTn id="35" dur="500"/>
                                        <p:tgtEl>
                                          <p:spTgt spid="1377">
                                            <p:txEl>
                                              <p:pRg st="6" end="6"/>
                                            </p:txEl>
                                          </p:spTgt>
                                        </p:tgtEl>
                                      </p:cBhvr>
                                    </p:animEffect>
                                  </p:childTnLst>
                                </p:cTn>
                              </p:par>
                            </p:childTnLst>
                          </p:cTn>
                        </p:par>
                        <p:par>
                          <p:cTn id="36" fill="hold">
                            <p:stCondLst>
                              <p:cond delay="5000"/>
                            </p:stCondLst>
                            <p:childTnLst>
                              <p:par>
                                <p:cTn id="37" presetClass="entr" nodeType="afterEffect" presetID="10" grpId="3" fill="hold">
                                  <p:stCondLst>
                                    <p:cond delay="300"/>
                                  </p:stCondLst>
                                  <p:iterate type="el" backwards="0">
                                    <p:tmAbs val="0"/>
                                  </p:iterate>
                                  <p:childTnLst>
                                    <p:set>
                                      <p:cBhvr>
                                        <p:cTn id="38" fill="hold"/>
                                        <p:tgtEl>
                                          <p:spTgt spid="1378"/>
                                        </p:tgtEl>
                                        <p:attrNameLst>
                                          <p:attrName>style.visibility</p:attrName>
                                        </p:attrNameLst>
                                      </p:cBhvr>
                                      <p:to>
                                        <p:strVal val="visible"/>
                                      </p:to>
                                    </p:set>
                                    <p:animEffect filter="fade" transition="in">
                                      <p:cBhvr>
                                        <p:cTn id="39" dur="1000"/>
                                        <p:tgtEl>
                                          <p:spTgt spid="1378"/>
                                        </p:tgtEl>
                                      </p:cBhvr>
                                    </p:animEffect>
                                  </p:childTnLst>
                                </p:cTn>
                              </p:par>
                            </p:childTnLst>
                          </p:cTn>
                        </p:par>
                        <p:par>
                          <p:cTn id="40" fill="hold">
                            <p:stCondLst>
                              <p:cond delay="6300"/>
                            </p:stCondLst>
                            <p:childTnLst>
                              <p:par>
                                <p:cTn id="41" presetClass="entr" nodeType="afterEffect" presetSubtype="0" presetID="1" grpId="4" fill="hold">
                                  <p:stCondLst>
                                    <p:cond delay="0"/>
                                  </p:stCondLst>
                                  <p:iterate type="el" backwards="0">
                                    <p:tmAbs val="0"/>
                                  </p:iterate>
                                  <p:childTnLst>
                                    <p:set>
                                      <p:cBhvr>
                                        <p:cTn id="42" fill="hold"/>
                                        <p:tgtEl>
                                          <p:spTgt spid="13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77" grpId="2"/>
      <p:bldP build="whole" bldLvl="1" animBg="1" rev="0" advAuto="0" spid="1380" grpId="4"/>
      <p:bldP build="whole" bldLvl="1" animBg="1" rev="0" advAuto="0" spid="1376" grpId="1"/>
      <p:bldP build="whole" bldLvl="1" animBg="1" rev="0" advAuto="0" spid="1378" grpId="3"/>
    </p:bldLst>
  </p:timing>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2" name="Tout d'abord : la master table servira à piloter l'avion à l'aide des pré-affichage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Tout d'abord : la master table </a:t>
            </a:r>
            <a:r>
              <a:rPr>
                <a:solidFill>
                  <a:srgbClr val="F6C343"/>
                </a:solidFill>
              </a:rPr>
              <a:t>servira à piloter l'avion à l'aide des pré-affichages.</a:t>
            </a:r>
            <a:r>
              <a:t> </a:t>
            </a:r>
          </a:p>
        </p:txBody>
      </p:sp>
      <p:sp>
        <p:nvSpPr>
          <p:cNvPr id="1383" name="Exécution du vol de nuit"/>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Exécution du vol de nuit</a:t>
            </a:r>
          </a:p>
        </p:txBody>
      </p:sp>
      <p:sp>
        <p:nvSpPr>
          <p:cNvPr id="138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385" name="+/- 1°d’assiette = +/- 5 kt = +/- 200 Ft/min.…"/>
          <p:cNvSpPr txBox="1"/>
          <p:nvPr/>
        </p:nvSpPr>
        <p:spPr>
          <a:xfrm>
            <a:off x="3276681" y="5926780"/>
            <a:ext cx="2590638" cy="15408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just">
              <a:spcBef>
                <a:spcPts val="200"/>
              </a:spcBef>
              <a:buClrTx/>
              <a:buSzTx/>
              <a:buNone/>
              <a:defRPr sz="1000">
                <a:solidFill>
                  <a:srgbClr val="F6C343"/>
                </a:solidFill>
                <a:latin typeface="Franklin Gothic Book"/>
                <a:ea typeface="Franklin Gothic Book"/>
                <a:cs typeface="Franklin Gothic Book"/>
                <a:sym typeface="Franklin Gothic Book"/>
              </a:defRPr>
            </a:pPr>
            <a:r>
              <a:t>+/- 1°d’assiette = +/- 5 kt = +/- 200 Ft/min.  </a:t>
            </a:r>
          </a:p>
          <a:p>
            <a:pPr algn="just">
              <a:spcBef>
                <a:spcPts val="200"/>
              </a:spcBef>
              <a:buClrTx/>
              <a:buSzTx/>
              <a:buNone/>
              <a:defRPr sz="1000">
                <a:solidFill>
                  <a:srgbClr val="F6C343"/>
                </a:solidFill>
                <a:latin typeface="Franklin Gothic Book"/>
                <a:ea typeface="Franklin Gothic Book"/>
                <a:cs typeface="Franklin Gothic Book"/>
                <a:sym typeface="Franklin Gothic Book"/>
              </a:defRPr>
            </a:pPr>
            <a:r>
              <a:t>+/-100t./min=+/-5kt=+/-200ft/min .</a:t>
            </a:r>
          </a:p>
        </p:txBody>
      </p:sp>
      <p:graphicFrame>
        <p:nvGraphicFramePr>
          <p:cNvPr id="1386" name="Master table (ex F172•F-BTUL)"/>
          <p:cNvGraphicFramePr/>
          <p:nvPr/>
        </p:nvGraphicFramePr>
        <p:xfrm>
          <a:off x="635000" y="2349500"/>
          <a:ext cx="4703303" cy="1732298"/>
        </p:xfrm>
        <a:graphic xmlns:a="http://schemas.openxmlformats.org/drawingml/2006/main">
          <a:graphicData uri="http://schemas.openxmlformats.org/drawingml/2006/table">
            <a:tbl>
              <a:tblPr firstCol="0" firstRow="1" lastCol="0" lastRow="0" bandCol="0" bandRow="1" rtl="0">
                <a:tableStyleId>{33BA23B1-9221-436E-865A-0063620EA4FD}</a:tableStyleId>
              </a:tblPr>
              <a:tblGrid>
                <a:gridCol w="1198865"/>
                <a:gridCol w="876300"/>
                <a:gridCol w="876300"/>
                <a:gridCol w="876300"/>
                <a:gridCol w="876300"/>
                <a:gridCol w="876300"/>
                <a:gridCol w="876300"/>
                <a:gridCol w="876300"/>
                <a:gridCol w="876300"/>
              </a:tblGrid>
              <a:tr h="346459">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Phase de vol</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6459">
                <a:tc>
                  <a:txBody>
                    <a:bodyPr/>
                    <a:lstStyle/>
                    <a:p>
                      <a:pPr indent="88900" algn="l">
                        <a:spcBef>
                          <a:spcPts val="0"/>
                        </a:spcBef>
                        <a:defRPr sz="1800"/>
                      </a:pPr>
                      <a:r>
                        <a:rPr sz="1000">
                          <a:latin typeface="Calibri"/>
                          <a:ea typeface="Calibri"/>
                          <a:cs typeface="Calibri"/>
                          <a:sym typeface="Calibri"/>
                        </a:rPr>
                        <a:t>Montée initiale</a:t>
                      </a: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Montée croisière</a:t>
                      </a: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Croisière</a:t>
                      </a: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Descente croisière</a:t>
                      </a: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Attente</a:t>
                      </a: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Approche</a:t>
                      </a: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Descente approche</a:t>
                      </a: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Finale</a:t>
                      </a: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API</a:t>
                      </a: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solidFill>
                            <a:schemeClr val="accent2">
                              <a:lumOff val="-13960"/>
                            </a:schemeClr>
                          </a:solidFill>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bl>
          </a:graphicData>
        </a:graphic>
      </p:graphicFrame>
      <p:graphicFrame>
        <p:nvGraphicFramePr>
          <p:cNvPr id="1387" name="Master table (ex F172•F-BTUL)-2"/>
          <p:cNvGraphicFramePr/>
          <p:nvPr/>
        </p:nvGraphicFramePr>
        <p:xfrm>
          <a:off x="635000" y="2349500"/>
          <a:ext cx="4703303" cy="1732298"/>
        </p:xfrm>
        <a:graphic xmlns:a="http://schemas.openxmlformats.org/drawingml/2006/main">
          <a:graphicData uri="http://schemas.openxmlformats.org/drawingml/2006/table">
            <a:tbl>
              <a:tblPr firstCol="0" firstRow="1" lastCol="0" lastRow="0" bandCol="0" bandRow="1" rtl="0">
                <a:tableStyleId>{33BA23B1-9221-436E-865A-0063620EA4FD}</a:tableStyleId>
              </a:tblPr>
              <a:tblGrid>
                <a:gridCol w="1198865"/>
                <a:gridCol w="876300"/>
                <a:gridCol w="876300"/>
                <a:gridCol w="876300"/>
                <a:gridCol w="876300"/>
                <a:gridCol w="876300"/>
                <a:gridCol w="876300"/>
                <a:gridCol w="876300"/>
                <a:gridCol w="876300"/>
              </a:tblGrid>
              <a:tr h="346459">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Phase de vol</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PA</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RPM</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Attitude</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Train</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Volets</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Vi</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Vz</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Trim</a:t>
                      </a:r>
                    </a:p>
                  </a:txBody>
                  <a:tcPr marL="0" marR="0" marT="0" marB="0" anchor="ctr" anchorCtr="0" horzOverflow="overflow"/>
                </a:tc>
              </a:tr>
              <a:tr h="346459">
                <a:tc>
                  <a:txBody>
                    <a:bodyPr/>
                    <a:lstStyle/>
                    <a:p>
                      <a:pPr indent="88900" algn="l">
                        <a:spcBef>
                          <a:spcPts val="0"/>
                        </a:spcBef>
                        <a:defRPr sz="1800"/>
                      </a:pPr>
                      <a:r>
                        <a:rPr sz="1000">
                          <a:latin typeface="Calibri"/>
                          <a:ea typeface="Calibri"/>
                          <a:cs typeface="Calibri"/>
                          <a:sym typeface="Calibri"/>
                        </a:rPr>
                        <a:t>Montée initiale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Montée croisière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Croisière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Descente croisière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Attente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Approche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Descente approche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Finale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API</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bl>
          </a:graphicData>
        </a:graphic>
      </p:graphicFrame>
      <p:graphicFrame>
        <p:nvGraphicFramePr>
          <p:cNvPr id="1388" name="Master table (ex F172•F-BTUL)-1"/>
          <p:cNvGraphicFramePr/>
          <p:nvPr/>
        </p:nvGraphicFramePr>
        <p:xfrm>
          <a:off x="635000" y="2349500"/>
          <a:ext cx="4703303" cy="1732298"/>
        </p:xfrm>
        <a:graphic xmlns:a="http://schemas.openxmlformats.org/drawingml/2006/main">
          <a:graphicData uri="http://schemas.openxmlformats.org/drawingml/2006/table">
            <a:tbl>
              <a:tblPr firstCol="0" firstRow="1" lastCol="0" lastRow="0" bandCol="0" bandRow="1" rtl="0">
                <a:tableStyleId>{33BA23B1-9221-436E-865A-0063620EA4FD}</a:tableStyleId>
              </a:tblPr>
              <a:tblGrid>
                <a:gridCol w="1198865"/>
                <a:gridCol w="876300"/>
                <a:gridCol w="876300"/>
                <a:gridCol w="876300"/>
                <a:gridCol w="876300"/>
                <a:gridCol w="876300"/>
                <a:gridCol w="876300"/>
                <a:gridCol w="876300"/>
                <a:gridCol w="876300"/>
              </a:tblGrid>
              <a:tr h="346459">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Phase de vol</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PA</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RPM</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Attitude</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Train</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Volets</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Vi</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Vz</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latin typeface="Calibri"/>
                          <a:ea typeface="Calibri"/>
                          <a:cs typeface="Calibri"/>
                          <a:sym typeface="Calibri"/>
                        </a:rPr>
                        <a:t>Trim</a:t>
                      </a:r>
                    </a:p>
                  </a:txBody>
                  <a:tcPr marL="0" marR="0" marT="0" marB="0" anchor="ctr" anchorCtr="0" horzOverflow="overflow"/>
                </a:tc>
              </a:tr>
              <a:tr h="346459">
                <a:tc>
                  <a:txBody>
                    <a:bodyPr/>
                    <a:lstStyle/>
                    <a:p>
                      <a:pPr indent="88900" algn="l">
                        <a:spcBef>
                          <a:spcPts val="0"/>
                        </a:spcBef>
                        <a:defRPr sz="1800"/>
                      </a:pPr>
                      <a:r>
                        <a:rPr sz="1000">
                          <a:latin typeface="Calibri"/>
                          <a:ea typeface="Calibri"/>
                          <a:cs typeface="Calibri"/>
                          <a:sym typeface="Calibri"/>
                        </a:rPr>
                        <a:t>Montée initiale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pleins gaz</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+15°</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cf manuel vol</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61kt</a:t>
                      </a:r>
                    </a:p>
                  </a:txBody>
                  <a:tcPr marL="0" marR="0" marT="0" marB="0" anchor="ctr" anchorCtr="0" horzOverflow="overflow"/>
                </a:tc>
                <a:tc>
                  <a:txBody>
                    <a:bodyPr/>
                    <a:lstStyle/>
                    <a:p>
                      <a:pPr algn="ctr">
                        <a:spcBef>
                          <a:spcPts val="0"/>
                        </a:spcBef>
                        <a:defRPr>
                          <a:latin typeface="Cambria"/>
                          <a:ea typeface="Cambria"/>
                          <a:cs typeface="Cambria"/>
                          <a:sym typeface="Cambria"/>
                        </a:defRPr>
                      </a:pPr>
                      <a:r>
                        <a:t>⬆︎</a:t>
                      </a:r>
                      <a:r>
                        <a:rPr>
                          <a:latin typeface="Calibri"/>
                          <a:ea typeface="Calibri"/>
                          <a:cs typeface="Calibri"/>
                          <a:sym typeface="Calibri"/>
                        </a:rPr>
                        <a:t> xxx</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cf manuel vol</a:t>
                      </a: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Montée croisière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pleins gaz</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+10°</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rentrés</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71kt</a:t>
                      </a:r>
                    </a:p>
                  </a:txBody>
                  <a:tcPr marL="0" marR="0" marT="0" marB="0" anchor="ctr" anchorCtr="0" horzOverflow="overflow"/>
                </a:tc>
                <a:tc>
                  <a:txBody>
                    <a:bodyPr/>
                    <a:lstStyle/>
                    <a:p>
                      <a:pPr algn="ctr">
                        <a:spcBef>
                          <a:spcPts val="0"/>
                        </a:spcBef>
                        <a:defRPr>
                          <a:latin typeface="Cambria"/>
                          <a:ea typeface="Cambria"/>
                          <a:cs typeface="Cambria"/>
                          <a:sym typeface="Cambria"/>
                        </a:defRPr>
                      </a:pPr>
                      <a:r>
                        <a:t>⬆︎</a:t>
                      </a:r>
                      <a:r>
                        <a:rPr>
                          <a:latin typeface="Calibri"/>
                          <a:ea typeface="Calibri"/>
                          <a:cs typeface="Calibri"/>
                          <a:sym typeface="Calibri"/>
                        </a:rPr>
                        <a:t> xxx</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Croisière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2.400 t/min</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neutre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rentrés</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100 kt</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0</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Descente croisière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2.000 t/min</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-2°</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rentrés</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100 kt</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- 400ft/min</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Attente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2.000 t/min</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neutre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rentrés</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80kt</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0</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Approche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2.100 t/min</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neutre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10°</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80kt</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0</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Descente approche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1.600 t/min</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-2°</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10°</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80kt</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-350 ft/min</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Finale</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1.600 t/min</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-5°</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30°</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60kt</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-300 ft/min</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r h="342226">
                <a:tc>
                  <a:txBody>
                    <a:bodyPr/>
                    <a:lstStyle/>
                    <a:p>
                      <a:pPr indent="88900" algn="l">
                        <a:spcBef>
                          <a:spcPts val="0"/>
                        </a:spcBef>
                        <a:defRPr sz="1800"/>
                      </a:pPr>
                      <a:r>
                        <a:rPr sz="1000">
                          <a:latin typeface="Calibri"/>
                          <a:ea typeface="Calibri"/>
                          <a:cs typeface="Calibri"/>
                          <a:sym typeface="Calibri"/>
                        </a:rPr>
                        <a:t>API</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plein gaz</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+8° ➞ +15°</a:t>
                      </a:r>
                    </a:p>
                  </a:txBody>
                  <a:tcPr marL="0" marR="0" marT="0" marB="0" anchor="ctr" anchorCtr="0" horzOverflow="overflow"/>
                </a:tc>
                <a:tc>
                  <a:txBody>
                    <a:bodyPr/>
                    <a:lstStyle/>
                    <a:p>
                      <a:pPr algn="ctr">
                        <a:spcBef>
                          <a:spcPts val="0"/>
                        </a:spcBef>
                        <a:defRPr sz="1800"/>
                      </a:pPr>
                      <a:r>
                        <a:rPr sz="1000">
                          <a:solidFill>
                            <a:schemeClr val="accent2">
                              <a:lumOff val="-13960"/>
                            </a:schemeClr>
                          </a:solidFill>
                          <a:latin typeface="Calibri"/>
                          <a:ea typeface="Calibri"/>
                          <a:cs typeface="Calibri"/>
                          <a:sym typeface="Calibri"/>
                        </a:rPr>
                        <a:t>n/a</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30° ➞ 0°</a:t>
                      </a:r>
                    </a:p>
                  </a:txBody>
                  <a:tcPr marL="0" marR="0" marT="0" marB="0" anchor="ctr" anchorCtr="0" horzOverflow="overflow"/>
                </a:tc>
                <a:tc>
                  <a:txBody>
                    <a:bodyPr/>
                    <a:lstStyle/>
                    <a:p>
                      <a:pPr algn="ctr">
                        <a:spcBef>
                          <a:spcPts val="0"/>
                        </a:spcBef>
                        <a:defRPr sz="1800"/>
                      </a:pPr>
                      <a:r>
                        <a:rPr sz="1000">
                          <a:latin typeface="Calibri"/>
                          <a:ea typeface="Calibri"/>
                          <a:cs typeface="Calibri"/>
                          <a:sym typeface="Calibri"/>
                        </a:rPr>
                        <a:t>60kt ➞ 70kt</a:t>
                      </a:r>
                    </a:p>
                  </a:txBody>
                  <a:tcPr marL="0" marR="0" marT="0" marB="0" anchor="ctr" anchorCtr="0" horzOverflow="overflow"/>
                </a:tc>
                <a:tc>
                  <a:txBody>
                    <a:bodyPr/>
                    <a:lstStyle/>
                    <a:p>
                      <a:pPr algn="ctr">
                        <a:spcBef>
                          <a:spcPts val="0"/>
                        </a:spcBef>
                        <a:defRPr>
                          <a:latin typeface="Cambria"/>
                          <a:ea typeface="Cambria"/>
                          <a:cs typeface="Cambria"/>
                          <a:sym typeface="Cambria"/>
                        </a:defRPr>
                      </a:pPr>
                      <a:r>
                        <a:t>⬆︎</a:t>
                      </a:r>
                      <a:r>
                        <a:rPr>
                          <a:latin typeface="Calibri"/>
                          <a:ea typeface="Calibri"/>
                          <a:cs typeface="Calibri"/>
                          <a:sym typeface="Calibri"/>
                        </a:rPr>
                        <a:t> xxx</a:t>
                      </a:r>
                    </a:p>
                  </a:txBody>
                  <a:tcPr marL="0" marR="0" marT="0" marB="0" anchor="ctr" anchorCtr="0" horzOverflow="overflow"/>
                </a:tc>
                <a:tc>
                  <a:txBody>
                    <a:bodyPr/>
                    <a:lstStyle/>
                    <a:p>
                      <a:pPr algn="ctr">
                        <a:spcBef>
                          <a:spcPts val="0"/>
                        </a:spcBef>
                        <a:defRPr>
                          <a:latin typeface="Calibri"/>
                          <a:ea typeface="Calibri"/>
                          <a:cs typeface="Calibri"/>
                          <a:sym typeface="Calibri"/>
                        </a:defRPr>
                      </a:pPr>
                    </a:p>
                  </a:txBody>
                  <a:tcPr marL="0" marR="0" marT="0" marB="0" anchor="ctr" anchorCtr="0" horzOverflow="overflow"/>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383"/>
                                        </p:tgtEl>
                                        <p:attrNameLst>
                                          <p:attrName>style.visibility</p:attrName>
                                        </p:attrNameLst>
                                      </p:cBhvr>
                                      <p:to>
                                        <p:strVal val="visible"/>
                                      </p:to>
                                    </p:set>
                                    <p:animEffect filter="blinds(horizontal)" transition="in">
                                      <p:cBhvr>
                                        <p:cTn id="7" dur="500"/>
                                        <p:tgtEl>
                                          <p:spTgt spid="1383"/>
                                        </p:tgtEl>
                                      </p:cBhvr>
                                    </p:animEffect>
                                  </p:childTnLst>
                                </p:cTn>
                              </p:par>
                            </p:childTnLst>
                          </p:cTn>
                        </p:par>
                        <p:par>
                          <p:cTn id="8" fill="hold">
                            <p:stCondLst>
                              <p:cond delay="500"/>
                            </p:stCondLst>
                            <p:childTnLst>
                              <p:par>
                                <p:cTn id="9" presetClass="entr" nodeType="afterEffect" presetID="10" grpId="2" fill="hold">
                                  <p:stCondLst>
                                    <p:cond delay="300"/>
                                  </p:stCondLst>
                                  <p:iterate type="el" backwards="0">
                                    <p:tmAbs val="0"/>
                                  </p:iterate>
                                  <p:childTnLst>
                                    <p:set>
                                      <p:cBhvr>
                                        <p:cTn id="10" fill="hold"/>
                                        <p:tgtEl>
                                          <p:spTgt spid="1385"/>
                                        </p:tgtEl>
                                        <p:attrNameLst>
                                          <p:attrName>style.visibility</p:attrName>
                                        </p:attrNameLst>
                                      </p:cBhvr>
                                      <p:to>
                                        <p:strVal val="visible"/>
                                      </p:to>
                                    </p:set>
                                    <p:animEffect filter="fade" transition="in">
                                      <p:cBhvr>
                                        <p:cTn id="11" dur="1000"/>
                                        <p:tgtEl>
                                          <p:spTgt spid="1385"/>
                                        </p:tgtEl>
                                      </p:cBhvr>
                                    </p:animEffect>
                                  </p:childTnLst>
                                </p:cTn>
                              </p:par>
                            </p:childTnLst>
                          </p:cTn>
                        </p:par>
                        <p:par>
                          <p:cTn id="12" fill="hold">
                            <p:stCondLst>
                              <p:cond delay="1800"/>
                            </p:stCondLst>
                            <p:childTnLst>
                              <p:par>
                                <p:cTn id="13" presetClass="entr" nodeType="afterEffect" presetSubtype="10" presetID="3" grpId="3" fill="hold">
                                  <p:stCondLst>
                                    <p:cond delay="0"/>
                                  </p:stCondLst>
                                  <p:iterate type="el" backwards="0">
                                    <p:tmAbs val="0"/>
                                  </p:iterate>
                                  <p:childTnLst>
                                    <p:set>
                                      <p:cBhvr>
                                        <p:cTn id="14" fill="hold"/>
                                        <p:tgtEl>
                                          <p:spTgt spid="1382">
                                            <p:bg/>
                                          </p:spTgt>
                                        </p:tgtEl>
                                        <p:attrNameLst>
                                          <p:attrName>style.visibility</p:attrName>
                                        </p:attrNameLst>
                                      </p:cBhvr>
                                      <p:to>
                                        <p:strVal val="visible"/>
                                      </p:to>
                                    </p:set>
                                    <p:animEffect filter="blinds(horizontal)" transition="in">
                                      <p:cBhvr>
                                        <p:cTn id="15" dur="500"/>
                                        <p:tgtEl>
                                          <p:spTgt spid="1382">
                                            <p:bg/>
                                          </p:spTgt>
                                        </p:tgtEl>
                                      </p:cBhvr>
                                    </p:animEffect>
                                  </p:childTnLst>
                                </p:cTn>
                              </p:par>
                              <p:par>
                                <p:cTn id="16" presetClass="entr" nodeType="withEffect" presetSubtype="10" presetID="3" grpId="3" fill="hold">
                                  <p:stCondLst>
                                    <p:cond delay="0"/>
                                  </p:stCondLst>
                                  <p:iterate type="el" backwards="0">
                                    <p:tmAbs val="0"/>
                                  </p:iterate>
                                  <p:childTnLst>
                                    <p:set>
                                      <p:cBhvr>
                                        <p:cTn id="17" fill="hold"/>
                                        <p:tgtEl>
                                          <p:spTgt spid="1382">
                                            <p:txEl>
                                              <p:pRg st="0" end="0"/>
                                            </p:txEl>
                                          </p:spTgt>
                                        </p:tgtEl>
                                        <p:attrNameLst>
                                          <p:attrName>style.visibility</p:attrName>
                                        </p:attrNameLst>
                                      </p:cBhvr>
                                      <p:to>
                                        <p:strVal val="visible"/>
                                      </p:to>
                                    </p:set>
                                    <p:animEffect filter="blinds(horizontal)" transition="in">
                                      <p:cBhvr>
                                        <p:cTn id="18" dur="500"/>
                                        <p:tgtEl>
                                          <p:spTgt spid="138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4" fill="hold">
                                  <p:stCondLst>
                                    <p:cond delay="0"/>
                                  </p:stCondLst>
                                  <p:iterate type="el" backwards="0">
                                    <p:tmAbs val="0"/>
                                  </p:iterate>
                                  <p:childTnLst>
                                    <p:set>
                                      <p:cBhvr>
                                        <p:cTn id="22" fill="hold"/>
                                        <p:tgtEl>
                                          <p:spTgt spid="1386"/>
                                        </p:tgtEl>
                                        <p:attrNameLst>
                                          <p:attrName>style.visibility</p:attrName>
                                        </p:attrNameLst>
                                      </p:cBhvr>
                                      <p:to>
                                        <p:strVal val="visible"/>
                                      </p:to>
                                    </p:set>
                                    <p:animEffect filter="fade" transition="in">
                                      <p:cBhvr>
                                        <p:cTn id="23" dur="500"/>
                                        <p:tgtEl>
                                          <p:spTgt spid="1386"/>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5" fill="hold">
                                  <p:stCondLst>
                                    <p:cond delay="0"/>
                                  </p:stCondLst>
                                  <p:iterate type="el" backwards="0">
                                    <p:tmAbs val="0"/>
                                  </p:iterate>
                                  <p:childTnLst>
                                    <p:set>
                                      <p:cBhvr>
                                        <p:cTn id="27" fill="hold"/>
                                        <p:tgtEl>
                                          <p:spTgt spid="1387"/>
                                        </p:tgtEl>
                                        <p:attrNameLst>
                                          <p:attrName>style.visibility</p:attrName>
                                        </p:attrNameLst>
                                      </p:cBhvr>
                                      <p:to>
                                        <p:strVal val="visible"/>
                                      </p:to>
                                    </p:set>
                                    <p:animEffect filter="fade" transition="in">
                                      <p:cBhvr>
                                        <p:cTn id="28" dur="500"/>
                                        <p:tgtEl>
                                          <p:spTgt spid="1387"/>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6" fill="hold">
                                  <p:stCondLst>
                                    <p:cond delay="0"/>
                                  </p:stCondLst>
                                  <p:iterate type="el" backwards="0">
                                    <p:tmAbs val="0"/>
                                  </p:iterate>
                                  <p:childTnLst>
                                    <p:set>
                                      <p:cBhvr>
                                        <p:cTn id="32" fill="hold"/>
                                        <p:tgtEl>
                                          <p:spTgt spid="1388"/>
                                        </p:tgtEl>
                                        <p:attrNameLst>
                                          <p:attrName>style.visibility</p:attrName>
                                        </p:attrNameLst>
                                      </p:cBhvr>
                                      <p:to>
                                        <p:strVal val="visible"/>
                                      </p:to>
                                    </p:set>
                                    <p:animEffect filter="fade" transition="in">
                                      <p:cBhvr>
                                        <p:cTn id="33" dur="100"/>
                                        <p:tgtEl>
                                          <p:spTgt spid="1388"/>
                                        </p:tgtEl>
                                      </p:cBhvr>
                                    </p:animEffect>
                                  </p:childTnLst>
                                </p:cTn>
                              </p:par>
                            </p:childTnLst>
                          </p:cTn>
                        </p:par>
                        <p:par>
                          <p:cTn id="34" fill="hold">
                            <p:stCondLst>
                              <p:cond delay="100"/>
                            </p:stCondLst>
                            <p:childTnLst>
                              <p:par>
                                <p:cTn id="35" presetClass="entr" nodeType="afterEffect" presetSubtype="0" presetID="1" grpId="7" fill="hold">
                                  <p:stCondLst>
                                    <p:cond delay="0"/>
                                  </p:stCondLst>
                                  <p:iterate type="el" backwards="0">
                                    <p:tmAbs val="0"/>
                                  </p:iterate>
                                  <p:childTnLst>
                                    <p:set>
                                      <p:cBhvr>
                                        <p:cTn id="36" fill="hold"/>
                                        <p:tgtEl>
                                          <p:spTgt spid="13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82" grpId="3"/>
      <p:bldP build="whole" bldLvl="1" animBg="1" rev="0" advAuto="0" spid="1388" grpId="6"/>
      <p:bldP build="whole" bldLvl="1" animBg="1" rev="0" advAuto="0" spid="1386" grpId="4"/>
      <p:bldP build="whole" bldLvl="1" animBg="1" rev="0" advAuto="0" spid="1383" grpId="1"/>
      <p:bldP build="whole" bldLvl="1" animBg="1" rev="0" advAuto="0" spid="1385" grpId="2"/>
      <p:bldP build="whole" bldLvl="1" animBg="1" rev="0" advAuto="0" spid="1387" grpId="5"/>
      <p:bldP build="whole" bldLvl="1" animBg="1" rev="0" advAuto="0" spid="1384" grpId="7"/>
    </p:bldLst>
  </p:timing>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0" name="Attention particulière sur la pré-vol extérieure / intérieure…"/>
          <p:cNvSpPr txBox="1"/>
          <p:nvPr/>
        </p:nvSpPr>
        <p:spPr>
          <a:xfrm>
            <a:off x="2363473" y="1681057"/>
            <a:ext cx="6622575"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Attention particulière sur la pré-vol extérieure / intérieure</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Feux</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Phares</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Alarme décrochage</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Propreté du pare-brise et des vitres</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Lampe de vol de nuit à </a:t>
            </a:r>
            <a:r>
              <a:rPr>
                <a:solidFill>
                  <a:srgbClr val="F6C343"/>
                </a:solidFill>
              </a:rPr>
              <a:t>disposition immédiate</a:t>
            </a:r>
          </a:p>
        </p:txBody>
      </p:sp>
      <p:sp>
        <p:nvSpPr>
          <p:cNvPr id="1391" name="Visite pré-vol (1)"/>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Visite pré-vol (1)</a:t>
            </a:r>
          </a:p>
        </p:txBody>
      </p:sp>
      <p:sp>
        <p:nvSpPr>
          <p:cNvPr id="139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grpSp>
        <p:nvGrpSpPr>
          <p:cNvPr id="1437" name="Grouper"/>
          <p:cNvGrpSpPr/>
          <p:nvPr/>
        </p:nvGrpSpPr>
        <p:grpSpPr>
          <a:xfrm rot="3120000">
            <a:off x="2150112" y="3529449"/>
            <a:ext cx="2567935" cy="2890402"/>
            <a:chOff x="0" y="0"/>
            <a:chExt cx="2567933" cy="2890400"/>
          </a:xfrm>
        </p:grpSpPr>
        <p:sp>
          <p:nvSpPr>
            <p:cNvPr id="1393" name="Triangle"/>
            <p:cNvSpPr/>
            <p:nvPr/>
          </p:nvSpPr>
          <p:spPr>
            <a:xfrm flipH="1" rot="10800000">
              <a:off x="969463" y="0"/>
              <a:ext cx="629008" cy="1052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25400" cap="flat">
              <a:solidFill>
                <a:schemeClr val="accent2">
                  <a:lumOff val="16690"/>
                </a:schemeClr>
              </a:solidFill>
              <a:prstDash val="solid"/>
              <a:round/>
            </a:ln>
            <a:effectLst/>
          </p:spPr>
          <p:txBody>
            <a:bodyPr wrap="square" lIns="46037" tIns="46037" rIns="46037" bIns="46037" numCol="1" anchor="t">
              <a:noAutofit/>
            </a:bodyPr>
            <a:lstStyle/>
            <a:p>
              <a:pPr>
                <a:buClrTx/>
                <a:buSzTx/>
                <a:buNone/>
              </a:pPr>
            </a:p>
          </p:txBody>
        </p:sp>
        <p:grpSp>
          <p:nvGrpSpPr>
            <p:cNvPr id="1401" name="Grouper"/>
            <p:cNvGrpSpPr/>
            <p:nvPr/>
          </p:nvGrpSpPr>
          <p:grpSpPr>
            <a:xfrm>
              <a:off x="1134814" y="2633517"/>
              <a:ext cx="300392" cy="256884"/>
              <a:chOff x="0" y="0"/>
              <a:chExt cx="300391" cy="256883"/>
            </a:xfrm>
          </p:grpSpPr>
          <p:sp>
            <p:nvSpPr>
              <p:cNvPr id="1394" name="Figure"/>
              <p:cNvSpPr/>
              <p:nvPr/>
            </p:nvSpPr>
            <p:spPr>
              <a:xfrm>
                <a:off x="0" y="0"/>
                <a:ext cx="300392" cy="256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FFFF"/>
              </a:soli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nvGrpSpPr>
              <p:cNvPr id="1400" name="Grouper"/>
              <p:cNvGrpSpPr/>
              <p:nvPr/>
            </p:nvGrpSpPr>
            <p:grpSpPr>
              <a:xfrm>
                <a:off x="44959" y="75709"/>
                <a:ext cx="192172" cy="154117"/>
                <a:chOff x="0" y="0"/>
                <a:chExt cx="192170" cy="154116"/>
              </a:xfrm>
            </p:grpSpPr>
            <p:sp>
              <p:nvSpPr>
                <p:cNvPr id="1395" name="Figure"/>
                <p:cNvSpPr/>
                <p:nvPr/>
              </p:nvSpPr>
              <p:spPr>
                <a:xfrm>
                  <a:off x="11955" y="0"/>
                  <a:ext cx="180216" cy="154117"/>
                </a:xfrm>
                <a:custGeom>
                  <a:avLst/>
                  <a:gdLst/>
                  <a:ahLst/>
                  <a:cxnLst>
                    <a:cxn ang="0">
                      <a:pos x="wd2" y="hd2"/>
                    </a:cxn>
                    <a:cxn ang="5400000">
                      <a:pos x="wd2" y="hd2"/>
                    </a:cxn>
                    <a:cxn ang="10800000">
                      <a:pos x="wd2" y="hd2"/>
                    </a:cxn>
                    <a:cxn ang="16200000">
                      <a:pos x="wd2" y="hd2"/>
                    </a:cxn>
                  </a:cxnLst>
                  <a:rect l="0" t="0" r="r" b="b"/>
                  <a:pathLst>
                    <a:path w="21264" h="20623" fill="norm" stroke="1"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396" name="Cercle"/>
                <p:cNvSpPr/>
                <p:nvPr/>
              </p:nvSpPr>
              <p:spPr>
                <a:xfrm>
                  <a:off x="2645" y="42696"/>
                  <a:ext cx="30040" cy="25690"/>
                </a:xfrm>
                <a:prstGeom prst="ellipse">
                  <a:avLst/>
                </a:pr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397" name="Ovale"/>
                <p:cNvSpPr/>
                <p:nvPr/>
              </p:nvSpPr>
              <p:spPr>
                <a:xfrm>
                  <a:off x="0" y="45022"/>
                  <a:ext cx="20027" cy="17127"/>
                </a:xfrm>
                <a:prstGeom prst="ellipse">
                  <a:avLst/>
                </a:pr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398" name="Cercle"/>
                <p:cNvSpPr/>
                <p:nvPr/>
              </p:nvSpPr>
              <p:spPr>
                <a:xfrm>
                  <a:off x="6950" y="49803"/>
                  <a:ext cx="10014" cy="8564"/>
                </a:xfrm>
                <a:prstGeom prst="ellipse">
                  <a:avLst/>
                </a:pr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399" name="Figure"/>
                <p:cNvSpPr/>
                <p:nvPr/>
              </p:nvSpPr>
              <p:spPr>
                <a:xfrm>
                  <a:off x="20924" y="8319"/>
                  <a:ext cx="165338" cy="131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grpSp>
        </p:grpSp>
        <p:grpSp>
          <p:nvGrpSpPr>
            <p:cNvPr id="1409" name="Grouper"/>
            <p:cNvGrpSpPr/>
            <p:nvPr/>
          </p:nvGrpSpPr>
          <p:grpSpPr>
            <a:xfrm>
              <a:off x="0" y="1439008"/>
              <a:ext cx="198176" cy="203367"/>
              <a:chOff x="0" y="0"/>
              <a:chExt cx="198175" cy="203366"/>
            </a:xfrm>
          </p:grpSpPr>
          <p:sp>
            <p:nvSpPr>
              <p:cNvPr id="1402" name="Figure"/>
              <p:cNvSpPr/>
              <p:nvPr/>
            </p:nvSpPr>
            <p:spPr>
              <a:xfrm>
                <a:off x="0" y="0"/>
                <a:ext cx="198176" cy="2033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C0128"/>
              </a:soli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nvGrpSpPr>
              <p:cNvPr id="1408" name="Grouper"/>
              <p:cNvGrpSpPr/>
              <p:nvPr/>
            </p:nvGrpSpPr>
            <p:grpSpPr>
              <a:xfrm>
                <a:off x="29660" y="59936"/>
                <a:ext cx="126780" cy="122010"/>
                <a:chOff x="0" y="0"/>
                <a:chExt cx="126779" cy="122008"/>
              </a:xfrm>
            </p:grpSpPr>
            <p:sp>
              <p:nvSpPr>
                <p:cNvPr id="1403" name="Figure"/>
                <p:cNvSpPr/>
                <p:nvPr/>
              </p:nvSpPr>
              <p:spPr>
                <a:xfrm>
                  <a:off x="7887" y="-1"/>
                  <a:ext cx="118893" cy="122010"/>
                </a:xfrm>
                <a:custGeom>
                  <a:avLst/>
                  <a:gdLst/>
                  <a:ahLst/>
                  <a:cxnLst>
                    <a:cxn ang="0">
                      <a:pos x="wd2" y="hd2"/>
                    </a:cxn>
                    <a:cxn ang="5400000">
                      <a:pos x="wd2" y="hd2"/>
                    </a:cxn>
                    <a:cxn ang="10800000">
                      <a:pos x="wd2" y="hd2"/>
                    </a:cxn>
                    <a:cxn ang="16200000">
                      <a:pos x="wd2" y="hd2"/>
                    </a:cxn>
                  </a:cxnLst>
                  <a:rect l="0" t="0" r="r" b="b"/>
                  <a:pathLst>
                    <a:path w="21264" h="20623" fill="norm" stroke="1"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FC0128"/>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04" name="Cercle"/>
                <p:cNvSpPr/>
                <p:nvPr/>
              </p:nvSpPr>
              <p:spPr>
                <a:xfrm>
                  <a:off x="1745" y="33801"/>
                  <a:ext cx="19818" cy="20338"/>
                </a:xfrm>
                <a:prstGeom prst="ellipse">
                  <a:avLst/>
                </a:prstGeom>
                <a:solidFill>
                  <a:srgbClr val="FC0128"/>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05" name="Cercle"/>
                <p:cNvSpPr/>
                <p:nvPr/>
              </p:nvSpPr>
              <p:spPr>
                <a:xfrm>
                  <a:off x="0" y="35643"/>
                  <a:ext cx="13212" cy="13558"/>
                </a:xfrm>
                <a:prstGeom prst="ellipse">
                  <a:avLst/>
                </a:prstGeom>
                <a:solidFill>
                  <a:srgbClr val="FC0128"/>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06" name="Cercle"/>
                <p:cNvSpPr/>
                <p:nvPr/>
              </p:nvSpPr>
              <p:spPr>
                <a:xfrm>
                  <a:off x="4311" y="39240"/>
                  <a:ext cx="7154" cy="7154"/>
                </a:xfrm>
                <a:prstGeom prst="ellipse">
                  <a:avLst/>
                </a:prstGeom>
                <a:solidFill>
                  <a:srgbClr val="FC0128"/>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07" name="Figure"/>
                <p:cNvSpPr/>
                <p:nvPr/>
              </p:nvSpPr>
              <p:spPr>
                <a:xfrm>
                  <a:off x="13804" y="6586"/>
                  <a:ext cx="109077" cy="103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grpSp>
        </p:grpSp>
        <p:grpSp>
          <p:nvGrpSpPr>
            <p:cNvPr id="1417" name="Grouper"/>
            <p:cNvGrpSpPr/>
            <p:nvPr/>
          </p:nvGrpSpPr>
          <p:grpSpPr>
            <a:xfrm>
              <a:off x="2369758" y="1447571"/>
              <a:ext cx="198176" cy="203367"/>
              <a:chOff x="0" y="0"/>
              <a:chExt cx="198175" cy="203366"/>
            </a:xfrm>
          </p:grpSpPr>
          <p:sp>
            <p:nvSpPr>
              <p:cNvPr id="1410" name="Figure"/>
              <p:cNvSpPr/>
              <p:nvPr/>
            </p:nvSpPr>
            <p:spPr>
              <a:xfrm>
                <a:off x="0" y="0"/>
                <a:ext cx="198176" cy="2033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03FF03"/>
              </a:soli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nvGrpSpPr>
              <p:cNvPr id="1416" name="Grouper"/>
              <p:cNvGrpSpPr/>
              <p:nvPr/>
            </p:nvGrpSpPr>
            <p:grpSpPr>
              <a:xfrm>
                <a:off x="29660" y="59936"/>
                <a:ext cx="126780" cy="122010"/>
                <a:chOff x="0" y="0"/>
                <a:chExt cx="126779" cy="122008"/>
              </a:xfrm>
            </p:grpSpPr>
            <p:sp>
              <p:nvSpPr>
                <p:cNvPr id="1411" name="Figure"/>
                <p:cNvSpPr/>
                <p:nvPr/>
              </p:nvSpPr>
              <p:spPr>
                <a:xfrm>
                  <a:off x="7887" y="-1"/>
                  <a:ext cx="118893" cy="122010"/>
                </a:xfrm>
                <a:custGeom>
                  <a:avLst/>
                  <a:gdLst/>
                  <a:ahLst/>
                  <a:cxnLst>
                    <a:cxn ang="0">
                      <a:pos x="wd2" y="hd2"/>
                    </a:cxn>
                    <a:cxn ang="5400000">
                      <a:pos x="wd2" y="hd2"/>
                    </a:cxn>
                    <a:cxn ang="10800000">
                      <a:pos x="wd2" y="hd2"/>
                    </a:cxn>
                    <a:cxn ang="16200000">
                      <a:pos x="wd2" y="hd2"/>
                    </a:cxn>
                  </a:cxnLst>
                  <a:rect l="0" t="0" r="r" b="b"/>
                  <a:pathLst>
                    <a:path w="21264" h="20623" fill="norm" stroke="1"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03FF03"/>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12" name="Cercle"/>
                <p:cNvSpPr/>
                <p:nvPr/>
              </p:nvSpPr>
              <p:spPr>
                <a:xfrm>
                  <a:off x="1745" y="33801"/>
                  <a:ext cx="19818" cy="20338"/>
                </a:xfrm>
                <a:prstGeom prst="ellipse">
                  <a:avLst/>
                </a:prstGeom>
                <a:solidFill>
                  <a:srgbClr val="03FF03"/>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13" name="Cercle"/>
                <p:cNvSpPr/>
                <p:nvPr/>
              </p:nvSpPr>
              <p:spPr>
                <a:xfrm>
                  <a:off x="0" y="35643"/>
                  <a:ext cx="13212" cy="13558"/>
                </a:xfrm>
                <a:prstGeom prst="ellipse">
                  <a:avLst/>
                </a:prstGeom>
                <a:solidFill>
                  <a:srgbClr val="03FF03"/>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14" name="Cercle"/>
                <p:cNvSpPr/>
                <p:nvPr/>
              </p:nvSpPr>
              <p:spPr>
                <a:xfrm>
                  <a:off x="4311" y="39240"/>
                  <a:ext cx="7154" cy="7154"/>
                </a:xfrm>
                <a:prstGeom prst="ellipse">
                  <a:avLst/>
                </a:prstGeom>
                <a:solidFill>
                  <a:srgbClr val="03FF03"/>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15" name="Figure"/>
                <p:cNvSpPr/>
                <p:nvPr/>
              </p:nvSpPr>
              <p:spPr>
                <a:xfrm>
                  <a:off x="13804" y="6586"/>
                  <a:ext cx="109077" cy="103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grpSp>
        </p:grpSp>
        <p:grpSp>
          <p:nvGrpSpPr>
            <p:cNvPr id="1428" name="Grouper"/>
            <p:cNvGrpSpPr/>
            <p:nvPr/>
          </p:nvGrpSpPr>
          <p:grpSpPr>
            <a:xfrm>
              <a:off x="154368" y="685483"/>
              <a:ext cx="2265456" cy="2110728"/>
              <a:chOff x="0" y="0"/>
              <a:chExt cx="2265455" cy="2110726"/>
            </a:xfrm>
          </p:grpSpPr>
          <p:sp>
            <p:nvSpPr>
              <p:cNvPr id="1418" name="Rectangle"/>
              <p:cNvSpPr/>
              <p:nvPr/>
            </p:nvSpPr>
            <p:spPr>
              <a:xfrm>
                <a:off x="0" y="701778"/>
                <a:ext cx="2265456" cy="347745"/>
              </a:xfrm>
              <a:prstGeom prst="rect">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419" name="Ovale"/>
              <p:cNvSpPr/>
              <p:nvPr/>
            </p:nvSpPr>
            <p:spPr>
              <a:xfrm>
                <a:off x="1109129" y="0"/>
                <a:ext cx="52442" cy="283048"/>
              </a:xfrm>
              <a:prstGeom prst="ellipse">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420" name="Figure"/>
              <p:cNvSpPr/>
              <p:nvPr/>
            </p:nvSpPr>
            <p:spPr>
              <a:xfrm>
                <a:off x="967538" y="115016"/>
                <a:ext cx="336960" cy="1889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1" y="504"/>
                    </a:moveTo>
                    <a:lnTo>
                      <a:pt x="4205" y="36"/>
                    </a:lnTo>
                    <a:lnTo>
                      <a:pt x="17148" y="0"/>
                    </a:lnTo>
                    <a:lnTo>
                      <a:pt x="19374" y="468"/>
                    </a:lnTo>
                    <a:lnTo>
                      <a:pt x="21518" y="4712"/>
                    </a:lnTo>
                    <a:lnTo>
                      <a:pt x="21600" y="11726"/>
                    </a:lnTo>
                    <a:lnTo>
                      <a:pt x="15005" y="21600"/>
                    </a:lnTo>
                    <a:lnTo>
                      <a:pt x="6513" y="21564"/>
                    </a:lnTo>
                    <a:lnTo>
                      <a:pt x="0" y="11762"/>
                    </a:lnTo>
                    <a:lnTo>
                      <a:pt x="0" y="4784"/>
                    </a:lnTo>
                    <a:lnTo>
                      <a:pt x="2061" y="504"/>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21" name="Figure"/>
              <p:cNvSpPr/>
              <p:nvPr/>
            </p:nvSpPr>
            <p:spPr>
              <a:xfrm>
                <a:off x="964042" y="530152"/>
                <a:ext cx="343079" cy="201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050"/>
                    </a:moveTo>
                    <a:lnTo>
                      <a:pt x="4207" y="0"/>
                    </a:lnTo>
                    <a:lnTo>
                      <a:pt x="17151" y="338"/>
                    </a:lnTo>
                    <a:lnTo>
                      <a:pt x="21196" y="4388"/>
                    </a:lnTo>
                    <a:lnTo>
                      <a:pt x="21600" y="18056"/>
                    </a:lnTo>
                    <a:lnTo>
                      <a:pt x="15047" y="21600"/>
                    </a:lnTo>
                    <a:lnTo>
                      <a:pt x="6391" y="21263"/>
                    </a:lnTo>
                    <a:lnTo>
                      <a:pt x="162" y="17550"/>
                    </a:lnTo>
                    <a:lnTo>
                      <a:pt x="0" y="4050"/>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22" name="Figure"/>
              <p:cNvSpPr/>
              <p:nvPr/>
            </p:nvSpPr>
            <p:spPr>
              <a:xfrm>
                <a:off x="1199153" y="732329"/>
                <a:ext cx="102725" cy="210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90" y="0"/>
                    </a:moveTo>
                    <a:lnTo>
                      <a:pt x="21600" y="21600"/>
                    </a:lnTo>
                    <a:lnTo>
                      <a:pt x="270" y="21600"/>
                    </a:lnTo>
                    <a:lnTo>
                      <a:pt x="0" y="4513"/>
                    </a:lnTo>
                    <a:lnTo>
                      <a:pt x="20790" y="0"/>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23" name="Figure"/>
              <p:cNvSpPr/>
              <p:nvPr/>
            </p:nvSpPr>
            <p:spPr>
              <a:xfrm>
                <a:off x="966664" y="739518"/>
                <a:ext cx="98361" cy="205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19" y="3655"/>
                    </a:moveTo>
                    <a:lnTo>
                      <a:pt x="21600" y="21102"/>
                    </a:lnTo>
                    <a:lnTo>
                      <a:pt x="281" y="21600"/>
                    </a:lnTo>
                    <a:lnTo>
                      <a:pt x="0" y="0"/>
                    </a:lnTo>
                    <a:lnTo>
                      <a:pt x="21319" y="3655"/>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24" name="Figure"/>
              <p:cNvSpPr/>
              <p:nvPr/>
            </p:nvSpPr>
            <p:spPr>
              <a:xfrm>
                <a:off x="959672" y="975840"/>
                <a:ext cx="78253" cy="1682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8" y="404"/>
                    </a:moveTo>
                    <a:lnTo>
                      <a:pt x="21600" y="0"/>
                    </a:lnTo>
                    <a:lnTo>
                      <a:pt x="10977" y="21600"/>
                    </a:lnTo>
                    <a:lnTo>
                      <a:pt x="0" y="21600"/>
                    </a:lnTo>
                    <a:lnTo>
                      <a:pt x="708" y="404"/>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25" name="Figure"/>
              <p:cNvSpPr/>
              <p:nvPr/>
            </p:nvSpPr>
            <p:spPr>
              <a:xfrm>
                <a:off x="1230617" y="979434"/>
                <a:ext cx="72131" cy="156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9" y="0"/>
                    </a:moveTo>
                    <a:lnTo>
                      <a:pt x="0" y="0"/>
                    </a:lnTo>
                    <a:lnTo>
                      <a:pt x="11571" y="21600"/>
                    </a:lnTo>
                    <a:lnTo>
                      <a:pt x="21600" y="21600"/>
                    </a:lnTo>
                    <a:lnTo>
                      <a:pt x="20829" y="0"/>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26" name="Rectangle"/>
              <p:cNvSpPr/>
              <p:nvPr/>
            </p:nvSpPr>
            <p:spPr>
              <a:xfrm>
                <a:off x="713198" y="1725242"/>
                <a:ext cx="862658" cy="193193"/>
              </a:xfrm>
              <a:prstGeom prst="rect">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1427" name="Ovale"/>
              <p:cNvSpPr/>
              <p:nvPr/>
            </p:nvSpPr>
            <p:spPr>
              <a:xfrm>
                <a:off x="1110003" y="1635386"/>
                <a:ext cx="55064" cy="475341"/>
              </a:xfrm>
              <a:prstGeom prst="ellipse">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1436" name="Grouper"/>
            <p:cNvGrpSpPr/>
            <p:nvPr/>
          </p:nvGrpSpPr>
          <p:grpSpPr>
            <a:xfrm>
              <a:off x="1184879" y="2286724"/>
              <a:ext cx="198176" cy="203367"/>
              <a:chOff x="0" y="0"/>
              <a:chExt cx="198175" cy="203366"/>
            </a:xfrm>
          </p:grpSpPr>
          <p:sp>
            <p:nvSpPr>
              <p:cNvPr id="1429" name="Figure"/>
              <p:cNvSpPr/>
              <p:nvPr/>
            </p:nvSpPr>
            <p:spPr>
              <a:xfrm>
                <a:off x="0" y="0"/>
                <a:ext cx="198176" cy="2033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FFFF"/>
              </a:soli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nvGrpSpPr>
              <p:cNvPr id="1435" name="Grouper"/>
              <p:cNvGrpSpPr/>
              <p:nvPr/>
            </p:nvGrpSpPr>
            <p:grpSpPr>
              <a:xfrm>
                <a:off x="29660" y="59936"/>
                <a:ext cx="126780" cy="122010"/>
                <a:chOff x="0" y="0"/>
                <a:chExt cx="126779" cy="122008"/>
              </a:xfrm>
            </p:grpSpPr>
            <p:sp>
              <p:nvSpPr>
                <p:cNvPr id="1430" name="Figure"/>
                <p:cNvSpPr/>
                <p:nvPr/>
              </p:nvSpPr>
              <p:spPr>
                <a:xfrm>
                  <a:off x="7887" y="-1"/>
                  <a:ext cx="118893" cy="122010"/>
                </a:xfrm>
                <a:custGeom>
                  <a:avLst/>
                  <a:gdLst/>
                  <a:ahLst/>
                  <a:cxnLst>
                    <a:cxn ang="0">
                      <a:pos x="wd2" y="hd2"/>
                    </a:cxn>
                    <a:cxn ang="5400000">
                      <a:pos x="wd2" y="hd2"/>
                    </a:cxn>
                    <a:cxn ang="10800000">
                      <a:pos x="wd2" y="hd2"/>
                    </a:cxn>
                    <a:cxn ang="16200000">
                      <a:pos x="wd2" y="hd2"/>
                    </a:cxn>
                  </a:cxnLst>
                  <a:rect l="0" t="0" r="r" b="b"/>
                  <a:pathLst>
                    <a:path w="21264" h="20623" fill="norm" stroke="1"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31" name="Cercle"/>
                <p:cNvSpPr/>
                <p:nvPr/>
              </p:nvSpPr>
              <p:spPr>
                <a:xfrm>
                  <a:off x="1745" y="33801"/>
                  <a:ext cx="19818" cy="20338"/>
                </a:xfrm>
                <a:prstGeom prst="ellipse">
                  <a:avLst/>
                </a:pr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32" name="Cercle"/>
                <p:cNvSpPr/>
                <p:nvPr/>
              </p:nvSpPr>
              <p:spPr>
                <a:xfrm>
                  <a:off x="0" y="35643"/>
                  <a:ext cx="13212" cy="13558"/>
                </a:xfrm>
                <a:prstGeom prst="ellipse">
                  <a:avLst/>
                </a:pr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33" name="Cercle"/>
                <p:cNvSpPr/>
                <p:nvPr/>
              </p:nvSpPr>
              <p:spPr>
                <a:xfrm>
                  <a:off x="4311" y="39240"/>
                  <a:ext cx="7154" cy="7154"/>
                </a:xfrm>
                <a:prstGeom prst="ellipse">
                  <a:avLst/>
                </a:pr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1434" name="Figure"/>
                <p:cNvSpPr/>
                <p:nvPr/>
              </p:nvSpPr>
              <p:spPr>
                <a:xfrm>
                  <a:off x="13804" y="6586"/>
                  <a:ext cx="109077" cy="103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gr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1391"/>
                                        </p:tgtEl>
                                        <p:attrNameLst>
                                          <p:attrName>style.visibility</p:attrName>
                                        </p:attrNameLst>
                                      </p:cBhvr>
                                      <p:to>
                                        <p:strVal val="visible"/>
                                      </p:to>
                                    </p:set>
                                    <p:animEffect filter="blinds(horizontal)" transition="in">
                                      <p:cBhvr>
                                        <p:cTn id="7" dur="500"/>
                                        <p:tgtEl>
                                          <p:spTgt spid="1391"/>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390">
                                            <p:bg/>
                                          </p:spTgt>
                                        </p:tgtEl>
                                        <p:attrNameLst>
                                          <p:attrName>style.visibility</p:attrName>
                                        </p:attrNameLst>
                                      </p:cBhvr>
                                      <p:to>
                                        <p:strVal val="visible"/>
                                      </p:to>
                                    </p:set>
                                    <p:animEffect filter="blinds(horizontal)" transition="in">
                                      <p:cBhvr>
                                        <p:cTn id="11" dur="500"/>
                                        <p:tgtEl>
                                          <p:spTgt spid="1390">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390">
                                            <p:txEl>
                                              <p:pRg st="0" end="0"/>
                                            </p:txEl>
                                          </p:spTgt>
                                        </p:tgtEl>
                                        <p:attrNameLst>
                                          <p:attrName>style.visibility</p:attrName>
                                        </p:attrNameLst>
                                      </p:cBhvr>
                                      <p:to>
                                        <p:strVal val="visible"/>
                                      </p:to>
                                    </p:set>
                                    <p:animEffect filter="blinds(horizontal)" transition="in">
                                      <p:cBhvr>
                                        <p:cTn id="14" dur="500"/>
                                        <p:tgtEl>
                                          <p:spTgt spid="1390">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390">
                                            <p:txEl>
                                              <p:pRg st="1" end="1"/>
                                            </p:txEl>
                                          </p:spTgt>
                                        </p:tgtEl>
                                        <p:attrNameLst>
                                          <p:attrName>style.visibility</p:attrName>
                                        </p:attrNameLst>
                                      </p:cBhvr>
                                      <p:to>
                                        <p:strVal val="visible"/>
                                      </p:to>
                                    </p:set>
                                    <p:animEffect filter="blinds(horizontal)" transition="in">
                                      <p:cBhvr>
                                        <p:cTn id="17" dur="500"/>
                                        <p:tgtEl>
                                          <p:spTgt spid="1390">
                                            <p:txEl>
                                              <p:pRg st="1" end="1"/>
                                            </p:txEl>
                                          </p:spTgt>
                                        </p:tgtEl>
                                      </p:cBhvr>
                                    </p:animEffect>
                                  </p:childTnLst>
                                </p:cTn>
                              </p:par>
                              <p:par>
                                <p:cTn id="18" presetClass="entr" nodeType="withEffect" presetSubtype="10" presetID="3" grpId="2" fill="hold">
                                  <p:stCondLst>
                                    <p:cond delay="500"/>
                                  </p:stCondLst>
                                  <p:iterate type="el" backwards="0">
                                    <p:tmAbs val="0"/>
                                  </p:iterate>
                                  <p:childTnLst>
                                    <p:set>
                                      <p:cBhvr>
                                        <p:cTn id="19" fill="hold"/>
                                        <p:tgtEl>
                                          <p:spTgt spid="1390">
                                            <p:txEl>
                                              <p:pRg st="2" end="2"/>
                                            </p:txEl>
                                          </p:spTgt>
                                        </p:tgtEl>
                                        <p:attrNameLst>
                                          <p:attrName>style.visibility</p:attrName>
                                        </p:attrNameLst>
                                      </p:cBhvr>
                                      <p:to>
                                        <p:strVal val="visible"/>
                                      </p:to>
                                    </p:set>
                                    <p:animEffect filter="blinds(horizontal)" transition="in">
                                      <p:cBhvr>
                                        <p:cTn id="20" dur="500"/>
                                        <p:tgtEl>
                                          <p:spTgt spid="1390">
                                            <p:txEl>
                                              <p:pRg st="2" end="2"/>
                                            </p:txEl>
                                          </p:spTgt>
                                        </p:tgtEl>
                                      </p:cBhvr>
                                    </p:animEffect>
                                  </p:childTnLst>
                                </p:cTn>
                              </p:par>
                              <p:par>
                                <p:cTn id="21" presetClass="entr" nodeType="withEffect" presetSubtype="10" presetID="3" grpId="2" fill="hold">
                                  <p:stCondLst>
                                    <p:cond delay="500"/>
                                  </p:stCondLst>
                                  <p:iterate type="el" backwards="0">
                                    <p:tmAbs val="0"/>
                                  </p:iterate>
                                  <p:childTnLst>
                                    <p:set>
                                      <p:cBhvr>
                                        <p:cTn id="22" fill="hold"/>
                                        <p:tgtEl>
                                          <p:spTgt spid="1390">
                                            <p:txEl>
                                              <p:pRg st="3" end="3"/>
                                            </p:txEl>
                                          </p:spTgt>
                                        </p:tgtEl>
                                        <p:attrNameLst>
                                          <p:attrName>style.visibility</p:attrName>
                                        </p:attrNameLst>
                                      </p:cBhvr>
                                      <p:to>
                                        <p:strVal val="visible"/>
                                      </p:to>
                                    </p:set>
                                    <p:animEffect filter="blinds(horizontal)" transition="in">
                                      <p:cBhvr>
                                        <p:cTn id="23" dur="500"/>
                                        <p:tgtEl>
                                          <p:spTgt spid="1390">
                                            <p:txEl>
                                              <p:pRg st="3" end="3"/>
                                            </p:txEl>
                                          </p:spTgt>
                                        </p:tgtEl>
                                      </p:cBhvr>
                                    </p:animEffect>
                                  </p:childTnLst>
                                </p:cTn>
                              </p:par>
                              <p:par>
                                <p:cTn id="24" presetClass="entr" nodeType="withEffect" presetSubtype="10" presetID="3" grpId="2" fill="hold">
                                  <p:stCondLst>
                                    <p:cond delay="500"/>
                                  </p:stCondLst>
                                  <p:iterate type="el" backwards="0">
                                    <p:tmAbs val="0"/>
                                  </p:iterate>
                                  <p:childTnLst>
                                    <p:set>
                                      <p:cBhvr>
                                        <p:cTn id="25" fill="hold"/>
                                        <p:tgtEl>
                                          <p:spTgt spid="1390">
                                            <p:txEl>
                                              <p:pRg st="4" end="4"/>
                                            </p:txEl>
                                          </p:spTgt>
                                        </p:tgtEl>
                                        <p:attrNameLst>
                                          <p:attrName>style.visibility</p:attrName>
                                        </p:attrNameLst>
                                      </p:cBhvr>
                                      <p:to>
                                        <p:strVal val="visible"/>
                                      </p:to>
                                    </p:set>
                                    <p:animEffect filter="blinds(horizontal)" transition="in">
                                      <p:cBhvr>
                                        <p:cTn id="26" dur="500"/>
                                        <p:tgtEl>
                                          <p:spTgt spid="1390">
                                            <p:txEl>
                                              <p:pRg st="4" end="4"/>
                                            </p:txEl>
                                          </p:spTgt>
                                        </p:tgtEl>
                                      </p:cBhvr>
                                    </p:animEffect>
                                  </p:childTnLst>
                                </p:cTn>
                              </p:par>
                              <p:par>
                                <p:cTn id="27" presetClass="entr" nodeType="withEffect" presetSubtype="10" presetID="3" grpId="2" fill="hold">
                                  <p:stCondLst>
                                    <p:cond delay="500"/>
                                  </p:stCondLst>
                                  <p:iterate type="el" backwards="0">
                                    <p:tmAbs val="0"/>
                                  </p:iterate>
                                  <p:childTnLst>
                                    <p:set>
                                      <p:cBhvr>
                                        <p:cTn id="28" fill="hold"/>
                                        <p:tgtEl>
                                          <p:spTgt spid="1390">
                                            <p:txEl>
                                              <p:pRg st="5" end="5"/>
                                            </p:txEl>
                                          </p:spTgt>
                                        </p:tgtEl>
                                        <p:attrNameLst>
                                          <p:attrName>style.visibility</p:attrName>
                                        </p:attrNameLst>
                                      </p:cBhvr>
                                      <p:to>
                                        <p:strVal val="visible"/>
                                      </p:to>
                                    </p:set>
                                    <p:animEffect filter="blinds(horizontal)" transition="in">
                                      <p:cBhvr>
                                        <p:cTn id="29" dur="500"/>
                                        <p:tgtEl>
                                          <p:spTgt spid="1390">
                                            <p:txEl>
                                              <p:pRg st="5" end="5"/>
                                            </p:txEl>
                                          </p:spTgt>
                                        </p:tgtEl>
                                      </p:cBhvr>
                                    </p:animEffect>
                                  </p:childTnLst>
                                </p:cTn>
                              </p:par>
                            </p:childTnLst>
                          </p:cTn>
                        </p:par>
                        <p:par>
                          <p:cTn id="30" fill="hold">
                            <p:stCondLst>
                              <p:cond delay="1500"/>
                            </p:stCondLst>
                            <p:childTnLst>
                              <p:par>
                                <p:cTn id="31" presetClass="entr" nodeType="afterEffect" presetSubtype="0" presetID="1" grpId="3" fill="hold">
                                  <p:stCondLst>
                                    <p:cond delay="0"/>
                                  </p:stCondLst>
                                  <p:iterate type="el" backwards="0">
                                    <p:tmAbs val="0"/>
                                  </p:iterate>
                                  <p:childTnLst>
                                    <p:set>
                                      <p:cBhvr>
                                        <p:cTn id="32" fill="hold"/>
                                        <p:tgtEl>
                                          <p:spTgt spid="13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90" grpId="2"/>
      <p:bldP build="whole" bldLvl="1" animBg="1" rev="0" advAuto="0" spid="1392" grpId="3"/>
      <p:bldP build="whole" bldLvl="1" animBg="1" rev="0" advAuto="0" spid="1391" grpId="1"/>
    </p:bldLst>
  </p:timing>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9" name="Documents de vol : en plus des documents habituels…"/>
          <p:cNvSpPr txBox="1"/>
          <p:nvPr/>
        </p:nvSpPr>
        <p:spPr>
          <a:xfrm>
            <a:off x="2363473" y="1681057"/>
            <a:ext cx="6622575"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Documents de vol : en plus des documents habituels</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Cartes d’approche des terrains accessibles de nuit</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Carte de radionavigation</a:t>
            </a:r>
          </a:p>
        </p:txBody>
      </p:sp>
      <p:sp>
        <p:nvSpPr>
          <p:cNvPr id="1440" name="Visite pré-vol (2)"/>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Visite pré-vol (2)</a:t>
            </a:r>
          </a:p>
        </p:txBody>
      </p:sp>
      <p:sp>
        <p:nvSpPr>
          <p:cNvPr id="144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1440"/>
                                        </p:tgtEl>
                                        <p:attrNameLst>
                                          <p:attrName>style.visibility</p:attrName>
                                        </p:attrNameLst>
                                      </p:cBhvr>
                                      <p:to>
                                        <p:strVal val="visible"/>
                                      </p:to>
                                    </p:set>
                                    <p:animEffect filter="blinds(horizontal)" transition="in">
                                      <p:cBhvr>
                                        <p:cTn id="7" dur="500"/>
                                        <p:tgtEl>
                                          <p:spTgt spid="1440"/>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439">
                                            <p:bg/>
                                          </p:spTgt>
                                        </p:tgtEl>
                                        <p:attrNameLst>
                                          <p:attrName>style.visibility</p:attrName>
                                        </p:attrNameLst>
                                      </p:cBhvr>
                                      <p:to>
                                        <p:strVal val="visible"/>
                                      </p:to>
                                    </p:set>
                                    <p:animEffect filter="blinds(horizontal)" transition="in">
                                      <p:cBhvr>
                                        <p:cTn id="11" dur="500"/>
                                        <p:tgtEl>
                                          <p:spTgt spid="1439">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39">
                                            <p:txEl>
                                              <p:pRg st="0" end="0"/>
                                            </p:txEl>
                                          </p:spTgt>
                                        </p:tgtEl>
                                        <p:attrNameLst>
                                          <p:attrName>style.visibility</p:attrName>
                                        </p:attrNameLst>
                                      </p:cBhvr>
                                      <p:to>
                                        <p:strVal val="visible"/>
                                      </p:to>
                                    </p:set>
                                    <p:animEffect filter="blinds(horizontal)" transition="in">
                                      <p:cBhvr>
                                        <p:cTn id="14" dur="500"/>
                                        <p:tgtEl>
                                          <p:spTgt spid="1439">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439">
                                            <p:txEl>
                                              <p:pRg st="1" end="1"/>
                                            </p:txEl>
                                          </p:spTgt>
                                        </p:tgtEl>
                                        <p:attrNameLst>
                                          <p:attrName>style.visibility</p:attrName>
                                        </p:attrNameLst>
                                      </p:cBhvr>
                                      <p:to>
                                        <p:strVal val="visible"/>
                                      </p:to>
                                    </p:set>
                                    <p:animEffect filter="blinds(horizontal)" transition="in">
                                      <p:cBhvr>
                                        <p:cTn id="17" dur="500"/>
                                        <p:tgtEl>
                                          <p:spTgt spid="1439">
                                            <p:txEl>
                                              <p:pRg st="1" end="1"/>
                                            </p:txEl>
                                          </p:spTgt>
                                        </p:tgtEl>
                                      </p:cBhvr>
                                    </p:animEffect>
                                  </p:childTnLst>
                                </p:cTn>
                              </p:par>
                              <p:par>
                                <p:cTn id="18" presetClass="entr" nodeType="withEffect" presetSubtype="10" presetID="3" grpId="2" fill="hold">
                                  <p:stCondLst>
                                    <p:cond delay="500"/>
                                  </p:stCondLst>
                                  <p:iterate type="el" backwards="0">
                                    <p:tmAbs val="0"/>
                                  </p:iterate>
                                  <p:childTnLst>
                                    <p:set>
                                      <p:cBhvr>
                                        <p:cTn id="19" fill="hold"/>
                                        <p:tgtEl>
                                          <p:spTgt spid="1439">
                                            <p:txEl>
                                              <p:pRg st="2" end="2"/>
                                            </p:txEl>
                                          </p:spTgt>
                                        </p:tgtEl>
                                        <p:attrNameLst>
                                          <p:attrName>style.visibility</p:attrName>
                                        </p:attrNameLst>
                                      </p:cBhvr>
                                      <p:to>
                                        <p:strVal val="visible"/>
                                      </p:to>
                                    </p:set>
                                    <p:animEffect filter="blinds(horizontal)" transition="in">
                                      <p:cBhvr>
                                        <p:cTn id="20" dur="500"/>
                                        <p:tgtEl>
                                          <p:spTgt spid="1439">
                                            <p:txEl>
                                              <p:pRg st="2" end="2"/>
                                            </p:txEl>
                                          </p:spTgt>
                                        </p:tgtEl>
                                      </p:cBhvr>
                                    </p:animEffect>
                                  </p:childTnLst>
                                </p:cTn>
                              </p:par>
                            </p:childTnLst>
                          </p:cTn>
                        </p:par>
                        <p:par>
                          <p:cTn id="21" fill="hold">
                            <p:stCondLst>
                              <p:cond delay="1500"/>
                            </p:stCondLst>
                            <p:childTnLst>
                              <p:par>
                                <p:cTn id="22" presetClass="entr" nodeType="afterEffect" presetSubtype="0" presetID="1" grpId="3" fill="hold">
                                  <p:stCondLst>
                                    <p:cond delay="0"/>
                                  </p:stCondLst>
                                  <p:iterate type="el" backwards="0">
                                    <p:tmAbs val="0"/>
                                  </p:iterate>
                                  <p:childTnLst>
                                    <p:set>
                                      <p:cBhvr>
                                        <p:cTn id="23" fill="hold"/>
                                        <p:tgtEl>
                                          <p:spTgt spid="14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39" grpId="2"/>
      <p:bldP build="whole" bldLvl="1" animBg="1" rev="0" advAuto="0" spid="1441" grpId="3"/>
      <p:bldP build="whole" bldLvl="1" animBg="1" rev="0" advAuto="0" spid="1440" grpId="1"/>
    </p:bldLst>
  </p:timing>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3" name="La mise en route et le roulag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La mise en route et le roulage</a:t>
            </a:r>
          </a:p>
        </p:txBody>
      </p:sp>
      <p:sp>
        <p:nvSpPr>
          <p:cNvPr id="1444" name="La mise en route se fait…"/>
          <p:cNvSpPr txBox="1"/>
          <p:nvPr/>
        </p:nvSpPr>
        <p:spPr>
          <a:xfrm>
            <a:off x="2363473" y="1681057"/>
            <a:ext cx="6622575"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 mise en route se fait</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feux de nav et anti-collision allumés à la préparation</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phare allumé juste avant le lancement du démarreur</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Roulage</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vérifier le bon fonctionnement des instrument gyroscopiques</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se servir du balisage latéral pour mesurer sa vitesse au roulage</a:t>
            </a:r>
          </a:p>
        </p:txBody>
      </p:sp>
      <p:sp>
        <p:nvSpPr>
          <p:cNvPr id="1445"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443"/>
                                        </p:tgtEl>
                                        <p:attrNameLst>
                                          <p:attrName>style.visibility</p:attrName>
                                        </p:attrNameLst>
                                      </p:cBhvr>
                                      <p:to>
                                        <p:strVal val="visible"/>
                                      </p:to>
                                    </p:set>
                                    <p:animEffect filter="blinds(horizontal)" transition="in">
                                      <p:cBhvr>
                                        <p:cTn id="7" dur="500"/>
                                        <p:tgtEl>
                                          <p:spTgt spid="1443"/>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444">
                                            <p:bg/>
                                          </p:spTgt>
                                        </p:tgtEl>
                                        <p:attrNameLst>
                                          <p:attrName>style.visibility</p:attrName>
                                        </p:attrNameLst>
                                      </p:cBhvr>
                                      <p:to>
                                        <p:strVal val="visible"/>
                                      </p:to>
                                    </p:set>
                                    <p:animEffect filter="blinds(horizontal)" transition="in">
                                      <p:cBhvr>
                                        <p:cTn id="11" dur="500"/>
                                        <p:tgtEl>
                                          <p:spTgt spid="1444">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44">
                                            <p:txEl>
                                              <p:pRg st="0" end="0"/>
                                            </p:txEl>
                                          </p:spTgt>
                                        </p:tgtEl>
                                        <p:attrNameLst>
                                          <p:attrName>style.visibility</p:attrName>
                                        </p:attrNameLst>
                                      </p:cBhvr>
                                      <p:to>
                                        <p:strVal val="visible"/>
                                      </p:to>
                                    </p:set>
                                    <p:animEffect filter="blinds(horizontal)" transition="in">
                                      <p:cBhvr>
                                        <p:cTn id="14" dur="500"/>
                                        <p:tgtEl>
                                          <p:spTgt spid="1444">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444">
                                            <p:txEl>
                                              <p:pRg st="1" end="1"/>
                                            </p:txEl>
                                          </p:spTgt>
                                        </p:tgtEl>
                                        <p:attrNameLst>
                                          <p:attrName>style.visibility</p:attrName>
                                        </p:attrNameLst>
                                      </p:cBhvr>
                                      <p:to>
                                        <p:strVal val="visible"/>
                                      </p:to>
                                    </p:set>
                                    <p:animEffect filter="blinds(horizontal)" transition="in">
                                      <p:cBhvr>
                                        <p:cTn id="17" dur="500"/>
                                        <p:tgtEl>
                                          <p:spTgt spid="1444">
                                            <p:txEl>
                                              <p:pRg st="1" end="1"/>
                                            </p:txEl>
                                          </p:spTgt>
                                        </p:tgtEl>
                                      </p:cBhvr>
                                    </p:animEffect>
                                  </p:childTnLst>
                                </p:cTn>
                              </p:par>
                              <p:par>
                                <p:cTn id="18" presetClass="entr" nodeType="withEffect" presetSubtype="10" presetID="3" grpId="2" fill="hold">
                                  <p:stCondLst>
                                    <p:cond delay="500"/>
                                  </p:stCondLst>
                                  <p:iterate type="el" backwards="0">
                                    <p:tmAbs val="0"/>
                                  </p:iterate>
                                  <p:childTnLst>
                                    <p:set>
                                      <p:cBhvr>
                                        <p:cTn id="19" fill="hold"/>
                                        <p:tgtEl>
                                          <p:spTgt spid="1444">
                                            <p:txEl>
                                              <p:pRg st="2" end="2"/>
                                            </p:txEl>
                                          </p:spTgt>
                                        </p:tgtEl>
                                        <p:attrNameLst>
                                          <p:attrName>style.visibility</p:attrName>
                                        </p:attrNameLst>
                                      </p:cBhvr>
                                      <p:to>
                                        <p:strVal val="visible"/>
                                      </p:to>
                                    </p:set>
                                    <p:animEffect filter="blinds(horizontal)" transition="in">
                                      <p:cBhvr>
                                        <p:cTn id="20" dur="500"/>
                                        <p:tgtEl>
                                          <p:spTgt spid="144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3" grpId="2" fill="hold">
                                  <p:stCondLst>
                                    <p:cond delay="0"/>
                                  </p:stCondLst>
                                  <p:iterate type="el" backwards="0">
                                    <p:tmAbs val="0"/>
                                  </p:iterate>
                                  <p:childTnLst>
                                    <p:set>
                                      <p:cBhvr>
                                        <p:cTn id="24" fill="hold"/>
                                        <p:tgtEl>
                                          <p:spTgt spid="1444">
                                            <p:txEl>
                                              <p:pRg st="3" end="3"/>
                                            </p:txEl>
                                          </p:spTgt>
                                        </p:tgtEl>
                                        <p:attrNameLst>
                                          <p:attrName>style.visibility</p:attrName>
                                        </p:attrNameLst>
                                      </p:cBhvr>
                                      <p:to>
                                        <p:strVal val="visible"/>
                                      </p:to>
                                    </p:set>
                                    <p:animEffect filter="blinds(horizontal)" transition="in">
                                      <p:cBhvr>
                                        <p:cTn id="25" dur="500"/>
                                        <p:tgtEl>
                                          <p:spTgt spid="1444">
                                            <p:txEl>
                                              <p:pRg st="3" end="3"/>
                                            </p:txEl>
                                          </p:spTgt>
                                        </p:tgtEl>
                                      </p:cBhvr>
                                    </p:animEffect>
                                  </p:childTnLst>
                                </p:cTn>
                              </p:par>
                              <p:par>
                                <p:cTn id="26" presetClass="entr" nodeType="withEffect" presetSubtype="10" presetID="3" grpId="2" fill="hold">
                                  <p:stCondLst>
                                    <p:cond delay="0"/>
                                  </p:stCondLst>
                                  <p:iterate type="el" backwards="0">
                                    <p:tmAbs val="0"/>
                                  </p:iterate>
                                  <p:childTnLst>
                                    <p:set>
                                      <p:cBhvr>
                                        <p:cTn id="27" fill="hold"/>
                                        <p:tgtEl>
                                          <p:spTgt spid="1444">
                                            <p:txEl>
                                              <p:pRg st="4" end="4"/>
                                            </p:txEl>
                                          </p:spTgt>
                                        </p:tgtEl>
                                        <p:attrNameLst>
                                          <p:attrName>style.visibility</p:attrName>
                                        </p:attrNameLst>
                                      </p:cBhvr>
                                      <p:to>
                                        <p:strVal val="visible"/>
                                      </p:to>
                                    </p:set>
                                    <p:animEffect filter="blinds(horizontal)" transition="in">
                                      <p:cBhvr>
                                        <p:cTn id="28" dur="500"/>
                                        <p:tgtEl>
                                          <p:spTgt spid="1444">
                                            <p:txEl>
                                              <p:pRg st="4" end="4"/>
                                            </p:txEl>
                                          </p:spTgt>
                                        </p:tgtEl>
                                      </p:cBhvr>
                                    </p:animEffect>
                                  </p:childTnLst>
                                </p:cTn>
                              </p:par>
                              <p:par>
                                <p:cTn id="29" presetClass="entr" nodeType="withEffect" presetSubtype="10" presetID="3" grpId="2" fill="hold">
                                  <p:stCondLst>
                                    <p:cond delay="0"/>
                                  </p:stCondLst>
                                  <p:iterate type="el" backwards="0">
                                    <p:tmAbs val="0"/>
                                  </p:iterate>
                                  <p:childTnLst>
                                    <p:set>
                                      <p:cBhvr>
                                        <p:cTn id="30" fill="hold"/>
                                        <p:tgtEl>
                                          <p:spTgt spid="1444">
                                            <p:txEl>
                                              <p:pRg st="5" end="5"/>
                                            </p:txEl>
                                          </p:spTgt>
                                        </p:tgtEl>
                                        <p:attrNameLst>
                                          <p:attrName>style.visibility</p:attrName>
                                        </p:attrNameLst>
                                      </p:cBhvr>
                                      <p:to>
                                        <p:strVal val="visible"/>
                                      </p:to>
                                    </p:set>
                                    <p:animEffect filter="blinds(horizontal)" transition="in">
                                      <p:cBhvr>
                                        <p:cTn id="31" dur="500"/>
                                        <p:tgtEl>
                                          <p:spTgt spid="1444">
                                            <p:txEl>
                                              <p:pRg st="5" end="5"/>
                                            </p:txEl>
                                          </p:spTgt>
                                        </p:tgtEl>
                                      </p:cBhvr>
                                    </p:animEffect>
                                  </p:childTnLst>
                                </p:cTn>
                              </p:par>
                            </p:childTnLst>
                          </p:cTn>
                        </p:par>
                        <p:par>
                          <p:cTn id="32" fill="hold">
                            <p:stCondLst>
                              <p:cond delay="500"/>
                            </p:stCondLst>
                            <p:childTnLst>
                              <p:par>
                                <p:cTn id="33" presetClass="entr" nodeType="afterEffect" presetSubtype="0" presetID="1" grpId="3" fill="hold">
                                  <p:stCondLst>
                                    <p:cond delay="0"/>
                                  </p:stCondLst>
                                  <p:iterate type="el" backwards="0">
                                    <p:tmAbs val="0"/>
                                  </p:iterate>
                                  <p:childTnLst>
                                    <p:set>
                                      <p:cBhvr>
                                        <p:cTn id="34" fill="hold"/>
                                        <p:tgtEl>
                                          <p:spTgt spid="1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5" grpId="3"/>
      <p:bldP build="p" bldLvl="1" animBg="1" rev="0" advAuto="0" spid="1444" grpId="2"/>
      <p:bldP build="whole" bldLvl="1" animBg="1" rev="0" advAuto="0" spid="1443" grpId="1"/>
    </p:bldLst>
  </p:timing>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7" name="Point fixe…"/>
          <p:cNvSpPr txBox="1"/>
          <p:nvPr/>
        </p:nvSpPr>
        <p:spPr>
          <a:xfrm>
            <a:off x="2363473" y="1681057"/>
            <a:ext cx="6622575"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vl2pPr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2pPr>
          </a:lstStyle>
          <a:p>
            <a:pPr/>
            <a:r>
              <a:t>Point fixe</a:t>
            </a:r>
          </a:p>
          <a:p>
            <a:pPr lvl="1"/>
            <a:r>
              <a:t>au ralenti, vérifier la charge électrique </a:t>
            </a:r>
          </a:p>
        </p:txBody>
      </p:sp>
      <p:sp>
        <p:nvSpPr>
          <p:cNvPr id="1448" name="Essai moteur et décollage (1/3)"/>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Essai moteur et décollage (1/3)</a:t>
            </a:r>
          </a:p>
        </p:txBody>
      </p:sp>
      <p:sp>
        <p:nvSpPr>
          <p:cNvPr id="144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pic>
        <p:nvPicPr>
          <p:cNvPr id="1450" name="Vue seuil avant piste.png" descr="Vue seuil avant piste.png"/>
          <p:cNvPicPr>
            <a:picLocks noChangeAspect="1"/>
          </p:cNvPicPr>
          <p:nvPr/>
        </p:nvPicPr>
        <p:blipFill>
          <a:blip r:embed="rId2">
            <a:extLst/>
          </a:blip>
          <a:srcRect l="530" t="0" r="0" b="1123"/>
          <a:stretch>
            <a:fillRect/>
          </a:stretch>
        </p:blipFill>
        <p:spPr>
          <a:xfrm>
            <a:off x="2390236" y="3162300"/>
            <a:ext cx="5060424" cy="2925838"/>
          </a:xfrm>
          <a:prstGeom prst="rect">
            <a:avLst/>
          </a:prstGeom>
          <a:ln w="12700">
            <a:solidFill>
              <a:schemeClr val="accent2">
                <a:lumOff val="16690"/>
              </a:schemeClr>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1448"/>
                                        </p:tgtEl>
                                        <p:attrNameLst>
                                          <p:attrName>style.visibility</p:attrName>
                                        </p:attrNameLst>
                                      </p:cBhvr>
                                      <p:to>
                                        <p:strVal val="visible"/>
                                      </p:to>
                                    </p:set>
                                    <p:animEffect filter="blinds(horizontal)" transition="in">
                                      <p:cBhvr>
                                        <p:cTn id="7" dur="500"/>
                                        <p:tgtEl>
                                          <p:spTgt spid="1448"/>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447">
                                            <p:bg/>
                                          </p:spTgt>
                                        </p:tgtEl>
                                        <p:attrNameLst>
                                          <p:attrName>style.visibility</p:attrName>
                                        </p:attrNameLst>
                                      </p:cBhvr>
                                      <p:to>
                                        <p:strVal val="visible"/>
                                      </p:to>
                                    </p:set>
                                    <p:animEffect filter="blinds(horizontal)" transition="in">
                                      <p:cBhvr>
                                        <p:cTn id="11" dur="500"/>
                                        <p:tgtEl>
                                          <p:spTgt spid="1447">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47">
                                            <p:txEl>
                                              <p:pRg st="0" end="0"/>
                                            </p:txEl>
                                          </p:spTgt>
                                        </p:tgtEl>
                                        <p:attrNameLst>
                                          <p:attrName>style.visibility</p:attrName>
                                        </p:attrNameLst>
                                      </p:cBhvr>
                                      <p:to>
                                        <p:strVal val="visible"/>
                                      </p:to>
                                    </p:set>
                                    <p:animEffect filter="blinds(horizontal)" transition="in">
                                      <p:cBhvr>
                                        <p:cTn id="14" dur="500"/>
                                        <p:tgtEl>
                                          <p:spTgt spid="1447">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447">
                                            <p:txEl>
                                              <p:pRg st="1" end="1"/>
                                            </p:txEl>
                                          </p:spTgt>
                                        </p:tgtEl>
                                        <p:attrNameLst>
                                          <p:attrName>style.visibility</p:attrName>
                                        </p:attrNameLst>
                                      </p:cBhvr>
                                      <p:to>
                                        <p:strVal val="visible"/>
                                      </p:to>
                                    </p:set>
                                    <p:animEffect filter="blinds(horizontal)" transition="in">
                                      <p:cBhvr>
                                        <p:cTn id="17" dur="500"/>
                                        <p:tgtEl>
                                          <p:spTgt spid="1447">
                                            <p:txEl>
                                              <p:pRg st="1" end="1"/>
                                            </p:txEl>
                                          </p:spTgt>
                                        </p:tgtEl>
                                      </p:cBhvr>
                                    </p:animEffect>
                                  </p:childTnLst>
                                </p:cTn>
                              </p:par>
                            </p:childTnLst>
                          </p:cTn>
                        </p:par>
                        <p:par>
                          <p:cTn id="18" fill="hold">
                            <p:stCondLst>
                              <p:cond delay="1500"/>
                            </p:stCondLst>
                            <p:childTnLst>
                              <p:par>
                                <p:cTn id="19" presetClass="entr" nodeType="afterEffect" presetID="10" grpId="3" fill="hold">
                                  <p:stCondLst>
                                    <p:cond delay="0"/>
                                  </p:stCondLst>
                                  <p:iterate type="el" backwards="0">
                                    <p:tmAbs val="0"/>
                                  </p:iterate>
                                  <p:childTnLst>
                                    <p:set>
                                      <p:cBhvr>
                                        <p:cTn id="20" fill="hold"/>
                                        <p:tgtEl>
                                          <p:spTgt spid="1450"/>
                                        </p:tgtEl>
                                        <p:attrNameLst>
                                          <p:attrName>style.visibility</p:attrName>
                                        </p:attrNameLst>
                                      </p:cBhvr>
                                      <p:to>
                                        <p:strVal val="visible"/>
                                      </p:to>
                                    </p:set>
                                    <p:animEffect filter="fade" transition="in">
                                      <p:cBhvr>
                                        <p:cTn id="21" dur="1000"/>
                                        <p:tgtEl>
                                          <p:spTgt spid="1450"/>
                                        </p:tgtEl>
                                      </p:cBhvr>
                                    </p:animEffect>
                                  </p:childTnLst>
                                </p:cTn>
                              </p:par>
                            </p:childTnLst>
                          </p:cTn>
                        </p:par>
                        <p:par>
                          <p:cTn id="22" fill="hold">
                            <p:stCondLst>
                              <p:cond delay="2500"/>
                            </p:stCondLst>
                            <p:childTnLst>
                              <p:par>
                                <p:cTn id="23" presetClass="entr" nodeType="afterEffect" presetSubtype="0" presetID="1" grpId="4" fill="hold">
                                  <p:stCondLst>
                                    <p:cond delay="0"/>
                                  </p:stCondLst>
                                  <p:iterate type="el" backwards="0">
                                    <p:tmAbs val="0"/>
                                  </p:iterate>
                                  <p:childTnLst>
                                    <p:set>
                                      <p:cBhvr>
                                        <p:cTn id="24" fill="hold"/>
                                        <p:tgtEl>
                                          <p:spTgt spid="1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8" grpId="1"/>
      <p:bldP build="whole" bldLvl="1" animBg="1" rev="0" advAuto="0" spid="1449" grpId="4"/>
      <p:bldP build="whole" bldLvl="1" animBg="1" rev="0" advAuto="0" spid="1450" grpId="3"/>
      <p:bldP build="p" bldLvl="1" animBg="1" rev="0" advAuto="0" spid="1447" grpId="2"/>
    </p:bldLst>
  </p:timing>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2" name="Alignement…"/>
          <p:cNvSpPr txBox="1"/>
          <p:nvPr/>
        </p:nvSpPr>
        <p:spPr>
          <a:xfrm>
            <a:off x="2363473" y="1681057"/>
            <a:ext cx="6622575"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Alignement</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Profiter de la distance de bande maximale en remontant la piste si besoin</a:t>
            </a:r>
          </a:p>
          <a:p>
            <a:pPr lvl="1" marL="831850" indent="-382587">
              <a:spcBef>
                <a:spcPts val="700"/>
              </a:spcBef>
              <a:buClr>
                <a:srgbClr val="FF2D21"/>
              </a:buClr>
              <a:buSzPct val="80000"/>
              <a:buChar char="➡"/>
              <a:defRPr sz="2000">
                <a:solidFill>
                  <a:srgbClr val="FFFFFF"/>
                </a:solidFill>
                <a:latin typeface="Franklin Gothic Book"/>
                <a:ea typeface="Franklin Gothic Book"/>
                <a:cs typeface="Franklin Gothic Book"/>
                <a:sym typeface="Franklin Gothic Book"/>
              </a:defRPr>
            </a:pPr>
            <a:r>
              <a:t>Rolling- take off : </a:t>
            </a:r>
            <a:r>
              <a:rPr>
                <a:solidFill>
                  <a:srgbClr val="FF2D21"/>
                </a:solidFill>
              </a:rPr>
              <a:t>DANGER à proscrire</a:t>
            </a:r>
          </a:p>
        </p:txBody>
      </p:sp>
      <p:sp>
        <p:nvSpPr>
          <p:cNvPr id="1453" name="Essai moteur et décollage (2/3)"/>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Essai moteur et décollage (2/3)</a:t>
            </a:r>
          </a:p>
        </p:txBody>
      </p:sp>
      <p:sp>
        <p:nvSpPr>
          <p:cNvPr id="145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pic>
        <p:nvPicPr>
          <p:cNvPr id="1455" name="Alignement.png" descr="Alignement.png"/>
          <p:cNvPicPr>
            <a:picLocks noChangeAspect="1"/>
          </p:cNvPicPr>
          <p:nvPr/>
        </p:nvPicPr>
        <p:blipFill>
          <a:blip r:embed="rId2">
            <a:extLst/>
          </a:blip>
          <a:stretch>
            <a:fillRect/>
          </a:stretch>
        </p:blipFill>
        <p:spPr>
          <a:xfrm>
            <a:off x="2387600" y="3162300"/>
            <a:ext cx="5038592" cy="2921000"/>
          </a:xfrm>
          <a:prstGeom prst="rect">
            <a:avLst/>
          </a:prstGeom>
          <a:ln w="12700">
            <a:solidFill>
              <a:srgbClr val="A7A7A7"/>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453"/>
                                        </p:tgtEl>
                                        <p:attrNameLst>
                                          <p:attrName>style.visibility</p:attrName>
                                        </p:attrNameLst>
                                      </p:cBhvr>
                                      <p:to>
                                        <p:strVal val="visible"/>
                                      </p:to>
                                    </p:set>
                                    <p:animEffect filter="blinds(horizontal)" transition="in">
                                      <p:cBhvr>
                                        <p:cTn id="7" dur="500"/>
                                        <p:tgtEl>
                                          <p:spTgt spid="1453"/>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452">
                                            <p:bg/>
                                          </p:spTgt>
                                        </p:tgtEl>
                                        <p:attrNameLst>
                                          <p:attrName>style.visibility</p:attrName>
                                        </p:attrNameLst>
                                      </p:cBhvr>
                                      <p:to>
                                        <p:strVal val="visible"/>
                                      </p:to>
                                    </p:set>
                                    <p:animEffect filter="blinds(horizontal)" transition="in">
                                      <p:cBhvr>
                                        <p:cTn id="11" dur="500"/>
                                        <p:tgtEl>
                                          <p:spTgt spid="1452">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52">
                                            <p:txEl>
                                              <p:pRg st="0" end="0"/>
                                            </p:txEl>
                                          </p:spTgt>
                                        </p:tgtEl>
                                        <p:attrNameLst>
                                          <p:attrName>style.visibility</p:attrName>
                                        </p:attrNameLst>
                                      </p:cBhvr>
                                      <p:to>
                                        <p:strVal val="visible"/>
                                      </p:to>
                                    </p:set>
                                    <p:animEffect filter="blinds(horizontal)" transition="in">
                                      <p:cBhvr>
                                        <p:cTn id="14" dur="500"/>
                                        <p:tgtEl>
                                          <p:spTgt spid="1452">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452">
                                            <p:txEl>
                                              <p:pRg st="1" end="1"/>
                                            </p:txEl>
                                          </p:spTgt>
                                        </p:tgtEl>
                                        <p:attrNameLst>
                                          <p:attrName>style.visibility</p:attrName>
                                        </p:attrNameLst>
                                      </p:cBhvr>
                                      <p:to>
                                        <p:strVal val="visible"/>
                                      </p:to>
                                    </p:set>
                                    <p:animEffect filter="blinds(horizontal)" transition="in">
                                      <p:cBhvr>
                                        <p:cTn id="17" dur="500"/>
                                        <p:tgtEl>
                                          <p:spTgt spid="1452">
                                            <p:txEl>
                                              <p:pRg st="1" end="1"/>
                                            </p:txEl>
                                          </p:spTgt>
                                        </p:tgtEl>
                                      </p:cBhvr>
                                    </p:animEffect>
                                  </p:childTnLst>
                                </p:cTn>
                              </p:par>
                              <p:par>
                                <p:cTn id="18" presetClass="entr" nodeType="withEffect" presetSubtype="10" presetID="3" grpId="2" fill="hold">
                                  <p:stCondLst>
                                    <p:cond delay="500"/>
                                  </p:stCondLst>
                                  <p:iterate type="el" backwards="0">
                                    <p:tmAbs val="0"/>
                                  </p:iterate>
                                  <p:childTnLst>
                                    <p:set>
                                      <p:cBhvr>
                                        <p:cTn id="19" fill="hold"/>
                                        <p:tgtEl>
                                          <p:spTgt spid="1452">
                                            <p:txEl>
                                              <p:pRg st="2" end="2"/>
                                            </p:txEl>
                                          </p:spTgt>
                                        </p:tgtEl>
                                        <p:attrNameLst>
                                          <p:attrName>style.visibility</p:attrName>
                                        </p:attrNameLst>
                                      </p:cBhvr>
                                      <p:to>
                                        <p:strVal val="visible"/>
                                      </p:to>
                                    </p:set>
                                    <p:animEffect filter="blinds(horizontal)" transition="in">
                                      <p:cBhvr>
                                        <p:cTn id="20" dur="500"/>
                                        <p:tgtEl>
                                          <p:spTgt spid="1452">
                                            <p:txEl>
                                              <p:pRg st="2" end="2"/>
                                            </p:txEl>
                                          </p:spTgt>
                                        </p:tgtEl>
                                      </p:cBhvr>
                                    </p:animEffect>
                                  </p:childTnLst>
                                </p:cTn>
                              </p:par>
                            </p:childTnLst>
                          </p:cTn>
                        </p:par>
                        <p:par>
                          <p:cTn id="21" fill="hold">
                            <p:stCondLst>
                              <p:cond delay="1500"/>
                            </p:stCondLst>
                            <p:childTnLst>
                              <p:par>
                                <p:cTn id="22" presetClass="entr" nodeType="afterEffect" presetSubtype="0" presetID="1" grpId="3" fill="hold">
                                  <p:stCondLst>
                                    <p:cond delay="0"/>
                                  </p:stCondLst>
                                  <p:iterate type="el" backwards="0">
                                    <p:tmAbs val="0"/>
                                  </p:iterate>
                                  <p:childTnLst>
                                    <p:set>
                                      <p:cBhvr>
                                        <p:cTn id="23" fill="hold"/>
                                        <p:tgtEl>
                                          <p:spTgt spid="14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4" grpId="3"/>
      <p:bldP build="p" bldLvl="1" animBg="1" rev="0" advAuto="0" spid="1452" grpId="2"/>
      <p:bldP build="whole" bldLvl="1" animBg="1" rev="0" advAuto="0" spid="1453" grpId="1"/>
    </p:bldLst>
  </p:timing>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7" name="Essai moteur et décollage (3/3)"/>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Essai moteur et décollage (3/3)</a:t>
            </a:r>
          </a:p>
        </p:txBody>
      </p:sp>
      <p:sp>
        <p:nvSpPr>
          <p:cNvPr id="145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459" name="Phase d'accélération…"/>
          <p:cNvSpPr txBox="1"/>
          <p:nvPr/>
        </p:nvSpPr>
        <p:spPr>
          <a:xfrm>
            <a:off x="2363473" y="1681057"/>
            <a:ext cx="6622575"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2500"/>
              </a:spcBef>
              <a:buClr>
                <a:schemeClr val="accent2">
                  <a:lumOff val="16690"/>
                </a:schemeClr>
              </a:buClr>
              <a:buSzPct val="80000"/>
              <a:buChar char="⦿"/>
              <a:defRPr sz="2000">
                <a:solidFill>
                  <a:schemeClr val="accent2">
                    <a:lumOff val="16690"/>
                  </a:schemeClr>
                </a:solidFill>
                <a:latin typeface="Franklin Gothic Book"/>
                <a:ea typeface="Franklin Gothic Book"/>
                <a:cs typeface="Franklin Gothic Book"/>
                <a:sym typeface="Franklin Gothic Book"/>
              </a:defRPr>
            </a:pPr>
            <a:r>
              <a:t>Phase d'accélération</a:t>
            </a:r>
          </a:p>
          <a:p>
            <a:pPr lvl="1" marL="831850" indent="-382587">
              <a:spcBef>
                <a:spcPts val="700"/>
              </a:spcBef>
              <a:buClr>
                <a:srgbClr val="FFFFFF"/>
              </a:buClr>
              <a:buSzPct val="80000"/>
              <a:buChar char="➡"/>
              <a:defRPr sz="2000">
                <a:solidFill>
                  <a:schemeClr val="accent2">
                    <a:lumOff val="16690"/>
                  </a:schemeClr>
                </a:solidFill>
                <a:latin typeface="Franklin Gothic Book"/>
                <a:ea typeface="Franklin Gothic Book"/>
                <a:cs typeface="Franklin Gothic Book"/>
                <a:sym typeface="Franklin Gothic Book"/>
              </a:defRPr>
            </a:pPr>
            <a:r>
              <a:t>Mise en puissance progressive</a:t>
            </a:r>
          </a:p>
          <a:p>
            <a:pPr lvl="1" marL="831850" indent="-382587">
              <a:spcBef>
                <a:spcPts val="700"/>
              </a:spcBef>
              <a:buClr>
                <a:srgbClr val="FFFFFF"/>
              </a:buClr>
              <a:buSzPct val="80000"/>
              <a:buChar char="➡"/>
              <a:defRPr sz="2000">
                <a:solidFill>
                  <a:schemeClr val="accent2">
                    <a:lumOff val="16690"/>
                  </a:schemeClr>
                </a:solidFill>
                <a:latin typeface="Franklin Gothic Book"/>
                <a:ea typeface="Franklin Gothic Book"/>
                <a:cs typeface="Franklin Gothic Book"/>
                <a:sym typeface="Franklin Gothic Book"/>
              </a:defRPr>
            </a:pPr>
            <a:r>
              <a:t>balisage latéral pour conserver l'alignement</a:t>
            </a:r>
          </a:p>
          <a:p>
            <a:pPr lvl="1" marL="831850" indent="-382587">
              <a:spcBef>
                <a:spcPts val="700"/>
              </a:spcBef>
              <a:buClr>
                <a:srgbClr val="FFFFFF"/>
              </a:buClr>
              <a:buSzPct val="80000"/>
              <a:buChar char="➡"/>
              <a:defRPr sz="2000">
                <a:solidFill>
                  <a:schemeClr val="accent2">
                    <a:lumOff val="16690"/>
                  </a:schemeClr>
                </a:solidFill>
                <a:latin typeface="Franklin Gothic Book"/>
                <a:ea typeface="Franklin Gothic Book"/>
                <a:cs typeface="Franklin Gothic Book"/>
                <a:sym typeface="Franklin Gothic Book"/>
              </a:defRPr>
            </a:pPr>
            <a:r>
              <a:t>point de visée : convergence des deux barres des feux piste</a:t>
            </a:r>
          </a:p>
          <a:p>
            <a:pPr marL="419100" indent="-382587">
              <a:spcBef>
                <a:spcPts val="2500"/>
              </a:spcBef>
              <a:buClr>
                <a:schemeClr val="accent2">
                  <a:lumOff val="16690"/>
                </a:schemeClr>
              </a:buClr>
              <a:buSzPct val="80000"/>
              <a:buChar char="⦿"/>
              <a:defRPr sz="2000">
                <a:solidFill>
                  <a:schemeClr val="accent2">
                    <a:lumOff val="16690"/>
                  </a:schemeClr>
                </a:solidFill>
                <a:latin typeface="Franklin Gothic Book"/>
                <a:ea typeface="Franklin Gothic Book"/>
                <a:cs typeface="Franklin Gothic Book"/>
                <a:sym typeface="Franklin Gothic Book"/>
              </a:defRPr>
            </a:pPr>
            <a:r>
              <a:t>Rotation </a:t>
            </a:r>
          </a:p>
          <a:p>
            <a:pPr lvl="1" marL="831850" indent="-382587">
              <a:spcBef>
                <a:spcPts val="700"/>
              </a:spcBef>
              <a:buClr>
                <a:srgbClr val="FFFFFF"/>
              </a:buClr>
              <a:buSzPct val="80000"/>
              <a:buChar char="➡"/>
              <a:defRPr sz="2000">
                <a:solidFill>
                  <a:schemeClr val="accent2">
                    <a:lumOff val="16690"/>
                  </a:schemeClr>
                </a:solidFill>
                <a:latin typeface="Franklin Gothic Book"/>
                <a:ea typeface="Franklin Gothic Book"/>
                <a:cs typeface="Franklin Gothic Book"/>
                <a:sym typeface="Franklin Gothic Book"/>
              </a:defRPr>
            </a:pPr>
            <a:r>
              <a:t>Afficher l’assiette en utilisant l’horizon artificiel</a:t>
            </a:r>
          </a:p>
          <a:p>
            <a:pPr lvl="1" marL="831850" indent="-382587">
              <a:spcBef>
                <a:spcPts val="700"/>
              </a:spcBef>
              <a:buClr>
                <a:srgbClr val="FFFFFF"/>
              </a:buClr>
              <a:buSzPct val="80000"/>
              <a:buChar char="➡"/>
              <a:defRPr sz="2000">
                <a:solidFill>
                  <a:schemeClr val="accent2">
                    <a:lumOff val="16690"/>
                  </a:schemeClr>
                </a:solidFill>
                <a:latin typeface="Franklin Gothic Book"/>
                <a:ea typeface="Franklin Gothic Book"/>
                <a:cs typeface="Franklin Gothic Book"/>
                <a:sym typeface="Franklin Gothic Book"/>
              </a:defRPr>
            </a:pPr>
            <a:r>
              <a:t>rester aux instruments jusqu'à 500ft AGL</a:t>
            </a:r>
          </a:p>
          <a:p>
            <a:pPr marL="419100" indent="-382587">
              <a:spcBef>
                <a:spcPts val="2500"/>
              </a:spcBef>
              <a:buClr>
                <a:schemeClr val="accent2">
                  <a:lumOff val="16690"/>
                </a:schemeClr>
              </a:buClr>
              <a:buSzPct val="80000"/>
              <a:buChar char="⦿"/>
              <a:defRPr sz="2000">
                <a:solidFill>
                  <a:schemeClr val="accent2">
                    <a:lumOff val="16690"/>
                  </a:schemeClr>
                </a:solidFill>
                <a:latin typeface="Franklin Gothic Book"/>
                <a:ea typeface="Franklin Gothic Book"/>
                <a:cs typeface="Franklin Gothic Book"/>
                <a:sym typeface="Franklin Gothic Book"/>
              </a:defRPr>
            </a:pPr>
            <a:r>
              <a:t>Virages en montée </a:t>
            </a:r>
          </a:p>
          <a:p>
            <a:pPr lvl="1" marL="831850" indent="-382587">
              <a:spcBef>
                <a:spcPts val="700"/>
              </a:spcBef>
              <a:buClr>
                <a:srgbClr val="FFFFFF"/>
              </a:buClr>
              <a:buSzPct val="80000"/>
              <a:buChar char="➡"/>
              <a:defRPr sz="2000">
                <a:solidFill>
                  <a:schemeClr val="accent2">
                    <a:lumOff val="16690"/>
                  </a:schemeClr>
                </a:solidFill>
                <a:latin typeface="Franklin Gothic Book"/>
                <a:ea typeface="Franklin Gothic Book"/>
                <a:cs typeface="Franklin Gothic Book"/>
                <a:sym typeface="Franklin Gothic Book"/>
              </a:defRPr>
            </a:pPr>
            <a:r>
              <a:t>Inclinaison maximale : 20°</a:t>
            </a:r>
          </a:p>
        </p:txBody>
      </p:sp>
      <p:grpSp>
        <p:nvGrpSpPr>
          <p:cNvPr id="1462" name="Grouper"/>
          <p:cNvGrpSpPr/>
          <p:nvPr/>
        </p:nvGrpSpPr>
        <p:grpSpPr>
          <a:xfrm>
            <a:off x="106679" y="1965537"/>
            <a:ext cx="2480744" cy="1691306"/>
            <a:chOff x="0" y="0"/>
            <a:chExt cx="2480742" cy="1691305"/>
          </a:xfrm>
        </p:grpSpPr>
        <p:pic>
          <p:nvPicPr>
            <p:cNvPr id="1460" name="Alignement.png" descr="Alignement.png"/>
            <p:cNvPicPr>
              <a:picLocks noChangeAspect="1"/>
            </p:cNvPicPr>
            <p:nvPr/>
          </p:nvPicPr>
          <p:blipFill>
            <a:blip r:embed="rId2">
              <a:extLst/>
            </a:blip>
            <a:srcRect l="0" t="0" r="14968" b="0"/>
            <a:stretch>
              <a:fillRect/>
            </a:stretch>
          </p:blipFill>
          <p:spPr>
            <a:xfrm>
              <a:off x="0" y="0"/>
              <a:ext cx="2480743" cy="1691306"/>
            </a:xfrm>
            <a:prstGeom prst="rect">
              <a:avLst/>
            </a:prstGeom>
            <a:ln w="12700" cap="flat">
              <a:solidFill>
                <a:srgbClr val="A7A7A7"/>
              </a:solidFill>
              <a:prstDash val="solid"/>
              <a:miter lim="400000"/>
            </a:ln>
            <a:effectLst/>
          </p:spPr>
        </p:pic>
        <p:sp>
          <p:nvSpPr>
            <p:cNvPr id="1461" name="Rectangle"/>
            <p:cNvSpPr/>
            <p:nvPr/>
          </p:nvSpPr>
          <p:spPr>
            <a:xfrm>
              <a:off x="9445" y="920909"/>
              <a:ext cx="2459024" cy="760835"/>
            </a:xfrm>
            <a:prstGeom prst="rect">
              <a:avLst/>
            </a:prstGeom>
            <a:solidFill>
              <a:srgbClr val="535353">
                <a:alpha val="77786"/>
              </a:srgbClr>
            </a:solidFill>
            <a:ln w="12700" cap="flat">
              <a:noFill/>
              <a:miter lim="400000"/>
            </a:ln>
            <a:effectLst/>
          </p:spPr>
          <p:txBody>
            <a:bodyPr wrap="square" lIns="46037" tIns="46037" rIns="46037" bIns="46037" numCol="1" anchor="t">
              <a:noAutofit/>
            </a:bodyPr>
            <a:lstStyle/>
            <a:p>
              <a:pPr>
                <a:buClrTx/>
                <a:buSzTx/>
                <a:buNone/>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457"/>
                                        </p:tgtEl>
                                        <p:attrNameLst>
                                          <p:attrName>style.visibility</p:attrName>
                                        </p:attrNameLst>
                                      </p:cBhvr>
                                      <p:to>
                                        <p:strVal val="visible"/>
                                      </p:to>
                                    </p:set>
                                    <p:animEffect filter="blinds(horizontal)" transition="in">
                                      <p:cBhvr>
                                        <p:cTn id="7" dur="500"/>
                                        <p:tgtEl>
                                          <p:spTgt spid="1457"/>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459">
                                            <p:bg/>
                                          </p:spTgt>
                                        </p:tgtEl>
                                        <p:attrNameLst>
                                          <p:attrName>style.visibility</p:attrName>
                                        </p:attrNameLst>
                                      </p:cBhvr>
                                      <p:to>
                                        <p:strVal val="visible"/>
                                      </p:to>
                                    </p:set>
                                    <p:animEffect filter="blinds(horizontal)" transition="in">
                                      <p:cBhvr>
                                        <p:cTn id="11" dur="500"/>
                                        <p:tgtEl>
                                          <p:spTgt spid="1459">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59">
                                            <p:txEl>
                                              <p:pRg st="0" end="0"/>
                                            </p:txEl>
                                          </p:spTgt>
                                        </p:tgtEl>
                                        <p:attrNameLst>
                                          <p:attrName>style.visibility</p:attrName>
                                        </p:attrNameLst>
                                      </p:cBhvr>
                                      <p:to>
                                        <p:strVal val="visible"/>
                                      </p:to>
                                    </p:set>
                                    <p:animEffect filter="blinds(horizontal)" transition="in">
                                      <p:cBhvr>
                                        <p:cTn id="14" dur="500"/>
                                        <p:tgtEl>
                                          <p:spTgt spid="1459">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459">
                                            <p:txEl>
                                              <p:pRg st="1" end="1"/>
                                            </p:txEl>
                                          </p:spTgt>
                                        </p:tgtEl>
                                        <p:attrNameLst>
                                          <p:attrName>style.visibility</p:attrName>
                                        </p:attrNameLst>
                                      </p:cBhvr>
                                      <p:to>
                                        <p:strVal val="visible"/>
                                      </p:to>
                                    </p:set>
                                    <p:animEffect filter="blinds(horizontal)" transition="in">
                                      <p:cBhvr>
                                        <p:cTn id="17" dur="500"/>
                                        <p:tgtEl>
                                          <p:spTgt spid="1459">
                                            <p:txEl>
                                              <p:pRg st="1" end="1"/>
                                            </p:txEl>
                                          </p:spTgt>
                                        </p:tgtEl>
                                      </p:cBhvr>
                                    </p:animEffect>
                                  </p:childTnLst>
                                </p:cTn>
                              </p:par>
                              <p:par>
                                <p:cTn id="18" presetClass="entr" nodeType="withEffect" presetSubtype="10" presetID="3" grpId="2" fill="hold">
                                  <p:stCondLst>
                                    <p:cond delay="500"/>
                                  </p:stCondLst>
                                  <p:iterate type="el" backwards="0">
                                    <p:tmAbs val="0"/>
                                  </p:iterate>
                                  <p:childTnLst>
                                    <p:set>
                                      <p:cBhvr>
                                        <p:cTn id="19" fill="hold"/>
                                        <p:tgtEl>
                                          <p:spTgt spid="1459">
                                            <p:txEl>
                                              <p:pRg st="2" end="2"/>
                                            </p:txEl>
                                          </p:spTgt>
                                        </p:tgtEl>
                                        <p:attrNameLst>
                                          <p:attrName>style.visibility</p:attrName>
                                        </p:attrNameLst>
                                      </p:cBhvr>
                                      <p:to>
                                        <p:strVal val="visible"/>
                                      </p:to>
                                    </p:set>
                                    <p:animEffect filter="blinds(horizontal)" transition="in">
                                      <p:cBhvr>
                                        <p:cTn id="20" dur="500"/>
                                        <p:tgtEl>
                                          <p:spTgt spid="1459">
                                            <p:txEl>
                                              <p:pRg st="2" end="2"/>
                                            </p:txEl>
                                          </p:spTgt>
                                        </p:tgtEl>
                                      </p:cBhvr>
                                    </p:animEffect>
                                  </p:childTnLst>
                                </p:cTn>
                              </p:par>
                              <p:par>
                                <p:cTn id="21" presetClass="entr" nodeType="withEffect" presetSubtype="10" presetID="3" grpId="2" fill="hold">
                                  <p:stCondLst>
                                    <p:cond delay="500"/>
                                  </p:stCondLst>
                                  <p:iterate type="el" backwards="0">
                                    <p:tmAbs val="0"/>
                                  </p:iterate>
                                  <p:childTnLst>
                                    <p:set>
                                      <p:cBhvr>
                                        <p:cTn id="22" fill="hold"/>
                                        <p:tgtEl>
                                          <p:spTgt spid="1459">
                                            <p:txEl>
                                              <p:pRg st="3" end="3"/>
                                            </p:txEl>
                                          </p:spTgt>
                                        </p:tgtEl>
                                        <p:attrNameLst>
                                          <p:attrName>style.visibility</p:attrName>
                                        </p:attrNameLst>
                                      </p:cBhvr>
                                      <p:to>
                                        <p:strVal val="visible"/>
                                      </p:to>
                                    </p:set>
                                    <p:animEffect filter="blinds(horizontal)" transition="in">
                                      <p:cBhvr>
                                        <p:cTn id="23" dur="500"/>
                                        <p:tgtEl>
                                          <p:spTgt spid="1459">
                                            <p:txEl>
                                              <p:pRg st="3" end="3"/>
                                            </p:txEl>
                                          </p:spTgt>
                                        </p:tgtEl>
                                      </p:cBhvr>
                                    </p:animEffect>
                                  </p:childTnLst>
                                </p:cTn>
                              </p:par>
                            </p:childTnLst>
                          </p:cTn>
                        </p:par>
                        <p:par>
                          <p:cTn id="24" fill="hold">
                            <p:stCondLst>
                              <p:cond delay="1500"/>
                            </p:stCondLst>
                            <p:childTnLst>
                              <p:par>
                                <p:cTn id="25" presetClass="entr" nodeType="afterEffect" presetID="10" grpId="3" fill="hold">
                                  <p:stCondLst>
                                    <p:cond delay="500"/>
                                  </p:stCondLst>
                                  <p:iterate type="el" backwards="0">
                                    <p:tmAbs val="0"/>
                                  </p:iterate>
                                  <p:childTnLst>
                                    <p:set>
                                      <p:cBhvr>
                                        <p:cTn id="26" fill="hold"/>
                                        <p:tgtEl>
                                          <p:spTgt spid="1462"/>
                                        </p:tgtEl>
                                        <p:attrNameLst>
                                          <p:attrName>style.visibility</p:attrName>
                                        </p:attrNameLst>
                                      </p:cBhvr>
                                      <p:to>
                                        <p:strVal val="visible"/>
                                      </p:to>
                                    </p:set>
                                    <p:animEffect filter="fade" transition="in">
                                      <p:cBhvr>
                                        <p:cTn id="27" dur="500"/>
                                        <p:tgtEl>
                                          <p:spTgt spid="1462"/>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0" presetID="3" grpId="2" fill="hold">
                                  <p:stCondLst>
                                    <p:cond delay="0"/>
                                  </p:stCondLst>
                                  <p:iterate type="el" backwards="0">
                                    <p:tmAbs val="0"/>
                                  </p:iterate>
                                  <p:childTnLst>
                                    <p:set>
                                      <p:cBhvr>
                                        <p:cTn id="31" fill="hold"/>
                                        <p:tgtEl>
                                          <p:spTgt spid="1459">
                                            <p:txEl>
                                              <p:pRg st="4" end="4"/>
                                            </p:txEl>
                                          </p:spTgt>
                                        </p:tgtEl>
                                        <p:attrNameLst>
                                          <p:attrName>style.visibility</p:attrName>
                                        </p:attrNameLst>
                                      </p:cBhvr>
                                      <p:to>
                                        <p:strVal val="visible"/>
                                      </p:to>
                                    </p:set>
                                    <p:animEffect filter="blinds(horizontal)" transition="in">
                                      <p:cBhvr>
                                        <p:cTn id="32" dur="500"/>
                                        <p:tgtEl>
                                          <p:spTgt spid="1459">
                                            <p:txEl>
                                              <p:pRg st="4" end="4"/>
                                            </p:txEl>
                                          </p:spTgt>
                                        </p:tgtEl>
                                      </p:cBhvr>
                                    </p:animEffect>
                                  </p:childTnLst>
                                </p:cTn>
                              </p:par>
                              <p:par>
                                <p:cTn id="33" presetClass="entr" nodeType="withEffect" presetSubtype="10" presetID="3" grpId="2" fill="hold">
                                  <p:stCondLst>
                                    <p:cond delay="0"/>
                                  </p:stCondLst>
                                  <p:iterate type="el" backwards="0">
                                    <p:tmAbs val="0"/>
                                  </p:iterate>
                                  <p:childTnLst>
                                    <p:set>
                                      <p:cBhvr>
                                        <p:cTn id="34" fill="hold"/>
                                        <p:tgtEl>
                                          <p:spTgt spid="1459">
                                            <p:txEl>
                                              <p:pRg st="5" end="5"/>
                                            </p:txEl>
                                          </p:spTgt>
                                        </p:tgtEl>
                                        <p:attrNameLst>
                                          <p:attrName>style.visibility</p:attrName>
                                        </p:attrNameLst>
                                      </p:cBhvr>
                                      <p:to>
                                        <p:strVal val="visible"/>
                                      </p:to>
                                    </p:set>
                                    <p:animEffect filter="blinds(horizontal)" transition="in">
                                      <p:cBhvr>
                                        <p:cTn id="35" dur="500"/>
                                        <p:tgtEl>
                                          <p:spTgt spid="1459">
                                            <p:txEl>
                                              <p:pRg st="5" end="5"/>
                                            </p:txEl>
                                          </p:spTgt>
                                        </p:tgtEl>
                                      </p:cBhvr>
                                    </p:animEffect>
                                  </p:childTnLst>
                                </p:cTn>
                              </p:par>
                              <p:par>
                                <p:cTn id="36" presetClass="entr" nodeType="withEffect" presetSubtype="10" presetID="3" grpId="2" fill="hold">
                                  <p:stCondLst>
                                    <p:cond delay="0"/>
                                  </p:stCondLst>
                                  <p:iterate type="el" backwards="0">
                                    <p:tmAbs val="0"/>
                                  </p:iterate>
                                  <p:childTnLst>
                                    <p:set>
                                      <p:cBhvr>
                                        <p:cTn id="37" fill="hold"/>
                                        <p:tgtEl>
                                          <p:spTgt spid="1459">
                                            <p:txEl>
                                              <p:pRg st="6" end="6"/>
                                            </p:txEl>
                                          </p:spTgt>
                                        </p:tgtEl>
                                        <p:attrNameLst>
                                          <p:attrName>style.visibility</p:attrName>
                                        </p:attrNameLst>
                                      </p:cBhvr>
                                      <p:to>
                                        <p:strVal val="visible"/>
                                      </p:to>
                                    </p:set>
                                    <p:animEffect filter="blinds(horizontal)" transition="in">
                                      <p:cBhvr>
                                        <p:cTn id="38" dur="500"/>
                                        <p:tgtEl>
                                          <p:spTgt spid="1459">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0" presetID="3" grpId="2" fill="hold">
                                  <p:stCondLst>
                                    <p:cond delay="0"/>
                                  </p:stCondLst>
                                  <p:iterate type="el" backwards="0">
                                    <p:tmAbs val="0"/>
                                  </p:iterate>
                                  <p:childTnLst>
                                    <p:set>
                                      <p:cBhvr>
                                        <p:cTn id="42" fill="hold"/>
                                        <p:tgtEl>
                                          <p:spTgt spid="1459">
                                            <p:txEl>
                                              <p:pRg st="7" end="7"/>
                                            </p:txEl>
                                          </p:spTgt>
                                        </p:tgtEl>
                                        <p:attrNameLst>
                                          <p:attrName>style.visibility</p:attrName>
                                        </p:attrNameLst>
                                      </p:cBhvr>
                                      <p:to>
                                        <p:strVal val="visible"/>
                                      </p:to>
                                    </p:set>
                                    <p:animEffect filter="blinds(horizontal)" transition="in">
                                      <p:cBhvr>
                                        <p:cTn id="43" dur="500"/>
                                        <p:tgtEl>
                                          <p:spTgt spid="1459">
                                            <p:txEl>
                                              <p:pRg st="7" end="7"/>
                                            </p:txEl>
                                          </p:spTgt>
                                        </p:tgtEl>
                                      </p:cBhvr>
                                    </p:animEffect>
                                  </p:childTnLst>
                                </p:cTn>
                              </p:par>
                              <p:par>
                                <p:cTn id="44" presetClass="entr" nodeType="withEffect" presetSubtype="10" presetID="3" grpId="2" fill="hold">
                                  <p:stCondLst>
                                    <p:cond delay="0"/>
                                  </p:stCondLst>
                                  <p:iterate type="el" backwards="0">
                                    <p:tmAbs val="0"/>
                                  </p:iterate>
                                  <p:childTnLst>
                                    <p:set>
                                      <p:cBhvr>
                                        <p:cTn id="45" fill="hold"/>
                                        <p:tgtEl>
                                          <p:spTgt spid="1459">
                                            <p:txEl>
                                              <p:pRg st="8" end="8"/>
                                            </p:txEl>
                                          </p:spTgt>
                                        </p:tgtEl>
                                        <p:attrNameLst>
                                          <p:attrName>style.visibility</p:attrName>
                                        </p:attrNameLst>
                                      </p:cBhvr>
                                      <p:to>
                                        <p:strVal val="visible"/>
                                      </p:to>
                                    </p:set>
                                    <p:animEffect filter="blinds(horizontal)" transition="in">
                                      <p:cBhvr>
                                        <p:cTn id="46" dur="500"/>
                                        <p:tgtEl>
                                          <p:spTgt spid="1459">
                                            <p:txEl>
                                              <p:pRg st="8" end="8"/>
                                            </p:txEl>
                                          </p:spTgt>
                                        </p:tgtEl>
                                      </p:cBhvr>
                                    </p:animEffect>
                                  </p:childTnLst>
                                </p:cTn>
                              </p:par>
                            </p:childTnLst>
                          </p:cTn>
                        </p:par>
                        <p:par>
                          <p:cTn id="47" fill="hold">
                            <p:stCondLst>
                              <p:cond delay="500"/>
                            </p:stCondLst>
                            <p:childTnLst>
                              <p:par>
                                <p:cTn id="48" presetClass="entr" nodeType="afterEffect" presetSubtype="0" presetID="1" grpId="4" fill="hold">
                                  <p:stCondLst>
                                    <p:cond delay="0"/>
                                  </p:stCondLst>
                                  <p:iterate type="el" backwards="0">
                                    <p:tmAbs val="0"/>
                                  </p:iterate>
                                  <p:childTnLst>
                                    <p:set>
                                      <p:cBhvr>
                                        <p:cTn id="49" fill="hold"/>
                                        <p:tgtEl>
                                          <p:spTgt spid="14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7" grpId="1"/>
      <p:bldP build="whole" bldLvl="1" animBg="1" rev="0" advAuto="0" spid="1462" grpId="3"/>
      <p:bldP build="whole" bldLvl="1" animBg="1" rev="0" advAuto="0" spid="1458" grpId="4"/>
      <p:bldP build="p" bldLvl="1" animBg="1" rev="0" advAuto="0" spid="1459" grpId="2"/>
    </p:bldLst>
  </p:timing>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4" name="Virage en montée, palier (Pu cste et Vi cste), descente…"/>
          <p:cNvSpPr txBox="1"/>
          <p:nvPr/>
        </p:nvSpPr>
        <p:spPr>
          <a:xfrm>
            <a:off x="2363473" y="1681057"/>
            <a:ext cx="6622575"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Virage en montée, palier (</a:t>
            </a:r>
            <a:r>
              <a:rPr sz="1500"/>
              <a:t>Pu cste et Vi cste</a:t>
            </a:r>
            <a:r>
              <a:t>), descente</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Taux standard</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Inclinaison  = 15% de la Vi</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exemple : Vi = 120kt, Φ = 18°</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Descente croisière</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Réduire la puissance de 200 tr/min</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afficher l’assiette de descente</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puis régler les préaffichages descente</a:t>
            </a:r>
          </a:p>
        </p:txBody>
      </p:sp>
      <p:sp>
        <p:nvSpPr>
          <p:cNvPr id="1465" name="Navigation"/>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Navigation</a:t>
            </a:r>
          </a:p>
        </p:txBody>
      </p:sp>
      <p:sp>
        <p:nvSpPr>
          <p:cNvPr id="146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465"/>
                                        </p:tgtEl>
                                        <p:attrNameLst>
                                          <p:attrName>style.visibility</p:attrName>
                                        </p:attrNameLst>
                                      </p:cBhvr>
                                      <p:to>
                                        <p:strVal val="visible"/>
                                      </p:to>
                                    </p:set>
                                    <p:animEffect filter="blinds(horizontal)" transition="in">
                                      <p:cBhvr>
                                        <p:cTn id="7" dur="500"/>
                                        <p:tgtEl>
                                          <p:spTgt spid="1465"/>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464">
                                            <p:bg/>
                                          </p:spTgt>
                                        </p:tgtEl>
                                        <p:attrNameLst>
                                          <p:attrName>style.visibility</p:attrName>
                                        </p:attrNameLst>
                                      </p:cBhvr>
                                      <p:to>
                                        <p:strVal val="visible"/>
                                      </p:to>
                                    </p:set>
                                    <p:animEffect filter="blinds(horizontal)" transition="in">
                                      <p:cBhvr>
                                        <p:cTn id="11" dur="500"/>
                                        <p:tgtEl>
                                          <p:spTgt spid="1464">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64">
                                            <p:txEl>
                                              <p:pRg st="0" end="0"/>
                                            </p:txEl>
                                          </p:spTgt>
                                        </p:tgtEl>
                                        <p:attrNameLst>
                                          <p:attrName>style.visibility</p:attrName>
                                        </p:attrNameLst>
                                      </p:cBhvr>
                                      <p:to>
                                        <p:strVal val="visible"/>
                                      </p:to>
                                    </p:set>
                                    <p:animEffect filter="blinds(horizontal)" transition="in">
                                      <p:cBhvr>
                                        <p:cTn id="14" dur="500"/>
                                        <p:tgtEl>
                                          <p:spTgt spid="1464">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464">
                                            <p:txEl>
                                              <p:pRg st="1" end="1"/>
                                            </p:txEl>
                                          </p:spTgt>
                                        </p:tgtEl>
                                        <p:attrNameLst>
                                          <p:attrName>style.visibility</p:attrName>
                                        </p:attrNameLst>
                                      </p:cBhvr>
                                      <p:to>
                                        <p:strVal val="visible"/>
                                      </p:to>
                                    </p:set>
                                    <p:animEffect filter="blinds(horizontal)" transition="in">
                                      <p:cBhvr>
                                        <p:cTn id="17" dur="500"/>
                                        <p:tgtEl>
                                          <p:spTgt spid="1464">
                                            <p:txEl>
                                              <p:pRg st="1" end="1"/>
                                            </p:txEl>
                                          </p:spTgt>
                                        </p:tgtEl>
                                      </p:cBhvr>
                                    </p:animEffect>
                                  </p:childTnLst>
                                </p:cTn>
                              </p:par>
                              <p:par>
                                <p:cTn id="18" presetClass="entr" nodeType="withEffect" presetSubtype="10" presetID="3" grpId="2" fill="hold">
                                  <p:stCondLst>
                                    <p:cond delay="500"/>
                                  </p:stCondLst>
                                  <p:iterate type="el" backwards="0">
                                    <p:tmAbs val="0"/>
                                  </p:iterate>
                                  <p:childTnLst>
                                    <p:set>
                                      <p:cBhvr>
                                        <p:cTn id="19" fill="hold"/>
                                        <p:tgtEl>
                                          <p:spTgt spid="1464">
                                            <p:txEl>
                                              <p:pRg st="2" end="2"/>
                                            </p:txEl>
                                          </p:spTgt>
                                        </p:tgtEl>
                                        <p:attrNameLst>
                                          <p:attrName>style.visibility</p:attrName>
                                        </p:attrNameLst>
                                      </p:cBhvr>
                                      <p:to>
                                        <p:strVal val="visible"/>
                                      </p:to>
                                    </p:set>
                                    <p:animEffect filter="blinds(horizontal)" transition="in">
                                      <p:cBhvr>
                                        <p:cTn id="20" dur="500"/>
                                        <p:tgtEl>
                                          <p:spTgt spid="1464">
                                            <p:txEl>
                                              <p:pRg st="2" end="2"/>
                                            </p:txEl>
                                          </p:spTgt>
                                        </p:tgtEl>
                                      </p:cBhvr>
                                    </p:animEffect>
                                  </p:childTnLst>
                                </p:cTn>
                              </p:par>
                              <p:par>
                                <p:cTn id="21" presetClass="entr" nodeType="withEffect" presetSubtype="10" presetID="3" grpId="2" fill="hold">
                                  <p:stCondLst>
                                    <p:cond delay="500"/>
                                  </p:stCondLst>
                                  <p:iterate type="el" backwards="0">
                                    <p:tmAbs val="0"/>
                                  </p:iterate>
                                  <p:childTnLst>
                                    <p:set>
                                      <p:cBhvr>
                                        <p:cTn id="22" fill="hold"/>
                                        <p:tgtEl>
                                          <p:spTgt spid="1464">
                                            <p:txEl>
                                              <p:pRg st="3" end="3"/>
                                            </p:txEl>
                                          </p:spTgt>
                                        </p:tgtEl>
                                        <p:attrNameLst>
                                          <p:attrName>style.visibility</p:attrName>
                                        </p:attrNameLst>
                                      </p:cBhvr>
                                      <p:to>
                                        <p:strVal val="visible"/>
                                      </p:to>
                                    </p:set>
                                    <p:animEffect filter="blinds(horizontal)" transition="in">
                                      <p:cBhvr>
                                        <p:cTn id="23" dur="500"/>
                                        <p:tgtEl>
                                          <p:spTgt spid="146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0" presetID="3" grpId="2" fill="hold">
                                  <p:stCondLst>
                                    <p:cond delay="0"/>
                                  </p:stCondLst>
                                  <p:iterate type="el" backwards="0">
                                    <p:tmAbs val="0"/>
                                  </p:iterate>
                                  <p:childTnLst>
                                    <p:set>
                                      <p:cBhvr>
                                        <p:cTn id="27" fill="hold"/>
                                        <p:tgtEl>
                                          <p:spTgt spid="1464">
                                            <p:txEl>
                                              <p:pRg st="4" end="4"/>
                                            </p:txEl>
                                          </p:spTgt>
                                        </p:tgtEl>
                                        <p:attrNameLst>
                                          <p:attrName>style.visibility</p:attrName>
                                        </p:attrNameLst>
                                      </p:cBhvr>
                                      <p:to>
                                        <p:strVal val="visible"/>
                                      </p:to>
                                    </p:set>
                                    <p:animEffect filter="blinds(horizontal)" transition="in">
                                      <p:cBhvr>
                                        <p:cTn id="28" dur="500"/>
                                        <p:tgtEl>
                                          <p:spTgt spid="1464">
                                            <p:txEl>
                                              <p:pRg st="4" end="4"/>
                                            </p:txEl>
                                          </p:spTgt>
                                        </p:tgtEl>
                                      </p:cBhvr>
                                    </p:animEffect>
                                  </p:childTnLst>
                                </p:cTn>
                              </p:par>
                              <p:par>
                                <p:cTn id="29" presetClass="entr" nodeType="withEffect" presetSubtype="10" presetID="3" grpId="2" fill="hold">
                                  <p:stCondLst>
                                    <p:cond delay="0"/>
                                  </p:stCondLst>
                                  <p:iterate type="el" backwards="0">
                                    <p:tmAbs val="0"/>
                                  </p:iterate>
                                  <p:childTnLst>
                                    <p:set>
                                      <p:cBhvr>
                                        <p:cTn id="30" fill="hold"/>
                                        <p:tgtEl>
                                          <p:spTgt spid="1464">
                                            <p:txEl>
                                              <p:pRg st="5" end="5"/>
                                            </p:txEl>
                                          </p:spTgt>
                                        </p:tgtEl>
                                        <p:attrNameLst>
                                          <p:attrName>style.visibility</p:attrName>
                                        </p:attrNameLst>
                                      </p:cBhvr>
                                      <p:to>
                                        <p:strVal val="visible"/>
                                      </p:to>
                                    </p:set>
                                    <p:animEffect filter="blinds(horizontal)" transition="in">
                                      <p:cBhvr>
                                        <p:cTn id="31" dur="500"/>
                                        <p:tgtEl>
                                          <p:spTgt spid="1464">
                                            <p:txEl>
                                              <p:pRg st="5" end="5"/>
                                            </p:txEl>
                                          </p:spTgt>
                                        </p:tgtEl>
                                      </p:cBhvr>
                                    </p:animEffect>
                                  </p:childTnLst>
                                </p:cTn>
                              </p:par>
                              <p:par>
                                <p:cTn id="32" presetClass="entr" nodeType="withEffect" presetSubtype="10" presetID="3" grpId="2" fill="hold">
                                  <p:stCondLst>
                                    <p:cond delay="0"/>
                                  </p:stCondLst>
                                  <p:iterate type="el" backwards="0">
                                    <p:tmAbs val="0"/>
                                  </p:iterate>
                                  <p:childTnLst>
                                    <p:set>
                                      <p:cBhvr>
                                        <p:cTn id="33" fill="hold"/>
                                        <p:tgtEl>
                                          <p:spTgt spid="1464">
                                            <p:txEl>
                                              <p:pRg st="6" end="6"/>
                                            </p:txEl>
                                          </p:spTgt>
                                        </p:tgtEl>
                                        <p:attrNameLst>
                                          <p:attrName>style.visibility</p:attrName>
                                        </p:attrNameLst>
                                      </p:cBhvr>
                                      <p:to>
                                        <p:strVal val="visible"/>
                                      </p:to>
                                    </p:set>
                                    <p:animEffect filter="blinds(horizontal)" transition="in">
                                      <p:cBhvr>
                                        <p:cTn id="34" dur="500"/>
                                        <p:tgtEl>
                                          <p:spTgt spid="1464">
                                            <p:txEl>
                                              <p:pRg st="6" end="6"/>
                                            </p:txEl>
                                          </p:spTgt>
                                        </p:tgtEl>
                                      </p:cBhvr>
                                    </p:animEffect>
                                  </p:childTnLst>
                                </p:cTn>
                              </p:par>
                              <p:par>
                                <p:cTn id="35" presetClass="entr" nodeType="withEffect" presetSubtype="10" presetID="3" grpId="2" fill="hold">
                                  <p:stCondLst>
                                    <p:cond delay="0"/>
                                  </p:stCondLst>
                                  <p:iterate type="el" backwards="0">
                                    <p:tmAbs val="0"/>
                                  </p:iterate>
                                  <p:childTnLst>
                                    <p:set>
                                      <p:cBhvr>
                                        <p:cTn id="36" fill="hold"/>
                                        <p:tgtEl>
                                          <p:spTgt spid="1464">
                                            <p:txEl>
                                              <p:pRg st="7" end="7"/>
                                            </p:txEl>
                                          </p:spTgt>
                                        </p:tgtEl>
                                        <p:attrNameLst>
                                          <p:attrName>style.visibility</p:attrName>
                                        </p:attrNameLst>
                                      </p:cBhvr>
                                      <p:to>
                                        <p:strVal val="visible"/>
                                      </p:to>
                                    </p:set>
                                    <p:animEffect filter="blinds(horizontal)" transition="in">
                                      <p:cBhvr>
                                        <p:cTn id="37" dur="500"/>
                                        <p:tgtEl>
                                          <p:spTgt spid="1464">
                                            <p:txEl>
                                              <p:pRg st="7" end="7"/>
                                            </p:txEl>
                                          </p:spTgt>
                                        </p:tgtEl>
                                      </p:cBhvr>
                                    </p:animEffect>
                                  </p:childTnLst>
                                </p:cTn>
                              </p:par>
                            </p:childTnLst>
                          </p:cTn>
                        </p:par>
                        <p:par>
                          <p:cTn id="38" fill="hold">
                            <p:stCondLst>
                              <p:cond delay="500"/>
                            </p:stCondLst>
                            <p:childTnLst>
                              <p:par>
                                <p:cTn id="39" presetClass="entr" nodeType="afterEffect" presetSubtype="0" presetID="1" grpId="3" fill="hold">
                                  <p:stCondLst>
                                    <p:cond delay="0"/>
                                  </p:stCondLst>
                                  <p:iterate type="el" backwards="0">
                                    <p:tmAbs val="0"/>
                                  </p:iterate>
                                  <p:childTnLst>
                                    <p:set>
                                      <p:cBhvr>
                                        <p:cTn id="40" fill="hold"/>
                                        <p:tgtEl>
                                          <p:spTgt spid="1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64" grpId="2"/>
      <p:bldP build="whole" bldLvl="1" animBg="1" rev="0" advAuto="0" spid="1465" grpId="1"/>
      <p:bldP build="whole" bldLvl="1" animBg="1" rev="0" advAuto="0" spid="1466" grpId="3"/>
    </p:bldLst>
  </p:timing>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8" name="Finale…"/>
          <p:cNvSpPr txBox="1"/>
          <p:nvPr/>
        </p:nvSpPr>
        <p:spPr>
          <a:xfrm>
            <a:off x="2363473" y="1681057"/>
            <a:ext cx="6622575"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vl2pPr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2pPr>
          </a:lstStyle>
          <a:p>
            <a:pPr/>
            <a:r>
              <a:t>Finale</a:t>
            </a:r>
          </a:p>
          <a:p>
            <a:pPr lvl="1"/>
            <a:r>
              <a:t>Conservation du plan précisément </a:t>
            </a:r>
          </a:p>
        </p:txBody>
      </p:sp>
      <p:sp>
        <p:nvSpPr>
          <p:cNvPr id="1469" name="Approche et Atterrissag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Approche et Atterrissage</a:t>
            </a:r>
          </a:p>
        </p:txBody>
      </p:sp>
      <p:sp>
        <p:nvSpPr>
          <p:cNvPr id="147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1469"/>
                                        </p:tgtEl>
                                        <p:attrNameLst>
                                          <p:attrName>style.visibility</p:attrName>
                                        </p:attrNameLst>
                                      </p:cBhvr>
                                      <p:to>
                                        <p:strVal val="visible"/>
                                      </p:to>
                                    </p:set>
                                    <p:animEffect filter="blinds(horizontal)" transition="in">
                                      <p:cBhvr>
                                        <p:cTn id="7" dur="500"/>
                                        <p:tgtEl>
                                          <p:spTgt spid="1469"/>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468">
                                            <p:bg/>
                                          </p:spTgt>
                                        </p:tgtEl>
                                        <p:attrNameLst>
                                          <p:attrName>style.visibility</p:attrName>
                                        </p:attrNameLst>
                                      </p:cBhvr>
                                      <p:to>
                                        <p:strVal val="visible"/>
                                      </p:to>
                                    </p:set>
                                    <p:animEffect filter="blinds(horizontal)" transition="in">
                                      <p:cBhvr>
                                        <p:cTn id="11" dur="500"/>
                                        <p:tgtEl>
                                          <p:spTgt spid="1468">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68">
                                            <p:txEl>
                                              <p:pRg st="0" end="0"/>
                                            </p:txEl>
                                          </p:spTgt>
                                        </p:tgtEl>
                                        <p:attrNameLst>
                                          <p:attrName>style.visibility</p:attrName>
                                        </p:attrNameLst>
                                      </p:cBhvr>
                                      <p:to>
                                        <p:strVal val="visible"/>
                                      </p:to>
                                    </p:set>
                                    <p:animEffect filter="blinds(horizontal)" transition="in">
                                      <p:cBhvr>
                                        <p:cTn id="14" dur="500"/>
                                        <p:tgtEl>
                                          <p:spTgt spid="1468">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468">
                                            <p:txEl>
                                              <p:pRg st="1" end="1"/>
                                            </p:txEl>
                                          </p:spTgt>
                                        </p:tgtEl>
                                        <p:attrNameLst>
                                          <p:attrName>style.visibility</p:attrName>
                                        </p:attrNameLst>
                                      </p:cBhvr>
                                      <p:to>
                                        <p:strVal val="visible"/>
                                      </p:to>
                                    </p:set>
                                    <p:animEffect filter="blinds(horizontal)" transition="in">
                                      <p:cBhvr>
                                        <p:cTn id="17" dur="500"/>
                                        <p:tgtEl>
                                          <p:spTgt spid="1468">
                                            <p:txEl>
                                              <p:pRg st="1" end="1"/>
                                            </p:txEl>
                                          </p:spTgt>
                                        </p:tgtEl>
                                      </p:cBhvr>
                                    </p:animEffect>
                                  </p:childTnLst>
                                </p:cTn>
                              </p:par>
                            </p:childTnLst>
                          </p:cTn>
                        </p:par>
                        <p:par>
                          <p:cTn id="18" fill="hold">
                            <p:stCondLst>
                              <p:cond delay="1500"/>
                            </p:stCondLst>
                            <p:childTnLst>
                              <p:par>
                                <p:cTn id="19" presetClass="entr" nodeType="afterEffect" presetSubtype="10" presetID="3" grpId="2" fill="hold">
                                  <p:stCondLst>
                                    <p:cond delay="500"/>
                                  </p:stCondLst>
                                  <p:iterate type="el" backwards="0">
                                    <p:tmAbs val="0"/>
                                  </p:iterate>
                                  <p:childTnLst>
                                    <p:set>
                                      <p:cBhvr>
                                        <p:cTn id="20" fill="hold"/>
                                        <p:tgtEl>
                                          <p:spTgt spid="1468">
                                            <p:txEl>
                                              <p:pRg st="2" end="2"/>
                                            </p:txEl>
                                          </p:spTgt>
                                        </p:tgtEl>
                                        <p:attrNameLst>
                                          <p:attrName>style.visibility</p:attrName>
                                        </p:attrNameLst>
                                      </p:cBhvr>
                                      <p:to>
                                        <p:strVal val="visible"/>
                                      </p:to>
                                    </p:set>
                                    <p:animEffect filter="blinds(horizontal)" transition="in">
                                      <p:cBhvr>
                                        <p:cTn id="21" dur="500"/>
                                        <p:tgtEl>
                                          <p:spTgt spid="1468">
                                            <p:txEl>
                                              <p:pRg st="2" end="2"/>
                                            </p:txEl>
                                          </p:spTgt>
                                        </p:tgtEl>
                                      </p:cBhvr>
                                    </p:animEffect>
                                  </p:childTnLst>
                                </p:cTn>
                              </p:par>
                            </p:childTnLst>
                          </p:cTn>
                        </p:par>
                        <p:par>
                          <p:cTn id="22" fill="hold">
                            <p:stCondLst>
                              <p:cond delay="2500"/>
                            </p:stCondLst>
                            <p:childTnLst>
                              <p:par>
                                <p:cTn id="23" presetClass="entr" nodeType="afterEffect" presetSubtype="0" presetID="1" grpId="3" fill="hold">
                                  <p:stCondLst>
                                    <p:cond delay="0"/>
                                  </p:stCondLst>
                                  <p:iterate type="el" backwards="0">
                                    <p:tmAbs val="0"/>
                                  </p:iterate>
                                  <p:childTnLst>
                                    <p:set>
                                      <p:cBhvr>
                                        <p:cTn id="24" fill="hold"/>
                                        <p:tgtEl>
                                          <p:spTgt spid="14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9" grpId="1"/>
      <p:bldP build="whole" bldLvl="1" animBg="1" rev="0" advAuto="0" spid="1470" grpId="3"/>
      <p:bldP build="p" bldLvl="1" animBg="1" rev="0" advAuto="0" spid="1468"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La nuit civil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nuit civile</a:t>
            </a:r>
          </a:p>
        </p:txBody>
      </p:sp>
      <p:sp>
        <p:nvSpPr>
          <p:cNvPr id="124" name="C'est la période qui débute dès que le centre du disque solaire se situe à plus de 6° en dessous de la ligne d'horizon.…"/>
          <p:cNvSpPr txBox="1"/>
          <p:nvPr>
            <p:ph type="body" idx="4294967295"/>
          </p:nvPr>
        </p:nvSpPr>
        <p:spPr>
          <a:xfrm>
            <a:off x="2362200" y="1676400"/>
            <a:ext cx="6553200" cy="4495800"/>
          </a:xfrm>
          <a:prstGeom prst="rect">
            <a:avLst/>
          </a:prstGeom>
        </p:spPr>
        <p:txBody>
          <a:bodyPr>
            <a:normAutofit fontScale="100000" lnSpcReduction="0"/>
          </a:bodyPr>
          <a:lstStyle/>
          <a:p>
            <a:pPr marL="419100" indent="-382587">
              <a:buChar char="⦿"/>
              <a:defRPr sz="2000"/>
            </a:pPr>
            <a:r>
              <a:t>C'est la période qui débute dès que le centre du disque solaire se situe à plus de 6° en dessous de la ligne d'horizon. </a:t>
            </a:r>
          </a:p>
          <a:p>
            <a:pPr marL="419100" indent="-382587">
              <a:spcBef>
                <a:spcPts val="2500"/>
              </a:spcBef>
              <a:buChar char="⦿"/>
              <a:defRPr sz="2000"/>
            </a:pPr>
            <a:r>
              <a:t>Dans certains pays il a été admis 12° en dessous de l'horizon. </a:t>
            </a:r>
          </a:p>
        </p:txBody>
      </p:sp>
      <p:sp>
        <p:nvSpPr>
          <p:cNvPr id="125"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23"/>
                                        </p:tgtEl>
                                        <p:attrNameLst>
                                          <p:attrName>style.visibility</p:attrName>
                                        </p:attrNameLst>
                                      </p:cBhvr>
                                      <p:to>
                                        <p:strVal val="visible"/>
                                      </p:to>
                                    </p:set>
                                    <p:animEffect filter="blinds(horizontal)" transition="in">
                                      <p:cBhvr>
                                        <p:cTn id="7" dur="500"/>
                                        <p:tgtEl>
                                          <p:spTgt spid="123"/>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24">
                                            <p:bg/>
                                          </p:spTgt>
                                        </p:tgtEl>
                                        <p:attrNameLst>
                                          <p:attrName>style.visibility</p:attrName>
                                        </p:attrNameLst>
                                      </p:cBhvr>
                                      <p:to>
                                        <p:strVal val="visible"/>
                                      </p:to>
                                    </p:set>
                                    <p:animEffect filter="blinds(horizontal)" transition="in">
                                      <p:cBhvr>
                                        <p:cTn id="11" dur="500"/>
                                        <p:tgtEl>
                                          <p:spTgt spid="124">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24">
                                            <p:txEl>
                                              <p:pRg st="0" end="0"/>
                                            </p:txEl>
                                          </p:spTgt>
                                        </p:tgtEl>
                                        <p:attrNameLst>
                                          <p:attrName>style.visibility</p:attrName>
                                        </p:attrNameLst>
                                      </p:cBhvr>
                                      <p:to>
                                        <p:strVal val="visible"/>
                                      </p:to>
                                    </p:set>
                                    <p:animEffect filter="blinds(horizontal)" transition="in">
                                      <p:cBhvr>
                                        <p:cTn id="14" dur="500"/>
                                        <p:tgtEl>
                                          <p:spTgt spid="1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24">
                                            <p:txEl>
                                              <p:pRg st="1" end="1"/>
                                            </p:txEl>
                                          </p:spTgt>
                                        </p:tgtEl>
                                        <p:attrNameLst>
                                          <p:attrName>style.visibility</p:attrName>
                                        </p:attrNameLst>
                                      </p:cBhvr>
                                      <p:to>
                                        <p:strVal val="visible"/>
                                      </p:to>
                                    </p:set>
                                    <p:animEffect filter="blinds(horizontal)" transition="in">
                                      <p:cBhvr>
                                        <p:cTn id="19" dur="500"/>
                                        <p:tgtEl>
                                          <p:spTgt spid="124">
                                            <p:txEl>
                                              <p:pRg st="1" end="1"/>
                                            </p:txEl>
                                          </p:spTgt>
                                        </p:tgtEl>
                                      </p:cBhvr>
                                    </p:animEffect>
                                  </p:childTnLst>
                                </p:cTn>
                              </p:par>
                            </p:childTnLst>
                          </p:cTn>
                        </p:par>
                        <p:par>
                          <p:cTn id="20" fill="hold">
                            <p:stCondLst>
                              <p:cond delay="500"/>
                            </p:stCondLst>
                            <p:childTnLst>
                              <p:par>
                                <p:cTn id="21" presetClass="entr" nodeType="afterEffect" presetSubtype="0" presetID="1" grpId="3" fill="hold">
                                  <p:stCondLst>
                                    <p:cond delay="0"/>
                                  </p:stCondLst>
                                  <p:iterate type="el" backwards="0">
                                    <p:tmAbs val="0"/>
                                  </p:iterate>
                                  <p:childTnLst>
                                    <p:set>
                                      <p:cBhvr>
                                        <p:cTn id="22" fill="hold"/>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24" grpId="2"/>
      <p:bldP build="whole" bldLvl="1" animBg="1" rev="0" advAuto="0" spid="125" grpId="3"/>
      <p:bldP build="whole" bldLvl="1" animBg="1" rev="0" advAuto="0" spid="123" grpId="1"/>
    </p:bldLst>
  </p:timing>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2" name="Panne de phare…"/>
          <p:cNvSpPr txBox="1"/>
          <p:nvPr/>
        </p:nvSpPr>
        <p:spPr>
          <a:xfrm>
            <a:off x="2363473" y="1681057"/>
            <a:ext cx="6622575"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84988" indent="-260159" defTabSz="621791">
              <a:spcBef>
                <a:spcPts val="4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Panne de phare</a:t>
            </a:r>
          </a:p>
          <a:p>
            <a:pPr lvl="1" marL="565658" indent="-260159" defTabSz="621791">
              <a:spcBef>
                <a:spcPts val="4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Ajuster un taux de descente en courte final vers 200 ft/min puis en courte finale prendre 100 ft/min</a:t>
            </a:r>
          </a:p>
          <a:p>
            <a:pPr lvl="1" marL="565658" indent="-260159" defTabSz="621791">
              <a:spcBef>
                <a:spcPts val="4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adopter un assiette plus cabrée, ajuster la puissance</a:t>
            </a:r>
          </a:p>
          <a:p>
            <a:pPr lvl="1" marL="565658" indent="-260159" defTabSz="621791">
              <a:spcBef>
                <a:spcPts val="4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ne pas chercher à arrondir</a:t>
            </a:r>
          </a:p>
          <a:p>
            <a:pPr marL="284988" indent="-260159" defTabSz="621791">
              <a:spcBef>
                <a:spcPts val="17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Panne radio</a:t>
            </a:r>
          </a:p>
          <a:p>
            <a:pPr lvl="1" marL="565658" indent="-260159" defTabSz="621791">
              <a:spcBef>
                <a:spcPts val="4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Poursuivre le vol selon le FPL</a:t>
            </a:r>
          </a:p>
          <a:p>
            <a:pPr lvl="1" marL="565658" indent="-260159" defTabSz="621791">
              <a:spcBef>
                <a:spcPts val="4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afficher 7600</a:t>
            </a:r>
          </a:p>
          <a:p>
            <a:pPr lvl="1" marL="565658" indent="-260159" defTabSz="621791">
              <a:spcBef>
                <a:spcPts val="4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À destination : 360 face à la tour, attendre les signaux lumineux</a:t>
            </a:r>
          </a:p>
          <a:p>
            <a:pPr marL="284988" indent="-260159" defTabSz="621791">
              <a:spcBef>
                <a:spcPts val="17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Atterrissage d'urgence</a:t>
            </a:r>
          </a:p>
          <a:p>
            <a:pPr lvl="1" marL="565658" indent="-260159" defTabSz="621791">
              <a:spcBef>
                <a:spcPts val="4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choisir une région ayant une densité assez faible de lumières (les régions totalement obscures correspondent en général à des régions inhospitalières : montagnes, lacs, forêts)</a:t>
            </a:r>
          </a:p>
          <a:p>
            <a:pPr lvl="1" marL="565658" indent="-260159" defTabSz="621791">
              <a:spcBef>
                <a:spcPts val="4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Choisir un emplacement à proximité d’un îlot lumineux (route, village). Le phare d’atterrissage est allumé afin d’éviter les obstacles en finale. </a:t>
            </a:r>
          </a:p>
          <a:p>
            <a:pPr lvl="1" marL="565658" indent="-260159" defTabSz="621791">
              <a:spcBef>
                <a:spcPts val="400"/>
              </a:spcBef>
              <a:buClr>
                <a:schemeClr val="accent2">
                  <a:lumOff val="16690"/>
                </a:schemeClr>
              </a:buClr>
              <a:buSzPct val="80000"/>
              <a:buChar char="➡"/>
              <a:defRPr sz="1360">
                <a:solidFill>
                  <a:srgbClr val="FFFFFF"/>
                </a:solidFill>
                <a:latin typeface="Franklin Gothic Book"/>
                <a:ea typeface="Franklin Gothic Book"/>
                <a:cs typeface="Franklin Gothic Book"/>
                <a:sym typeface="Franklin Gothic Book"/>
              </a:defRPr>
            </a:pPr>
            <a:r>
              <a:t>On peut envisager l’atterrissage sur une grande route ou une autoroute dans la mesure où la circulation n’est pas trop intense. </a:t>
            </a:r>
          </a:p>
        </p:txBody>
      </p:sp>
      <p:sp>
        <p:nvSpPr>
          <p:cNvPr id="1473" name="Procédures d'urgenc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Procédures d'urgence</a:t>
            </a:r>
          </a:p>
        </p:txBody>
      </p:sp>
      <p:sp>
        <p:nvSpPr>
          <p:cNvPr id="147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473"/>
                                        </p:tgtEl>
                                        <p:attrNameLst>
                                          <p:attrName>style.visibility</p:attrName>
                                        </p:attrNameLst>
                                      </p:cBhvr>
                                      <p:to>
                                        <p:strVal val="visible"/>
                                      </p:to>
                                    </p:set>
                                    <p:animEffect filter="blinds(horizontal)" transition="in">
                                      <p:cBhvr>
                                        <p:cTn id="7" dur="500"/>
                                        <p:tgtEl>
                                          <p:spTgt spid="1473"/>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472">
                                            <p:bg/>
                                          </p:spTgt>
                                        </p:tgtEl>
                                        <p:attrNameLst>
                                          <p:attrName>style.visibility</p:attrName>
                                        </p:attrNameLst>
                                      </p:cBhvr>
                                      <p:to>
                                        <p:strVal val="visible"/>
                                      </p:to>
                                    </p:set>
                                    <p:animEffect filter="blinds(horizontal)" transition="in">
                                      <p:cBhvr>
                                        <p:cTn id="11" dur="500"/>
                                        <p:tgtEl>
                                          <p:spTgt spid="1472">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72">
                                            <p:txEl>
                                              <p:pRg st="0" end="0"/>
                                            </p:txEl>
                                          </p:spTgt>
                                        </p:tgtEl>
                                        <p:attrNameLst>
                                          <p:attrName>style.visibility</p:attrName>
                                        </p:attrNameLst>
                                      </p:cBhvr>
                                      <p:to>
                                        <p:strVal val="visible"/>
                                      </p:to>
                                    </p:set>
                                    <p:animEffect filter="blinds(horizontal)" transition="in">
                                      <p:cBhvr>
                                        <p:cTn id="14" dur="500"/>
                                        <p:tgtEl>
                                          <p:spTgt spid="1472">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472">
                                            <p:txEl>
                                              <p:pRg st="1" end="1"/>
                                            </p:txEl>
                                          </p:spTgt>
                                        </p:tgtEl>
                                        <p:attrNameLst>
                                          <p:attrName>style.visibility</p:attrName>
                                        </p:attrNameLst>
                                      </p:cBhvr>
                                      <p:to>
                                        <p:strVal val="visible"/>
                                      </p:to>
                                    </p:set>
                                    <p:animEffect filter="blinds(horizontal)" transition="in">
                                      <p:cBhvr>
                                        <p:cTn id="17" dur="500"/>
                                        <p:tgtEl>
                                          <p:spTgt spid="1472">
                                            <p:txEl>
                                              <p:pRg st="1" end="1"/>
                                            </p:txEl>
                                          </p:spTgt>
                                        </p:tgtEl>
                                      </p:cBhvr>
                                    </p:animEffect>
                                  </p:childTnLst>
                                </p:cTn>
                              </p:par>
                              <p:par>
                                <p:cTn id="18" presetClass="entr" nodeType="withEffect" presetSubtype="10" presetID="3" grpId="2" fill="hold">
                                  <p:stCondLst>
                                    <p:cond delay="500"/>
                                  </p:stCondLst>
                                  <p:iterate type="el" backwards="0">
                                    <p:tmAbs val="0"/>
                                  </p:iterate>
                                  <p:childTnLst>
                                    <p:set>
                                      <p:cBhvr>
                                        <p:cTn id="19" fill="hold"/>
                                        <p:tgtEl>
                                          <p:spTgt spid="1472">
                                            <p:txEl>
                                              <p:pRg st="2" end="2"/>
                                            </p:txEl>
                                          </p:spTgt>
                                        </p:tgtEl>
                                        <p:attrNameLst>
                                          <p:attrName>style.visibility</p:attrName>
                                        </p:attrNameLst>
                                      </p:cBhvr>
                                      <p:to>
                                        <p:strVal val="visible"/>
                                      </p:to>
                                    </p:set>
                                    <p:animEffect filter="blinds(horizontal)" transition="in">
                                      <p:cBhvr>
                                        <p:cTn id="20" dur="500"/>
                                        <p:tgtEl>
                                          <p:spTgt spid="1472">
                                            <p:txEl>
                                              <p:pRg st="2" end="2"/>
                                            </p:txEl>
                                          </p:spTgt>
                                        </p:tgtEl>
                                      </p:cBhvr>
                                    </p:animEffect>
                                  </p:childTnLst>
                                </p:cTn>
                              </p:par>
                              <p:par>
                                <p:cTn id="21" presetClass="entr" nodeType="withEffect" presetSubtype="10" presetID="3" grpId="2" fill="hold">
                                  <p:stCondLst>
                                    <p:cond delay="500"/>
                                  </p:stCondLst>
                                  <p:iterate type="el" backwards="0">
                                    <p:tmAbs val="0"/>
                                  </p:iterate>
                                  <p:childTnLst>
                                    <p:set>
                                      <p:cBhvr>
                                        <p:cTn id="22" fill="hold"/>
                                        <p:tgtEl>
                                          <p:spTgt spid="1472">
                                            <p:txEl>
                                              <p:pRg st="3" end="3"/>
                                            </p:txEl>
                                          </p:spTgt>
                                        </p:tgtEl>
                                        <p:attrNameLst>
                                          <p:attrName>style.visibility</p:attrName>
                                        </p:attrNameLst>
                                      </p:cBhvr>
                                      <p:to>
                                        <p:strVal val="visible"/>
                                      </p:to>
                                    </p:set>
                                    <p:animEffect filter="blinds(horizontal)" transition="in">
                                      <p:cBhvr>
                                        <p:cTn id="23" dur="500"/>
                                        <p:tgtEl>
                                          <p:spTgt spid="147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0" presetID="3" grpId="2" fill="hold">
                                  <p:stCondLst>
                                    <p:cond delay="0"/>
                                  </p:stCondLst>
                                  <p:iterate type="el" backwards="0">
                                    <p:tmAbs val="0"/>
                                  </p:iterate>
                                  <p:childTnLst>
                                    <p:set>
                                      <p:cBhvr>
                                        <p:cTn id="27" fill="hold"/>
                                        <p:tgtEl>
                                          <p:spTgt spid="1472">
                                            <p:txEl>
                                              <p:pRg st="4" end="4"/>
                                            </p:txEl>
                                          </p:spTgt>
                                        </p:tgtEl>
                                        <p:attrNameLst>
                                          <p:attrName>style.visibility</p:attrName>
                                        </p:attrNameLst>
                                      </p:cBhvr>
                                      <p:to>
                                        <p:strVal val="visible"/>
                                      </p:to>
                                    </p:set>
                                    <p:animEffect filter="blinds(horizontal)" transition="in">
                                      <p:cBhvr>
                                        <p:cTn id="28" dur="500"/>
                                        <p:tgtEl>
                                          <p:spTgt spid="1472">
                                            <p:txEl>
                                              <p:pRg st="4" end="4"/>
                                            </p:txEl>
                                          </p:spTgt>
                                        </p:tgtEl>
                                      </p:cBhvr>
                                    </p:animEffect>
                                  </p:childTnLst>
                                </p:cTn>
                              </p:par>
                              <p:par>
                                <p:cTn id="29" presetClass="entr" nodeType="withEffect" presetSubtype="10" presetID="3" grpId="2" fill="hold">
                                  <p:stCondLst>
                                    <p:cond delay="0"/>
                                  </p:stCondLst>
                                  <p:iterate type="el" backwards="0">
                                    <p:tmAbs val="0"/>
                                  </p:iterate>
                                  <p:childTnLst>
                                    <p:set>
                                      <p:cBhvr>
                                        <p:cTn id="30" fill="hold"/>
                                        <p:tgtEl>
                                          <p:spTgt spid="1472">
                                            <p:txEl>
                                              <p:pRg st="5" end="5"/>
                                            </p:txEl>
                                          </p:spTgt>
                                        </p:tgtEl>
                                        <p:attrNameLst>
                                          <p:attrName>style.visibility</p:attrName>
                                        </p:attrNameLst>
                                      </p:cBhvr>
                                      <p:to>
                                        <p:strVal val="visible"/>
                                      </p:to>
                                    </p:set>
                                    <p:animEffect filter="blinds(horizontal)" transition="in">
                                      <p:cBhvr>
                                        <p:cTn id="31" dur="500"/>
                                        <p:tgtEl>
                                          <p:spTgt spid="1472">
                                            <p:txEl>
                                              <p:pRg st="5" end="5"/>
                                            </p:txEl>
                                          </p:spTgt>
                                        </p:tgtEl>
                                      </p:cBhvr>
                                    </p:animEffect>
                                  </p:childTnLst>
                                </p:cTn>
                              </p:par>
                              <p:par>
                                <p:cTn id="32" presetClass="entr" nodeType="withEffect" presetSubtype="10" presetID="3" grpId="2" fill="hold">
                                  <p:stCondLst>
                                    <p:cond delay="0"/>
                                  </p:stCondLst>
                                  <p:iterate type="el" backwards="0">
                                    <p:tmAbs val="0"/>
                                  </p:iterate>
                                  <p:childTnLst>
                                    <p:set>
                                      <p:cBhvr>
                                        <p:cTn id="33" fill="hold"/>
                                        <p:tgtEl>
                                          <p:spTgt spid="1472">
                                            <p:txEl>
                                              <p:pRg st="6" end="6"/>
                                            </p:txEl>
                                          </p:spTgt>
                                        </p:tgtEl>
                                        <p:attrNameLst>
                                          <p:attrName>style.visibility</p:attrName>
                                        </p:attrNameLst>
                                      </p:cBhvr>
                                      <p:to>
                                        <p:strVal val="visible"/>
                                      </p:to>
                                    </p:set>
                                    <p:animEffect filter="blinds(horizontal)" transition="in">
                                      <p:cBhvr>
                                        <p:cTn id="34" dur="500"/>
                                        <p:tgtEl>
                                          <p:spTgt spid="1472">
                                            <p:txEl>
                                              <p:pRg st="6" end="6"/>
                                            </p:txEl>
                                          </p:spTgt>
                                        </p:tgtEl>
                                      </p:cBhvr>
                                    </p:animEffect>
                                  </p:childTnLst>
                                </p:cTn>
                              </p:par>
                              <p:par>
                                <p:cTn id="35" presetClass="entr" nodeType="withEffect" presetSubtype="10" presetID="3" grpId="2" fill="hold">
                                  <p:stCondLst>
                                    <p:cond delay="0"/>
                                  </p:stCondLst>
                                  <p:iterate type="el" backwards="0">
                                    <p:tmAbs val="0"/>
                                  </p:iterate>
                                  <p:childTnLst>
                                    <p:set>
                                      <p:cBhvr>
                                        <p:cTn id="36" fill="hold"/>
                                        <p:tgtEl>
                                          <p:spTgt spid="1472">
                                            <p:txEl>
                                              <p:pRg st="7" end="7"/>
                                            </p:txEl>
                                          </p:spTgt>
                                        </p:tgtEl>
                                        <p:attrNameLst>
                                          <p:attrName>style.visibility</p:attrName>
                                        </p:attrNameLst>
                                      </p:cBhvr>
                                      <p:to>
                                        <p:strVal val="visible"/>
                                      </p:to>
                                    </p:set>
                                    <p:animEffect filter="blinds(horizontal)" transition="in">
                                      <p:cBhvr>
                                        <p:cTn id="37" dur="500"/>
                                        <p:tgtEl>
                                          <p:spTgt spid="147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0" presetID="3" grpId="2" fill="hold">
                                  <p:stCondLst>
                                    <p:cond delay="0"/>
                                  </p:stCondLst>
                                  <p:iterate type="el" backwards="0">
                                    <p:tmAbs val="0"/>
                                  </p:iterate>
                                  <p:childTnLst>
                                    <p:set>
                                      <p:cBhvr>
                                        <p:cTn id="41" fill="hold"/>
                                        <p:tgtEl>
                                          <p:spTgt spid="1472">
                                            <p:txEl>
                                              <p:pRg st="8" end="8"/>
                                            </p:txEl>
                                          </p:spTgt>
                                        </p:tgtEl>
                                        <p:attrNameLst>
                                          <p:attrName>style.visibility</p:attrName>
                                        </p:attrNameLst>
                                      </p:cBhvr>
                                      <p:to>
                                        <p:strVal val="visible"/>
                                      </p:to>
                                    </p:set>
                                    <p:animEffect filter="blinds(horizontal)" transition="in">
                                      <p:cBhvr>
                                        <p:cTn id="42" dur="500"/>
                                        <p:tgtEl>
                                          <p:spTgt spid="1472">
                                            <p:txEl>
                                              <p:pRg st="8" end="8"/>
                                            </p:txEl>
                                          </p:spTgt>
                                        </p:tgtEl>
                                      </p:cBhvr>
                                    </p:animEffect>
                                  </p:childTnLst>
                                </p:cTn>
                              </p:par>
                              <p:par>
                                <p:cTn id="43" presetClass="entr" nodeType="withEffect" presetSubtype="10" presetID="3" grpId="2" fill="hold">
                                  <p:stCondLst>
                                    <p:cond delay="0"/>
                                  </p:stCondLst>
                                  <p:iterate type="el" backwards="0">
                                    <p:tmAbs val="0"/>
                                  </p:iterate>
                                  <p:childTnLst>
                                    <p:set>
                                      <p:cBhvr>
                                        <p:cTn id="44" fill="hold"/>
                                        <p:tgtEl>
                                          <p:spTgt spid="1472">
                                            <p:txEl>
                                              <p:pRg st="9" end="9"/>
                                            </p:txEl>
                                          </p:spTgt>
                                        </p:tgtEl>
                                        <p:attrNameLst>
                                          <p:attrName>style.visibility</p:attrName>
                                        </p:attrNameLst>
                                      </p:cBhvr>
                                      <p:to>
                                        <p:strVal val="visible"/>
                                      </p:to>
                                    </p:set>
                                    <p:animEffect filter="blinds(horizontal)" transition="in">
                                      <p:cBhvr>
                                        <p:cTn id="45" dur="500"/>
                                        <p:tgtEl>
                                          <p:spTgt spid="1472">
                                            <p:txEl>
                                              <p:pRg st="9" end="9"/>
                                            </p:txEl>
                                          </p:spTgt>
                                        </p:tgtEl>
                                      </p:cBhvr>
                                    </p:animEffect>
                                  </p:childTnLst>
                                </p:cTn>
                              </p:par>
                              <p:par>
                                <p:cTn id="46" presetClass="entr" nodeType="withEffect" presetSubtype="10" presetID="3" grpId="2" fill="hold">
                                  <p:stCondLst>
                                    <p:cond delay="0"/>
                                  </p:stCondLst>
                                  <p:iterate type="el" backwards="0">
                                    <p:tmAbs val="0"/>
                                  </p:iterate>
                                  <p:childTnLst>
                                    <p:set>
                                      <p:cBhvr>
                                        <p:cTn id="47" fill="hold"/>
                                        <p:tgtEl>
                                          <p:spTgt spid="1472">
                                            <p:txEl>
                                              <p:pRg st="10" end="10"/>
                                            </p:txEl>
                                          </p:spTgt>
                                        </p:tgtEl>
                                        <p:attrNameLst>
                                          <p:attrName>style.visibility</p:attrName>
                                        </p:attrNameLst>
                                      </p:cBhvr>
                                      <p:to>
                                        <p:strVal val="visible"/>
                                      </p:to>
                                    </p:set>
                                    <p:animEffect filter="blinds(horizontal)" transition="in">
                                      <p:cBhvr>
                                        <p:cTn id="48" dur="500"/>
                                        <p:tgtEl>
                                          <p:spTgt spid="1472">
                                            <p:txEl>
                                              <p:pRg st="10" end="10"/>
                                            </p:txEl>
                                          </p:spTgt>
                                        </p:tgtEl>
                                      </p:cBhvr>
                                    </p:animEffect>
                                  </p:childTnLst>
                                </p:cTn>
                              </p:par>
                              <p:par>
                                <p:cTn id="49" presetClass="entr" nodeType="withEffect" presetSubtype="10" presetID="3" grpId="2" fill="hold">
                                  <p:stCondLst>
                                    <p:cond delay="0"/>
                                  </p:stCondLst>
                                  <p:iterate type="el" backwards="0">
                                    <p:tmAbs val="0"/>
                                  </p:iterate>
                                  <p:childTnLst>
                                    <p:set>
                                      <p:cBhvr>
                                        <p:cTn id="50" fill="hold"/>
                                        <p:tgtEl>
                                          <p:spTgt spid="1472">
                                            <p:txEl>
                                              <p:pRg st="11" end="11"/>
                                            </p:txEl>
                                          </p:spTgt>
                                        </p:tgtEl>
                                        <p:attrNameLst>
                                          <p:attrName>style.visibility</p:attrName>
                                        </p:attrNameLst>
                                      </p:cBhvr>
                                      <p:to>
                                        <p:strVal val="visible"/>
                                      </p:to>
                                    </p:set>
                                    <p:animEffect filter="blinds(horizontal)" transition="in">
                                      <p:cBhvr>
                                        <p:cTn id="51" dur="500"/>
                                        <p:tgtEl>
                                          <p:spTgt spid="1472">
                                            <p:txEl>
                                              <p:pRg st="11" end="11"/>
                                            </p:txEl>
                                          </p:spTgt>
                                        </p:tgtEl>
                                      </p:cBhvr>
                                    </p:animEffect>
                                  </p:childTnLst>
                                </p:cTn>
                              </p:par>
                            </p:childTnLst>
                          </p:cTn>
                        </p:par>
                        <p:par>
                          <p:cTn id="52" fill="hold">
                            <p:stCondLst>
                              <p:cond delay="500"/>
                            </p:stCondLst>
                            <p:childTnLst>
                              <p:par>
                                <p:cTn id="53" presetClass="entr" nodeType="afterEffect" presetSubtype="0" presetID="1" grpId="3" fill="hold">
                                  <p:stCondLst>
                                    <p:cond delay="0"/>
                                  </p:stCondLst>
                                  <p:iterate type="el" backwards="0">
                                    <p:tmAbs val="0"/>
                                  </p:iterate>
                                  <p:childTnLst>
                                    <p:set>
                                      <p:cBhvr>
                                        <p:cTn id="54" fill="hold"/>
                                        <p:tgtEl>
                                          <p:spTgt spid="14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72" grpId="2"/>
      <p:bldP build="whole" bldLvl="1" animBg="1" rev="0" advAuto="0" spid="1474" grpId="3"/>
      <p:bldP build="whole" bldLvl="1" animBg="1" rev="0" advAuto="0" spid="1473" grpId="1"/>
    </p:bldLst>
  </p:timing>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476" name="IMG_2423.jpeg" descr="IMG_2423.jpeg"/>
          <p:cNvPicPr>
            <a:picLocks noChangeAspect="1"/>
          </p:cNvPicPr>
          <p:nvPr/>
        </p:nvPicPr>
        <p:blipFill>
          <a:blip r:embed="rId2">
            <a:extLst/>
          </a:blip>
          <a:srcRect l="0" t="9033" r="0" b="15988"/>
          <a:stretch>
            <a:fillRect/>
          </a:stretch>
        </p:blipFill>
        <p:spPr>
          <a:xfrm>
            <a:off x="3291" y="3479"/>
            <a:ext cx="9137417" cy="6851042"/>
          </a:xfrm>
          <a:prstGeom prst="rect">
            <a:avLst/>
          </a:prstGeom>
          <a:ln w="12700">
            <a:miter lim="400000"/>
          </a:ln>
        </p:spPr>
      </p:pic>
      <p:sp>
        <p:nvSpPr>
          <p:cNvPr id="1477" name="Rectangle"/>
          <p:cNvSpPr/>
          <p:nvPr/>
        </p:nvSpPr>
        <p:spPr>
          <a:xfrm>
            <a:off x="1230553" y="1597344"/>
            <a:ext cx="3969342" cy="4816811"/>
          </a:xfrm>
          <a:prstGeom prst="rect">
            <a:avLst/>
          </a:prstGeom>
          <a:solidFill>
            <a:srgbClr val="FFFFFF">
              <a:alpha val="72558"/>
            </a:srgbClr>
          </a:solidFill>
          <a:ln w="25400">
            <a:solidFill>
              <a:schemeClr val="accent2">
                <a:lumOff val="16690"/>
                <a:alpha val="72558"/>
              </a:schemeClr>
            </a:solidFill>
          </a:ln>
        </p:spPr>
        <p:txBody>
          <a:bodyPr lIns="46037" tIns="46037" rIns="46037" bIns="46037"/>
          <a:lstStyle/>
          <a:p>
            <a:pPr>
              <a:buClrTx/>
              <a:buSzTx/>
              <a:buNone/>
              <a:defRPr>
                <a:solidFill>
                  <a:schemeClr val="accent2">
                    <a:lumOff val="16690"/>
                  </a:schemeClr>
                </a:solidFill>
              </a:defRPr>
            </a:pPr>
          </a:p>
        </p:txBody>
      </p:sp>
      <p:sp>
        <p:nvSpPr>
          <p:cNvPr id="1478" name="La qualification VFR de nuit…"/>
          <p:cNvSpPr txBox="1"/>
          <p:nvPr>
            <p:ph type="title" idx="4294967295"/>
          </p:nvPr>
        </p:nvSpPr>
        <p:spPr>
          <a:xfrm>
            <a:off x="1545920" y="2035856"/>
            <a:ext cx="3585421" cy="4207620"/>
          </a:xfrm>
          <a:prstGeom prst="rect">
            <a:avLst/>
          </a:prstGeom>
        </p:spPr>
        <p:txBody>
          <a:bodyPr>
            <a:normAutofit fontScale="100000" lnSpcReduction="0"/>
          </a:bodyPr>
          <a:lstStyle/>
          <a:p>
            <a:pPr defTabSz="722376">
              <a:defRPr sz="1896"/>
            </a:pPr>
            <a:r>
              <a:t>La qualification VFR de nuit </a:t>
            </a:r>
          </a:p>
          <a:p>
            <a:pPr defTabSz="722376">
              <a:defRPr sz="1896"/>
            </a:pPr>
          </a:p>
          <a:p>
            <a:pPr defTabSz="722376">
              <a:defRPr sz="1896"/>
            </a:pPr>
            <a:r>
              <a:t>La nuit</a:t>
            </a:r>
          </a:p>
          <a:p>
            <a:pPr defTabSz="722376">
              <a:defRPr sz="1896"/>
            </a:pPr>
          </a:p>
          <a:p>
            <a:pPr defTabSz="722376">
              <a:defRPr sz="1896"/>
            </a:pPr>
            <a:r>
              <a:t>Equipement pour le vol de nuit</a:t>
            </a:r>
          </a:p>
          <a:p>
            <a:pPr defTabSz="722376">
              <a:defRPr sz="1896"/>
            </a:pPr>
          </a:p>
          <a:p>
            <a:pPr defTabSz="722376">
              <a:defRPr sz="1896"/>
            </a:pPr>
            <a:r>
              <a:t>Type de nuit</a:t>
            </a:r>
          </a:p>
          <a:p>
            <a:pPr defTabSz="722376">
              <a:defRPr sz="1896"/>
            </a:pPr>
          </a:p>
          <a:p>
            <a:pPr defTabSz="722376">
              <a:defRPr sz="1896"/>
            </a:pPr>
            <a:r>
              <a:t>Balisage de nuit</a:t>
            </a:r>
          </a:p>
          <a:p>
            <a:pPr defTabSz="722376">
              <a:defRPr sz="1896"/>
            </a:pPr>
          </a:p>
          <a:p>
            <a:pPr defTabSz="722376">
              <a:defRPr sz="1896"/>
            </a:pPr>
            <a:r>
              <a:t>Le pilotage en VDN</a:t>
            </a:r>
          </a:p>
          <a:p>
            <a:pPr defTabSz="722376">
              <a:defRPr sz="1896"/>
            </a:pPr>
          </a:p>
          <a:p>
            <a:pPr defTabSz="722376">
              <a:defRPr sz="1896"/>
            </a:pPr>
            <a:r>
              <a:rPr b="1">
                <a:solidFill>
                  <a:srgbClr val="FF37C4"/>
                </a:solidFill>
                <a:latin typeface="+mn-lt"/>
                <a:ea typeface="+mn-ea"/>
                <a:cs typeface="+mn-cs"/>
                <a:sym typeface="Arial"/>
              </a:rPr>
              <a:t>Règlementation</a:t>
            </a:r>
            <a:br>
              <a:rPr i="1"/>
            </a:br>
            <a:br>
              <a:rPr i="1"/>
            </a:br>
            <a:r>
              <a:rPr i="1"/>
              <a:t>Météo nocturne</a:t>
            </a:r>
          </a:p>
        </p:txBody>
      </p:sp>
      <p:sp>
        <p:nvSpPr>
          <p:cNvPr id="1479" name="VOL DE NUIT (VDN)"/>
          <p:cNvSpPr txBox="1"/>
          <p:nvPr/>
        </p:nvSpPr>
        <p:spPr>
          <a:xfrm>
            <a:off x="533400" y="553232"/>
            <a:ext cx="8077200"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3600">
                <a:solidFill>
                  <a:srgbClr val="FFFFFF"/>
                </a:solidFill>
                <a:effectLst>
                  <a:outerShdw sx="100000" sy="100000" kx="0" ky="0" algn="b" rotWithShape="0" blurRad="12700" dist="63500" dir="8460000">
                    <a:srgbClr val="000000"/>
                  </a:outerShdw>
                </a:effectLst>
                <a:latin typeface="Franklin Gothic Book"/>
                <a:ea typeface="Franklin Gothic Book"/>
                <a:cs typeface="Franklin Gothic Book"/>
                <a:sym typeface="Franklin Gothic Book"/>
              </a:defRPr>
            </a:lvl1pPr>
          </a:lstStyle>
          <a:p>
            <a:pPr/>
            <a:r>
              <a:t>VOL DE NUIT (VDN)</a:t>
            </a:r>
          </a:p>
        </p:txBody>
      </p:sp>
      <p:sp>
        <p:nvSpPr>
          <p:cNvPr id="148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477"/>
                                        </p:tgtEl>
                                        <p:attrNameLst>
                                          <p:attrName>style.visibility</p:attrName>
                                        </p:attrNameLst>
                                      </p:cBhvr>
                                      <p:to>
                                        <p:strVal val="visible"/>
                                      </p:to>
                                    </p:set>
                                    <p:anim calcmode="lin" valueType="num">
                                      <p:cBhvr>
                                        <p:cTn id="7" dur="500" fill="hold"/>
                                        <p:tgtEl>
                                          <p:spTgt spid="1477"/>
                                        </p:tgtEl>
                                        <p:attrNameLst>
                                          <p:attrName>ppt_x</p:attrName>
                                        </p:attrNameLst>
                                      </p:cBhvr>
                                      <p:tavLst>
                                        <p:tav tm="0">
                                          <p:val>
                                            <p:strVal val="0-#ppt_w/2"/>
                                          </p:val>
                                        </p:tav>
                                        <p:tav tm="100000">
                                          <p:val>
                                            <p:strVal val="#ppt_x"/>
                                          </p:val>
                                        </p:tav>
                                      </p:tavLst>
                                    </p:anim>
                                    <p:anim calcmode="lin" valueType="num">
                                      <p:cBhvr>
                                        <p:cTn id="8" dur="500" fill="hold"/>
                                        <p:tgtEl>
                                          <p:spTgt spid="147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wd" backwards="0">
                                    <p:tmAbs val="0"/>
                                  </p:iterate>
                                  <p:childTnLst>
                                    <p:set>
                                      <p:cBhvr>
                                        <p:cTn id="11" fill="hold"/>
                                        <p:tgtEl>
                                          <p:spTgt spid="1478"/>
                                        </p:tgtEl>
                                        <p:attrNameLst>
                                          <p:attrName>style.visibility</p:attrName>
                                        </p:attrNameLst>
                                      </p:cBhvr>
                                      <p:to>
                                        <p:strVal val="visible"/>
                                      </p:to>
                                    </p:set>
                                    <p:anim calcmode="lin" valueType="num">
                                      <p:cBhvr>
                                        <p:cTn id="12" dur="1500" fill="hold"/>
                                        <p:tgtEl>
                                          <p:spTgt spid="1478"/>
                                        </p:tgtEl>
                                        <p:attrNameLst>
                                          <p:attrName>ppt_x</p:attrName>
                                        </p:attrNameLst>
                                      </p:cBhvr>
                                      <p:tavLst>
                                        <p:tav tm="0">
                                          <p:val>
                                            <p:strVal val="0-#ppt_w/2"/>
                                          </p:val>
                                        </p:tav>
                                        <p:tav tm="100000">
                                          <p:val>
                                            <p:strVal val="#ppt_x"/>
                                          </p:val>
                                        </p:tav>
                                      </p:tavLst>
                                    </p:anim>
                                    <p:anim calcmode="lin" valueType="num">
                                      <p:cBhvr>
                                        <p:cTn id="13" dur="1500" fill="hold"/>
                                        <p:tgtEl>
                                          <p:spTgt spid="147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0" presetID="1" grpId="3" fill="hold">
                                  <p:stCondLst>
                                    <p:cond delay="0"/>
                                  </p:stCondLst>
                                  <p:iterate type="el" backwards="0">
                                    <p:tmAbs val="0"/>
                                  </p:iterate>
                                  <p:childTnLst>
                                    <p:set>
                                      <p:cBhvr>
                                        <p:cTn id="16" fill="hold"/>
                                        <p:tgtEl>
                                          <p:spTgt spid="14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0" grpId="3"/>
      <p:bldP build="whole" bldLvl="1" animBg="1" rev="0" advAuto="0" spid="1477" grpId="1"/>
      <p:bldP build="whole" bldLvl="1" animBg="1" rev="0" advAuto="0" spid="1478" grpId="2"/>
    </p:bldLst>
  </p:timing>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2" name="Règlementation"/>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Règlementation</a:t>
            </a:r>
          </a:p>
        </p:txBody>
      </p:sp>
      <p:sp>
        <p:nvSpPr>
          <p:cNvPr id="1483" name="Licence, Formation…"/>
          <p:cNvSpPr txBox="1"/>
          <p:nvPr/>
        </p:nvSpPr>
        <p:spPr>
          <a:xfrm>
            <a:off x="457200" y="1600200"/>
            <a:ext cx="7467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3000">
                <a:solidFill>
                  <a:srgbClr val="FFFFFF"/>
                </a:solidFill>
              </a:defRPr>
            </a:pPr>
            <a:r>
              <a:t>Licence, Formation </a:t>
            </a:r>
          </a:p>
          <a:p>
            <a:pPr marL="419100" indent="-382587">
              <a:spcBef>
                <a:spcPts val="700"/>
              </a:spcBef>
              <a:buClr>
                <a:schemeClr val="accent2">
                  <a:lumOff val="16690"/>
                </a:schemeClr>
              </a:buClr>
              <a:buSzPct val="80000"/>
              <a:buChar char="⦿"/>
              <a:defRPr sz="3000">
                <a:solidFill>
                  <a:srgbClr val="FFFFFF"/>
                </a:solidFill>
              </a:defRPr>
            </a:pPr>
            <a:r>
              <a:t>Définitions</a:t>
            </a:r>
          </a:p>
          <a:p>
            <a:pPr marL="419100" indent="-382587">
              <a:spcBef>
                <a:spcPts val="700"/>
              </a:spcBef>
              <a:buClr>
                <a:schemeClr val="accent2">
                  <a:lumOff val="16690"/>
                </a:schemeClr>
              </a:buClr>
              <a:buSzPct val="80000"/>
              <a:buChar char="⦿"/>
              <a:defRPr sz="3000">
                <a:solidFill>
                  <a:srgbClr val="FFFFFF"/>
                </a:solidFill>
              </a:defRPr>
            </a:pPr>
            <a:r>
              <a:t>Aérodromes homologués</a:t>
            </a:r>
          </a:p>
          <a:p>
            <a:pPr marL="419100" indent="-382587">
              <a:spcBef>
                <a:spcPts val="700"/>
              </a:spcBef>
              <a:buClr>
                <a:schemeClr val="accent2">
                  <a:lumOff val="16690"/>
                </a:schemeClr>
              </a:buClr>
              <a:buSzPct val="80000"/>
              <a:buChar char="⦿"/>
              <a:defRPr sz="3000">
                <a:solidFill>
                  <a:srgbClr val="FFFFFF"/>
                </a:solidFill>
              </a:defRPr>
            </a:pPr>
            <a:r>
              <a:t>Conditions météorologiques</a:t>
            </a:r>
          </a:p>
          <a:p>
            <a:pPr marL="419100" indent="-382587">
              <a:spcBef>
                <a:spcPts val="700"/>
              </a:spcBef>
              <a:buClr>
                <a:schemeClr val="accent2">
                  <a:lumOff val="16690"/>
                </a:schemeClr>
              </a:buClr>
              <a:buSzPct val="80000"/>
              <a:buChar char="⦿"/>
              <a:defRPr sz="3000">
                <a:solidFill>
                  <a:srgbClr val="FFFFFF"/>
                </a:solidFill>
              </a:defRPr>
            </a:pPr>
            <a:r>
              <a:t>Plan de vol</a:t>
            </a:r>
          </a:p>
          <a:p>
            <a:pPr marL="419100" indent="-382587">
              <a:spcBef>
                <a:spcPts val="700"/>
              </a:spcBef>
              <a:buClr>
                <a:schemeClr val="accent2">
                  <a:lumOff val="16690"/>
                </a:schemeClr>
              </a:buClr>
              <a:buSzPct val="80000"/>
              <a:buChar char="⦿"/>
              <a:defRPr sz="3000">
                <a:solidFill>
                  <a:srgbClr val="FFFFFF"/>
                </a:solidFill>
              </a:defRPr>
            </a:pPr>
            <a:r>
              <a:t>Itinéraires, niveau minimal</a:t>
            </a:r>
          </a:p>
          <a:p>
            <a:pPr marL="419100" indent="-382587">
              <a:spcBef>
                <a:spcPts val="700"/>
              </a:spcBef>
              <a:buClr>
                <a:schemeClr val="accent2">
                  <a:lumOff val="16690"/>
                </a:schemeClr>
              </a:buClr>
              <a:buSzPct val="80000"/>
              <a:buChar char="⦿"/>
              <a:defRPr sz="3000">
                <a:solidFill>
                  <a:srgbClr val="FFFFFF"/>
                </a:solidFill>
              </a:defRPr>
            </a:pPr>
            <a:r>
              <a:t>Radiocommunications</a:t>
            </a:r>
          </a:p>
          <a:p>
            <a:pPr marL="419100" indent="-382587">
              <a:spcBef>
                <a:spcPts val="700"/>
              </a:spcBef>
              <a:buClr>
                <a:schemeClr val="accent2">
                  <a:lumOff val="16690"/>
                </a:schemeClr>
              </a:buClr>
              <a:buSzPct val="80000"/>
              <a:buChar char="⦿"/>
              <a:defRPr sz="3000">
                <a:solidFill>
                  <a:srgbClr val="FFFFFF"/>
                </a:solidFill>
              </a:defRPr>
            </a:pPr>
            <a:r>
              <a:t>Emport Carburant</a:t>
            </a:r>
          </a:p>
        </p:txBody>
      </p:sp>
      <p:sp>
        <p:nvSpPr>
          <p:cNvPr id="148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482"/>
                                        </p:tgtEl>
                                        <p:attrNameLst>
                                          <p:attrName>style.visibility</p:attrName>
                                        </p:attrNameLst>
                                      </p:cBhvr>
                                      <p:to>
                                        <p:strVal val="visible"/>
                                      </p:to>
                                    </p:set>
                                    <p:animEffect filter="blinds(horizontal)" transition="in">
                                      <p:cBhvr>
                                        <p:cTn id="7" dur="500"/>
                                        <p:tgtEl>
                                          <p:spTgt spid="1482"/>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483">
                                            <p:bg/>
                                          </p:spTgt>
                                        </p:tgtEl>
                                        <p:attrNameLst>
                                          <p:attrName>style.visibility</p:attrName>
                                        </p:attrNameLst>
                                      </p:cBhvr>
                                      <p:to>
                                        <p:strVal val="visible"/>
                                      </p:to>
                                    </p:set>
                                    <p:animEffect filter="blinds(horizontal)" transition="in">
                                      <p:cBhvr>
                                        <p:cTn id="11" dur="500"/>
                                        <p:tgtEl>
                                          <p:spTgt spid="1483">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83">
                                            <p:txEl>
                                              <p:pRg st="0" end="0"/>
                                            </p:txEl>
                                          </p:spTgt>
                                        </p:tgtEl>
                                        <p:attrNameLst>
                                          <p:attrName>style.visibility</p:attrName>
                                        </p:attrNameLst>
                                      </p:cBhvr>
                                      <p:to>
                                        <p:strVal val="visible"/>
                                      </p:to>
                                    </p:set>
                                    <p:animEffect filter="blinds(horizontal)" transition="in">
                                      <p:cBhvr>
                                        <p:cTn id="14" dur="500"/>
                                        <p:tgtEl>
                                          <p:spTgt spid="1483">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0"/>
                                  </p:stCondLst>
                                  <p:iterate type="el" backwards="0">
                                    <p:tmAbs val="0"/>
                                  </p:iterate>
                                  <p:childTnLst>
                                    <p:set>
                                      <p:cBhvr>
                                        <p:cTn id="17" fill="hold"/>
                                        <p:tgtEl>
                                          <p:spTgt spid="1483">
                                            <p:txEl>
                                              <p:pRg st="1" end="1"/>
                                            </p:txEl>
                                          </p:spTgt>
                                        </p:tgtEl>
                                        <p:attrNameLst>
                                          <p:attrName>style.visibility</p:attrName>
                                        </p:attrNameLst>
                                      </p:cBhvr>
                                      <p:to>
                                        <p:strVal val="visible"/>
                                      </p:to>
                                    </p:set>
                                    <p:animEffect filter="blinds(horizontal)" transition="in">
                                      <p:cBhvr>
                                        <p:cTn id="18" dur="500"/>
                                        <p:tgtEl>
                                          <p:spTgt spid="1483">
                                            <p:txEl>
                                              <p:pRg st="1" end="1"/>
                                            </p:txEl>
                                          </p:spTgt>
                                        </p:tgtEl>
                                      </p:cBhvr>
                                    </p:animEffect>
                                  </p:childTnLst>
                                </p:cTn>
                              </p:par>
                            </p:childTnLst>
                          </p:cTn>
                        </p:par>
                        <p:par>
                          <p:cTn id="19" fill="hold">
                            <p:stCondLst>
                              <p:cond delay="2500"/>
                            </p:stCondLst>
                            <p:childTnLst>
                              <p:par>
                                <p:cTn id="20" presetClass="entr" nodeType="afterEffect" presetSubtype="10" presetID="3" grpId="2" fill="hold">
                                  <p:stCondLst>
                                    <p:cond delay="0"/>
                                  </p:stCondLst>
                                  <p:iterate type="el" backwards="0">
                                    <p:tmAbs val="0"/>
                                  </p:iterate>
                                  <p:childTnLst>
                                    <p:set>
                                      <p:cBhvr>
                                        <p:cTn id="21" fill="hold"/>
                                        <p:tgtEl>
                                          <p:spTgt spid="1483">
                                            <p:txEl>
                                              <p:pRg st="2" end="2"/>
                                            </p:txEl>
                                          </p:spTgt>
                                        </p:tgtEl>
                                        <p:attrNameLst>
                                          <p:attrName>style.visibility</p:attrName>
                                        </p:attrNameLst>
                                      </p:cBhvr>
                                      <p:to>
                                        <p:strVal val="visible"/>
                                      </p:to>
                                    </p:set>
                                    <p:animEffect filter="blinds(horizontal)" transition="in">
                                      <p:cBhvr>
                                        <p:cTn id="22" dur="500"/>
                                        <p:tgtEl>
                                          <p:spTgt spid="1483">
                                            <p:txEl>
                                              <p:pRg st="2" end="2"/>
                                            </p:txEl>
                                          </p:spTgt>
                                        </p:tgtEl>
                                      </p:cBhvr>
                                    </p:animEffect>
                                  </p:childTnLst>
                                </p:cTn>
                              </p:par>
                            </p:childTnLst>
                          </p:cTn>
                        </p:par>
                        <p:par>
                          <p:cTn id="23" fill="hold">
                            <p:stCondLst>
                              <p:cond delay="3000"/>
                            </p:stCondLst>
                            <p:childTnLst>
                              <p:par>
                                <p:cTn id="24" presetClass="entr" nodeType="afterEffect" presetSubtype="10" presetID="3" grpId="2" fill="hold">
                                  <p:stCondLst>
                                    <p:cond delay="0"/>
                                  </p:stCondLst>
                                  <p:iterate type="el" backwards="0">
                                    <p:tmAbs val="0"/>
                                  </p:iterate>
                                  <p:childTnLst>
                                    <p:set>
                                      <p:cBhvr>
                                        <p:cTn id="25" fill="hold"/>
                                        <p:tgtEl>
                                          <p:spTgt spid="1483">
                                            <p:txEl>
                                              <p:pRg st="3" end="3"/>
                                            </p:txEl>
                                          </p:spTgt>
                                        </p:tgtEl>
                                        <p:attrNameLst>
                                          <p:attrName>style.visibility</p:attrName>
                                        </p:attrNameLst>
                                      </p:cBhvr>
                                      <p:to>
                                        <p:strVal val="visible"/>
                                      </p:to>
                                    </p:set>
                                    <p:animEffect filter="blinds(horizontal)" transition="in">
                                      <p:cBhvr>
                                        <p:cTn id="26" dur="500"/>
                                        <p:tgtEl>
                                          <p:spTgt spid="1483">
                                            <p:txEl>
                                              <p:pRg st="3" end="3"/>
                                            </p:txEl>
                                          </p:spTgt>
                                        </p:tgtEl>
                                      </p:cBhvr>
                                    </p:animEffect>
                                  </p:childTnLst>
                                </p:cTn>
                              </p:par>
                            </p:childTnLst>
                          </p:cTn>
                        </p:par>
                        <p:par>
                          <p:cTn id="27" fill="hold">
                            <p:stCondLst>
                              <p:cond delay="3500"/>
                            </p:stCondLst>
                            <p:childTnLst>
                              <p:par>
                                <p:cTn id="28" presetClass="entr" nodeType="afterEffect" presetSubtype="10" presetID="3" grpId="2" fill="hold">
                                  <p:stCondLst>
                                    <p:cond delay="0"/>
                                  </p:stCondLst>
                                  <p:iterate type="el" backwards="0">
                                    <p:tmAbs val="0"/>
                                  </p:iterate>
                                  <p:childTnLst>
                                    <p:set>
                                      <p:cBhvr>
                                        <p:cTn id="29" fill="hold"/>
                                        <p:tgtEl>
                                          <p:spTgt spid="1483">
                                            <p:txEl>
                                              <p:pRg st="4" end="4"/>
                                            </p:txEl>
                                          </p:spTgt>
                                        </p:tgtEl>
                                        <p:attrNameLst>
                                          <p:attrName>style.visibility</p:attrName>
                                        </p:attrNameLst>
                                      </p:cBhvr>
                                      <p:to>
                                        <p:strVal val="visible"/>
                                      </p:to>
                                    </p:set>
                                    <p:animEffect filter="blinds(horizontal)" transition="in">
                                      <p:cBhvr>
                                        <p:cTn id="30" dur="500"/>
                                        <p:tgtEl>
                                          <p:spTgt spid="1483">
                                            <p:txEl>
                                              <p:pRg st="4" end="4"/>
                                            </p:txEl>
                                          </p:spTgt>
                                        </p:tgtEl>
                                      </p:cBhvr>
                                    </p:animEffect>
                                  </p:childTnLst>
                                </p:cTn>
                              </p:par>
                            </p:childTnLst>
                          </p:cTn>
                        </p:par>
                        <p:par>
                          <p:cTn id="31" fill="hold">
                            <p:stCondLst>
                              <p:cond delay="4000"/>
                            </p:stCondLst>
                            <p:childTnLst>
                              <p:par>
                                <p:cTn id="32" presetClass="entr" nodeType="afterEffect" presetSubtype="10" presetID="3" grpId="2" fill="hold">
                                  <p:stCondLst>
                                    <p:cond delay="0"/>
                                  </p:stCondLst>
                                  <p:iterate type="el" backwards="0">
                                    <p:tmAbs val="0"/>
                                  </p:iterate>
                                  <p:childTnLst>
                                    <p:set>
                                      <p:cBhvr>
                                        <p:cTn id="33" fill="hold"/>
                                        <p:tgtEl>
                                          <p:spTgt spid="1483">
                                            <p:txEl>
                                              <p:pRg st="5" end="5"/>
                                            </p:txEl>
                                          </p:spTgt>
                                        </p:tgtEl>
                                        <p:attrNameLst>
                                          <p:attrName>style.visibility</p:attrName>
                                        </p:attrNameLst>
                                      </p:cBhvr>
                                      <p:to>
                                        <p:strVal val="visible"/>
                                      </p:to>
                                    </p:set>
                                    <p:animEffect filter="blinds(horizontal)" transition="in">
                                      <p:cBhvr>
                                        <p:cTn id="34" dur="500"/>
                                        <p:tgtEl>
                                          <p:spTgt spid="1483">
                                            <p:txEl>
                                              <p:pRg st="5" end="5"/>
                                            </p:txEl>
                                          </p:spTgt>
                                        </p:tgtEl>
                                      </p:cBhvr>
                                    </p:animEffect>
                                  </p:childTnLst>
                                </p:cTn>
                              </p:par>
                            </p:childTnLst>
                          </p:cTn>
                        </p:par>
                        <p:par>
                          <p:cTn id="35" fill="hold">
                            <p:stCondLst>
                              <p:cond delay="4500"/>
                            </p:stCondLst>
                            <p:childTnLst>
                              <p:par>
                                <p:cTn id="36" presetClass="entr" nodeType="afterEffect" presetSubtype="10" presetID="3" grpId="2" fill="hold">
                                  <p:stCondLst>
                                    <p:cond delay="0"/>
                                  </p:stCondLst>
                                  <p:iterate type="el" backwards="0">
                                    <p:tmAbs val="0"/>
                                  </p:iterate>
                                  <p:childTnLst>
                                    <p:set>
                                      <p:cBhvr>
                                        <p:cTn id="37" fill="hold"/>
                                        <p:tgtEl>
                                          <p:spTgt spid="1483">
                                            <p:txEl>
                                              <p:pRg st="6" end="6"/>
                                            </p:txEl>
                                          </p:spTgt>
                                        </p:tgtEl>
                                        <p:attrNameLst>
                                          <p:attrName>style.visibility</p:attrName>
                                        </p:attrNameLst>
                                      </p:cBhvr>
                                      <p:to>
                                        <p:strVal val="visible"/>
                                      </p:to>
                                    </p:set>
                                    <p:animEffect filter="blinds(horizontal)" transition="in">
                                      <p:cBhvr>
                                        <p:cTn id="38" dur="500"/>
                                        <p:tgtEl>
                                          <p:spTgt spid="1483">
                                            <p:txEl>
                                              <p:pRg st="6" end="6"/>
                                            </p:txEl>
                                          </p:spTgt>
                                        </p:tgtEl>
                                      </p:cBhvr>
                                    </p:animEffect>
                                  </p:childTnLst>
                                </p:cTn>
                              </p:par>
                            </p:childTnLst>
                          </p:cTn>
                        </p:par>
                        <p:par>
                          <p:cTn id="39" fill="hold">
                            <p:stCondLst>
                              <p:cond delay="5000"/>
                            </p:stCondLst>
                            <p:childTnLst>
                              <p:par>
                                <p:cTn id="40" presetClass="entr" nodeType="afterEffect" presetSubtype="10" presetID="3" grpId="2" fill="hold">
                                  <p:stCondLst>
                                    <p:cond delay="0"/>
                                  </p:stCondLst>
                                  <p:iterate type="el" backwards="0">
                                    <p:tmAbs val="0"/>
                                  </p:iterate>
                                  <p:childTnLst>
                                    <p:set>
                                      <p:cBhvr>
                                        <p:cTn id="41" fill="hold"/>
                                        <p:tgtEl>
                                          <p:spTgt spid="1483">
                                            <p:txEl>
                                              <p:pRg st="7" end="7"/>
                                            </p:txEl>
                                          </p:spTgt>
                                        </p:tgtEl>
                                        <p:attrNameLst>
                                          <p:attrName>style.visibility</p:attrName>
                                        </p:attrNameLst>
                                      </p:cBhvr>
                                      <p:to>
                                        <p:strVal val="visible"/>
                                      </p:to>
                                    </p:set>
                                    <p:animEffect filter="blinds(horizontal)" transition="in">
                                      <p:cBhvr>
                                        <p:cTn id="42" dur="500"/>
                                        <p:tgtEl>
                                          <p:spTgt spid="1483">
                                            <p:txEl>
                                              <p:pRg st="7" end="7"/>
                                            </p:txEl>
                                          </p:spTgt>
                                        </p:tgtEl>
                                      </p:cBhvr>
                                    </p:animEffect>
                                  </p:childTnLst>
                                </p:cTn>
                              </p:par>
                            </p:childTnLst>
                          </p:cTn>
                        </p:par>
                        <p:par>
                          <p:cTn id="43" fill="hold">
                            <p:stCondLst>
                              <p:cond delay="5500"/>
                            </p:stCondLst>
                            <p:childTnLst>
                              <p:par>
                                <p:cTn id="44" presetClass="entr" nodeType="afterEffect" presetSubtype="0" presetID="1" grpId="3" fill="hold">
                                  <p:stCondLst>
                                    <p:cond delay="0"/>
                                  </p:stCondLst>
                                  <p:iterate type="el" backwards="0">
                                    <p:tmAbs val="0"/>
                                  </p:iterate>
                                  <p:childTnLst>
                                    <p:set>
                                      <p:cBhvr>
                                        <p:cTn id="45" fill="hold"/>
                                        <p:tgtEl>
                                          <p:spTgt spid="14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4" grpId="3"/>
      <p:bldP build="whole" bldLvl="1" animBg="1" rev="0" advAuto="0" spid="1482" grpId="1"/>
      <p:bldP build="p" bldLvl="1" animBg="1" rev="0" advAuto="0" spid="1483" grpId="2"/>
    </p:bldLst>
  </p:timing>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6" name="Licence, Formation"/>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Licence, Formation</a:t>
            </a:r>
          </a:p>
        </p:txBody>
      </p:sp>
      <p:sp>
        <p:nvSpPr>
          <p:cNvPr id="148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pic>
        <p:nvPicPr>
          <p:cNvPr id="1488" name="pasted-image.png" descr="pasted-image.png"/>
          <p:cNvPicPr>
            <a:picLocks noChangeAspect="1"/>
          </p:cNvPicPr>
          <p:nvPr/>
        </p:nvPicPr>
        <p:blipFill>
          <a:blip r:embed="rId2">
            <a:extLst/>
          </a:blip>
          <a:srcRect l="0" t="0" r="0" b="21149"/>
          <a:stretch>
            <a:fillRect/>
          </a:stretch>
        </p:blipFill>
        <p:spPr>
          <a:xfrm>
            <a:off x="19050" y="1272370"/>
            <a:ext cx="9105900" cy="39355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486"/>
                                        </p:tgtEl>
                                        <p:attrNameLst>
                                          <p:attrName>style.visibility</p:attrName>
                                        </p:attrNameLst>
                                      </p:cBhvr>
                                      <p:to>
                                        <p:strVal val="visible"/>
                                      </p:to>
                                    </p:set>
                                    <p:animEffect filter="blinds(horizontal)" transition="in">
                                      <p:cBhvr>
                                        <p:cTn id="7" dur="500"/>
                                        <p:tgtEl>
                                          <p:spTgt spid="1486"/>
                                        </p:tgtEl>
                                      </p:cBhvr>
                                    </p:animEffect>
                                  </p:childTnLst>
                                </p:cTn>
                              </p:par>
                            </p:childTnLst>
                          </p:cTn>
                        </p:par>
                        <p:par>
                          <p:cTn id="8" fill="hold">
                            <p:stCondLst>
                              <p:cond delay="500"/>
                            </p:stCondLst>
                            <p:childTnLst>
                              <p:par>
                                <p:cTn id="9" presetClass="entr" nodeType="afterEffect" presetSubtype="10" presetID="3" grpId="2" fill="hold">
                                  <p:stCondLst>
                                    <p:cond delay="0"/>
                                  </p:stCondLst>
                                  <p:iterate type="el" backwards="0">
                                    <p:tmAbs val="0"/>
                                  </p:iterate>
                                  <p:childTnLst>
                                    <p:set>
                                      <p:cBhvr>
                                        <p:cTn id="10" fill="hold"/>
                                        <p:tgtEl>
                                          <p:spTgt spid="1488"/>
                                        </p:tgtEl>
                                        <p:attrNameLst>
                                          <p:attrName>style.visibility</p:attrName>
                                        </p:attrNameLst>
                                      </p:cBhvr>
                                      <p:to>
                                        <p:strVal val="visible"/>
                                      </p:to>
                                    </p:set>
                                    <p:animEffect filter="blinds(horizontal)" transition="in">
                                      <p:cBhvr>
                                        <p:cTn id="11" dur="1000"/>
                                        <p:tgtEl>
                                          <p:spTgt spid="1488"/>
                                        </p:tgtEl>
                                      </p:cBhvr>
                                    </p:animEffect>
                                  </p:childTnLst>
                                </p:cTn>
                              </p:par>
                            </p:childTnLst>
                          </p:cTn>
                        </p:par>
                        <p:par>
                          <p:cTn id="12" fill="hold">
                            <p:stCondLst>
                              <p:cond delay="1500"/>
                            </p:stCondLst>
                            <p:childTnLst>
                              <p:par>
                                <p:cTn id="13" presetClass="entr" nodeType="afterEffect" presetSubtype="0" presetID="1" grpId="3" fill="hold">
                                  <p:stCondLst>
                                    <p:cond delay="0"/>
                                  </p:stCondLst>
                                  <p:iterate type="el" backwards="0">
                                    <p:tmAbs val="0"/>
                                  </p:iterate>
                                  <p:childTnLst>
                                    <p:set>
                                      <p:cBhvr>
                                        <p:cTn id="14" fill="hold"/>
                                        <p:tgtEl>
                                          <p:spTgt spid="1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7" grpId="3"/>
      <p:bldP build="whole" bldLvl="1" animBg="1" rev="0" advAuto="0" spid="1486" grpId="1"/>
      <p:bldP build="whole" bldLvl="1" animBg="1" rev="0" advAuto="0" spid="1488" grpId="2"/>
    </p:bldLst>
  </p:timing>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0" name="Vol local : vol circulaire sans escale effectué à l’intérieur d’une zone de contrôle associé à l’aérodrome ou, en l’absence de zone de contrôle, à 6.5 Nm au plus de l’aérodrom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Vol local : vol circulaire sans escale effectué à l’intérieur d’une zone de contrôle associé à l’aérodrome ou, en l’absence de zone de contrôle, à 6.5 Nm au plus de l’aérodrome.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Vol voyage : vol autre qu’un vol local</a:t>
            </a:r>
          </a:p>
        </p:txBody>
      </p:sp>
      <p:sp>
        <p:nvSpPr>
          <p:cNvPr id="1491" name="Définitions"/>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Définitions</a:t>
            </a:r>
          </a:p>
        </p:txBody>
      </p:sp>
      <p:sp>
        <p:nvSpPr>
          <p:cNvPr id="149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491"/>
                                        </p:tgtEl>
                                        <p:attrNameLst>
                                          <p:attrName>style.visibility</p:attrName>
                                        </p:attrNameLst>
                                      </p:cBhvr>
                                      <p:to>
                                        <p:strVal val="visible"/>
                                      </p:to>
                                    </p:set>
                                    <p:animEffect filter="blinds(horizontal)" transition="in">
                                      <p:cBhvr>
                                        <p:cTn id="7" dur="500"/>
                                        <p:tgtEl>
                                          <p:spTgt spid="1491"/>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490">
                                            <p:bg/>
                                          </p:spTgt>
                                        </p:tgtEl>
                                        <p:attrNameLst>
                                          <p:attrName>style.visibility</p:attrName>
                                        </p:attrNameLst>
                                      </p:cBhvr>
                                      <p:to>
                                        <p:strVal val="visible"/>
                                      </p:to>
                                    </p:set>
                                    <p:animEffect filter="blinds(horizontal)" transition="in">
                                      <p:cBhvr>
                                        <p:cTn id="11" dur="500"/>
                                        <p:tgtEl>
                                          <p:spTgt spid="1490">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90">
                                            <p:txEl>
                                              <p:pRg st="0" end="0"/>
                                            </p:txEl>
                                          </p:spTgt>
                                        </p:tgtEl>
                                        <p:attrNameLst>
                                          <p:attrName>style.visibility</p:attrName>
                                        </p:attrNameLst>
                                      </p:cBhvr>
                                      <p:to>
                                        <p:strVal val="visible"/>
                                      </p:to>
                                    </p:set>
                                    <p:animEffect filter="blinds(horizontal)" transition="in">
                                      <p:cBhvr>
                                        <p:cTn id="14" dur="500"/>
                                        <p:tgtEl>
                                          <p:spTgt spid="1490">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500"/>
                                  </p:stCondLst>
                                  <p:iterate type="el" backwards="0">
                                    <p:tmAbs val="0"/>
                                  </p:iterate>
                                  <p:childTnLst>
                                    <p:set>
                                      <p:cBhvr>
                                        <p:cTn id="17" fill="hold"/>
                                        <p:tgtEl>
                                          <p:spTgt spid="1490">
                                            <p:txEl>
                                              <p:pRg st="1" end="1"/>
                                            </p:txEl>
                                          </p:spTgt>
                                        </p:tgtEl>
                                        <p:attrNameLst>
                                          <p:attrName>style.visibility</p:attrName>
                                        </p:attrNameLst>
                                      </p:cBhvr>
                                      <p:to>
                                        <p:strVal val="visible"/>
                                      </p:to>
                                    </p:set>
                                    <p:animEffect filter="blinds(horizontal)" transition="in">
                                      <p:cBhvr>
                                        <p:cTn id="18" dur="500"/>
                                        <p:tgtEl>
                                          <p:spTgt spid="1490">
                                            <p:txEl>
                                              <p:pRg st="1" end="1"/>
                                            </p:txEl>
                                          </p:spTgt>
                                        </p:tgtEl>
                                      </p:cBhvr>
                                    </p:animEffect>
                                  </p:childTnLst>
                                </p:cTn>
                              </p:par>
                            </p:childTnLst>
                          </p:cTn>
                        </p:par>
                        <p:par>
                          <p:cTn id="19" fill="hold">
                            <p:stCondLst>
                              <p:cond delay="3000"/>
                            </p:stCondLst>
                            <p:childTnLst>
                              <p:par>
                                <p:cTn id="20" presetClass="entr" nodeType="afterEffect" presetSubtype="10" presetID="3" grpId="2" fill="hold">
                                  <p:stCondLst>
                                    <p:cond delay="500"/>
                                  </p:stCondLst>
                                  <p:iterate type="el" backwards="0">
                                    <p:tmAbs val="0"/>
                                  </p:iterate>
                                  <p:childTnLst>
                                    <p:set>
                                      <p:cBhvr>
                                        <p:cTn id="21" fill="hold"/>
                                        <p:tgtEl>
                                          <p:spTgt spid="1490">
                                            <p:txEl>
                                              <p:pRg st="2" end="2"/>
                                            </p:txEl>
                                          </p:spTgt>
                                        </p:tgtEl>
                                        <p:attrNameLst>
                                          <p:attrName>style.visibility</p:attrName>
                                        </p:attrNameLst>
                                      </p:cBhvr>
                                      <p:to>
                                        <p:strVal val="visible"/>
                                      </p:to>
                                    </p:set>
                                    <p:animEffect filter="blinds(horizontal)" transition="in">
                                      <p:cBhvr>
                                        <p:cTn id="22" dur="500"/>
                                        <p:tgtEl>
                                          <p:spTgt spid="1490">
                                            <p:txEl>
                                              <p:pRg st="2" end="2"/>
                                            </p:txEl>
                                          </p:spTgt>
                                        </p:tgtEl>
                                      </p:cBhvr>
                                    </p:animEffect>
                                  </p:childTnLst>
                                </p:cTn>
                              </p:par>
                            </p:childTnLst>
                          </p:cTn>
                        </p:par>
                        <p:par>
                          <p:cTn id="23" fill="hold">
                            <p:stCondLst>
                              <p:cond delay="4000"/>
                            </p:stCondLst>
                            <p:childTnLst>
                              <p:par>
                                <p:cTn id="24" presetClass="entr" nodeType="afterEffect" presetSubtype="0" presetID="1" grpId="3" fill="hold">
                                  <p:stCondLst>
                                    <p:cond delay="0"/>
                                  </p:stCondLst>
                                  <p:iterate type="el" backwards="0">
                                    <p:tmAbs val="0"/>
                                  </p:iterate>
                                  <p:childTnLst>
                                    <p:set>
                                      <p:cBhvr>
                                        <p:cTn id="25" fill="hold"/>
                                        <p:tgtEl>
                                          <p:spTgt spid="14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2" grpId="3"/>
      <p:bldP build="p" bldLvl="1" animBg="1" rev="0" advAuto="0" spid="1490" grpId="2"/>
      <p:bldP build="whole" bldLvl="1" animBg="1" rev="0" advAuto="0" spid="1491" grpId="1"/>
    </p:bldLst>
  </p:timing>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4" name="Un vol VFR de nuit doit être effectué au départ et à destination d’aérodromes homologués suivant l’arrêté susvisé (20 juin 2001), ladite homologation est portée a connaissance sur chaque carte VAC…"/>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Un vol VFR de nuit doit être effectué au départ et à destination d’aérodromes homologués suivant l’arrêté susvisé (</a:t>
            </a:r>
            <a:r>
              <a:rPr u="sng">
                <a:solidFill>
                  <a:srgbClr val="5F5F5F"/>
                </a:solidFill>
                <a:uFill>
                  <a:solidFill>
                    <a:srgbClr val="5F5F5F"/>
                  </a:solidFill>
                </a:uFill>
                <a:hlinkClick r:id="rId2" invalidUrl="" action="" tgtFrame="" tooltip="" history="1" highlightClick="0" endSnd="0"/>
              </a:rPr>
              <a:t>20 juin 2001</a:t>
            </a:r>
            <a:r>
              <a:t>), ladite homologation est portée a connaissance sur chaque carte VAC</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Lorsqu’un aérodrome est dit homologué "avec limitations", il est réservé aux seuls pilotes autorisés par le directeur de l’aviation civile ou son représentant</a:t>
            </a:r>
          </a:p>
        </p:txBody>
      </p:sp>
      <p:sp>
        <p:nvSpPr>
          <p:cNvPr id="1495" name="Aérodromes VFR Nuit (1/3)"/>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Aérodromes VFR Nuit (1/3)</a:t>
            </a:r>
          </a:p>
        </p:txBody>
      </p:sp>
      <p:sp>
        <p:nvSpPr>
          <p:cNvPr id="149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495"/>
                                        </p:tgtEl>
                                        <p:attrNameLst>
                                          <p:attrName>style.visibility</p:attrName>
                                        </p:attrNameLst>
                                      </p:cBhvr>
                                      <p:to>
                                        <p:strVal val="visible"/>
                                      </p:to>
                                    </p:set>
                                    <p:animEffect filter="blinds(horizontal)" transition="in">
                                      <p:cBhvr>
                                        <p:cTn id="7" dur="500"/>
                                        <p:tgtEl>
                                          <p:spTgt spid="1495"/>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494">
                                            <p:bg/>
                                          </p:spTgt>
                                        </p:tgtEl>
                                        <p:attrNameLst>
                                          <p:attrName>style.visibility</p:attrName>
                                        </p:attrNameLst>
                                      </p:cBhvr>
                                      <p:to>
                                        <p:strVal val="visible"/>
                                      </p:to>
                                    </p:set>
                                    <p:animEffect filter="blinds(horizontal)" transition="in">
                                      <p:cBhvr>
                                        <p:cTn id="11" dur="500"/>
                                        <p:tgtEl>
                                          <p:spTgt spid="1494">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94">
                                            <p:txEl>
                                              <p:pRg st="0" end="0"/>
                                            </p:txEl>
                                          </p:spTgt>
                                        </p:tgtEl>
                                        <p:attrNameLst>
                                          <p:attrName>style.visibility</p:attrName>
                                        </p:attrNameLst>
                                      </p:cBhvr>
                                      <p:to>
                                        <p:strVal val="visible"/>
                                      </p:to>
                                    </p:set>
                                    <p:animEffect filter="blinds(horizontal)" transition="in">
                                      <p:cBhvr>
                                        <p:cTn id="14" dur="500"/>
                                        <p:tgtEl>
                                          <p:spTgt spid="1494">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500"/>
                                  </p:stCondLst>
                                  <p:iterate type="el" backwards="0">
                                    <p:tmAbs val="0"/>
                                  </p:iterate>
                                  <p:childTnLst>
                                    <p:set>
                                      <p:cBhvr>
                                        <p:cTn id="17" fill="hold"/>
                                        <p:tgtEl>
                                          <p:spTgt spid="1494">
                                            <p:txEl>
                                              <p:pRg st="1" end="1"/>
                                            </p:txEl>
                                          </p:spTgt>
                                        </p:tgtEl>
                                        <p:attrNameLst>
                                          <p:attrName>style.visibility</p:attrName>
                                        </p:attrNameLst>
                                      </p:cBhvr>
                                      <p:to>
                                        <p:strVal val="visible"/>
                                      </p:to>
                                    </p:set>
                                    <p:animEffect filter="blinds(horizontal)" transition="in">
                                      <p:cBhvr>
                                        <p:cTn id="18" dur="500"/>
                                        <p:tgtEl>
                                          <p:spTgt spid="149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0" presetID="3" grpId="2" fill="hold">
                                  <p:stCondLst>
                                    <p:cond delay="0"/>
                                  </p:stCondLst>
                                  <p:iterate type="el" backwards="0">
                                    <p:tmAbs val="0"/>
                                  </p:iterate>
                                  <p:childTnLst>
                                    <p:set>
                                      <p:cBhvr>
                                        <p:cTn id="22" fill="hold"/>
                                        <p:tgtEl>
                                          <p:spTgt spid="1494">
                                            <p:txEl>
                                              <p:pRg st="2" end="2"/>
                                            </p:txEl>
                                          </p:spTgt>
                                        </p:tgtEl>
                                        <p:attrNameLst>
                                          <p:attrName>style.visibility</p:attrName>
                                        </p:attrNameLst>
                                      </p:cBhvr>
                                      <p:to>
                                        <p:strVal val="visible"/>
                                      </p:to>
                                    </p:set>
                                    <p:animEffect filter="blinds(horizontal)" transition="in">
                                      <p:cBhvr>
                                        <p:cTn id="23" dur="500"/>
                                        <p:tgtEl>
                                          <p:spTgt spid="1494">
                                            <p:txEl>
                                              <p:pRg st="2" end="2"/>
                                            </p:txEl>
                                          </p:spTgt>
                                        </p:tgtEl>
                                      </p:cBhvr>
                                    </p:animEffect>
                                  </p:childTnLst>
                                </p:cTn>
                              </p:par>
                            </p:childTnLst>
                          </p:cTn>
                        </p:par>
                        <p:par>
                          <p:cTn id="24" fill="hold">
                            <p:stCondLst>
                              <p:cond delay="500"/>
                            </p:stCondLst>
                            <p:childTnLst>
                              <p:par>
                                <p:cTn id="25" presetClass="entr" nodeType="afterEffect" presetSubtype="0" presetID="1" grpId="3" fill="hold">
                                  <p:stCondLst>
                                    <p:cond delay="0"/>
                                  </p:stCondLst>
                                  <p:iterate type="el" backwards="0">
                                    <p:tmAbs val="0"/>
                                  </p:iterate>
                                  <p:childTnLst>
                                    <p:set>
                                      <p:cBhvr>
                                        <p:cTn id="26" fill="hold"/>
                                        <p:tgtEl>
                                          <p:spTgt spid="14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5" grpId="1"/>
      <p:bldP build="whole" bldLvl="1" animBg="1" rev="0" advAuto="0" spid="1496" grpId="3"/>
      <p:bldP build="p" bldLvl="1" animBg="1" rev="0" advAuto="0" spid="1494" grpId="2"/>
    </p:bldLst>
  </p:timing>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8" name="Aérodrome homologué VFR de nuit (2/3)"/>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Aérodrome homologué VFR de nuit (2/3)</a:t>
            </a:r>
          </a:p>
        </p:txBody>
      </p:sp>
      <p:sp>
        <p:nvSpPr>
          <p:cNvPr id="149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grpSp>
        <p:nvGrpSpPr>
          <p:cNvPr id="1502" name="Grouper"/>
          <p:cNvGrpSpPr/>
          <p:nvPr/>
        </p:nvGrpSpPr>
        <p:grpSpPr>
          <a:xfrm>
            <a:off x="2426518" y="1321531"/>
            <a:ext cx="3169846" cy="4927448"/>
            <a:chOff x="0" y="0"/>
            <a:chExt cx="3169845" cy="4927446"/>
          </a:xfrm>
        </p:grpSpPr>
        <p:sp>
          <p:nvSpPr>
            <p:cNvPr id="1500" name="Rectangle"/>
            <p:cNvSpPr/>
            <p:nvPr/>
          </p:nvSpPr>
          <p:spPr>
            <a:xfrm>
              <a:off x="6147" y="0"/>
              <a:ext cx="3157719" cy="4927447"/>
            </a:xfrm>
            <a:prstGeom prst="rect">
              <a:avLst/>
            </a:prstGeom>
            <a:solidFill>
              <a:srgbClr val="FFFFFF"/>
            </a:solidFill>
            <a:ln w="12700" cap="flat">
              <a:noFill/>
              <a:miter lim="400000"/>
            </a:ln>
            <a:effectLst>
              <a:reflection blurRad="0" stA="50027" stPos="0" endA="0" endPos="40000" dist="0" dir="5400000" fadeDir="5400000" sx="100000" sy="-100000" kx="0" ky="0" algn="bl" rotWithShape="0"/>
            </a:effectLst>
          </p:spPr>
          <p:txBody>
            <a:bodyPr wrap="square" lIns="46037" tIns="46037" rIns="46037" bIns="46037" numCol="1" anchor="t">
              <a:noAutofit/>
            </a:bodyPr>
            <a:lstStyle/>
            <a:p>
              <a:pPr>
                <a:buClrTx/>
                <a:buSzTx/>
                <a:buNone/>
              </a:pPr>
            </a:p>
          </p:txBody>
        </p:sp>
        <p:pic>
          <p:nvPicPr>
            <p:cNvPr id="1501" name="AD-2.LFMV (glissé(e)s).pdf" descr="AD-2.LFMV (glissé(e)s).pdf"/>
            <p:cNvPicPr>
              <a:picLocks noChangeAspect="1"/>
            </p:cNvPicPr>
            <p:nvPr/>
          </p:nvPicPr>
          <p:blipFill>
            <a:blip r:embed="rId2">
              <a:extLst/>
            </a:blip>
            <a:srcRect l="7709" t="0" r="0" b="0"/>
            <a:stretch>
              <a:fillRect/>
            </a:stretch>
          </p:blipFill>
          <p:spPr>
            <a:xfrm>
              <a:off x="0" y="26881"/>
              <a:ext cx="3169846" cy="4873468"/>
            </a:xfrm>
            <a:prstGeom prst="rect">
              <a:avLst/>
            </a:prstGeom>
            <a:ln w="12700" cap="flat">
              <a:noFill/>
              <a:miter lim="400000"/>
            </a:ln>
            <a:effectLst/>
          </p:spPr>
        </p:pic>
      </p:grpSp>
      <p:sp>
        <p:nvSpPr>
          <p:cNvPr id="1503" name="Rectangle"/>
          <p:cNvSpPr/>
          <p:nvPr/>
        </p:nvSpPr>
        <p:spPr>
          <a:xfrm>
            <a:off x="4553869" y="1379219"/>
            <a:ext cx="968091" cy="229911"/>
          </a:xfrm>
          <a:prstGeom prst="rect">
            <a:avLst/>
          </a:prstGeom>
          <a:ln w="50800">
            <a:solidFill>
              <a:srgbClr val="FF37C4"/>
            </a:solidFill>
            <a:miter lim="400000"/>
          </a:ln>
          <a:effectLst>
            <a:outerShdw sx="100000" sy="100000" kx="0" ky="0" algn="b" rotWithShape="0" blurRad="63500" dist="45400" dir="3000000">
              <a:srgbClr val="000000">
                <a:alpha val="42000"/>
              </a:srgbClr>
            </a:outerShdw>
          </a:effectLst>
        </p:spPr>
        <p:txBody>
          <a:bodyPr lIns="46037" tIns="46037" rIns="46037" bIns="46037"/>
          <a:lstStyle/>
          <a:p>
            <a:pPr>
              <a:buClrTx/>
              <a:buSzTx/>
              <a:buNone/>
            </a:pPr>
          </a:p>
        </p:txBody>
      </p:sp>
      <p:sp>
        <p:nvSpPr>
          <p:cNvPr id="1521" name="Ligne de connexion"/>
          <p:cNvSpPr/>
          <p:nvPr/>
        </p:nvSpPr>
        <p:spPr>
          <a:xfrm>
            <a:off x="3317058" y="1504055"/>
            <a:ext cx="1312567" cy="1271954"/>
          </a:xfrm>
          <a:custGeom>
            <a:avLst/>
            <a:gdLst/>
            <a:ahLst/>
            <a:cxnLst>
              <a:cxn ang="0">
                <a:pos x="wd2" y="hd2"/>
              </a:cxn>
              <a:cxn ang="5400000">
                <a:pos x="wd2" y="hd2"/>
              </a:cxn>
              <a:cxn ang="10800000">
                <a:pos x="wd2" y="hd2"/>
              </a:cxn>
              <a:cxn ang="16200000">
                <a:pos x="wd2" y="hd2"/>
              </a:cxn>
            </a:cxnLst>
            <a:rect l="0" t="0" r="r" b="b"/>
            <a:pathLst>
              <a:path w="19473" h="21061" fill="norm" stroke="1" extrusionOk="0">
                <a:moveTo>
                  <a:pt x="632" y="21061"/>
                </a:moveTo>
                <a:cubicBezTo>
                  <a:pt x="-2127" y="6470"/>
                  <a:pt x="4153" y="-539"/>
                  <a:pt x="19473" y="33"/>
                </a:cubicBezTo>
              </a:path>
            </a:pathLst>
          </a:custGeom>
          <a:ln w="50800">
            <a:solidFill>
              <a:srgbClr val="FF37C4"/>
            </a:solidFill>
            <a:tailEnd type="triangle"/>
          </a:ln>
          <a:effectLst>
            <a:outerShdw sx="100000" sy="100000" kx="0" ky="0" algn="b" rotWithShape="0" blurRad="63500" dist="45400" dir="5400000">
              <a:srgbClr val="000000">
                <a:alpha val="42000"/>
              </a:srgbClr>
            </a:outerShdw>
          </a:effectLst>
        </p:spPr>
        <p:txBody>
          <a:bodyPr/>
          <a:lstStyle/>
          <a:p>
            <a:pPr/>
          </a:p>
        </p:txBody>
      </p:sp>
      <p:grpSp>
        <p:nvGrpSpPr>
          <p:cNvPr id="1512" name="Grouper"/>
          <p:cNvGrpSpPr/>
          <p:nvPr/>
        </p:nvGrpSpPr>
        <p:grpSpPr>
          <a:xfrm rot="19680000">
            <a:off x="1808637" y="969173"/>
            <a:ext cx="4405609" cy="5632164"/>
            <a:chOff x="0" y="0"/>
            <a:chExt cx="4405607" cy="5632162"/>
          </a:xfrm>
        </p:grpSpPr>
        <p:grpSp>
          <p:nvGrpSpPr>
            <p:cNvPr id="1507" name="Grouper"/>
            <p:cNvGrpSpPr/>
            <p:nvPr/>
          </p:nvGrpSpPr>
          <p:grpSpPr>
            <a:xfrm rot="960000">
              <a:off x="621226" y="340023"/>
              <a:ext cx="3163156" cy="4952116"/>
              <a:chOff x="0" y="0"/>
              <a:chExt cx="3163155" cy="4952114"/>
            </a:xfrm>
          </p:grpSpPr>
          <p:sp>
            <p:nvSpPr>
              <p:cNvPr id="1505" name="Rectangle"/>
              <p:cNvSpPr/>
              <p:nvPr/>
            </p:nvSpPr>
            <p:spPr>
              <a:xfrm>
                <a:off x="1885" y="0"/>
                <a:ext cx="3157720" cy="4927447"/>
              </a:xfrm>
              <a:prstGeom prst="rect">
                <a:avLst/>
              </a:prstGeom>
              <a:solidFill>
                <a:srgbClr val="FFFFFF"/>
              </a:solidFill>
              <a:ln w="12700" cap="flat">
                <a:noFill/>
                <a:miter lim="400000"/>
              </a:ln>
              <a:effectLst>
                <a:reflection blurRad="0" stA="50027" stPos="0" endA="0" endPos="40000" dist="0" dir="5400000" fadeDir="5400000" sx="100000" sy="-100000" kx="0" ky="0" algn="bl" rotWithShape="0"/>
              </a:effectLst>
            </p:spPr>
            <p:txBody>
              <a:bodyPr wrap="square" lIns="46037" tIns="46037" rIns="46037" bIns="46037" numCol="1" anchor="t">
                <a:noAutofit/>
              </a:bodyPr>
              <a:lstStyle/>
              <a:p>
                <a:pPr>
                  <a:buClrTx/>
                  <a:buSzTx/>
                  <a:buNone/>
                </a:pPr>
              </a:p>
            </p:txBody>
          </p:sp>
          <p:pic>
            <p:nvPicPr>
              <p:cNvPr id="1506" name="AD-2.LFMV (glissé(e)s).pdf" descr="AD-2.LFMV (glissé(e)s).pdf"/>
              <p:cNvPicPr>
                <a:picLocks noChangeAspect="1"/>
              </p:cNvPicPr>
              <p:nvPr/>
            </p:nvPicPr>
            <p:blipFill>
              <a:blip r:embed="rId3">
                <a:extLst/>
              </a:blip>
              <a:srcRect l="0" t="0" r="8913" b="0"/>
              <a:stretch>
                <a:fillRect/>
              </a:stretch>
            </p:blipFill>
            <p:spPr>
              <a:xfrm>
                <a:off x="0" y="24668"/>
                <a:ext cx="3163156" cy="4927447"/>
              </a:xfrm>
              <a:prstGeom prst="rect">
                <a:avLst/>
              </a:prstGeom>
              <a:ln w="12700" cap="flat">
                <a:noFill/>
                <a:miter lim="400000"/>
              </a:ln>
              <a:effectLst/>
            </p:spPr>
          </p:pic>
        </p:grpSp>
        <p:sp>
          <p:nvSpPr>
            <p:cNvPr id="1508" name="Rectangle"/>
            <p:cNvSpPr/>
            <p:nvPr/>
          </p:nvSpPr>
          <p:spPr>
            <a:xfrm rot="960000">
              <a:off x="1363825" y="192928"/>
              <a:ext cx="968092" cy="229911"/>
            </a:xfrm>
            <a:prstGeom prst="rect">
              <a:avLst/>
            </a:prstGeom>
            <a:noFill/>
            <a:ln w="50800" cap="flat">
              <a:solidFill>
                <a:srgbClr val="FF37C4"/>
              </a:solidFill>
              <a:prstDash val="solid"/>
              <a:miter lim="400000"/>
            </a:ln>
            <a:effectLst>
              <a:outerShdw sx="100000" sy="100000" kx="0" ky="0" algn="b" rotWithShape="0" blurRad="63500" dist="45400" dir="3000000">
                <a:srgbClr val="000000">
                  <a:alpha val="42000"/>
                </a:srgbClr>
              </a:outerShdw>
            </a:effectLst>
          </p:spPr>
          <p:txBody>
            <a:bodyPr wrap="square" lIns="46037" tIns="46037" rIns="46037" bIns="46037" numCol="1" anchor="t">
              <a:noAutofit/>
            </a:bodyPr>
            <a:lstStyle/>
            <a:p>
              <a:pPr>
                <a:buClrTx/>
                <a:buSzTx/>
                <a:buNone/>
              </a:pPr>
            </a:p>
          </p:txBody>
        </p:sp>
        <p:sp>
          <p:nvSpPr>
            <p:cNvPr id="1522" name="Ligne de connexion"/>
            <p:cNvSpPr/>
            <p:nvPr/>
          </p:nvSpPr>
          <p:spPr>
            <a:xfrm>
              <a:off x="2249253" y="414966"/>
              <a:ext cx="1861683" cy="2182735"/>
            </a:xfrm>
            <a:custGeom>
              <a:avLst/>
              <a:gdLst/>
              <a:ahLst/>
              <a:cxnLst>
                <a:cxn ang="0">
                  <a:pos x="wd2" y="hd2"/>
                </a:cxn>
                <a:cxn ang="5400000">
                  <a:pos x="wd2" y="hd2"/>
                </a:cxn>
                <a:cxn ang="10800000">
                  <a:pos x="wd2" y="hd2"/>
                </a:cxn>
                <a:cxn ang="16200000">
                  <a:pos x="wd2" y="hd2"/>
                </a:cxn>
              </a:cxnLst>
              <a:rect l="0" t="0" r="r" b="b"/>
              <a:pathLst>
                <a:path w="16201" h="21600" fill="norm" stroke="1" extrusionOk="0">
                  <a:moveTo>
                    <a:pt x="358" y="21600"/>
                  </a:moveTo>
                  <a:cubicBezTo>
                    <a:pt x="21600" y="12925"/>
                    <a:pt x="21481" y="5725"/>
                    <a:pt x="0" y="0"/>
                  </a:cubicBezTo>
                </a:path>
              </a:pathLst>
            </a:custGeom>
            <a:noFill/>
            <a:ln w="50800" cap="flat">
              <a:solidFill>
                <a:srgbClr val="FF37C4"/>
              </a:solidFill>
              <a:prstDash val="solid"/>
              <a:round/>
              <a:tailEnd type="triangle" w="med" len="med"/>
            </a:ln>
            <a:effectLst>
              <a:outerShdw sx="100000" sy="100000" kx="0" ky="0" algn="b" rotWithShape="0" blurRad="63500" dist="45400" dir="5400000">
                <a:srgbClr val="000000">
                  <a:alpha val="42000"/>
                </a:srgbClr>
              </a:outerShdw>
            </a:effectLst>
          </p:spPr>
          <p:txBody>
            <a:bodyPr/>
            <a:lstStyle/>
            <a:p>
              <a:pPr/>
            </a:p>
          </p:txBody>
        </p:sp>
        <p:sp>
          <p:nvSpPr>
            <p:cNvPr id="1510" name="Rectangle"/>
            <p:cNvSpPr/>
            <p:nvPr/>
          </p:nvSpPr>
          <p:spPr>
            <a:xfrm rot="960000">
              <a:off x="265027" y="4098542"/>
              <a:ext cx="1339765" cy="480206"/>
            </a:xfrm>
            <a:prstGeom prst="rect">
              <a:avLst/>
            </a:prstGeom>
            <a:noFill/>
            <a:ln w="50800" cap="flat">
              <a:solidFill>
                <a:srgbClr val="FF37C4"/>
              </a:solidFill>
              <a:prstDash val="solid"/>
              <a:miter lim="400000"/>
            </a:ln>
            <a:effectLst>
              <a:outerShdw sx="100000" sy="100000" kx="0" ky="0" algn="b" rotWithShape="0" blurRad="63500" dist="45400" dir="3000000">
                <a:srgbClr val="000000">
                  <a:alpha val="42000"/>
                </a:srgbClr>
              </a:outerShdw>
            </a:effectLst>
          </p:spPr>
          <p:txBody>
            <a:bodyPr wrap="square" lIns="46037" tIns="46037" rIns="46037" bIns="46037" numCol="1" anchor="t">
              <a:noAutofit/>
            </a:bodyPr>
            <a:lstStyle/>
            <a:p>
              <a:pPr>
                <a:buClrTx/>
                <a:buSzTx/>
                <a:buNone/>
              </a:pPr>
            </a:p>
          </p:txBody>
        </p:sp>
        <p:sp>
          <p:nvSpPr>
            <p:cNvPr id="1523" name="Ligne de connexion"/>
            <p:cNvSpPr/>
            <p:nvPr/>
          </p:nvSpPr>
          <p:spPr>
            <a:xfrm>
              <a:off x="1459663" y="2582783"/>
              <a:ext cx="1804003" cy="2117902"/>
            </a:xfrm>
            <a:custGeom>
              <a:avLst/>
              <a:gdLst/>
              <a:ahLst/>
              <a:cxnLst>
                <a:cxn ang="0">
                  <a:pos x="wd2" y="hd2"/>
                </a:cxn>
                <a:cxn ang="5400000">
                  <a:pos x="wd2" y="hd2"/>
                </a:cxn>
                <a:cxn ang="10800000">
                  <a:pos x="wd2" y="hd2"/>
                </a:cxn>
                <a:cxn ang="16200000">
                  <a:pos x="wd2" y="hd2"/>
                </a:cxn>
              </a:cxnLst>
              <a:rect l="0" t="0" r="r" b="b"/>
              <a:pathLst>
                <a:path w="16466" h="18158" fill="norm" stroke="1" extrusionOk="0">
                  <a:moveTo>
                    <a:pt x="7312" y="0"/>
                  </a:moveTo>
                  <a:cubicBezTo>
                    <a:pt x="21600" y="16260"/>
                    <a:pt x="19163" y="21600"/>
                    <a:pt x="0" y="16019"/>
                  </a:cubicBezTo>
                </a:path>
              </a:pathLst>
            </a:custGeom>
            <a:noFill/>
            <a:ln w="50800" cap="flat">
              <a:solidFill>
                <a:srgbClr val="FF37C4"/>
              </a:solidFill>
              <a:prstDash val="solid"/>
              <a:round/>
              <a:tailEnd type="triangle" w="med" len="med"/>
            </a:ln>
            <a:effectLst>
              <a:outerShdw sx="100000" sy="100000" kx="0" ky="0" algn="b" rotWithShape="0" blurRad="63500" dist="45400" dir="5400000">
                <a:srgbClr val="000000">
                  <a:alpha val="42000"/>
                </a:srgbClr>
              </a:outerShdw>
            </a:effectLst>
          </p:spPr>
          <p:txBody>
            <a:bodyPr/>
            <a:lstStyle/>
            <a:p>
              <a:pPr/>
            </a:p>
          </p:txBody>
        </p:sp>
      </p:grpSp>
      <p:grpSp>
        <p:nvGrpSpPr>
          <p:cNvPr id="1520" name="Grouper"/>
          <p:cNvGrpSpPr/>
          <p:nvPr/>
        </p:nvGrpSpPr>
        <p:grpSpPr>
          <a:xfrm rot="960000">
            <a:off x="2991797" y="1308282"/>
            <a:ext cx="3160406" cy="4953946"/>
            <a:chOff x="0" y="0"/>
            <a:chExt cx="3160405" cy="4953944"/>
          </a:xfrm>
        </p:grpSpPr>
        <p:grpSp>
          <p:nvGrpSpPr>
            <p:cNvPr id="1515" name="Grouper"/>
            <p:cNvGrpSpPr/>
            <p:nvPr/>
          </p:nvGrpSpPr>
          <p:grpSpPr>
            <a:xfrm>
              <a:off x="-1" y="-1"/>
              <a:ext cx="3160407" cy="4953946"/>
              <a:chOff x="0" y="0"/>
              <a:chExt cx="3160405" cy="4953944"/>
            </a:xfrm>
          </p:grpSpPr>
          <p:sp>
            <p:nvSpPr>
              <p:cNvPr id="1513" name="Rectangle"/>
              <p:cNvSpPr/>
              <p:nvPr/>
            </p:nvSpPr>
            <p:spPr>
              <a:xfrm>
                <a:off x="2687" y="26497"/>
                <a:ext cx="3157719" cy="4927448"/>
              </a:xfrm>
              <a:prstGeom prst="rect">
                <a:avLst/>
              </a:prstGeom>
              <a:solidFill>
                <a:srgbClr val="FFFFFF"/>
              </a:solidFill>
              <a:ln w="12700" cap="flat">
                <a:noFill/>
                <a:miter lim="400000"/>
              </a:ln>
              <a:effectLst>
                <a:reflection blurRad="0" stA="50027" stPos="0" endA="0" endPos="40000" dist="0" dir="5400000" fadeDir="5400000" sx="100000" sy="-100000" kx="0" ky="0" algn="bl" rotWithShape="0"/>
              </a:effectLst>
            </p:spPr>
            <p:txBody>
              <a:bodyPr wrap="square" lIns="46037" tIns="46037" rIns="46037" bIns="46037" numCol="1" anchor="t">
                <a:noAutofit/>
              </a:bodyPr>
              <a:lstStyle/>
              <a:p>
                <a:pPr>
                  <a:buClrTx/>
                  <a:buSzTx/>
                  <a:buNone/>
                </a:pPr>
              </a:p>
            </p:txBody>
          </p:sp>
          <p:pic>
            <p:nvPicPr>
              <p:cNvPr id="1514" name="AD-2.LFMV (glissé(e)s).pdf" descr="AD-2.LFMV (glissé(e)s).pdf"/>
              <p:cNvPicPr>
                <a:picLocks noChangeAspect="1"/>
              </p:cNvPicPr>
              <p:nvPr/>
            </p:nvPicPr>
            <p:blipFill>
              <a:blip r:embed="rId4">
                <a:extLst/>
              </a:blip>
              <a:srcRect l="6600" t="0" r="6600" b="0"/>
              <a:stretch>
                <a:fillRect/>
              </a:stretch>
            </p:blipFill>
            <p:spPr>
              <a:xfrm>
                <a:off x="0" y="0"/>
                <a:ext cx="3029277" cy="4951972"/>
              </a:xfrm>
              <a:prstGeom prst="rect">
                <a:avLst/>
              </a:prstGeom>
              <a:ln w="12700" cap="flat">
                <a:noFill/>
                <a:miter lim="400000"/>
              </a:ln>
              <a:effectLst/>
            </p:spPr>
          </p:pic>
        </p:grpSp>
        <p:sp>
          <p:nvSpPr>
            <p:cNvPr id="1516" name="Rectangle"/>
            <p:cNvSpPr/>
            <p:nvPr/>
          </p:nvSpPr>
          <p:spPr>
            <a:xfrm>
              <a:off x="1142181" y="295319"/>
              <a:ext cx="968091" cy="229911"/>
            </a:xfrm>
            <a:prstGeom prst="rect">
              <a:avLst/>
            </a:prstGeom>
            <a:noFill/>
            <a:ln w="50800" cap="flat">
              <a:solidFill>
                <a:srgbClr val="FF37C4"/>
              </a:solidFill>
              <a:prstDash val="solid"/>
              <a:miter lim="400000"/>
            </a:ln>
            <a:effectLst>
              <a:outerShdw sx="100000" sy="100000" kx="0" ky="0" algn="b" rotWithShape="0" blurRad="63500" dist="45400" dir="3000000">
                <a:srgbClr val="000000">
                  <a:alpha val="42000"/>
                </a:srgbClr>
              </a:outerShdw>
            </a:effectLst>
          </p:spPr>
          <p:txBody>
            <a:bodyPr wrap="square" lIns="46037" tIns="46037" rIns="46037" bIns="46037" numCol="1" anchor="t">
              <a:noAutofit/>
            </a:bodyPr>
            <a:lstStyle/>
            <a:p>
              <a:pPr>
                <a:buClrTx/>
                <a:buSzTx/>
                <a:buNone/>
              </a:pPr>
            </a:p>
          </p:txBody>
        </p:sp>
        <p:sp>
          <p:nvSpPr>
            <p:cNvPr id="1524" name="Ligne de connexion"/>
            <p:cNvSpPr/>
            <p:nvPr/>
          </p:nvSpPr>
          <p:spPr>
            <a:xfrm>
              <a:off x="2033526" y="363005"/>
              <a:ext cx="957944" cy="1516162"/>
            </a:xfrm>
            <a:custGeom>
              <a:avLst/>
              <a:gdLst/>
              <a:ahLst/>
              <a:cxnLst>
                <a:cxn ang="0">
                  <a:pos x="wd2" y="hd2"/>
                </a:cxn>
                <a:cxn ang="5400000">
                  <a:pos x="wd2" y="hd2"/>
                </a:cxn>
                <a:cxn ang="10800000">
                  <a:pos x="wd2" y="hd2"/>
                </a:cxn>
                <a:cxn ang="16200000">
                  <a:pos x="wd2" y="hd2"/>
                </a:cxn>
              </a:cxnLst>
              <a:rect l="0" t="0" r="r" b="b"/>
              <a:pathLst>
                <a:path w="21417" h="16201" fill="norm" stroke="1" extrusionOk="0">
                  <a:moveTo>
                    <a:pt x="21417" y="0"/>
                  </a:moveTo>
                  <a:cubicBezTo>
                    <a:pt x="6955" y="21440"/>
                    <a:pt x="-183" y="21600"/>
                    <a:pt x="4" y="479"/>
                  </a:cubicBezTo>
                </a:path>
              </a:pathLst>
            </a:custGeom>
            <a:noFill/>
            <a:ln w="50800" cap="flat">
              <a:solidFill>
                <a:srgbClr val="FF37C4"/>
              </a:solidFill>
              <a:prstDash val="solid"/>
              <a:round/>
              <a:tailEnd type="triangle" w="med" len="med"/>
            </a:ln>
            <a:effectLst>
              <a:outerShdw sx="100000" sy="100000" kx="0" ky="0" algn="b" rotWithShape="0" blurRad="63500" dist="45400" dir="5400000">
                <a:srgbClr val="000000">
                  <a:alpha val="42000"/>
                </a:srgbClr>
              </a:outerShdw>
            </a:effectLst>
          </p:spPr>
          <p:txBody>
            <a:bodyPr/>
            <a:lstStyle/>
            <a:p>
              <a:pPr/>
            </a:p>
          </p:txBody>
        </p:sp>
        <p:sp>
          <p:nvSpPr>
            <p:cNvPr id="1518" name="Rectangle"/>
            <p:cNvSpPr/>
            <p:nvPr/>
          </p:nvSpPr>
          <p:spPr>
            <a:xfrm>
              <a:off x="186834" y="1294130"/>
              <a:ext cx="1503476" cy="229910"/>
            </a:xfrm>
            <a:prstGeom prst="rect">
              <a:avLst/>
            </a:prstGeom>
            <a:noFill/>
            <a:ln w="50800" cap="flat">
              <a:solidFill>
                <a:srgbClr val="FF37C4"/>
              </a:solidFill>
              <a:prstDash val="solid"/>
              <a:miter lim="400000"/>
            </a:ln>
            <a:effectLst>
              <a:outerShdw sx="100000" sy="100000" kx="0" ky="0" algn="b" rotWithShape="0" blurRad="63500" dist="45400" dir="3000000">
                <a:srgbClr val="000000">
                  <a:alpha val="42000"/>
                </a:srgbClr>
              </a:outerShdw>
            </a:effectLst>
          </p:spPr>
          <p:txBody>
            <a:bodyPr wrap="square" lIns="46037" tIns="46037" rIns="46037" bIns="46037" numCol="1" anchor="t">
              <a:noAutofit/>
            </a:bodyPr>
            <a:lstStyle/>
            <a:p>
              <a:pPr>
                <a:buClrTx/>
                <a:buSzTx/>
                <a:buNone/>
              </a:pPr>
            </a:p>
          </p:txBody>
        </p:sp>
        <p:sp>
          <p:nvSpPr>
            <p:cNvPr id="1525" name="Ligne de connexion"/>
            <p:cNvSpPr/>
            <p:nvPr/>
          </p:nvSpPr>
          <p:spPr>
            <a:xfrm>
              <a:off x="1571035" y="359135"/>
              <a:ext cx="1422500" cy="2826477"/>
            </a:xfrm>
            <a:custGeom>
              <a:avLst/>
              <a:gdLst/>
              <a:ahLst/>
              <a:cxnLst>
                <a:cxn ang="0">
                  <a:pos x="wd2" y="hd2"/>
                </a:cxn>
                <a:cxn ang="5400000">
                  <a:pos x="wd2" y="hd2"/>
                </a:cxn>
                <a:cxn ang="10800000">
                  <a:pos x="wd2" y="hd2"/>
                </a:cxn>
                <a:cxn ang="16200000">
                  <a:pos x="wd2" y="hd2"/>
                </a:cxn>
              </a:cxnLst>
              <a:rect l="0" t="0" r="r" b="b"/>
              <a:pathLst>
                <a:path w="21600" h="16382" fill="norm" stroke="1" extrusionOk="0">
                  <a:moveTo>
                    <a:pt x="21600" y="0"/>
                  </a:moveTo>
                  <a:cubicBezTo>
                    <a:pt x="8739" y="19538"/>
                    <a:pt x="1539" y="21600"/>
                    <a:pt x="0" y="6186"/>
                  </a:cubicBezTo>
                </a:path>
              </a:pathLst>
            </a:custGeom>
            <a:noFill/>
            <a:ln w="50800" cap="flat">
              <a:solidFill>
                <a:srgbClr val="FF37C4"/>
              </a:solidFill>
              <a:prstDash val="solid"/>
              <a:round/>
              <a:tailEnd type="triangle" w="med" len="med"/>
            </a:ln>
            <a:effectLst>
              <a:outerShdw sx="100000" sy="100000" kx="0" ky="0" algn="b" rotWithShape="0" blurRad="63500" dist="45400" dir="5400000">
                <a:srgbClr val="000000">
                  <a:alpha val="42000"/>
                </a:srgbClr>
              </a:outerShdw>
            </a:effectLst>
          </p:spPr>
          <p:txBody>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498"/>
                                        </p:tgtEl>
                                        <p:attrNameLst>
                                          <p:attrName>style.visibility</p:attrName>
                                        </p:attrNameLst>
                                      </p:cBhvr>
                                      <p:to>
                                        <p:strVal val="visible"/>
                                      </p:to>
                                    </p:set>
                                    <p:animEffect filter="blinds(horizontal)" transition="in">
                                      <p:cBhvr>
                                        <p:cTn id="7" dur="500"/>
                                        <p:tgtEl>
                                          <p:spTgt spid="1498"/>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502"/>
                                        </p:tgtEl>
                                        <p:attrNameLst>
                                          <p:attrName>style.visibility</p:attrName>
                                        </p:attrNameLst>
                                      </p:cBhvr>
                                      <p:to>
                                        <p:strVal val="visible"/>
                                      </p:to>
                                    </p:set>
                                    <p:animEffect filter="fade" transition="in">
                                      <p:cBhvr>
                                        <p:cTn id="11" dur="500"/>
                                        <p:tgtEl>
                                          <p:spTgt spid="150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1503"/>
                                        </p:tgtEl>
                                        <p:attrNameLst>
                                          <p:attrName>style.visibility</p:attrName>
                                        </p:attrNameLst>
                                      </p:cBhvr>
                                      <p:to>
                                        <p:strVal val="visible"/>
                                      </p:to>
                                    </p:set>
                                    <p:animEffect filter="fade" transition="in">
                                      <p:cBhvr>
                                        <p:cTn id="16" dur="200"/>
                                        <p:tgtEl>
                                          <p:spTgt spid="1503"/>
                                        </p:tgtEl>
                                      </p:cBhvr>
                                    </p:animEffect>
                                  </p:childTnLst>
                                </p:cTn>
                              </p:par>
                            </p:childTnLst>
                          </p:cTn>
                        </p:par>
                        <p:par>
                          <p:cTn id="17" fill="hold">
                            <p:stCondLst>
                              <p:cond delay="200"/>
                            </p:stCondLst>
                            <p:childTnLst>
                              <p:par>
                                <p:cTn id="18" presetClass="entr" nodeType="afterEffect" presetID="10" grpId="4" fill="hold">
                                  <p:stCondLst>
                                    <p:cond delay="0"/>
                                  </p:stCondLst>
                                  <p:iterate type="el" backwards="0">
                                    <p:tmAbs val="0"/>
                                  </p:iterate>
                                  <p:childTnLst>
                                    <p:set>
                                      <p:cBhvr>
                                        <p:cTn id="19" fill="hold"/>
                                        <p:tgtEl>
                                          <p:spTgt spid="1521"/>
                                        </p:tgtEl>
                                        <p:attrNameLst>
                                          <p:attrName>style.visibility</p:attrName>
                                        </p:attrNameLst>
                                      </p:cBhvr>
                                      <p:to>
                                        <p:strVal val="visible"/>
                                      </p:to>
                                    </p:set>
                                    <p:animEffect filter="fade" transition="in">
                                      <p:cBhvr>
                                        <p:cTn id="20" dur="200"/>
                                        <p:tgtEl>
                                          <p:spTgt spid="1521"/>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5" fill="hold">
                                  <p:stCondLst>
                                    <p:cond delay="0"/>
                                  </p:stCondLst>
                                  <p:iterate type="el" backwards="0">
                                    <p:tmAbs val="0"/>
                                  </p:iterate>
                                  <p:childTnLst>
                                    <p:set>
                                      <p:cBhvr>
                                        <p:cTn id="24" fill="hold"/>
                                        <p:tgtEl>
                                          <p:spTgt spid="1512"/>
                                        </p:tgtEl>
                                        <p:attrNameLst>
                                          <p:attrName>style.visibility</p:attrName>
                                        </p:attrNameLst>
                                      </p:cBhvr>
                                      <p:to>
                                        <p:strVal val="visible"/>
                                      </p:to>
                                    </p:set>
                                    <p:animEffect filter="fade" transition="in">
                                      <p:cBhvr>
                                        <p:cTn id="25" dur="500"/>
                                        <p:tgtEl>
                                          <p:spTgt spid="1512"/>
                                        </p:tgtEl>
                                      </p:cBhvr>
                                    </p:animEffect>
                                  </p:childTnLst>
                                </p:cTn>
                              </p:par>
                            </p:childTnLst>
                          </p:cTn>
                        </p:par>
                        <p:par>
                          <p:cTn id="26" fill="hold">
                            <p:stCondLst>
                              <p:cond delay="0"/>
                            </p:stCondLst>
                            <p:childTnLst>
                              <p:par>
                                <p:cTn id="27" presetClass="path" nodeType="afterEffect" presetSubtype="0" presetID="-1" grpId="6" accel="50000" decel="50000" fill="hold">
                                  <p:stCondLst>
                                    <p:cond delay="1000"/>
                                  </p:stCondLst>
                                  <p:childTnLst>
                                    <p:animMotion path="M 0.000000 0.000000 L -0.181022 -0.001586" origin="layout" pathEditMode="relative">
                                      <p:cBhvr>
                                        <p:cTn id="28" dur="1000" fill="hold"/>
                                        <p:tgtEl>
                                          <p:spTgt spid="1512"/>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7" fill="hold">
                                  <p:stCondLst>
                                    <p:cond delay="0"/>
                                  </p:stCondLst>
                                  <p:iterate type="el" backwards="0">
                                    <p:tmAbs val="0"/>
                                  </p:iterate>
                                  <p:childTnLst>
                                    <p:set>
                                      <p:cBhvr>
                                        <p:cTn id="32" fill="hold"/>
                                        <p:tgtEl>
                                          <p:spTgt spid="1520"/>
                                        </p:tgtEl>
                                        <p:attrNameLst>
                                          <p:attrName>style.visibility</p:attrName>
                                        </p:attrNameLst>
                                      </p:cBhvr>
                                      <p:to>
                                        <p:strVal val="visible"/>
                                      </p:to>
                                    </p:set>
                                    <p:animEffect filter="fade" transition="in">
                                      <p:cBhvr>
                                        <p:cTn id="33" dur="200"/>
                                        <p:tgtEl>
                                          <p:spTgt spid="1520"/>
                                        </p:tgtEl>
                                      </p:cBhvr>
                                    </p:animEffect>
                                  </p:childTnLst>
                                </p:cTn>
                              </p:par>
                            </p:childTnLst>
                          </p:cTn>
                        </p:par>
                        <p:par>
                          <p:cTn id="34" fill="hold">
                            <p:stCondLst>
                              <p:cond delay="0"/>
                            </p:stCondLst>
                            <p:childTnLst>
                              <p:par>
                                <p:cTn id="35" presetClass="path" nodeType="afterEffect" presetSubtype="0" presetID="-1" grpId="8" accel="50000" decel="50000" fill="hold">
                                  <p:stCondLst>
                                    <p:cond delay="1000"/>
                                  </p:stCondLst>
                                  <p:childTnLst>
                                    <p:animMotion path="M 0.000000 0.000000 L 0.191798 0.003009" origin="layout" pathEditMode="relative">
                                      <p:cBhvr>
                                        <p:cTn id="36" dur="1000" fill="hold"/>
                                        <p:tgtEl>
                                          <p:spTgt spid="1520"/>
                                        </p:tgtEl>
                                        <p:attrNameLst>
                                          <p:attrName>ppt_x</p:attrName>
                                          <p:attrName>ppt_y</p:attrName>
                                        </p:attrNameLst>
                                      </p:cBhvr>
                                    </p:animMotion>
                                  </p:childTnLst>
                                </p:cTn>
                              </p:par>
                            </p:childTnLst>
                          </p:cTn>
                        </p:par>
                        <p:par>
                          <p:cTn id="37" fill="hold">
                            <p:stCondLst>
                              <p:cond delay="2000"/>
                            </p:stCondLst>
                            <p:childTnLst>
                              <p:par>
                                <p:cTn id="38" presetClass="entr" nodeType="afterEffect" presetSubtype="0" presetID="1" grpId="9" fill="hold">
                                  <p:stCondLst>
                                    <p:cond delay="0"/>
                                  </p:stCondLst>
                                  <p:iterate type="el" backwards="0">
                                    <p:tmAbs val="0"/>
                                  </p:iterate>
                                  <p:childTnLst>
                                    <p:set>
                                      <p:cBhvr>
                                        <p:cTn id="39" fill="hold"/>
                                        <p:tgtEl>
                                          <p:spTgt spid="14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8" grpId="1"/>
      <p:bldP build="whole" bldLvl="1" animBg="1" rev="0" advAuto="0" spid="1499" grpId="9"/>
      <p:bldP build="whole" bldLvl="1" animBg="1" rev="0" advAuto="0" spid="1512" grpId="5"/>
      <p:bldP build="whole" bldLvl="1" animBg="1" rev="0" advAuto="0" spid="1503" grpId="3"/>
      <p:bldP build="whole" bldLvl="1" animBg="1" rev="0" advAuto="0" spid="1521" grpId="4"/>
      <p:bldP build="whole" bldLvl="1" animBg="1" rev="0" advAuto="0" spid="1502" grpId="2"/>
      <p:bldP build="whole" bldLvl="1" animBg="1" rev="0" advAuto="0" spid="1520" grpId="7"/>
    </p:bldLst>
  </p:timing>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7" name="Aérodrome VFR Nuit avec limitations (3/3)"/>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896111">
              <a:spcBef>
                <a:spcPts val="0"/>
              </a:spcBef>
              <a:buClrTx/>
              <a:buSzTx/>
              <a:buNone/>
              <a:defRPr sz="3528">
                <a:solidFill>
                  <a:srgbClr val="FFFFFF"/>
                </a:solidFill>
                <a:latin typeface="Franklin Gothic Book"/>
                <a:ea typeface="Franklin Gothic Book"/>
                <a:cs typeface="Franklin Gothic Book"/>
                <a:sym typeface="Franklin Gothic Book"/>
              </a:defRPr>
            </a:lvl1pPr>
          </a:lstStyle>
          <a:p>
            <a:pPr/>
            <a:r>
              <a:t>Aérodrome VFR Nuit avec limitations (3/3)</a:t>
            </a:r>
          </a:p>
        </p:txBody>
      </p:sp>
      <p:sp>
        <p:nvSpPr>
          <p:cNvPr id="152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grpSp>
        <p:nvGrpSpPr>
          <p:cNvPr id="1531" name="Grouper"/>
          <p:cNvGrpSpPr/>
          <p:nvPr/>
        </p:nvGrpSpPr>
        <p:grpSpPr>
          <a:xfrm>
            <a:off x="2432665" y="1321531"/>
            <a:ext cx="3164602" cy="4927448"/>
            <a:chOff x="0" y="0"/>
            <a:chExt cx="3164600" cy="4927446"/>
          </a:xfrm>
        </p:grpSpPr>
        <p:sp>
          <p:nvSpPr>
            <p:cNvPr id="1529" name="Rectangle"/>
            <p:cNvSpPr/>
            <p:nvPr/>
          </p:nvSpPr>
          <p:spPr>
            <a:xfrm>
              <a:off x="0" y="0"/>
              <a:ext cx="3157719" cy="4927447"/>
            </a:xfrm>
            <a:prstGeom prst="rect">
              <a:avLst/>
            </a:prstGeom>
            <a:solidFill>
              <a:srgbClr val="FFFFFF"/>
            </a:solidFill>
            <a:ln w="12700" cap="flat">
              <a:noFill/>
              <a:miter lim="400000"/>
            </a:ln>
            <a:effectLst>
              <a:reflection blurRad="0" stA="50027" stPos="0" endA="0" endPos="40000" dist="0" dir="5400000" fadeDir="5400000" sx="100000" sy="-100000" kx="0" ky="0" algn="bl" rotWithShape="0"/>
            </a:effectLst>
          </p:spPr>
          <p:txBody>
            <a:bodyPr wrap="square" lIns="46037" tIns="46037" rIns="46037" bIns="46037" numCol="1" anchor="t">
              <a:noAutofit/>
            </a:bodyPr>
            <a:lstStyle/>
            <a:p>
              <a:pPr>
                <a:buClrTx/>
                <a:buSzTx/>
                <a:buNone/>
              </a:pPr>
            </a:p>
          </p:txBody>
        </p:sp>
        <p:pic>
          <p:nvPicPr>
            <p:cNvPr id="1530" name="AD-2.LFLQ (glissé(e)s).pdf" descr="AD-2.LFLQ (glissé(e)s).pdf"/>
            <p:cNvPicPr>
              <a:picLocks noChangeAspect="1"/>
            </p:cNvPicPr>
            <p:nvPr/>
          </p:nvPicPr>
          <p:blipFill>
            <a:blip r:embed="rId2">
              <a:extLst/>
            </a:blip>
            <a:srcRect l="9043" t="0" r="0" b="0"/>
            <a:stretch>
              <a:fillRect/>
            </a:stretch>
          </p:blipFill>
          <p:spPr>
            <a:xfrm>
              <a:off x="31136" y="19613"/>
              <a:ext cx="3133465" cy="4888179"/>
            </a:xfrm>
            <a:prstGeom prst="rect">
              <a:avLst/>
            </a:prstGeom>
            <a:ln w="12700" cap="flat">
              <a:noFill/>
              <a:miter lim="400000"/>
            </a:ln>
            <a:effectLst/>
          </p:spPr>
        </p:pic>
      </p:grpSp>
      <p:grpSp>
        <p:nvGrpSpPr>
          <p:cNvPr id="1536" name="Grouper"/>
          <p:cNvGrpSpPr/>
          <p:nvPr/>
        </p:nvGrpSpPr>
        <p:grpSpPr>
          <a:xfrm>
            <a:off x="2561612" y="1379219"/>
            <a:ext cx="2960348" cy="4498867"/>
            <a:chOff x="0" y="0"/>
            <a:chExt cx="2960347" cy="4498865"/>
          </a:xfrm>
        </p:grpSpPr>
        <p:sp>
          <p:nvSpPr>
            <p:cNvPr id="1532" name="Rectangle"/>
            <p:cNvSpPr/>
            <p:nvPr/>
          </p:nvSpPr>
          <p:spPr>
            <a:xfrm>
              <a:off x="0" y="4248497"/>
              <a:ext cx="849346" cy="250369"/>
            </a:xfrm>
            <a:prstGeom prst="rect">
              <a:avLst/>
            </a:prstGeom>
            <a:noFill/>
            <a:ln w="50800" cap="flat">
              <a:solidFill>
                <a:srgbClr val="FF37C4"/>
              </a:solidFill>
              <a:prstDash val="solid"/>
              <a:miter lim="400000"/>
            </a:ln>
            <a:effectLst>
              <a:outerShdw sx="100000" sy="100000" kx="0" ky="0" algn="b" rotWithShape="0" blurRad="63500" dist="45400" dir="3000000">
                <a:srgbClr val="000000">
                  <a:alpha val="42000"/>
                </a:srgbClr>
              </a:outerShdw>
            </a:effectLst>
          </p:spPr>
          <p:txBody>
            <a:bodyPr wrap="square" lIns="46037" tIns="46037" rIns="46037" bIns="46037" numCol="1" anchor="t">
              <a:noAutofit/>
            </a:bodyPr>
            <a:lstStyle/>
            <a:p>
              <a:pPr>
                <a:buClrTx/>
                <a:buSzTx/>
                <a:buNone/>
              </a:pPr>
            </a:p>
          </p:txBody>
        </p:sp>
        <p:sp>
          <p:nvSpPr>
            <p:cNvPr id="1533" name="Rectangle"/>
            <p:cNvSpPr/>
            <p:nvPr/>
          </p:nvSpPr>
          <p:spPr>
            <a:xfrm>
              <a:off x="1778976" y="0"/>
              <a:ext cx="1181372" cy="229910"/>
            </a:xfrm>
            <a:prstGeom prst="rect">
              <a:avLst/>
            </a:prstGeom>
            <a:noFill/>
            <a:ln w="50800" cap="flat">
              <a:solidFill>
                <a:srgbClr val="FF37C4"/>
              </a:solidFill>
              <a:prstDash val="solid"/>
              <a:miter lim="400000"/>
            </a:ln>
            <a:effectLst>
              <a:outerShdw sx="100000" sy="100000" kx="0" ky="0" algn="b" rotWithShape="0" blurRad="63500" dist="45400" dir="3000000">
                <a:srgbClr val="000000">
                  <a:alpha val="42000"/>
                </a:srgbClr>
              </a:outerShdw>
            </a:effectLst>
          </p:spPr>
          <p:txBody>
            <a:bodyPr wrap="square" lIns="46037" tIns="46037" rIns="46037" bIns="46037" numCol="1" anchor="t">
              <a:noAutofit/>
            </a:bodyPr>
            <a:lstStyle/>
            <a:p>
              <a:pPr>
                <a:buClrTx/>
                <a:buSzTx/>
                <a:buNone/>
              </a:pPr>
            </a:p>
          </p:txBody>
        </p:sp>
        <p:sp>
          <p:nvSpPr>
            <p:cNvPr id="1544" name="Ligne de connexion"/>
            <p:cNvSpPr/>
            <p:nvPr/>
          </p:nvSpPr>
          <p:spPr>
            <a:xfrm>
              <a:off x="468473" y="117579"/>
              <a:ext cx="1436980" cy="2317898"/>
            </a:xfrm>
            <a:custGeom>
              <a:avLst/>
              <a:gdLst/>
              <a:ahLst/>
              <a:cxnLst>
                <a:cxn ang="0">
                  <a:pos x="wd2" y="hd2"/>
                </a:cxn>
                <a:cxn ang="5400000">
                  <a:pos x="wd2" y="hd2"/>
                </a:cxn>
                <a:cxn ang="10800000">
                  <a:pos x="wd2" y="hd2"/>
                </a:cxn>
                <a:cxn ang="16200000">
                  <a:pos x="wd2" y="hd2"/>
                </a:cxn>
              </a:cxnLst>
              <a:rect l="0" t="0" r="r" b="b"/>
              <a:pathLst>
                <a:path w="16391" h="20755" fill="norm" stroke="1" extrusionOk="0">
                  <a:moveTo>
                    <a:pt x="10071" y="20755"/>
                  </a:moveTo>
                  <a:cubicBezTo>
                    <a:pt x="-5209" y="6046"/>
                    <a:pt x="-3102" y="-845"/>
                    <a:pt x="16391" y="82"/>
                  </a:cubicBezTo>
                </a:path>
              </a:pathLst>
            </a:custGeom>
            <a:noFill/>
            <a:ln w="50800" cap="flat">
              <a:solidFill>
                <a:srgbClr val="FF37C4"/>
              </a:solidFill>
              <a:prstDash val="solid"/>
              <a:round/>
              <a:tailEnd type="triangle" w="med" len="med"/>
            </a:ln>
            <a:effectLst>
              <a:outerShdw sx="100000" sy="100000" kx="0" ky="0" algn="b" rotWithShape="0" blurRad="63500" dist="45400" dir="5400000">
                <a:srgbClr val="000000">
                  <a:alpha val="42000"/>
                </a:srgbClr>
              </a:outerShdw>
            </a:effectLst>
          </p:spPr>
          <p:txBody>
            <a:bodyPr/>
            <a:lstStyle/>
            <a:p>
              <a:pPr/>
            </a:p>
          </p:txBody>
        </p:sp>
        <p:sp>
          <p:nvSpPr>
            <p:cNvPr id="1545" name="Ligne de connexion"/>
            <p:cNvSpPr/>
            <p:nvPr/>
          </p:nvSpPr>
          <p:spPr>
            <a:xfrm>
              <a:off x="749065" y="2442567"/>
              <a:ext cx="2132810" cy="1921510"/>
            </a:xfrm>
            <a:custGeom>
              <a:avLst/>
              <a:gdLst/>
              <a:ahLst/>
              <a:cxnLst>
                <a:cxn ang="0">
                  <a:pos x="wd2" y="hd2"/>
                </a:cxn>
                <a:cxn ang="5400000">
                  <a:pos x="wd2" y="hd2"/>
                </a:cxn>
                <a:cxn ang="10800000">
                  <a:pos x="wd2" y="hd2"/>
                </a:cxn>
                <a:cxn ang="16200000">
                  <a:pos x="wd2" y="hd2"/>
                </a:cxn>
              </a:cxnLst>
              <a:rect l="0" t="0" r="r" b="b"/>
              <a:pathLst>
                <a:path w="16301" h="20694" fill="norm" stroke="1" extrusionOk="0">
                  <a:moveTo>
                    <a:pt x="4736" y="0"/>
                  </a:moveTo>
                  <a:cubicBezTo>
                    <a:pt x="21600" y="14734"/>
                    <a:pt x="20021" y="21600"/>
                    <a:pt x="0" y="20599"/>
                  </a:cubicBezTo>
                </a:path>
              </a:pathLst>
            </a:custGeom>
            <a:noFill/>
            <a:ln w="50800" cap="flat">
              <a:solidFill>
                <a:srgbClr val="FF37C4"/>
              </a:solidFill>
              <a:prstDash val="solid"/>
              <a:round/>
              <a:tailEnd type="triangle" w="med" len="med"/>
            </a:ln>
            <a:effectLst>
              <a:outerShdw sx="100000" sy="100000" kx="0" ky="0" algn="b" rotWithShape="0" blurRad="63500" dist="45400" dir="5400000">
                <a:srgbClr val="000000">
                  <a:alpha val="42000"/>
                </a:srgbClr>
              </a:outerShdw>
            </a:effectLst>
          </p:spPr>
          <p:txBody>
            <a:bodyPr/>
            <a:lstStyle/>
            <a:p>
              <a:pPr/>
            </a:p>
          </p:txBody>
        </p:sp>
      </p:grpSp>
      <p:grpSp>
        <p:nvGrpSpPr>
          <p:cNvPr id="1543" name="Grouper"/>
          <p:cNvGrpSpPr/>
          <p:nvPr/>
        </p:nvGrpSpPr>
        <p:grpSpPr>
          <a:xfrm>
            <a:off x="2357410" y="1321531"/>
            <a:ext cx="3315112" cy="4927448"/>
            <a:chOff x="0" y="0"/>
            <a:chExt cx="3315110" cy="4927446"/>
          </a:xfrm>
        </p:grpSpPr>
        <p:sp>
          <p:nvSpPr>
            <p:cNvPr id="1537" name="Rectangle"/>
            <p:cNvSpPr/>
            <p:nvPr/>
          </p:nvSpPr>
          <p:spPr>
            <a:xfrm>
              <a:off x="157392" y="0"/>
              <a:ext cx="3157719" cy="4927447"/>
            </a:xfrm>
            <a:prstGeom prst="rect">
              <a:avLst/>
            </a:prstGeom>
            <a:solidFill>
              <a:srgbClr val="FFFFFF"/>
            </a:solidFill>
            <a:ln w="12700" cap="flat">
              <a:noFill/>
              <a:miter lim="400000"/>
            </a:ln>
            <a:effectLst>
              <a:reflection blurRad="0" stA="50027" stPos="0" endA="0" endPos="40000" dist="0" dir="5400000" fadeDir="5400000" sx="100000" sy="-100000" kx="0" ky="0" algn="bl" rotWithShape="0"/>
            </a:effectLst>
          </p:spPr>
          <p:txBody>
            <a:bodyPr wrap="square" lIns="46037" tIns="46037" rIns="46037" bIns="46037" numCol="1" anchor="t">
              <a:noAutofit/>
            </a:bodyPr>
            <a:lstStyle/>
            <a:p>
              <a:pPr>
                <a:buClrTx/>
                <a:buSzTx/>
                <a:buNone/>
              </a:pPr>
            </a:p>
          </p:txBody>
        </p:sp>
        <p:pic>
          <p:nvPicPr>
            <p:cNvPr id="1538" name="AD-2.LFLQ (glissé(e)s).pdf" descr="AD-2.LFLQ (glissé(e)s).pdf"/>
            <p:cNvPicPr>
              <a:picLocks noChangeAspect="1"/>
            </p:cNvPicPr>
            <p:nvPr/>
          </p:nvPicPr>
          <p:blipFill>
            <a:blip r:embed="rId3">
              <a:extLst/>
            </a:blip>
            <a:srcRect l="1562" t="905" r="10149" b="905"/>
            <a:stretch>
              <a:fillRect/>
            </a:stretch>
          </p:blipFill>
          <p:spPr>
            <a:xfrm>
              <a:off x="220403" y="45506"/>
              <a:ext cx="3033499" cy="4787030"/>
            </a:xfrm>
            <a:prstGeom prst="rect">
              <a:avLst/>
            </a:prstGeom>
            <a:ln w="12700" cap="flat">
              <a:noFill/>
              <a:miter lim="400000"/>
            </a:ln>
            <a:effectLst/>
          </p:spPr>
        </p:pic>
        <p:sp>
          <p:nvSpPr>
            <p:cNvPr id="1539" name="Rectangle"/>
            <p:cNvSpPr/>
            <p:nvPr/>
          </p:nvSpPr>
          <p:spPr>
            <a:xfrm>
              <a:off x="1292652" y="307503"/>
              <a:ext cx="968092" cy="229911"/>
            </a:xfrm>
            <a:prstGeom prst="rect">
              <a:avLst/>
            </a:prstGeom>
            <a:noFill/>
            <a:ln w="50800" cap="flat">
              <a:solidFill>
                <a:srgbClr val="FF37C4"/>
              </a:solidFill>
              <a:prstDash val="solid"/>
              <a:miter lim="400000"/>
            </a:ln>
            <a:effectLst>
              <a:outerShdw sx="100000" sy="100000" kx="0" ky="0" algn="b" rotWithShape="0" blurRad="63500" dist="45400" dir="3000000">
                <a:srgbClr val="000000">
                  <a:alpha val="42000"/>
                </a:srgbClr>
              </a:outerShdw>
            </a:effectLst>
          </p:spPr>
          <p:txBody>
            <a:bodyPr wrap="square" lIns="46037" tIns="46037" rIns="46037" bIns="46037" numCol="1" anchor="t">
              <a:noAutofit/>
            </a:bodyPr>
            <a:lstStyle/>
            <a:p>
              <a:pPr>
                <a:buClrTx/>
                <a:buSzTx/>
                <a:buNone/>
              </a:pPr>
            </a:p>
          </p:txBody>
        </p:sp>
        <p:sp>
          <p:nvSpPr>
            <p:cNvPr id="1546" name="Ligne de connexion"/>
            <p:cNvSpPr/>
            <p:nvPr/>
          </p:nvSpPr>
          <p:spPr>
            <a:xfrm>
              <a:off x="546908" y="331753"/>
              <a:ext cx="738188" cy="421447"/>
            </a:xfrm>
            <a:custGeom>
              <a:avLst/>
              <a:gdLst/>
              <a:ahLst/>
              <a:cxnLst>
                <a:cxn ang="0">
                  <a:pos x="wd2" y="hd2"/>
                </a:cxn>
                <a:cxn ang="5400000">
                  <a:pos x="wd2" y="hd2"/>
                </a:cxn>
                <a:cxn ang="10800000">
                  <a:pos x="wd2" y="hd2"/>
                </a:cxn>
                <a:cxn ang="16200000">
                  <a:pos x="wd2" y="hd2"/>
                </a:cxn>
              </a:cxnLst>
              <a:rect l="0" t="0" r="r" b="b"/>
              <a:pathLst>
                <a:path w="20042" h="16582" fill="norm" stroke="1" extrusionOk="0">
                  <a:moveTo>
                    <a:pt x="20042" y="8538"/>
                  </a:moveTo>
                  <a:cubicBezTo>
                    <a:pt x="5019" y="21600"/>
                    <a:pt x="-1558" y="18754"/>
                    <a:pt x="310" y="0"/>
                  </a:cubicBezTo>
                </a:path>
              </a:pathLst>
            </a:custGeom>
            <a:noFill/>
            <a:ln w="50800" cap="flat">
              <a:solidFill>
                <a:srgbClr val="FF37C4"/>
              </a:solidFill>
              <a:prstDash val="solid"/>
              <a:round/>
              <a:tailEnd type="triangle" w="med" len="med"/>
            </a:ln>
            <a:effectLst>
              <a:outerShdw sx="100000" sy="100000" kx="0" ky="0" algn="b" rotWithShape="0" blurRad="63500" dist="45400" dir="5400000">
                <a:srgbClr val="000000">
                  <a:alpha val="42000"/>
                </a:srgbClr>
              </a:outerShdw>
            </a:effectLst>
          </p:spPr>
          <p:txBody>
            <a:bodyPr/>
            <a:lstStyle/>
            <a:p>
              <a:pPr/>
            </a:p>
          </p:txBody>
        </p:sp>
        <p:sp>
          <p:nvSpPr>
            <p:cNvPr id="1541" name="Rectangle"/>
            <p:cNvSpPr/>
            <p:nvPr/>
          </p:nvSpPr>
          <p:spPr>
            <a:xfrm>
              <a:off x="362705" y="2270932"/>
              <a:ext cx="2791617" cy="276444"/>
            </a:xfrm>
            <a:prstGeom prst="rect">
              <a:avLst/>
            </a:prstGeom>
            <a:noFill/>
            <a:ln w="50800" cap="flat">
              <a:solidFill>
                <a:srgbClr val="FF37C4"/>
              </a:solidFill>
              <a:prstDash val="solid"/>
              <a:miter lim="400000"/>
            </a:ln>
            <a:effectLst>
              <a:outerShdw sx="100000" sy="100000" kx="0" ky="0" algn="b" rotWithShape="0" blurRad="63500" dist="45400" dir="3000000">
                <a:srgbClr val="000000">
                  <a:alpha val="42000"/>
                </a:srgbClr>
              </a:outerShdw>
            </a:effectLst>
          </p:spPr>
          <p:txBody>
            <a:bodyPr wrap="square" lIns="46037" tIns="46037" rIns="46037" bIns="46037" numCol="1" anchor="t">
              <a:noAutofit/>
            </a:bodyPr>
            <a:lstStyle/>
            <a:p>
              <a:pPr>
                <a:buClrTx/>
                <a:buSzTx/>
                <a:buNone/>
              </a:pPr>
            </a:p>
          </p:txBody>
        </p:sp>
        <p:sp>
          <p:nvSpPr>
            <p:cNvPr id="1547" name="Ligne de connexion"/>
            <p:cNvSpPr/>
            <p:nvPr/>
          </p:nvSpPr>
          <p:spPr>
            <a:xfrm>
              <a:off x="-1" y="525899"/>
              <a:ext cx="1295298" cy="1926461"/>
            </a:xfrm>
            <a:custGeom>
              <a:avLst/>
              <a:gdLst/>
              <a:ahLst/>
              <a:cxnLst>
                <a:cxn ang="0">
                  <a:pos x="wd2" y="hd2"/>
                </a:cxn>
                <a:cxn ang="5400000">
                  <a:pos x="wd2" y="hd2"/>
                </a:cxn>
                <a:cxn ang="10800000">
                  <a:pos x="wd2" y="hd2"/>
                </a:cxn>
                <a:cxn ang="16200000">
                  <a:pos x="wd2" y="hd2"/>
                </a:cxn>
              </a:cxnLst>
              <a:rect l="0" t="0" r="r" b="b"/>
              <a:pathLst>
                <a:path w="16863" h="20842" fill="norm" stroke="1" extrusionOk="0">
                  <a:moveTo>
                    <a:pt x="16863" y="0"/>
                  </a:moveTo>
                  <a:cubicBezTo>
                    <a:pt x="-1162" y="14675"/>
                    <a:pt x="-4737" y="21600"/>
                    <a:pt x="6139" y="20776"/>
                  </a:cubicBezTo>
                </a:path>
              </a:pathLst>
            </a:custGeom>
            <a:noFill/>
            <a:ln w="50800" cap="flat">
              <a:solidFill>
                <a:srgbClr val="FF37C4"/>
              </a:solidFill>
              <a:prstDash val="solid"/>
              <a:round/>
              <a:tailEnd type="triangle" w="med" len="med"/>
            </a:ln>
            <a:effectLst>
              <a:outerShdw sx="100000" sy="100000" kx="0" ky="0" algn="b" rotWithShape="0" blurRad="63500" dist="45400" dir="5400000">
                <a:srgbClr val="000000">
                  <a:alpha val="42000"/>
                </a:srgbClr>
              </a:outerShdw>
            </a:effectLst>
          </p:spPr>
          <p:txBody>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527"/>
                                        </p:tgtEl>
                                        <p:attrNameLst>
                                          <p:attrName>style.visibility</p:attrName>
                                        </p:attrNameLst>
                                      </p:cBhvr>
                                      <p:to>
                                        <p:strVal val="visible"/>
                                      </p:to>
                                    </p:set>
                                    <p:animEffect filter="blinds(horizontal)" transition="in">
                                      <p:cBhvr>
                                        <p:cTn id="7" dur="500"/>
                                        <p:tgtEl>
                                          <p:spTgt spid="1527"/>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531"/>
                                        </p:tgtEl>
                                        <p:attrNameLst>
                                          <p:attrName>style.visibility</p:attrName>
                                        </p:attrNameLst>
                                      </p:cBhvr>
                                      <p:to>
                                        <p:strVal val="visible"/>
                                      </p:to>
                                    </p:set>
                                    <p:animEffect filter="fade" transition="in">
                                      <p:cBhvr>
                                        <p:cTn id="11" dur="1000"/>
                                        <p:tgtEl>
                                          <p:spTgt spid="153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1536"/>
                                        </p:tgtEl>
                                        <p:attrNameLst>
                                          <p:attrName>style.visibility</p:attrName>
                                        </p:attrNameLst>
                                      </p:cBhvr>
                                      <p:to>
                                        <p:strVal val="visible"/>
                                      </p:to>
                                    </p:set>
                                    <p:animEffect filter="fade" transition="in">
                                      <p:cBhvr>
                                        <p:cTn id="16" dur="200"/>
                                        <p:tgtEl>
                                          <p:spTgt spid="1536"/>
                                        </p:tgtEl>
                                      </p:cBhvr>
                                    </p:animEffect>
                                  </p:childTnLst>
                                </p:cTn>
                              </p:par>
                            </p:childTnLst>
                          </p:cTn>
                        </p:par>
                        <p:par>
                          <p:cTn id="17" fill="hold">
                            <p:stCondLst>
                              <p:cond delay="0"/>
                            </p:stCondLst>
                            <p:childTnLst>
                              <p:par>
                                <p:cTn id="18" presetClass="path" nodeType="afterEffect" presetSubtype="0" presetID="-1" grpId="4" accel="50000" decel="50000" fill="hold">
                                  <p:stCondLst>
                                    <p:cond delay="1000"/>
                                  </p:stCondLst>
                                  <p:childTnLst>
                                    <p:animMotion path="M 0.000000 0.000000 L -0.162125 0.000444" origin="layout" pathEditMode="relative">
                                      <p:cBhvr>
                                        <p:cTn id="19" dur="1000" fill="hold"/>
                                        <p:tgtEl>
                                          <p:spTgt spid="1531"/>
                                        </p:tgtEl>
                                        <p:attrNameLst>
                                          <p:attrName>ppt_x</p:attrName>
                                          <p:attrName>ppt_y</p:attrName>
                                        </p:attrNameLst>
                                      </p:cBhvr>
                                    </p:animMotion>
                                  </p:childTnLst>
                                </p:cTn>
                              </p:par>
                            </p:childTnLst>
                          </p:cTn>
                        </p:par>
                        <p:par>
                          <p:cTn id="20" fill="hold">
                            <p:stCondLst>
                              <p:cond delay="0"/>
                            </p:stCondLst>
                            <p:childTnLst>
                              <p:par>
                                <p:cTn id="21" presetClass="path" nodeType="withEffect" presetSubtype="0" presetID="-1" grpId="5" accel="50000" decel="50000" fill="hold">
                                  <p:stCondLst>
                                    <p:cond delay="0"/>
                                  </p:stCondLst>
                                  <p:childTnLst>
                                    <p:animMotion path="M 0.000000 0.000000 L -0.162769 -0.002775" origin="layout" pathEditMode="relative">
                                      <p:cBhvr>
                                        <p:cTn id="22" dur="1000" fill="hold"/>
                                        <p:tgtEl>
                                          <p:spTgt spid="1536"/>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6" fill="hold">
                                  <p:stCondLst>
                                    <p:cond delay="0"/>
                                  </p:stCondLst>
                                  <p:iterate type="el" backwards="0">
                                    <p:tmAbs val="0"/>
                                  </p:iterate>
                                  <p:childTnLst>
                                    <p:set>
                                      <p:cBhvr>
                                        <p:cTn id="26" fill="hold"/>
                                        <p:tgtEl>
                                          <p:spTgt spid="1543"/>
                                        </p:tgtEl>
                                        <p:attrNameLst>
                                          <p:attrName>style.visibility</p:attrName>
                                        </p:attrNameLst>
                                      </p:cBhvr>
                                      <p:to>
                                        <p:strVal val="visible"/>
                                      </p:to>
                                    </p:set>
                                    <p:animEffect filter="fade" transition="in">
                                      <p:cBhvr>
                                        <p:cTn id="27" dur="1000"/>
                                        <p:tgtEl>
                                          <p:spTgt spid="1543"/>
                                        </p:tgtEl>
                                      </p:cBhvr>
                                    </p:animEffect>
                                  </p:childTnLst>
                                </p:cTn>
                              </p:par>
                            </p:childTnLst>
                          </p:cTn>
                        </p:par>
                        <p:par>
                          <p:cTn id="28" fill="hold">
                            <p:stCondLst>
                              <p:cond delay="0"/>
                            </p:stCondLst>
                            <p:childTnLst>
                              <p:par>
                                <p:cTn id="29" presetClass="path" nodeType="afterEffect" presetSubtype="0" presetID="-1" grpId="7" accel="50000" decel="50000" fill="hold">
                                  <p:stCondLst>
                                    <p:cond delay="1000"/>
                                  </p:stCondLst>
                                  <p:childTnLst>
                                    <p:animMotion path="M 0.000000 0.000000 L 0.255253 -0.001849" origin="layout" pathEditMode="relative">
                                      <p:cBhvr>
                                        <p:cTn id="30" dur="1000" fill="hold"/>
                                        <p:tgtEl>
                                          <p:spTgt spid="1543"/>
                                        </p:tgtEl>
                                        <p:attrNameLst>
                                          <p:attrName>ppt_x</p:attrName>
                                          <p:attrName>ppt_y</p:attrName>
                                        </p:attrNameLst>
                                      </p:cBhvr>
                                    </p:animMotion>
                                  </p:childTnLst>
                                </p:cTn>
                              </p:par>
                            </p:childTnLst>
                          </p:cTn>
                        </p:par>
                        <p:par>
                          <p:cTn id="31" fill="hold">
                            <p:stCondLst>
                              <p:cond delay="2000"/>
                            </p:stCondLst>
                            <p:childTnLst>
                              <p:par>
                                <p:cTn id="32" presetClass="entr" nodeType="afterEffect" presetSubtype="0" presetID="1" grpId="8" fill="hold">
                                  <p:stCondLst>
                                    <p:cond delay="0"/>
                                  </p:stCondLst>
                                  <p:iterate type="el" backwards="0">
                                    <p:tmAbs val="0"/>
                                  </p:iterate>
                                  <p:childTnLst>
                                    <p:set>
                                      <p:cBhvr>
                                        <p:cTn id="33" fill="hold"/>
                                        <p:tgtEl>
                                          <p:spTgt spid="15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6" grpId="3"/>
      <p:bldP build="whole" bldLvl="1" animBg="1" rev="0" advAuto="0" spid="1527" grpId="1"/>
      <p:bldP build="whole" bldLvl="1" animBg="1" rev="0" advAuto="0" spid="1531" grpId="2"/>
      <p:bldP build="whole" bldLvl="1" animBg="1" rev="0" advAuto="0" spid="1543" grpId="6"/>
      <p:bldP build="whole" bldLvl="1" animBg="1" rev="0" advAuto="0" spid="1528" grpId="8"/>
    </p:bldLst>
  </p:timing>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9" name="Conditions météorologiques"/>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Conditions météorologiques</a:t>
            </a:r>
          </a:p>
        </p:txBody>
      </p:sp>
      <p:sp>
        <p:nvSpPr>
          <p:cNvPr id="155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pic>
        <p:nvPicPr>
          <p:cNvPr id="1551" name="VOL-DE-NUIT-ET-SERA-WEB 1.jpg" descr="VOL-DE-NUIT-ET-SERA-WEB 1.jpg"/>
          <p:cNvPicPr>
            <a:picLocks noChangeAspect="1"/>
          </p:cNvPicPr>
          <p:nvPr/>
        </p:nvPicPr>
        <p:blipFill>
          <a:blip r:embed="rId2">
            <a:extLst/>
          </a:blip>
          <a:srcRect l="6461" t="43742" r="52522" b="33933"/>
          <a:stretch>
            <a:fillRect/>
          </a:stretch>
        </p:blipFill>
        <p:spPr>
          <a:xfrm>
            <a:off x="2362200" y="1676400"/>
            <a:ext cx="5850322" cy="450527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549"/>
                                        </p:tgtEl>
                                        <p:attrNameLst>
                                          <p:attrName>style.visibility</p:attrName>
                                        </p:attrNameLst>
                                      </p:cBhvr>
                                      <p:to>
                                        <p:strVal val="visible"/>
                                      </p:to>
                                    </p:set>
                                    <p:animEffect filter="blinds(horizontal)" transition="in">
                                      <p:cBhvr>
                                        <p:cTn id="7" dur="500"/>
                                        <p:tgtEl>
                                          <p:spTgt spid="1549"/>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551"/>
                                        </p:tgtEl>
                                        <p:attrNameLst>
                                          <p:attrName>style.visibility</p:attrName>
                                        </p:attrNameLst>
                                      </p:cBhvr>
                                      <p:to>
                                        <p:strVal val="visible"/>
                                      </p:to>
                                    </p:set>
                                    <p:animEffect filter="fade" transition="in">
                                      <p:cBhvr>
                                        <p:cTn id="11" dur="1000"/>
                                        <p:tgtEl>
                                          <p:spTgt spid="1551"/>
                                        </p:tgtEl>
                                      </p:cBhvr>
                                    </p:animEffect>
                                  </p:childTnLst>
                                </p:cTn>
                              </p:par>
                            </p:childTnLst>
                          </p:cTn>
                        </p:par>
                        <p:par>
                          <p:cTn id="12" fill="hold">
                            <p:stCondLst>
                              <p:cond delay="1500"/>
                            </p:stCondLst>
                            <p:childTnLst>
                              <p:par>
                                <p:cTn id="13" presetClass="entr" nodeType="afterEffect" presetSubtype="0" presetID="1" grpId="3" fill="hold">
                                  <p:stCondLst>
                                    <p:cond delay="0"/>
                                  </p:stCondLst>
                                  <p:iterate type="el" backwards="0">
                                    <p:tmAbs val="0"/>
                                  </p:iterate>
                                  <p:childTnLst>
                                    <p:set>
                                      <p:cBhvr>
                                        <p:cTn id="14" fill="hold"/>
                                        <p:tgtEl>
                                          <p:spTgt spid="15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49" grpId="1"/>
      <p:bldP build="whole" bldLvl="1" animBg="1" rev="0" advAuto="0" spid="1550" grpId="3"/>
      <p:bldP build="whole" bldLvl="1" animBg="1" rev="0" advAuto="0" spid="1551" grpId="2"/>
    </p:bldLst>
  </p:timing>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554" name="Conditions météorologiques"/>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Conditions météorologiques</a:t>
            </a:r>
          </a:p>
        </p:txBody>
      </p:sp>
      <p:sp>
        <p:nvSpPr>
          <p:cNvPr id="1555" name="Pour un vol local ou de voyage, en l’absence de station météorologique, de STAP ou d’organisme de la circulation aérienne sur l’aérodrome de départ, le pilote évalue lui-même la visibilité pour les besoins du décollag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Pour un vol local ou de voyage, </a:t>
            </a:r>
            <a:r>
              <a:rPr>
                <a:solidFill>
                  <a:srgbClr val="F6C343"/>
                </a:solidFill>
              </a:rPr>
              <a:t>en l’absence de station météorologique, de STAP ou d’organisme de la circulation aérienne sur l’aérodrome de départ</a:t>
            </a:r>
            <a:r>
              <a:t>, le pilote évalue lui-même la visibilité pour les besoins du décollage.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554"/>
                                        </p:tgtEl>
                                        <p:attrNameLst>
                                          <p:attrName>style.visibility</p:attrName>
                                        </p:attrNameLst>
                                      </p:cBhvr>
                                      <p:to>
                                        <p:strVal val="visible"/>
                                      </p:to>
                                    </p:set>
                                    <p:animEffect filter="blinds(horizontal)" transition="in">
                                      <p:cBhvr>
                                        <p:cTn id="7" dur="500"/>
                                        <p:tgtEl>
                                          <p:spTgt spid="1554"/>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555">
                                            <p:bg/>
                                          </p:spTgt>
                                        </p:tgtEl>
                                        <p:attrNameLst>
                                          <p:attrName>style.visibility</p:attrName>
                                        </p:attrNameLst>
                                      </p:cBhvr>
                                      <p:to>
                                        <p:strVal val="visible"/>
                                      </p:to>
                                    </p:set>
                                    <p:animEffect filter="blinds(horizontal)" transition="in">
                                      <p:cBhvr>
                                        <p:cTn id="11" dur="500"/>
                                        <p:tgtEl>
                                          <p:spTgt spid="1555">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555">
                                            <p:txEl>
                                              <p:pRg st="0" end="0"/>
                                            </p:txEl>
                                          </p:spTgt>
                                        </p:tgtEl>
                                        <p:attrNameLst>
                                          <p:attrName>style.visibility</p:attrName>
                                        </p:attrNameLst>
                                      </p:cBhvr>
                                      <p:to>
                                        <p:strVal val="visible"/>
                                      </p:to>
                                    </p:set>
                                    <p:animEffect filter="blinds(horizontal)" transition="in">
                                      <p:cBhvr>
                                        <p:cTn id="14" dur="500"/>
                                        <p:tgtEl>
                                          <p:spTgt spid="1555">
                                            <p:txEl>
                                              <p:pRg st="0" end="0"/>
                                            </p:txEl>
                                          </p:spTgt>
                                        </p:tgtEl>
                                      </p:cBhvr>
                                    </p:animEffect>
                                  </p:childTnLst>
                                </p:cTn>
                              </p:par>
                            </p:childTnLst>
                          </p:cTn>
                        </p:par>
                        <p:par>
                          <p:cTn id="15" fill="hold">
                            <p:stCondLst>
                              <p:cond delay="1500"/>
                            </p:stCondLst>
                            <p:childTnLst>
                              <p:par>
                                <p:cTn id="16" presetClass="entr" nodeType="afterEffect" presetSubtype="0" presetID="1" grpId="3" fill="hold">
                                  <p:stCondLst>
                                    <p:cond delay="0"/>
                                  </p:stCondLst>
                                  <p:iterate type="el" backwards="0">
                                    <p:tmAbs val="0"/>
                                  </p:iterate>
                                  <p:childTnLst>
                                    <p:set>
                                      <p:cBhvr>
                                        <p:cTn id="17" fill="hold"/>
                                        <p:tgtEl>
                                          <p:spTgt spid="1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555" grpId="2"/>
      <p:bldP build="whole" bldLvl="1" animBg="1" rev="0" advAuto="0" spid="1554" grpId="1"/>
      <p:bldP build="whole" bldLvl="1" animBg="1" rev="0" advAuto="0" spid="1553" grpId="3"/>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La nuit aéronautiqu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nuit aéronautique</a:t>
            </a:r>
          </a:p>
        </p:txBody>
      </p:sp>
      <p:sp>
        <p:nvSpPr>
          <p:cNvPr id="128" name="Pour les latitudes comprises entre 30° et 60°, la nuit aéronautique commence 30 minutes après le coucher du soleil, et finit 30 minutes avant le lever du soleil."/>
          <p:cNvSpPr txBox="1"/>
          <p:nvPr>
            <p:ph type="body" idx="4294967295"/>
          </p:nvPr>
        </p:nvSpPr>
        <p:spPr>
          <a:xfrm>
            <a:off x="2362200" y="1676400"/>
            <a:ext cx="6553200" cy="4495800"/>
          </a:xfrm>
          <a:prstGeom prst="rect">
            <a:avLst/>
          </a:prstGeom>
        </p:spPr>
        <p:txBody>
          <a:bodyPr>
            <a:normAutofit fontScale="100000" lnSpcReduction="0"/>
          </a:bodyPr>
          <a:lstStyle>
            <a:lvl1pPr marL="419100" indent="-382587">
              <a:buChar char="⦿"/>
              <a:defRPr sz="2000">
                <a:latin typeface="Franklin Gothic Book"/>
                <a:ea typeface="Franklin Gothic Book"/>
                <a:cs typeface="Franklin Gothic Book"/>
                <a:sym typeface="Franklin Gothic Book"/>
              </a:defRPr>
            </a:lvl1pPr>
          </a:lstStyle>
          <a:p>
            <a:pPr/>
            <a:r>
              <a:t>Pour les latitudes comprises entre 30° et 60°, la nuit aéronautique commence 30 minutes après le coucher du soleil, et finit 30 minutes avant le lever du soleil. </a:t>
            </a:r>
          </a:p>
        </p:txBody>
      </p:sp>
      <p:sp>
        <p:nvSpPr>
          <p:cNvPr id="12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3" grpId="1" fill="hold">
                                  <p:stCondLst>
                                    <p:cond delay="500"/>
                                  </p:stCondLst>
                                  <p:iterate type="el" backwards="0">
                                    <p:tmAbs val="0"/>
                                  </p:iterate>
                                  <p:childTnLst>
                                    <p:set>
                                      <p:cBhvr>
                                        <p:cTn id="6" fill="hold"/>
                                        <p:tgtEl>
                                          <p:spTgt spid="127"/>
                                        </p:tgtEl>
                                        <p:attrNameLst>
                                          <p:attrName>style.visibility</p:attrName>
                                        </p:attrNameLst>
                                      </p:cBhvr>
                                      <p:to>
                                        <p:strVal val="visible"/>
                                      </p:to>
                                    </p:set>
                                    <p:animEffect filter="blinds(vertical)" transition="in">
                                      <p:cBhvr>
                                        <p:cTn id="7" dur="500"/>
                                        <p:tgtEl>
                                          <p:spTgt spid="127"/>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28">
                                            <p:bg/>
                                          </p:spTgt>
                                        </p:tgtEl>
                                        <p:attrNameLst>
                                          <p:attrName>style.visibility</p:attrName>
                                        </p:attrNameLst>
                                      </p:cBhvr>
                                      <p:to>
                                        <p:strVal val="visible"/>
                                      </p:to>
                                    </p:set>
                                    <p:animEffect filter="blinds(horizontal)" transition="in">
                                      <p:cBhvr>
                                        <p:cTn id="11" dur="500"/>
                                        <p:tgtEl>
                                          <p:spTgt spid="128">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28">
                                            <p:txEl>
                                              <p:pRg st="0" end="0"/>
                                            </p:txEl>
                                          </p:spTgt>
                                        </p:tgtEl>
                                        <p:attrNameLst>
                                          <p:attrName>style.visibility</p:attrName>
                                        </p:attrNameLst>
                                      </p:cBhvr>
                                      <p:to>
                                        <p:strVal val="visible"/>
                                      </p:to>
                                    </p:set>
                                    <p:animEffect filter="blinds(horizontal)" transition="in">
                                      <p:cBhvr>
                                        <p:cTn id="14" dur="500"/>
                                        <p:tgtEl>
                                          <p:spTgt spid="128">
                                            <p:txEl>
                                              <p:pRg st="0" end="0"/>
                                            </p:txEl>
                                          </p:spTgt>
                                        </p:tgtEl>
                                      </p:cBhvr>
                                    </p:animEffect>
                                  </p:childTnLst>
                                </p:cTn>
                              </p:par>
                            </p:childTnLst>
                          </p:cTn>
                        </p:par>
                        <p:par>
                          <p:cTn id="15" fill="hold">
                            <p:stCondLst>
                              <p:cond delay="2000"/>
                            </p:stCondLst>
                            <p:childTnLst>
                              <p:par>
                                <p:cTn id="16" presetClass="entr" nodeType="afterEffect" presetSubtype="0" presetID="1" grpId="3" fill="hold">
                                  <p:stCondLst>
                                    <p:cond delay="0"/>
                                  </p:stCondLst>
                                  <p:iterate type="el" backwards="0">
                                    <p:tmAbs val="0"/>
                                  </p:iterate>
                                  <p:childTnLst>
                                    <p:set>
                                      <p:cBhvr>
                                        <p:cTn id="17" fill="hold"/>
                                        <p:tgtEl>
                                          <p:spTgt spid="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28" grpId="2"/>
      <p:bldP build="whole" bldLvl="1" animBg="1" rev="0" advAuto="0" spid="127" grpId="1"/>
      <p:bldP build="whole" bldLvl="1" animBg="1" rev="0" advAuto="0" spid="129" grpId="3"/>
    </p:bldLst>
  </p:timing>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7" name="Plan de vol"/>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Plan de vol</a:t>
            </a:r>
          </a:p>
        </p:txBody>
      </p:sp>
      <p:sp>
        <p:nvSpPr>
          <p:cNvPr id="155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pic>
        <p:nvPicPr>
          <p:cNvPr id="1559" name="VOL-DE-NUIT-ET-SERA-WEB 1.jpg" descr="VOL-DE-NUIT-ET-SERA-WEB 1.jpg"/>
          <p:cNvPicPr>
            <a:picLocks noChangeAspect="1"/>
          </p:cNvPicPr>
          <p:nvPr/>
        </p:nvPicPr>
        <p:blipFill>
          <a:blip r:embed="rId2">
            <a:extLst/>
          </a:blip>
          <a:srcRect l="34885" t="5161" r="16909" b="72425"/>
          <a:stretch>
            <a:fillRect/>
          </a:stretch>
        </p:blipFill>
        <p:spPr>
          <a:xfrm>
            <a:off x="2362199" y="1676399"/>
            <a:ext cx="6347657" cy="41761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557"/>
                                        </p:tgtEl>
                                        <p:attrNameLst>
                                          <p:attrName>style.visibility</p:attrName>
                                        </p:attrNameLst>
                                      </p:cBhvr>
                                      <p:to>
                                        <p:strVal val="visible"/>
                                      </p:to>
                                    </p:set>
                                    <p:animEffect filter="blinds(horizontal)" transition="in">
                                      <p:cBhvr>
                                        <p:cTn id="7" dur="500"/>
                                        <p:tgtEl>
                                          <p:spTgt spid="1557"/>
                                        </p:tgtEl>
                                      </p:cBhvr>
                                    </p:animEffect>
                                  </p:childTnLst>
                                </p:cTn>
                              </p:par>
                            </p:childTnLst>
                          </p:cTn>
                        </p:par>
                        <p:par>
                          <p:cTn id="8" fill="hold">
                            <p:stCondLst>
                              <p:cond delay="500"/>
                            </p:stCondLst>
                            <p:childTnLst>
                              <p:par>
                                <p:cTn id="9" presetClass="entr" nodeType="afterEffect" presetID="10" grpId="2" fill="hold">
                                  <p:stCondLst>
                                    <p:cond delay="500"/>
                                  </p:stCondLst>
                                  <p:iterate type="el" backwards="0">
                                    <p:tmAbs val="0"/>
                                  </p:iterate>
                                  <p:childTnLst>
                                    <p:set>
                                      <p:cBhvr>
                                        <p:cTn id="10" fill="hold"/>
                                        <p:tgtEl>
                                          <p:spTgt spid="1559"/>
                                        </p:tgtEl>
                                        <p:attrNameLst>
                                          <p:attrName>style.visibility</p:attrName>
                                        </p:attrNameLst>
                                      </p:cBhvr>
                                      <p:to>
                                        <p:strVal val="visible"/>
                                      </p:to>
                                    </p:set>
                                    <p:animEffect filter="fade" transition="in">
                                      <p:cBhvr>
                                        <p:cTn id="11" dur="1000"/>
                                        <p:tgtEl>
                                          <p:spTgt spid="1559"/>
                                        </p:tgtEl>
                                      </p:cBhvr>
                                    </p:animEffect>
                                  </p:childTnLst>
                                </p:cTn>
                              </p:par>
                            </p:childTnLst>
                          </p:cTn>
                        </p:par>
                        <p:par>
                          <p:cTn id="12" fill="hold">
                            <p:stCondLst>
                              <p:cond delay="2000"/>
                            </p:stCondLst>
                            <p:childTnLst>
                              <p:par>
                                <p:cTn id="13" presetClass="entr" nodeType="afterEffect" presetSubtype="0" presetID="1" grpId="3" fill="hold">
                                  <p:stCondLst>
                                    <p:cond delay="0"/>
                                  </p:stCondLst>
                                  <p:iterate type="el" backwards="0">
                                    <p:tmAbs val="0"/>
                                  </p:iterate>
                                  <p:childTnLst>
                                    <p:set>
                                      <p:cBhvr>
                                        <p:cTn id="14" fill="hold"/>
                                        <p:tgtEl>
                                          <p:spTgt spid="15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7" grpId="1"/>
      <p:bldP build="whole" bldLvl="1" animBg="1" rev="0" advAuto="0" spid="1558" grpId="3"/>
      <p:bldP build="whole" bldLvl="1" animBg="1" rev="0" advAuto="0" spid="1559" grpId="2"/>
    </p:bldLst>
  </p:timing>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1" name="Plan de vol"/>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Plan de vol</a:t>
            </a:r>
          </a:p>
        </p:txBody>
      </p:sp>
      <p:sp>
        <p:nvSpPr>
          <p:cNvPr id="156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pic>
        <p:nvPicPr>
          <p:cNvPr id="1563" name="pasted-image.png" descr="pasted-image.png"/>
          <p:cNvPicPr>
            <a:picLocks noChangeAspect="1"/>
          </p:cNvPicPr>
          <p:nvPr/>
        </p:nvPicPr>
        <p:blipFill>
          <a:blip r:embed="rId2">
            <a:extLst/>
          </a:blip>
          <a:srcRect l="17749" t="0" r="0" b="0"/>
          <a:stretch>
            <a:fillRect/>
          </a:stretch>
        </p:blipFill>
        <p:spPr>
          <a:xfrm>
            <a:off x="2362200" y="1676400"/>
            <a:ext cx="6276848" cy="234157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561"/>
                                        </p:tgtEl>
                                        <p:attrNameLst>
                                          <p:attrName>style.visibility</p:attrName>
                                        </p:attrNameLst>
                                      </p:cBhvr>
                                      <p:to>
                                        <p:strVal val="visible"/>
                                      </p:to>
                                    </p:set>
                                    <p:animEffect filter="blinds(horizontal)" transition="in">
                                      <p:cBhvr>
                                        <p:cTn id="7" dur="500"/>
                                        <p:tgtEl>
                                          <p:spTgt spid="1561"/>
                                        </p:tgtEl>
                                      </p:cBhvr>
                                    </p:animEffect>
                                  </p:childTnLst>
                                </p:cTn>
                              </p:par>
                            </p:childTnLst>
                          </p:cTn>
                        </p:par>
                        <p:par>
                          <p:cTn id="8" fill="hold">
                            <p:stCondLst>
                              <p:cond delay="500"/>
                            </p:stCondLst>
                            <p:childTnLst>
                              <p:par>
                                <p:cTn id="9" presetClass="entr" nodeType="afterEffect" presetSubtype="10" presetID="3" grpId="2" fill="hold">
                                  <p:stCondLst>
                                    <p:cond delay="0"/>
                                  </p:stCondLst>
                                  <p:iterate type="el" backwards="0">
                                    <p:tmAbs val="0"/>
                                  </p:iterate>
                                  <p:childTnLst>
                                    <p:set>
                                      <p:cBhvr>
                                        <p:cTn id="10" fill="hold"/>
                                        <p:tgtEl>
                                          <p:spTgt spid="1563"/>
                                        </p:tgtEl>
                                        <p:attrNameLst>
                                          <p:attrName>style.visibility</p:attrName>
                                        </p:attrNameLst>
                                      </p:cBhvr>
                                      <p:to>
                                        <p:strVal val="visible"/>
                                      </p:to>
                                    </p:set>
                                    <p:animEffect filter="blinds(horizontal)" transition="in">
                                      <p:cBhvr>
                                        <p:cTn id="11" dur="1000"/>
                                        <p:tgtEl>
                                          <p:spTgt spid="1563"/>
                                        </p:tgtEl>
                                      </p:cBhvr>
                                    </p:animEffect>
                                  </p:childTnLst>
                                </p:cTn>
                              </p:par>
                            </p:childTnLst>
                          </p:cTn>
                        </p:par>
                        <p:par>
                          <p:cTn id="12" fill="hold">
                            <p:stCondLst>
                              <p:cond delay="1500"/>
                            </p:stCondLst>
                            <p:childTnLst>
                              <p:par>
                                <p:cTn id="13" presetClass="entr" nodeType="afterEffect" presetSubtype="0" presetID="1" grpId="3" fill="hold">
                                  <p:stCondLst>
                                    <p:cond delay="0"/>
                                  </p:stCondLst>
                                  <p:iterate type="el" backwards="0">
                                    <p:tmAbs val="0"/>
                                  </p:iterate>
                                  <p:childTnLst>
                                    <p:set>
                                      <p:cBhvr>
                                        <p:cTn id="14" fill="hold"/>
                                        <p:tgtEl>
                                          <p:spTgt spid="15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3" grpId="2"/>
      <p:bldP build="whole" bldLvl="1" animBg="1" rev="0" advAuto="0" spid="1562" grpId="3"/>
      <p:bldP build="whole" bldLvl="1" animBg="1" rev="0" advAuto="0" spid="1561" grpId="1"/>
    </p:bldLst>
  </p:timing>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5" name="Itinéraires, niveau minimal"/>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Itinéraires, niveau minimal</a:t>
            </a:r>
          </a:p>
        </p:txBody>
      </p:sp>
      <p:sp>
        <p:nvSpPr>
          <p:cNvPr id="156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pic>
        <p:nvPicPr>
          <p:cNvPr id="1567" name="VOL-DE-NUIT-ET-SERA-WEB 1.jpg" descr="VOL-DE-NUIT-ET-SERA-WEB 1.jpg"/>
          <p:cNvPicPr>
            <a:picLocks noChangeAspect="1"/>
          </p:cNvPicPr>
          <p:nvPr/>
        </p:nvPicPr>
        <p:blipFill>
          <a:blip r:embed="rId2">
            <a:extLst/>
          </a:blip>
          <a:srcRect l="47512" t="46993" r="16909" b="33499"/>
          <a:stretch>
            <a:fillRect/>
          </a:stretch>
        </p:blipFill>
        <p:spPr>
          <a:xfrm>
            <a:off x="2362200" y="1676400"/>
            <a:ext cx="5752627" cy="446281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565"/>
                                        </p:tgtEl>
                                        <p:attrNameLst>
                                          <p:attrName>style.visibility</p:attrName>
                                        </p:attrNameLst>
                                      </p:cBhvr>
                                      <p:to>
                                        <p:strVal val="visible"/>
                                      </p:to>
                                    </p:set>
                                    <p:animEffect filter="blinds(horizontal)" transition="in">
                                      <p:cBhvr>
                                        <p:cTn id="7" dur="500"/>
                                        <p:tgtEl>
                                          <p:spTgt spid="1565"/>
                                        </p:tgtEl>
                                      </p:cBhvr>
                                    </p:animEffect>
                                  </p:childTnLst>
                                </p:cTn>
                              </p:par>
                            </p:childTnLst>
                          </p:cTn>
                        </p:par>
                        <p:par>
                          <p:cTn id="8" fill="hold">
                            <p:stCondLst>
                              <p:cond delay="500"/>
                            </p:stCondLst>
                            <p:childTnLst>
                              <p:par>
                                <p:cTn id="9" presetClass="entr" nodeType="afterEffect" presetID="10" grpId="2" fill="hold">
                                  <p:stCondLst>
                                    <p:cond delay="500"/>
                                  </p:stCondLst>
                                  <p:iterate type="el" backwards="0">
                                    <p:tmAbs val="0"/>
                                  </p:iterate>
                                  <p:childTnLst>
                                    <p:set>
                                      <p:cBhvr>
                                        <p:cTn id="10" fill="hold"/>
                                        <p:tgtEl>
                                          <p:spTgt spid="1567"/>
                                        </p:tgtEl>
                                        <p:attrNameLst>
                                          <p:attrName>style.visibility</p:attrName>
                                        </p:attrNameLst>
                                      </p:cBhvr>
                                      <p:to>
                                        <p:strVal val="visible"/>
                                      </p:to>
                                    </p:set>
                                    <p:animEffect filter="fade" transition="in">
                                      <p:cBhvr>
                                        <p:cTn id="11" dur="1000"/>
                                        <p:tgtEl>
                                          <p:spTgt spid="1567"/>
                                        </p:tgtEl>
                                      </p:cBhvr>
                                    </p:animEffect>
                                  </p:childTnLst>
                                </p:cTn>
                              </p:par>
                            </p:childTnLst>
                          </p:cTn>
                        </p:par>
                        <p:par>
                          <p:cTn id="12" fill="hold">
                            <p:stCondLst>
                              <p:cond delay="2000"/>
                            </p:stCondLst>
                            <p:childTnLst>
                              <p:par>
                                <p:cTn id="13" presetClass="entr" nodeType="afterEffect" presetSubtype="0" presetID="1" grpId="3" fill="hold">
                                  <p:stCondLst>
                                    <p:cond delay="0"/>
                                  </p:stCondLst>
                                  <p:iterate type="el" backwards="0">
                                    <p:tmAbs val="0"/>
                                  </p:iterate>
                                  <p:childTnLst>
                                    <p:set>
                                      <p:cBhvr>
                                        <p:cTn id="14" fill="hold"/>
                                        <p:tgtEl>
                                          <p:spTgt spid="15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7" grpId="2"/>
      <p:bldP build="whole" bldLvl="1" animBg="1" rev="0" advAuto="0" spid="1565" grpId="1"/>
      <p:bldP build="whole" bldLvl="1" animBg="1" rev="0" advAuto="0" spid="1566" grpId="3"/>
    </p:bldLst>
  </p:timing>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9" name="VOL-DE-NUIT-ET-SERA-WEB 1.jpg" descr="VOL-DE-NUIT-ET-SERA-WEB 1.jpg"/>
          <p:cNvPicPr>
            <a:picLocks noChangeAspect="1"/>
          </p:cNvPicPr>
          <p:nvPr/>
        </p:nvPicPr>
        <p:blipFill>
          <a:blip r:embed="rId2">
            <a:extLst/>
          </a:blip>
          <a:srcRect l="6835" t="4846" r="51452" b="65460"/>
          <a:stretch>
            <a:fillRect/>
          </a:stretch>
        </p:blipFill>
        <p:spPr>
          <a:xfrm>
            <a:off x="2359223" y="1676400"/>
            <a:ext cx="4425703" cy="4457700"/>
          </a:xfrm>
          <a:prstGeom prst="rect">
            <a:avLst/>
          </a:prstGeom>
          <a:ln w="12700">
            <a:miter lim="400000"/>
          </a:ln>
        </p:spPr>
      </p:pic>
      <p:sp>
        <p:nvSpPr>
          <p:cNvPr id="1570" name="Rectangle"/>
          <p:cNvSpPr/>
          <p:nvPr/>
        </p:nvSpPr>
        <p:spPr>
          <a:xfrm>
            <a:off x="4834176" y="5871639"/>
            <a:ext cx="1971025" cy="291917"/>
          </a:xfrm>
          <a:prstGeom prst="rect">
            <a:avLst/>
          </a:prstGeom>
          <a:solidFill>
            <a:srgbClr val="000000"/>
          </a:solidFill>
          <a:ln w="12700">
            <a:miter lim="400000"/>
          </a:ln>
        </p:spPr>
        <p:txBody>
          <a:bodyPr lIns="46037" tIns="46037" rIns="46037" bIns="46037"/>
          <a:lstStyle/>
          <a:p>
            <a:pPr>
              <a:buClrTx/>
              <a:buSzTx/>
              <a:buNone/>
            </a:pPr>
          </a:p>
        </p:txBody>
      </p:sp>
      <p:sp>
        <p:nvSpPr>
          <p:cNvPr id="1571" name="Rectangle"/>
          <p:cNvSpPr/>
          <p:nvPr/>
        </p:nvSpPr>
        <p:spPr>
          <a:xfrm>
            <a:off x="5362615" y="1535314"/>
            <a:ext cx="1452409" cy="3343497"/>
          </a:xfrm>
          <a:prstGeom prst="rect">
            <a:avLst/>
          </a:prstGeom>
          <a:solidFill>
            <a:srgbClr val="000000"/>
          </a:solidFill>
          <a:ln w="12700">
            <a:miter lim="400000"/>
          </a:ln>
        </p:spPr>
        <p:txBody>
          <a:bodyPr lIns="46037" tIns="46037" rIns="46037" bIns="46037"/>
          <a:lstStyle/>
          <a:p>
            <a:pPr>
              <a:buClrTx/>
              <a:buSzTx/>
              <a:buNone/>
            </a:pPr>
          </a:p>
        </p:txBody>
      </p:sp>
      <p:sp>
        <p:nvSpPr>
          <p:cNvPr id="1572" name="Coche de type dingbat"/>
          <p:cNvSpPr/>
          <p:nvPr/>
        </p:nvSpPr>
        <p:spPr>
          <a:xfrm>
            <a:off x="9745133" y="7357533"/>
            <a:ext cx="194419"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573" name="Itinéraires, niveau minimal"/>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Itinéraires, niveau minimal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573"/>
                                        </p:tgtEl>
                                        <p:attrNameLst>
                                          <p:attrName>style.visibility</p:attrName>
                                        </p:attrNameLst>
                                      </p:cBhvr>
                                      <p:to>
                                        <p:strVal val="visible"/>
                                      </p:to>
                                    </p:set>
                                    <p:animEffect filter="blinds(horizontal)" transition="in">
                                      <p:cBhvr>
                                        <p:cTn id="7" dur="500"/>
                                        <p:tgtEl>
                                          <p:spTgt spid="1573"/>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569"/>
                                        </p:tgtEl>
                                        <p:attrNameLst>
                                          <p:attrName>style.visibility</p:attrName>
                                        </p:attrNameLst>
                                      </p:cBhvr>
                                      <p:to>
                                        <p:strVal val="visible"/>
                                      </p:to>
                                    </p:set>
                                    <p:animEffect filter="fade" transition="in">
                                      <p:cBhvr>
                                        <p:cTn id="11" dur="500"/>
                                        <p:tgtEl>
                                          <p:spTgt spid="1569"/>
                                        </p:tgtEl>
                                      </p:cBhvr>
                                    </p:animEffect>
                                  </p:childTnLst>
                                </p:cTn>
                              </p:par>
                            </p:childTnLst>
                          </p:cTn>
                        </p:par>
                        <p:par>
                          <p:cTn id="12" fill="hold">
                            <p:stCondLst>
                              <p:cond delay="1000"/>
                            </p:stCondLst>
                            <p:childTnLst>
                              <p:par>
                                <p:cTn id="13" presetClass="entr" nodeType="afterEffect" presetSubtype="0" presetID="1" grpId="3" fill="hold">
                                  <p:stCondLst>
                                    <p:cond delay="0"/>
                                  </p:stCondLst>
                                  <p:iterate type="el" backwards="0">
                                    <p:tmAbs val="0"/>
                                  </p:iterate>
                                  <p:childTnLst>
                                    <p:set>
                                      <p:cBhvr>
                                        <p:cTn id="14" fill="hold"/>
                                        <p:tgtEl>
                                          <p:spTgt spid="15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9" grpId="2"/>
      <p:bldP build="whole" bldLvl="1" animBg="1" rev="0" advAuto="0" spid="1572" grpId="3"/>
      <p:bldP build="whole" bldLvl="1" animBg="1" rev="0" advAuto="0" spid="1573" grpId="1"/>
    </p:bldLst>
  </p:timing>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5" name="pasted-image.png" descr="pasted-image.png"/>
          <p:cNvPicPr>
            <a:picLocks noChangeAspect="1"/>
          </p:cNvPicPr>
          <p:nvPr/>
        </p:nvPicPr>
        <p:blipFill>
          <a:blip r:embed="rId2">
            <a:extLst/>
          </a:blip>
          <a:stretch>
            <a:fillRect/>
          </a:stretch>
        </p:blipFill>
        <p:spPr>
          <a:xfrm>
            <a:off x="19050" y="1758950"/>
            <a:ext cx="9105900" cy="3340100"/>
          </a:xfrm>
          <a:prstGeom prst="rect">
            <a:avLst/>
          </a:prstGeom>
          <a:ln w="12700">
            <a:miter lim="400000"/>
          </a:ln>
        </p:spPr>
      </p:pic>
      <p:pic>
        <p:nvPicPr>
          <p:cNvPr id="1576" name="pasted-image.png" descr="pasted-image.png"/>
          <p:cNvPicPr>
            <a:picLocks noChangeAspect="1"/>
          </p:cNvPicPr>
          <p:nvPr/>
        </p:nvPicPr>
        <p:blipFill>
          <a:blip r:embed="rId3">
            <a:extLst/>
          </a:blip>
          <a:srcRect l="0" t="0" r="0" b="88481"/>
          <a:stretch>
            <a:fillRect/>
          </a:stretch>
        </p:blipFill>
        <p:spPr>
          <a:xfrm>
            <a:off x="19050" y="1398257"/>
            <a:ext cx="9105900" cy="321829"/>
          </a:xfrm>
          <a:prstGeom prst="rect">
            <a:avLst/>
          </a:prstGeom>
          <a:ln w="12700">
            <a:miter lim="400000"/>
          </a:ln>
        </p:spPr>
      </p:pic>
      <p:sp>
        <p:nvSpPr>
          <p:cNvPr id="157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578" name="Itinéraires, niveau minimal"/>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Itinéraires, niveau minimal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578"/>
                                        </p:tgtEl>
                                        <p:attrNameLst>
                                          <p:attrName>style.visibility</p:attrName>
                                        </p:attrNameLst>
                                      </p:cBhvr>
                                      <p:to>
                                        <p:strVal val="visible"/>
                                      </p:to>
                                    </p:set>
                                    <p:animEffect filter="blinds(horizontal)" transition="in">
                                      <p:cBhvr>
                                        <p:cTn id="7" dur="500"/>
                                        <p:tgtEl>
                                          <p:spTgt spid="1578"/>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575"/>
                                        </p:tgtEl>
                                        <p:attrNameLst>
                                          <p:attrName>style.visibility</p:attrName>
                                        </p:attrNameLst>
                                      </p:cBhvr>
                                      <p:to>
                                        <p:strVal val="visible"/>
                                      </p:to>
                                    </p:set>
                                    <p:animEffect filter="blinds(horizontal)" transition="in">
                                      <p:cBhvr>
                                        <p:cTn id="11" dur="1000"/>
                                        <p:tgtEl>
                                          <p:spTgt spid="1575"/>
                                        </p:tgtEl>
                                      </p:cBhvr>
                                    </p:animEffect>
                                  </p:childTnLst>
                                </p:cTn>
                              </p:par>
                            </p:childTnLst>
                          </p:cTn>
                        </p:par>
                        <p:par>
                          <p:cTn id="12" fill="hold">
                            <p:stCondLst>
                              <p:cond delay="2000"/>
                            </p:stCondLst>
                            <p:childTnLst>
                              <p:par>
                                <p:cTn id="13" presetClass="entr" nodeType="afterEffect" presetSubtype="10" presetID="3" grpId="3" fill="hold">
                                  <p:stCondLst>
                                    <p:cond delay="0"/>
                                  </p:stCondLst>
                                  <p:iterate type="el" backwards="0">
                                    <p:tmAbs val="0"/>
                                  </p:iterate>
                                  <p:childTnLst>
                                    <p:set>
                                      <p:cBhvr>
                                        <p:cTn id="14" fill="hold"/>
                                        <p:tgtEl>
                                          <p:spTgt spid="1576"/>
                                        </p:tgtEl>
                                        <p:attrNameLst>
                                          <p:attrName>style.visibility</p:attrName>
                                        </p:attrNameLst>
                                      </p:cBhvr>
                                      <p:to>
                                        <p:strVal val="visible"/>
                                      </p:to>
                                    </p:set>
                                    <p:animEffect filter="blinds(horizontal)" transition="in">
                                      <p:cBhvr>
                                        <p:cTn id="15" dur="1000"/>
                                        <p:tgtEl>
                                          <p:spTgt spid="1576"/>
                                        </p:tgtEl>
                                      </p:cBhvr>
                                    </p:animEffect>
                                  </p:childTnLst>
                                </p:cTn>
                              </p:par>
                            </p:childTnLst>
                          </p:cTn>
                        </p:par>
                        <p:par>
                          <p:cTn id="16" fill="hold">
                            <p:stCondLst>
                              <p:cond delay="3000"/>
                            </p:stCondLst>
                            <p:childTnLst>
                              <p:par>
                                <p:cTn id="17" presetClass="entr" nodeType="afterEffect" presetSubtype="0" presetID="1" grpId="4" fill="hold">
                                  <p:stCondLst>
                                    <p:cond delay="0"/>
                                  </p:stCondLst>
                                  <p:iterate type="el" backwards="0">
                                    <p:tmAbs val="0"/>
                                  </p:iterate>
                                  <p:childTnLst>
                                    <p:set>
                                      <p:cBhvr>
                                        <p:cTn id="18" fill="hold"/>
                                        <p:tgtEl>
                                          <p:spTgt spid="15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5" grpId="2"/>
      <p:bldP build="whole" bldLvl="1" animBg="1" rev="0" advAuto="0" spid="1576" grpId="3"/>
      <p:bldP build="whole" bldLvl="1" animBg="1" rev="0" advAuto="0" spid="1578" grpId="1"/>
      <p:bldP build="whole" bldLvl="1" animBg="1" rev="0" advAuto="0" spid="1577" grpId="4"/>
    </p:bldLst>
  </p:timing>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0" name="Un pilote en vol VFR de nuit évoluant en vol local d’un espace aérien non contrôlé, assure une veille radio. En l’absence d’organisme de la circulation aérienne, il indique en auto-info, au premier message d’un autre pilote sur la fréquence, sa position,"/>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Un pilote en vol VFR de nuit évoluant en vol local d’un espace aérien non contrôlé, assure une veille radio. </a:t>
            </a:r>
            <a:r>
              <a:rPr>
                <a:solidFill>
                  <a:srgbClr val="F6C343"/>
                </a:solidFill>
              </a:rPr>
              <a:t>En l’absence d’organisme de la circulation aérienne, il indique en auto-info</a:t>
            </a:r>
            <a:r>
              <a:t>, au premier message d’un autre pilote sur la fréquence, </a:t>
            </a:r>
            <a:r>
              <a:rPr>
                <a:solidFill>
                  <a:srgbClr val="F6C343"/>
                </a:solidFill>
              </a:rPr>
              <a:t>sa position, son altitude et ses intentions.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Un pilote en vol VFR de nuit évoluant en espace aérien contrôlé, établit une communication bilatérale et garde une écoute permanente sur la fréquence radio.</a:t>
            </a:r>
          </a:p>
        </p:txBody>
      </p:sp>
      <p:sp>
        <p:nvSpPr>
          <p:cNvPr id="1581" name="Radiocommunications"/>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Radiocommunications</a:t>
            </a:r>
          </a:p>
        </p:txBody>
      </p:sp>
      <p:sp>
        <p:nvSpPr>
          <p:cNvPr id="158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581"/>
                                        </p:tgtEl>
                                        <p:attrNameLst>
                                          <p:attrName>style.visibility</p:attrName>
                                        </p:attrNameLst>
                                      </p:cBhvr>
                                      <p:to>
                                        <p:strVal val="visible"/>
                                      </p:to>
                                    </p:set>
                                    <p:animEffect filter="blinds(horizontal)" transition="in">
                                      <p:cBhvr>
                                        <p:cTn id="7" dur="500"/>
                                        <p:tgtEl>
                                          <p:spTgt spid="1581"/>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580">
                                            <p:bg/>
                                          </p:spTgt>
                                        </p:tgtEl>
                                        <p:attrNameLst>
                                          <p:attrName>style.visibility</p:attrName>
                                        </p:attrNameLst>
                                      </p:cBhvr>
                                      <p:to>
                                        <p:strVal val="visible"/>
                                      </p:to>
                                    </p:set>
                                    <p:animEffect filter="blinds(horizontal)" transition="in">
                                      <p:cBhvr>
                                        <p:cTn id="11" dur="500"/>
                                        <p:tgtEl>
                                          <p:spTgt spid="1580">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580">
                                            <p:txEl>
                                              <p:pRg st="0" end="0"/>
                                            </p:txEl>
                                          </p:spTgt>
                                        </p:tgtEl>
                                        <p:attrNameLst>
                                          <p:attrName>style.visibility</p:attrName>
                                        </p:attrNameLst>
                                      </p:cBhvr>
                                      <p:to>
                                        <p:strVal val="visible"/>
                                      </p:to>
                                    </p:set>
                                    <p:animEffect filter="blinds(horizontal)" transition="in">
                                      <p:cBhvr>
                                        <p:cTn id="14" dur="500"/>
                                        <p:tgtEl>
                                          <p:spTgt spid="1580">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500"/>
                                  </p:stCondLst>
                                  <p:iterate type="el" backwards="0">
                                    <p:tmAbs val="0"/>
                                  </p:iterate>
                                  <p:childTnLst>
                                    <p:set>
                                      <p:cBhvr>
                                        <p:cTn id="17" fill="hold"/>
                                        <p:tgtEl>
                                          <p:spTgt spid="1580">
                                            <p:txEl>
                                              <p:pRg st="1" end="1"/>
                                            </p:txEl>
                                          </p:spTgt>
                                        </p:tgtEl>
                                        <p:attrNameLst>
                                          <p:attrName>style.visibility</p:attrName>
                                        </p:attrNameLst>
                                      </p:cBhvr>
                                      <p:to>
                                        <p:strVal val="visible"/>
                                      </p:to>
                                    </p:set>
                                    <p:animEffect filter="blinds(horizontal)" transition="in">
                                      <p:cBhvr>
                                        <p:cTn id="18" dur="500"/>
                                        <p:tgtEl>
                                          <p:spTgt spid="1580">
                                            <p:txEl>
                                              <p:pRg st="1" end="1"/>
                                            </p:txEl>
                                          </p:spTgt>
                                        </p:tgtEl>
                                      </p:cBhvr>
                                    </p:animEffect>
                                  </p:childTnLst>
                                </p:cTn>
                              </p:par>
                            </p:childTnLst>
                          </p:cTn>
                        </p:par>
                        <p:par>
                          <p:cTn id="19" fill="hold">
                            <p:stCondLst>
                              <p:cond delay="3000"/>
                            </p:stCondLst>
                            <p:childTnLst>
                              <p:par>
                                <p:cTn id="20" presetClass="entr" nodeType="afterEffect" presetSubtype="10" presetID="3" grpId="2" fill="hold">
                                  <p:stCondLst>
                                    <p:cond delay="500"/>
                                  </p:stCondLst>
                                  <p:iterate type="el" backwards="0">
                                    <p:tmAbs val="0"/>
                                  </p:iterate>
                                  <p:childTnLst>
                                    <p:set>
                                      <p:cBhvr>
                                        <p:cTn id="21" fill="hold"/>
                                        <p:tgtEl>
                                          <p:spTgt spid="1580">
                                            <p:txEl>
                                              <p:pRg st="2" end="2"/>
                                            </p:txEl>
                                          </p:spTgt>
                                        </p:tgtEl>
                                        <p:attrNameLst>
                                          <p:attrName>style.visibility</p:attrName>
                                        </p:attrNameLst>
                                      </p:cBhvr>
                                      <p:to>
                                        <p:strVal val="visible"/>
                                      </p:to>
                                    </p:set>
                                    <p:animEffect filter="blinds(horizontal)" transition="in">
                                      <p:cBhvr>
                                        <p:cTn id="22" dur="500"/>
                                        <p:tgtEl>
                                          <p:spTgt spid="1580">
                                            <p:txEl>
                                              <p:pRg st="2" end="2"/>
                                            </p:txEl>
                                          </p:spTgt>
                                        </p:tgtEl>
                                      </p:cBhvr>
                                    </p:animEffect>
                                  </p:childTnLst>
                                </p:cTn>
                              </p:par>
                            </p:childTnLst>
                          </p:cTn>
                        </p:par>
                        <p:par>
                          <p:cTn id="23" fill="hold">
                            <p:stCondLst>
                              <p:cond delay="4000"/>
                            </p:stCondLst>
                            <p:childTnLst>
                              <p:par>
                                <p:cTn id="24" presetClass="entr" nodeType="afterEffect" presetSubtype="0" presetID="1" grpId="3" fill="hold">
                                  <p:stCondLst>
                                    <p:cond delay="0"/>
                                  </p:stCondLst>
                                  <p:iterate type="el" backwards="0">
                                    <p:tmAbs val="0"/>
                                  </p:iterate>
                                  <p:childTnLst>
                                    <p:set>
                                      <p:cBhvr>
                                        <p:cTn id="25" fill="hold"/>
                                        <p:tgtEl>
                                          <p:spTgt spid="15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1" grpId="1"/>
      <p:bldP build="p" bldLvl="1" animBg="1" rev="0" advAuto="0" spid="1580" grpId="2"/>
      <p:bldP build="whole" bldLvl="1" animBg="1" rev="0" advAuto="0" spid="1582" grpId="3"/>
    </p:bldLst>
  </p:timing>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4" name="Emport Carburant"/>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Emport Carburant</a:t>
            </a:r>
          </a:p>
        </p:txBody>
      </p:sp>
      <p:sp>
        <p:nvSpPr>
          <p:cNvPr id="1585"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pic>
        <p:nvPicPr>
          <p:cNvPr id="1586" name="pasted-image.png" descr="pasted-image.png"/>
          <p:cNvPicPr>
            <a:picLocks noChangeAspect="1"/>
          </p:cNvPicPr>
          <p:nvPr/>
        </p:nvPicPr>
        <p:blipFill>
          <a:blip r:embed="rId2">
            <a:extLst/>
          </a:blip>
          <a:srcRect l="17768" t="0" r="0" b="0"/>
          <a:stretch>
            <a:fillRect/>
          </a:stretch>
        </p:blipFill>
        <p:spPr>
          <a:xfrm>
            <a:off x="1637043" y="1676400"/>
            <a:ext cx="7487907" cy="10668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584"/>
                                        </p:tgtEl>
                                        <p:attrNameLst>
                                          <p:attrName>style.visibility</p:attrName>
                                        </p:attrNameLst>
                                      </p:cBhvr>
                                      <p:to>
                                        <p:strVal val="visible"/>
                                      </p:to>
                                    </p:set>
                                    <p:animEffect filter="blinds(horizontal)" transition="in">
                                      <p:cBhvr>
                                        <p:cTn id="7" dur="500"/>
                                        <p:tgtEl>
                                          <p:spTgt spid="1584"/>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586"/>
                                        </p:tgtEl>
                                        <p:attrNameLst>
                                          <p:attrName>style.visibility</p:attrName>
                                        </p:attrNameLst>
                                      </p:cBhvr>
                                      <p:to>
                                        <p:strVal val="visible"/>
                                      </p:to>
                                    </p:set>
                                    <p:animEffect filter="blinds(horizontal)" transition="in">
                                      <p:cBhvr>
                                        <p:cTn id="11" dur="1000"/>
                                        <p:tgtEl>
                                          <p:spTgt spid="1586"/>
                                        </p:tgtEl>
                                      </p:cBhvr>
                                    </p:animEffect>
                                  </p:childTnLst>
                                </p:cTn>
                              </p:par>
                            </p:childTnLst>
                          </p:cTn>
                        </p:par>
                        <p:par>
                          <p:cTn id="12" fill="hold">
                            <p:stCondLst>
                              <p:cond delay="2000"/>
                            </p:stCondLst>
                            <p:childTnLst>
                              <p:par>
                                <p:cTn id="13" presetClass="entr" nodeType="afterEffect" presetSubtype="0" presetID="1" grpId="3" fill="hold">
                                  <p:stCondLst>
                                    <p:cond delay="0"/>
                                  </p:stCondLst>
                                  <p:iterate type="el" backwards="0">
                                    <p:tmAbs val="0"/>
                                  </p:iterate>
                                  <p:childTnLst>
                                    <p:set>
                                      <p:cBhvr>
                                        <p:cTn id="14" fill="hold"/>
                                        <p:tgtEl>
                                          <p:spTgt spid="15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4" grpId="1"/>
      <p:bldP build="whole" bldLvl="1" animBg="1" rev="0" advAuto="0" spid="1586" grpId="2"/>
      <p:bldP build="whole" bldLvl="1" animBg="1" rev="0" advAuto="0" spid="1585" grpId="3"/>
    </p:bldLst>
  </p:timing>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588" name="IMG_2423.jpeg" descr="IMG_2423.jpeg"/>
          <p:cNvPicPr>
            <a:picLocks noChangeAspect="1"/>
          </p:cNvPicPr>
          <p:nvPr/>
        </p:nvPicPr>
        <p:blipFill>
          <a:blip r:embed="rId2">
            <a:extLst/>
          </a:blip>
          <a:srcRect l="0" t="9033" r="0" b="15988"/>
          <a:stretch>
            <a:fillRect/>
          </a:stretch>
        </p:blipFill>
        <p:spPr>
          <a:xfrm>
            <a:off x="3291" y="3479"/>
            <a:ext cx="9137417" cy="6851042"/>
          </a:xfrm>
          <a:prstGeom prst="rect">
            <a:avLst/>
          </a:prstGeom>
          <a:ln w="12700">
            <a:miter lim="400000"/>
          </a:ln>
        </p:spPr>
      </p:pic>
      <p:sp>
        <p:nvSpPr>
          <p:cNvPr id="1589" name="Rectangle"/>
          <p:cNvSpPr/>
          <p:nvPr/>
        </p:nvSpPr>
        <p:spPr>
          <a:xfrm>
            <a:off x="1230553" y="1597344"/>
            <a:ext cx="3969342" cy="4816811"/>
          </a:xfrm>
          <a:prstGeom prst="rect">
            <a:avLst/>
          </a:prstGeom>
          <a:solidFill>
            <a:srgbClr val="FFFFFF">
              <a:alpha val="72558"/>
            </a:srgbClr>
          </a:solidFill>
          <a:ln w="25400">
            <a:solidFill>
              <a:schemeClr val="accent2">
                <a:lumOff val="16690"/>
                <a:alpha val="72558"/>
              </a:schemeClr>
            </a:solidFill>
          </a:ln>
        </p:spPr>
        <p:txBody>
          <a:bodyPr lIns="46037" tIns="46037" rIns="46037" bIns="46037"/>
          <a:lstStyle/>
          <a:p>
            <a:pPr>
              <a:buClrTx/>
              <a:buSzTx/>
              <a:buNone/>
              <a:defRPr>
                <a:solidFill>
                  <a:schemeClr val="accent2">
                    <a:lumOff val="16690"/>
                  </a:schemeClr>
                </a:solidFill>
              </a:defRPr>
            </a:pPr>
          </a:p>
        </p:txBody>
      </p:sp>
      <p:sp>
        <p:nvSpPr>
          <p:cNvPr id="1590" name="La qualification VFR de nuit…"/>
          <p:cNvSpPr txBox="1"/>
          <p:nvPr>
            <p:ph type="title" idx="4294967295"/>
          </p:nvPr>
        </p:nvSpPr>
        <p:spPr>
          <a:xfrm>
            <a:off x="1545920" y="2035856"/>
            <a:ext cx="3585421" cy="4207620"/>
          </a:xfrm>
          <a:prstGeom prst="rect">
            <a:avLst/>
          </a:prstGeom>
        </p:spPr>
        <p:txBody>
          <a:bodyPr>
            <a:normAutofit fontScale="100000" lnSpcReduction="0"/>
          </a:bodyPr>
          <a:lstStyle/>
          <a:p>
            <a:pPr defTabSz="722376">
              <a:defRPr sz="1896"/>
            </a:pPr>
            <a:r>
              <a:t>La qualification VFR de nuit </a:t>
            </a:r>
          </a:p>
          <a:p>
            <a:pPr defTabSz="722376">
              <a:defRPr sz="1896"/>
            </a:pPr>
          </a:p>
          <a:p>
            <a:pPr defTabSz="722376">
              <a:defRPr sz="1896"/>
            </a:pPr>
            <a:r>
              <a:t>La nuit</a:t>
            </a:r>
          </a:p>
          <a:p>
            <a:pPr defTabSz="722376">
              <a:defRPr sz="1896"/>
            </a:pPr>
          </a:p>
          <a:p>
            <a:pPr defTabSz="722376">
              <a:defRPr sz="1896"/>
            </a:pPr>
            <a:r>
              <a:t>Equipement pour le vol de nuit</a:t>
            </a:r>
          </a:p>
          <a:p>
            <a:pPr defTabSz="722376">
              <a:defRPr sz="1896"/>
            </a:pPr>
          </a:p>
          <a:p>
            <a:pPr defTabSz="722376">
              <a:defRPr sz="1896"/>
            </a:pPr>
            <a:r>
              <a:t>Type de nuit</a:t>
            </a:r>
          </a:p>
          <a:p>
            <a:pPr defTabSz="722376">
              <a:defRPr sz="1896"/>
            </a:pPr>
          </a:p>
          <a:p>
            <a:pPr defTabSz="722376">
              <a:defRPr sz="1896"/>
            </a:pPr>
            <a:r>
              <a:t>Balisage de nuit</a:t>
            </a:r>
          </a:p>
          <a:p>
            <a:pPr defTabSz="722376">
              <a:defRPr sz="1896"/>
            </a:pPr>
          </a:p>
          <a:p>
            <a:pPr defTabSz="722376">
              <a:defRPr sz="1896"/>
            </a:pPr>
            <a:r>
              <a:t>Le pilotage en VDN</a:t>
            </a:r>
          </a:p>
          <a:p>
            <a:pPr defTabSz="722376">
              <a:defRPr sz="1896"/>
            </a:pPr>
          </a:p>
          <a:p>
            <a:pPr defTabSz="722376">
              <a:defRPr sz="1896"/>
            </a:pPr>
            <a:r>
              <a:t>Règlementation</a:t>
            </a:r>
          </a:p>
          <a:p>
            <a:pPr defTabSz="722376">
              <a:defRPr sz="1896"/>
            </a:pPr>
          </a:p>
          <a:p>
            <a:pPr defTabSz="722376">
              <a:defRPr sz="1896"/>
            </a:pPr>
            <a:r>
              <a:rPr b="1">
                <a:solidFill>
                  <a:srgbClr val="FF37C4"/>
                </a:solidFill>
                <a:latin typeface="+mn-lt"/>
                <a:ea typeface="+mn-ea"/>
                <a:cs typeface="+mn-cs"/>
                <a:sym typeface="Arial"/>
              </a:rPr>
              <a:t>Météo nocturne</a:t>
            </a:r>
          </a:p>
        </p:txBody>
      </p:sp>
      <p:sp>
        <p:nvSpPr>
          <p:cNvPr id="1591" name="VOL DE NUIT (VDN)"/>
          <p:cNvSpPr txBox="1"/>
          <p:nvPr/>
        </p:nvSpPr>
        <p:spPr>
          <a:xfrm>
            <a:off x="533400" y="553232"/>
            <a:ext cx="8077200"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3600">
                <a:solidFill>
                  <a:srgbClr val="FFFFFF"/>
                </a:solidFill>
                <a:effectLst>
                  <a:outerShdw sx="100000" sy="100000" kx="0" ky="0" algn="b" rotWithShape="0" blurRad="12700" dist="63500" dir="8460000">
                    <a:srgbClr val="000000"/>
                  </a:outerShdw>
                </a:effectLst>
                <a:latin typeface="Franklin Gothic Book"/>
                <a:ea typeface="Franklin Gothic Book"/>
                <a:cs typeface="Franklin Gothic Book"/>
                <a:sym typeface="Franklin Gothic Book"/>
              </a:defRPr>
            </a:lvl1pPr>
          </a:lstStyle>
          <a:p>
            <a:pPr/>
            <a:r>
              <a:t>VOL DE NUIT (VDN)</a:t>
            </a:r>
          </a:p>
        </p:txBody>
      </p:sp>
      <p:sp>
        <p:nvSpPr>
          <p:cNvPr id="159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589"/>
                                        </p:tgtEl>
                                        <p:attrNameLst>
                                          <p:attrName>style.visibility</p:attrName>
                                        </p:attrNameLst>
                                      </p:cBhvr>
                                      <p:to>
                                        <p:strVal val="visible"/>
                                      </p:to>
                                    </p:set>
                                    <p:anim calcmode="lin" valueType="num">
                                      <p:cBhvr>
                                        <p:cTn id="7" dur="500" fill="hold"/>
                                        <p:tgtEl>
                                          <p:spTgt spid="1589"/>
                                        </p:tgtEl>
                                        <p:attrNameLst>
                                          <p:attrName>ppt_x</p:attrName>
                                        </p:attrNameLst>
                                      </p:cBhvr>
                                      <p:tavLst>
                                        <p:tav tm="0">
                                          <p:val>
                                            <p:strVal val="0-#ppt_w/2"/>
                                          </p:val>
                                        </p:tav>
                                        <p:tav tm="100000">
                                          <p:val>
                                            <p:strVal val="#ppt_x"/>
                                          </p:val>
                                        </p:tav>
                                      </p:tavLst>
                                    </p:anim>
                                    <p:anim calcmode="lin" valueType="num">
                                      <p:cBhvr>
                                        <p:cTn id="8" dur="500" fill="hold"/>
                                        <p:tgtEl>
                                          <p:spTgt spid="15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wd" backwards="0">
                                    <p:tmAbs val="0"/>
                                  </p:iterate>
                                  <p:childTnLst>
                                    <p:set>
                                      <p:cBhvr>
                                        <p:cTn id="11" fill="hold"/>
                                        <p:tgtEl>
                                          <p:spTgt spid="1590"/>
                                        </p:tgtEl>
                                        <p:attrNameLst>
                                          <p:attrName>style.visibility</p:attrName>
                                        </p:attrNameLst>
                                      </p:cBhvr>
                                      <p:to>
                                        <p:strVal val="visible"/>
                                      </p:to>
                                    </p:set>
                                    <p:anim calcmode="lin" valueType="num">
                                      <p:cBhvr>
                                        <p:cTn id="12" dur="1500" fill="hold"/>
                                        <p:tgtEl>
                                          <p:spTgt spid="1590"/>
                                        </p:tgtEl>
                                        <p:attrNameLst>
                                          <p:attrName>ppt_x</p:attrName>
                                        </p:attrNameLst>
                                      </p:cBhvr>
                                      <p:tavLst>
                                        <p:tav tm="0">
                                          <p:val>
                                            <p:strVal val="0-#ppt_w/2"/>
                                          </p:val>
                                        </p:tav>
                                        <p:tav tm="100000">
                                          <p:val>
                                            <p:strVal val="#ppt_x"/>
                                          </p:val>
                                        </p:tav>
                                      </p:tavLst>
                                    </p:anim>
                                    <p:anim calcmode="lin" valueType="num">
                                      <p:cBhvr>
                                        <p:cTn id="13" dur="1500" fill="hold"/>
                                        <p:tgtEl>
                                          <p:spTgt spid="159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0" presetID="1" grpId="3" fill="hold">
                                  <p:stCondLst>
                                    <p:cond delay="0"/>
                                  </p:stCondLst>
                                  <p:iterate type="el" backwards="0">
                                    <p:tmAbs val="0"/>
                                  </p:iterate>
                                  <p:childTnLst>
                                    <p:set>
                                      <p:cBhvr>
                                        <p:cTn id="16" fill="hold"/>
                                        <p:tgtEl>
                                          <p:spTgt spid="15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0" grpId="2"/>
      <p:bldP build="whole" bldLvl="1" animBg="1" rev="0" advAuto="0" spid="1592" grpId="3"/>
      <p:bldP build="whole" bldLvl="1" animBg="1" rev="0" advAuto="0" spid="1589" grpId="1"/>
    </p:bldLst>
  </p:timing>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595" name="Météo Nocturn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Météo Nocturne</a:t>
            </a:r>
          </a:p>
        </p:txBody>
      </p:sp>
      <p:sp>
        <p:nvSpPr>
          <p:cNvPr id="1596" name="Stratus et brouillard…"/>
          <p:cNvSpPr txBox="1"/>
          <p:nvPr/>
        </p:nvSpPr>
        <p:spPr>
          <a:xfrm>
            <a:off x="457200" y="1600200"/>
            <a:ext cx="7467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3000">
                <a:solidFill>
                  <a:srgbClr val="FFFFFF"/>
                </a:solidFill>
              </a:defRPr>
            </a:pPr>
            <a:r>
              <a:t>Stratus et brouillard</a:t>
            </a:r>
          </a:p>
          <a:p>
            <a:pPr marL="419100" indent="-382587">
              <a:spcBef>
                <a:spcPts val="700"/>
              </a:spcBef>
              <a:buClr>
                <a:schemeClr val="accent2">
                  <a:lumOff val="16690"/>
                </a:schemeClr>
              </a:buClr>
              <a:buSzPct val="80000"/>
              <a:buChar char="⦿"/>
              <a:defRPr sz="3000">
                <a:solidFill>
                  <a:srgbClr val="FFFFFF"/>
                </a:solidFill>
              </a:defRPr>
            </a:pPr>
            <a:r>
              <a:t>Orages</a:t>
            </a:r>
          </a:p>
          <a:p>
            <a:pPr marL="419100" indent="-382587">
              <a:spcBef>
                <a:spcPts val="700"/>
              </a:spcBef>
              <a:buClr>
                <a:schemeClr val="accent2">
                  <a:lumOff val="16690"/>
                </a:schemeClr>
              </a:buClr>
              <a:buSzPct val="80000"/>
              <a:buChar char="⦿"/>
              <a:defRPr sz="3000">
                <a:solidFill>
                  <a:srgbClr val="FFFFFF"/>
                </a:solidFill>
              </a:defRPr>
            </a:pPr>
            <a:r>
              <a:t>Turbulences</a:t>
            </a:r>
          </a:p>
          <a:p>
            <a:pPr marL="419100" indent="-382587">
              <a:spcBef>
                <a:spcPts val="700"/>
              </a:spcBef>
              <a:buClr>
                <a:schemeClr val="accent2">
                  <a:lumOff val="16690"/>
                </a:schemeClr>
              </a:buClr>
              <a:buSzPct val="80000"/>
              <a:buChar char="⦿"/>
              <a:defRPr sz="3000">
                <a:solidFill>
                  <a:srgbClr val="FFFFFF"/>
                </a:solidFill>
              </a:defRPr>
            </a:pPr>
            <a:r>
              <a:t>Modification des conditions en route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595"/>
                                        </p:tgtEl>
                                        <p:attrNameLst>
                                          <p:attrName>style.visibility</p:attrName>
                                        </p:attrNameLst>
                                      </p:cBhvr>
                                      <p:to>
                                        <p:strVal val="visible"/>
                                      </p:to>
                                    </p:set>
                                    <p:animEffect filter="blinds(horizontal)" transition="in">
                                      <p:cBhvr>
                                        <p:cTn id="7" dur="500"/>
                                        <p:tgtEl>
                                          <p:spTgt spid="1595"/>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596">
                                            <p:bg/>
                                          </p:spTgt>
                                        </p:tgtEl>
                                        <p:attrNameLst>
                                          <p:attrName>style.visibility</p:attrName>
                                        </p:attrNameLst>
                                      </p:cBhvr>
                                      <p:to>
                                        <p:strVal val="visible"/>
                                      </p:to>
                                    </p:set>
                                    <p:animEffect filter="blinds(horizontal)" transition="in">
                                      <p:cBhvr>
                                        <p:cTn id="11" dur="500"/>
                                        <p:tgtEl>
                                          <p:spTgt spid="1596">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596">
                                            <p:txEl>
                                              <p:pRg st="0" end="0"/>
                                            </p:txEl>
                                          </p:spTgt>
                                        </p:tgtEl>
                                        <p:attrNameLst>
                                          <p:attrName>style.visibility</p:attrName>
                                        </p:attrNameLst>
                                      </p:cBhvr>
                                      <p:to>
                                        <p:strVal val="visible"/>
                                      </p:to>
                                    </p:set>
                                    <p:animEffect filter="blinds(horizontal)" transition="in">
                                      <p:cBhvr>
                                        <p:cTn id="14" dur="500"/>
                                        <p:tgtEl>
                                          <p:spTgt spid="1596">
                                            <p:txEl>
                                              <p:pRg st="0" end="0"/>
                                            </p:txEl>
                                          </p:spTgt>
                                        </p:tgtEl>
                                      </p:cBhvr>
                                    </p:animEffect>
                                  </p:childTnLst>
                                </p:cTn>
                              </p:par>
                            </p:childTnLst>
                          </p:cTn>
                        </p:par>
                        <p:par>
                          <p:cTn id="15" fill="hold">
                            <p:stCondLst>
                              <p:cond delay="1500"/>
                            </p:stCondLst>
                            <p:childTnLst>
                              <p:par>
                                <p:cTn id="16" presetClass="entr" nodeType="afterEffect" presetSubtype="10" presetID="3" grpId="2" fill="hold">
                                  <p:stCondLst>
                                    <p:cond delay="500"/>
                                  </p:stCondLst>
                                  <p:iterate type="el" backwards="0">
                                    <p:tmAbs val="0"/>
                                  </p:iterate>
                                  <p:childTnLst>
                                    <p:set>
                                      <p:cBhvr>
                                        <p:cTn id="17" fill="hold"/>
                                        <p:tgtEl>
                                          <p:spTgt spid="1596">
                                            <p:txEl>
                                              <p:pRg st="1" end="1"/>
                                            </p:txEl>
                                          </p:spTgt>
                                        </p:tgtEl>
                                        <p:attrNameLst>
                                          <p:attrName>style.visibility</p:attrName>
                                        </p:attrNameLst>
                                      </p:cBhvr>
                                      <p:to>
                                        <p:strVal val="visible"/>
                                      </p:to>
                                    </p:set>
                                    <p:animEffect filter="blinds(horizontal)" transition="in">
                                      <p:cBhvr>
                                        <p:cTn id="18" dur="500"/>
                                        <p:tgtEl>
                                          <p:spTgt spid="1596">
                                            <p:txEl>
                                              <p:pRg st="1" end="1"/>
                                            </p:txEl>
                                          </p:spTgt>
                                        </p:tgtEl>
                                      </p:cBhvr>
                                    </p:animEffect>
                                  </p:childTnLst>
                                </p:cTn>
                              </p:par>
                            </p:childTnLst>
                          </p:cTn>
                        </p:par>
                        <p:par>
                          <p:cTn id="19" fill="hold">
                            <p:stCondLst>
                              <p:cond delay="2500"/>
                            </p:stCondLst>
                            <p:childTnLst>
                              <p:par>
                                <p:cTn id="20" presetClass="entr" nodeType="afterEffect" presetSubtype="10" presetID="3" grpId="2" fill="hold">
                                  <p:stCondLst>
                                    <p:cond delay="500"/>
                                  </p:stCondLst>
                                  <p:iterate type="el" backwards="0">
                                    <p:tmAbs val="0"/>
                                  </p:iterate>
                                  <p:childTnLst>
                                    <p:set>
                                      <p:cBhvr>
                                        <p:cTn id="21" fill="hold"/>
                                        <p:tgtEl>
                                          <p:spTgt spid="1596">
                                            <p:txEl>
                                              <p:pRg st="2" end="2"/>
                                            </p:txEl>
                                          </p:spTgt>
                                        </p:tgtEl>
                                        <p:attrNameLst>
                                          <p:attrName>style.visibility</p:attrName>
                                        </p:attrNameLst>
                                      </p:cBhvr>
                                      <p:to>
                                        <p:strVal val="visible"/>
                                      </p:to>
                                    </p:set>
                                    <p:animEffect filter="blinds(horizontal)" transition="in">
                                      <p:cBhvr>
                                        <p:cTn id="22" dur="500"/>
                                        <p:tgtEl>
                                          <p:spTgt spid="1596">
                                            <p:txEl>
                                              <p:pRg st="2" end="2"/>
                                            </p:txEl>
                                          </p:spTgt>
                                        </p:tgtEl>
                                      </p:cBhvr>
                                    </p:animEffect>
                                  </p:childTnLst>
                                </p:cTn>
                              </p:par>
                            </p:childTnLst>
                          </p:cTn>
                        </p:par>
                        <p:par>
                          <p:cTn id="23" fill="hold">
                            <p:stCondLst>
                              <p:cond delay="3500"/>
                            </p:stCondLst>
                            <p:childTnLst>
                              <p:par>
                                <p:cTn id="24" presetClass="entr" nodeType="afterEffect" presetSubtype="10" presetID="3" grpId="2" fill="hold">
                                  <p:stCondLst>
                                    <p:cond delay="500"/>
                                  </p:stCondLst>
                                  <p:iterate type="el" backwards="0">
                                    <p:tmAbs val="0"/>
                                  </p:iterate>
                                  <p:childTnLst>
                                    <p:set>
                                      <p:cBhvr>
                                        <p:cTn id="25" fill="hold"/>
                                        <p:tgtEl>
                                          <p:spTgt spid="1596">
                                            <p:txEl>
                                              <p:pRg st="3" end="3"/>
                                            </p:txEl>
                                          </p:spTgt>
                                        </p:tgtEl>
                                        <p:attrNameLst>
                                          <p:attrName>style.visibility</p:attrName>
                                        </p:attrNameLst>
                                      </p:cBhvr>
                                      <p:to>
                                        <p:strVal val="visible"/>
                                      </p:to>
                                    </p:set>
                                    <p:animEffect filter="blinds(horizontal)" transition="in">
                                      <p:cBhvr>
                                        <p:cTn id="26" dur="500"/>
                                        <p:tgtEl>
                                          <p:spTgt spid="1596">
                                            <p:txEl>
                                              <p:pRg st="3" end="3"/>
                                            </p:txEl>
                                          </p:spTgt>
                                        </p:tgtEl>
                                      </p:cBhvr>
                                    </p:animEffect>
                                  </p:childTnLst>
                                </p:cTn>
                              </p:par>
                            </p:childTnLst>
                          </p:cTn>
                        </p:par>
                        <p:par>
                          <p:cTn id="27" fill="hold">
                            <p:stCondLst>
                              <p:cond delay="4500"/>
                            </p:stCondLst>
                            <p:childTnLst>
                              <p:par>
                                <p:cTn id="28" presetClass="entr" nodeType="afterEffect" presetSubtype="0" presetID="1" grpId="3" fill="hold">
                                  <p:stCondLst>
                                    <p:cond delay="0"/>
                                  </p:stCondLst>
                                  <p:iterate type="el" backwards="0">
                                    <p:tmAbs val="0"/>
                                  </p:iterate>
                                  <p:childTnLst>
                                    <p:set>
                                      <p:cBhvr>
                                        <p:cTn id="29" fill="hold"/>
                                        <p:tgtEl>
                                          <p:spTgt spid="15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596" grpId="2"/>
      <p:bldP build="whole" bldLvl="1" animBg="1" rev="0" advAuto="0" spid="1594" grpId="3"/>
      <p:bldP build="whole" bldLvl="1" animBg="1" rev="0" advAuto="0" spid="1595" grpId="1"/>
    </p:bldLst>
  </p:timing>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599" name="Ils sont plus fréquents la nuit (abaissement de températur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Ils sont plus fréquents la nuit (abaissement de température)</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T et DP proches, alors dès la tombée de la nuit, le brouillard apparaît à la 1</a:t>
            </a:r>
            <a:r>
              <a:rPr baseline="31999"/>
              <a:t>ère</a:t>
            </a:r>
            <a:r>
              <a:t> heure </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Abaissement de 2°C par heure jusqu’à 3 heures après le coucher du soleil</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Indice de formation : halo autour des villes éclairées, visibilité verticale satisfaisante mais visibilité oblique pratiquement nulle, donc risque d’atterrissage impossible</a:t>
            </a:r>
          </a:p>
        </p:txBody>
      </p:sp>
      <p:sp>
        <p:nvSpPr>
          <p:cNvPr id="1600" name="Stratus et brouillard"/>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Stratus et brouillard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600"/>
                                        </p:tgtEl>
                                        <p:attrNameLst>
                                          <p:attrName>style.visibility</p:attrName>
                                        </p:attrNameLst>
                                      </p:cBhvr>
                                      <p:to>
                                        <p:strVal val="visible"/>
                                      </p:to>
                                    </p:set>
                                    <p:animEffect filter="blinds(horizontal)" transition="in">
                                      <p:cBhvr>
                                        <p:cTn id="7" dur="500"/>
                                        <p:tgtEl>
                                          <p:spTgt spid="1600"/>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599">
                                            <p:bg/>
                                          </p:spTgt>
                                        </p:tgtEl>
                                        <p:attrNameLst>
                                          <p:attrName>style.visibility</p:attrName>
                                        </p:attrNameLst>
                                      </p:cBhvr>
                                      <p:to>
                                        <p:strVal val="visible"/>
                                      </p:to>
                                    </p:set>
                                    <p:animEffect filter="blinds(horizontal)" transition="in">
                                      <p:cBhvr>
                                        <p:cTn id="11" dur="500"/>
                                        <p:tgtEl>
                                          <p:spTgt spid="1599">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599">
                                            <p:txEl>
                                              <p:pRg st="0" end="0"/>
                                            </p:txEl>
                                          </p:spTgt>
                                        </p:tgtEl>
                                        <p:attrNameLst>
                                          <p:attrName>style.visibility</p:attrName>
                                        </p:attrNameLst>
                                      </p:cBhvr>
                                      <p:to>
                                        <p:strVal val="visible"/>
                                      </p:to>
                                    </p:set>
                                    <p:animEffect filter="blinds(horizontal)" transition="in">
                                      <p:cBhvr>
                                        <p:cTn id="14" dur="500"/>
                                        <p:tgtEl>
                                          <p:spTgt spid="159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599">
                                            <p:txEl>
                                              <p:pRg st="1" end="1"/>
                                            </p:txEl>
                                          </p:spTgt>
                                        </p:tgtEl>
                                        <p:attrNameLst>
                                          <p:attrName>style.visibility</p:attrName>
                                        </p:attrNameLst>
                                      </p:cBhvr>
                                      <p:to>
                                        <p:strVal val="visible"/>
                                      </p:to>
                                    </p:set>
                                    <p:animEffect filter="blinds(horizontal)" transition="in">
                                      <p:cBhvr>
                                        <p:cTn id="19" dur="500"/>
                                        <p:tgtEl>
                                          <p:spTgt spid="159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1599">
                                            <p:txEl>
                                              <p:pRg st="2" end="2"/>
                                            </p:txEl>
                                          </p:spTgt>
                                        </p:tgtEl>
                                        <p:attrNameLst>
                                          <p:attrName>style.visibility</p:attrName>
                                        </p:attrNameLst>
                                      </p:cBhvr>
                                      <p:to>
                                        <p:strVal val="visible"/>
                                      </p:to>
                                    </p:set>
                                    <p:animEffect filter="blinds(horizontal)" transition="in">
                                      <p:cBhvr>
                                        <p:cTn id="24" dur="500"/>
                                        <p:tgtEl>
                                          <p:spTgt spid="159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0" presetID="3" grpId="2" fill="hold">
                                  <p:stCondLst>
                                    <p:cond delay="0"/>
                                  </p:stCondLst>
                                  <p:iterate type="el" backwards="0">
                                    <p:tmAbs val="0"/>
                                  </p:iterate>
                                  <p:childTnLst>
                                    <p:set>
                                      <p:cBhvr>
                                        <p:cTn id="28" fill="hold"/>
                                        <p:tgtEl>
                                          <p:spTgt spid="1599">
                                            <p:txEl>
                                              <p:pRg st="3" end="3"/>
                                            </p:txEl>
                                          </p:spTgt>
                                        </p:tgtEl>
                                        <p:attrNameLst>
                                          <p:attrName>style.visibility</p:attrName>
                                        </p:attrNameLst>
                                      </p:cBhvr>
                                      <p:to>
                                        <p:strVal val="visible"/>
                                      </p:to>
                                    </p:set>
                                    <p:animEffect filter="blinds(horizontal)" transition="in">
                                      <p:cBhvr>
                                        <p:cTn id="29" dur="500"/>
                                        <p:tgtEl>
                                          <p:spTgt spid="1599">
                                            <p:txEl>
                                              <p:pRg st="3" end="3"/>
                                            </p:txEl>
                                          </p:spTgt>
                                        </p:tgtEl>
                                      </p:cBhvr>
                                    </p:animEffect>
                                  </p:childTnLst>
                                </p:cTn>
                              </p:par>
                            </p:childTnLst>
                          </p:cTn>
                        </p:par>
                        <p:par>
                          <p:cTn id="30" fill="hold">
                            <p:stCondLst>
                              <p:cond delay="500"/>
                            </p:stCondLst>
                            <p:childTnLst>
                              <p:par>
                                <p:cTn id="31" presetClass="entr" nodeType="afterEffect" presetSubtype="0" presetID="1" grpId="3" fill="hold">
                                  <p:stCondLst>
                                    <p:cond delay="0"/>
                                  </p:stCondLst>
                                  <p:iterate type="el" backwards="0">
                                    <p:tmAbs val="0"/>
                                  </p:iterate>
                                  <p:childTnLst>
                                    <p:set>
                                      <p:cBhvr>
                                        <p:cTn id="32" fill="hold"/>
                                        <p:tgtEl>
                                          <p:spTgt spid="15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8" grpId="3"/>
      <p:bldP build="whole" bldLvl="1" animBg="1" rev="0" advAuto="0" spid="1600" grpId="1"/>
      <p:bldP build="p" bldLvl="1" animBg="1" rev="0" advAuto="0" spid="1599"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L’heure du coucher du soleil"/>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L’heure du coucher du soleil</a:t>
            </a:r>
          </a:p>
        </p:txBody>
      </p:sp>
      <p:sp>
        <p:nvSpPr>
          <p:cNvPr id="132" name="Il existe plusieurs moyens pour obtenir l'heure du coucher ou du lever du soleil :…"/>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377190" indent="-344328" defTabSz="822959">
              <a:spcBef>
                <a:spcPts val="600"/>
              </a:spcBef>
              <a:buClr>
                <a:schemeClr val="accent2">
                  <a:lumOff val="16690"/>
                </a:schemeClr>
              </a:buClr>
              <a:buSzPct val="80000"/>
              <a:buChar char="⦿"/>
              <a:defRPr sz="1800">
                <a:solidFill>
                  <a:srgbClr val="FFFFFF"/>
                </a:solidFill>
                <a:latin typeface="Franklin Gothic Book"/>
                <a:ea typeface="Franklin Gothic Book"/>
                <a:cs typeface="Franklin Gothic Book"/>
                <a:sym typeface="Franklin Gothic Book"/>
              </a:defRPr>
            </a:pPr>
            <a:r>
              <a:t>Il existe plusieurs moyens pour obtenir l'heure du coucher ou du lever du soleil :</a:t>
            </a:r>
          </a:p>
          <a:p>
            <a:pPr lvl="1" marL="748664" indent="-344328" defTabSz="822959">
              <a:spcBef>
                <a:spcPts val="600"/>
              </a:spcBef>
              <a:buClr>
                <a:schemeClr val="accent2">
                  <a:lumOff val="16690"/>
                </a:schemeClr>
              </a:buClr>
              <a:buSzPct val="80000"/>
              <a:buChar char="➡"/>
              <a:defRPr sz="1800">
                <a:solidFill>
                  <a:srgbClr val="FFFFFF"/>
                </a:solidFill>
                <a:latin typeface="Franklin Gothic Book"/>
                <a:ea typeface="Franklin Gothic Book"/>
                <a:cs typeface="Franklin Gothic Book"/>
                <a:sym typeface="Franklin Gothic Book"/>
              </a:defRPr>
            </a:pPr>
            <a:r>
              <a:t>Les calendriers de La Poste comportent une page reproduisant les levers et coucher du soleil à Paris</a:t>
            </a:r>
          </a:p>
          <a:p>
            <a:pPr lvl="1" marL="748664" indent="-344328" defTabSz="822959">
              <a:spcBef>
                <a:spcPts val="600"/>
              </a:spcBef>
              <a:buClr>
                <a:schemeClr val="accent2">
                  <a:lumOff val="16690"/>
                </a:schemeClr>
              </a:buClr>
              <a:buSzPct val="80000"/>
              <a:buChar char="➡"/>
              <a:defRPr sz="1800">
                <a:solidFill>
                  <a:srgbClr val="FFFFFF"/>
                </a:solidFill>
                <a:latin typeface="Franklin Gothic Book"/>
                <a:ea typeface="Franklin Gothic Book"/>
                <a:cs typeface="Franklin Gothic Book"/>
                <a:sym typeface="Franklin Gothic Book"/>
              </a:defRPr>
            </a:pPr>
            <a:r>
              <a:t>Les agendas éphémérides fournissent aussi ce type de renseignement</a:t>
            </a:r>
          </a:p>
          <a:p>
            <a:pPr lvl="1" marL="748664" indent="-344328" defTabSz="822959">
              <a:spcBef>
                <a:spcPts val="600"/>
              </a:spcBef>
              <a:buClr>
                <a:schemeClr val="accent2">
                  <a:lumOff val="16690"/>
                </a:schemeClr>
              </a:buClr>
              <a:buSzPct val="80000"/>
              <a:buChar char="➡"/>
              <a:defRPr sz="1800">
                <a:solidFill>
                  <a:srgbClr val="FFFFFF"/>
                </a:solidFill>
                <a:latin typeface="Franklin Gothic Book"/>
                <a:ea typeface="Franklin Gothic Book"/>
                <a:cs typeface="Franklin Gothic Book"/>
                <a:sym typeface="Franklin Gothic Book"/>
              </a:defRPr>
            </a:pPr>
            <a:r>
              <a:t>L'observatoire de Meudon calcule ces heures qui sont déterminées en heures UTC</a:t>
            </a:r>
          </a:p>
          <a:p>
            <a:pPr lvl="1" marL="748664" indent="-344328" defTabSz="822959">
              <a:spcBef>
                <a:spcPts val="600"/>
              </a:spcBef>
              <a:buClr>
                <a:schemeClr val="accent2">
                  <a:lumOff val="16690"/>
                </a:schemeClr>
              </a:buClr>
              <a:buSzPct val="80000"/>
              <a:buChar char="➡"/>
              <a:defRPr sz="1800">
                <a:solidFill>
                  <a:srgbClr val="FFFFFF"/>
                </a:solidFill>
                <a:latin typeface="Franklin Gothic Book"/>
                <a:ea typeface="Franklin Gothic Book"/>
                <a:cs typeface="Franklin Gothic Book"/>
                <a:sym typeface="Franklin Gothic Book"/>
              </a:defRPr>
            </a:pPr>
            <a:r>
              <a:t>Le pilote peut aussi noter l'heure de coucher du soleil après interrogation de l'ATS du terrain de départ et calculer l'heure du coucher du soleil du terrain d'arrivée. C'est bien souvent l'heure du coucher du soleil du terrain d'arrivée qui est la plus intéressante à connaître pour planifier un vol à cheval entre le jour et la nuit</a:t>
            </a:r>
          </a:p>
          <a:p>
            <a:pPr lvl="1" marL="748664" indent="-344328" defTabSz="822959">
              <a:spcBef>
                <a:spcPts val="600"/>
              </a:spcBef>
              <a:buClr>
                <a:schemeClr val="accent2">
                  <a:lumOff val="16690"/>
                </a:schemeClr>
              </a:buClr>
              <a:buSzPct val="80000"/>
              <a:buChar char="➡"/>
              <a:defRPr sz="1800">
                <a:solidFill>
                  <a:srgbClr val="FFFFFF"/>
                </a:solidFill>
                <a:latin typeface="Franklin Gothic Book"/>
                <a:ea typeface="Franklin Gothic Book"/>
                <a:cs typeface="Franklin Gothic Book"/>
                <a:sym typeface="Franklin Gothic Book"/>
              </a:defRPr>
            </a:pPr>
            <a:r>
              <a:t>Les SmartPhones et leurs applis aux ressources sans fin...</a:t>
            </a:r>
          </a:p>
        </p:txBody>
      </p:sp>
      <p:sp>
        <p:nvSpPr>
          <p:cNvPr id="13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3" grpId="1" fill="hold">
                                  <p:stCondLst>
                                    <p:cond delay="500"/>
                                  </p:stCondLst>
                                  <p:iterate type="el" backwards="0">
                                    <p:tmAbs val="0"/>
                                  </p:iterate>
                                  <p:childTnLst>
                                    <p:set>
                                      <p:cBhvr>
                                        <p:cTn id="6" fill="hold"/>
                                        <p:tgtEl>
                                          <p:spTgt spid="131"/>
                                        </p:tgtEl>
                                        <p:attrNameLst>
                                          <p:attrName>style.visibility</p:attrName>
                                        </p:attrNameLst>
                                      </p:cBhvr>
                                      <p:to>
                                        <p:strVal val="visible"/>
                                      </p:to>
                                    </p:set>
                                    <p:animEffect filter="blinds(vertical)" transition="in">
                                      <p:cBhvr>
                                        <p:cTn id="7" dur="500"/>
                                        <p:tgtEl>
                                          <p:spTgt spid="131"/>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32">
                                            <p:bg/>
                                          </p:spTgt>
                                        </p:tgtEl>
                                        <p:attrNameLst>
                                          <p:attrName>style.visibility</p:attrName>
                                        </p:attrNameLst>
                                      </p:cBhvr>
                                      <p:to>
                                        <p:strVal val="visible"/>
                                      </p:to>
                                    </p:set>
                                    <p:animEffect filter="blinds(horizontal)" transition="in">
                                      <p:cBhvr>
                                        <p:cTn id="11" dur="500"/>
                                        <p:tgtEl>
                                          <p:spTgt spid="132">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32">
                                            <p:txEl>
                                              <p:pRg st="0" end="0"/>
                                            </p:txEl>
                                          </p:spTgt>
                                        </p:tgtEl>
                                        <p:attrNameLst>
                                          <p:attrName>style.visibility</p:attrName>
                                        </p:attrNameLst>
                                      </p:cBhvr>
                                      <p:to>
                                        <p:strVal val="visible"/>
                                      </p:to>
                                    </p:set>
                                    <p:animEffect filter="blinds(horizontal)" transition="in">
                                      <p:cBhvr>
                                        <p:cTn id="14" dur="500"/>
                                        <p:tgtEl>
                                          <p:spTgt spid="132">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32">
                                            <p:txEl>
                                              <p:pRg st="1" end="1"/>
                                            </p:txEl>
                                          </p:spTgt>
                                        </p:tgtEl>
                                        <p:attrNameLst>
                                          <p:attrName>style.visibility</p:attrName>
                                        </p:attrNameLst>
                                      </p:cBhvr>
                                      <p:to>
                                        <p:strVal val="visible"/>
                                      </p:to>
                                    </p:set>
                                    <p:animEffect filter="blinds(horizontal)" transition="in">
                                      <p:cBhvr>
                                        <p:cTn id="17" dur="500"/>
                                        <p:tgtEl>
                                          <p:spTgt spid="132">
                                            <p:txEl>
                                              <p:pRg st="1" end="1"/>
                                            </p:txEl>
                                          </p:spTgt>
                                        </p:tgtEl>
                                      </p:cBhvr>
                                    </p:animEffect>
                                  </p:childTnLst>
                                </p:cTn>
                              </p:par>
                              <p:par>
                                <p:cTn id="18" presetClass="entr" nodeType="withEffect" presetSubtype="10" presetID="3" grpId="2" fill="hold">
                                  <p:stCondLst>
                                    <p:cond delay="500"/>
                                  </p:stCondLst>
                                  <p:iterate type="el" backwards="0">
                                    <p:tmAbs val="0"/>
                                  </p:iterate>
                                  <p:childTnLst>
                                    <p:set>
                                      <p:cBhvr>
                                        <p:cTn id="19" fill="hold"/>
                                        <p:tgtEl>
                                          <p:spTgt spid="132">
                                            <p:txEl>
                                              <p:pRg st="2" end="2"/>
                                            </p:txEl>
                                          </p:spTgt>
                                        </p:tgtEl>
                                        <p:attrNameLst>
                                          <p:attrName>style.visibility</p:attrName>
                                        </p:attrNameLst>
                                      </p:cBhvr>
                                      <p:to>
                                        <p:strVal val="visible"/>
                                      </p:to>
                                    </p:set>
                                    <p:animEffect filter="blinds(horizontal)" transition="in">
                                      <p:cBhvr>
                                        <p:cTn id="20" dur="500"/>
                                        <p:tgtEl>
                                          <p:spTgt spid="132">
                                            <p:txEl>
                                              <p:pRg st="2" end="2"/>
                                            </p:txEl>
                                          </p:spTgt>
                                        </p:tgtEl>
                                      </p:cBhvr>
                                    </p:animEffect>
                                  </p:childTnLst>
                                </p:cTn>
                              </p:par>
                              <p:par>
                                <p:cTn id="21" presetClass="entr" nodeType="withEffect" presetSubtype="10" presetID="3" grpId="2" fill="hold">
                                  <p:stCondLst>
                                    <p:cond delay="500"/>
                                  </p:stCondLst>
                                  <p:iterate type="el" backwards="0">
                                    <p:tmAbs val="0"/>
                                  </p:iterate>
                                  <p:childTnLst>
                                    <p:set>
                                      <p:cBhvr>
                                        <p:cTn id="22" fill="hold"/>
                                        <p:tgtEl>
                                          <p:spTgt spid="132">
                                            <p:txEl>
                                              <p:pRg st="3" end="3"/>
                                            </p:txEl>
                                          </p:spTgt>
                                        </p:tgtEl>
                                        <p:attrNameLst>
                                          <p:attrName>style.visibility</p:attrName>
                                        </p:attrNameLst>
                                      </p:cBhvr>
                                      <p:to>
                                        <p:strVal val="visible"/>
                                      </p:to>
                                    </p:set>
                                    <p:animEffect filter="blinds(horizontal)" transition="in">
                                      <p:cBhvr>
                                        <p:cTn id="23" dur="500"/>
                                        <p:tgtEl>
                                          <p:spTgt spid="132">
                                            <p:txEl>
                                              <p:pRg st="3" end="3"/>
                                            </p:txEl>
                                          </p:spTgt>
                                        </p:tgtEl>
                                      </p:cBhvr>
                                    </p:animEffect>
                                  </p:childTnLst>
                                </p:cTn>
                              </p:par>
                              <p:par>
                                <p:cTn id="24" presetClass="entr" nodeType="withEffect" presetSubtype="10" presetID="3" grpId="2" fill="hold">
                                  <p:stCondLst>
                                    <p:cond delay="500"/>
                                  </p:stCondLst>
                                  <p:iterate type="el" backwards="0">
                                    <p:tmAbs val="0"/>
                                  </p:iterate>
                                  <p:childTnLst>
                                    <p:set>
                                      <p:cBhvr>
                                        <p:cTn id="25" fill="hold"/>
                                        <p:tgtEl>
                                          <p:spTgt spid="132">
                                            <p:txEl>
                                              <p:pRg st="4" end="4"/>
                                            </p:txEl>
                                          </p:spTgt>
                                        </p:tgtEl>
                                        <p:attrNameLst>
                                          <p:attrName>style.visibility</p:attrName>
                                        </p:attrNameLst>
                                      </p:cBhvr>
                                      <p:to>
                                        <p:strVal val="visible"/>
                                      </p:to>
                                    </p:set>
                                    <p:animEffect filter="blinds(horizontal)" transition="in">
                                      <p:cBhvr>
                                        <p:cTn id="26" dur="500"/>
                                        <p:tgtEl>
                                          <p:spTgt spid="132">
                                            <p:txEl>
                                              <p:pRg st="4" end="4"/>
                                            </p:txEl>
                                          </p:spTgt>
                                        </p:tgtEl>
                                      </p:cBhvr>
                                    </p:animEffect>
                                  </p:childTnLst>
                                </p:cTn>
                              </p:par>
                              <p:par>
                                <p:cTn id="27" presetClass="entr" nodeType="withEffect" presetSubtype="10" presetID="3" grpId="2" fill="hold">
                                  <p:stCondLst>
                                    <p:cond delay="500"/>
                                  </p:stCondLst>
                                  <p:iterate type="el" backwards="0">
                                    <p:tmAbs val="0"/>
                                  </p:iterate>
                                  <p:childTnLst>
                                    <p:set>
                                      <p:cBhvr>
                                        <p:cTn id="28" fill="hold"/>
                                        <p:tgtEl>
                                          <p:spTgt spid="132">
                                            <p:txEl>
                                              <p:pRg st="5" end="5"/>
                                            </p:txEl>
                                          </p:spTgt>
                                        </p:tgtEl>
                                        <p:attrNameLst>
                                          <p:attrName>style.visibility</p:attrName>
                                        </p:attrNameLst>
                                      </p:cBhvr>
                                      <p:to>
                                        <p:strVal val="visible"/>
                                      </p:to>
                                    </p:set>
                                    <p:animEffect filter="blinds(horizontal)" transition="in">
                                      <p:cBhvr>
                                        <p:cTn id="29" dur="500"/>
                                        <p:tgtEl>
                                          <p:spTgt spid="132">
                                            <p:txEl>
                                              <p:pRg st="5" end="5"/>
                                            </p:txEl>
                                          </p:spTgt>
                                        </p:tgtEl>
                                      </p:cBhvr>
                                    </p:animEffect>
                                  </p:childTnLst>
                                </p:cTn>
                              </p:par>
                            </p:childTnLst>
                          </p:cTn>
                        </p:par>
                        <p:par>
                          <p:cTn id="30" fill="hold">
                            <p:stCondLst>
                              <p:cond delay="2000"/>
                            </p:stCondLst>
                            <p:childTnLst>
                              <p:par>
                                <p:cTn id="31" presetClass="entr" nodeType="afterEffect" presetSubtype="0" presetID="1" grpId="3" fill="hold">
                                  <p:stCondLst>
                                    <p:cond delay="0"/>
                                  </p:stCondLst>
                                  <p:iterate type="el" backwards="0">
                                    <p:tmAbs val="0"/>
                                  </p:iterate>
                                  <p:childTnLst>
                                    <p:set>
                                      <p:cBhvr>
                                        <p:cTn id="32" fill="hold"/>
                                        <p:tgtEl>
                                          <p:spTgt spid="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2" grpId="2"/>
      <p:bldP build="whole" bldLvl="1" animBg="1" rev="0" advAuto="0" spid="133" grpId="3"/>
      <p:bldP build="whole" bldLvl="1" animBg="1" rev="0" advAuto="0" spid="131" grpId="1"/>
    </p:bldLst>
  </p:timing>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2" name="I:\AEROPYRENEES\COURS messud IFR et VFR nuit\ImageVDN13.jpg" descr="I:\AEROPYRENEES\COURS messud IFR et VFR nuit\ImageVDN13.jpg"/>
          <p:cNvPicPr>
            <a:picLocks noChangeAspect="1"/>
          </p:cNvPicPr>
          <p:nvPr/>
        </p:nvPicPr>
        <p:blipFill>
          <a:blip r:embed="rId2">
            <a:extLst/>
          </a:blip>
          <a:stretch>
            <a:fillRect/>
          </a:stretch>
        </p:blipFill>
        <p:spPr>
          <a:xfrm>
            <a:off x="-39688" y="-7938"/>
            <a:ext cx="9183688" cy="6883401"/>
          </a:xfrm>
          <a:prstGeom prst="rect">
            <a:avLst/>
          </a:prstGeom>
          <a:ln w="12700">
            <a:miter lim="400000"/>
          </a:ln>
        </p:spPr>
      </p:pic>
      <p:sp>
        <p:nvSpPr>
          <p:cNvPr id="1603" name="Rectangle"/>
          <p:cNvSpPr/>
          <p:nvPr/>
        </p:nvSpPr>
        <p:spPr>
          <a:xfrm>
            <a:off x="0" y="6572250"/>
            <a:ext cx="2857500" cy="285751"/>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160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6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4" grpId="1"/>
    </p:bldLst>
  </p:timing>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6" name="I:\AEROPYRENEES\COURS messud IFR et VFR nuit\ImageVDN14.jpg" descr="I:\AEROPYRENEES\COURS messud IFR et VFR nuit\ImageVDN14.jpg"/>
          <p:cNvPicPr>
            <a:picLocks noChangeAspect="1"/>
          </p:cNvPicPr>
          <p:nvPr/>
        </p:nvPicPr>
        <p:blipFill>
          <a:blip r:embed="rId2">
            <a:extLst/>
          </a:blip>
          <a:stretch>
            <a:fillRect/>
          </a:stretch>
        </p:blipFill>
        <p:spPr>
          <a:xfrm>
            <a:off x="-39688" y="15875"/>
            <a:ext cx="9183688" cy="6883400"/>
          </a:xfrm>
          <a:prstGeom prst="rect">
            <a:avLst/>
          </a:prstGeom>
          <a:ln w="12700">
            <a:miter lim="400000"/>
          </a:ln>
        </p:spPr>
      </p:pic>
      <p:sp>
        <p:nvSpPr>
          <p:cNvPr id="1607" name="Rectangle"/>
          <p:cNvSpPr/>
          <p:nvPr/>
        </p:nvSpPr>
        <p:spPr>
          <a:xfrm>
            <a:off x="0" y="6572250"/>
            <a:ext cx="2928938" cy="285751"/>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160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6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8" grpId="1"/>
    </p:bldLst>
  </p:timing>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0" name="I:\AEROPYRENEES\COURS messud IFR et VFR nuit\ImageVDN15.jpg" descr="I:\AEROPYRENEES\COURS messud IFR et VFR nuit\ImageVDN15.jpg"/>
          <p:cNvPicPr>
            <a:picLocks noChangeAspect="1"/>
          </p:cNvPicPr>
          <p:nvPr/>
        </p:nvPicPr>
        <p:blipFill>
          <a:blip r:embed="rId2">
            <a:extLst/>
          </a:blip>
          <a:stretch>
            <a:fillRect/>
          </a:stretch>
        </p:blipFill>
        <p:spPr>
          <a:xfrm>
            <a:off x="0" y="15875"/>
            <a:ext cx="9153525" cy="6859588"/>
          </a:xfrm>
          <a:prstGeom prst="rect">
            <a:avLst/>
          </a:prstGeom>
          <a:ln w="12700">
            <a:miter lim="400000"/>
          </a:ln>
        </p:spPr>
      </p:pic>
      <p:sp>
        <p:nvSpPr>
          <p:cNvPr id="1611" name="Rectangle aux angles arrondis"/>
          <p:cNvSpPr/>
          <p:nvPr/>
        </p:nvSpPr>
        <p:spPr>
          <a:xfrm>
            <a:off x="0" y="6572250"/>
            <a:ext cx="2928938" cy="285750"/>
          </a:xfrm>
          <a:prstGeom prst="roundRect">
            <a:avLst>
              <a:gd name="adj" fmla="val 16667"/>
            </a:avLst>
          </a:prstGeom>
          <a:solidFill>
            <a:srgbClr val="0D0D0D"/>
          </a:solidFill>
          <a:ln w="12700">
            <a:miter lim="400000"/>
          </a:ln>
        </p:spPr>
        <p:txBody>
          <a:bodyPr lIns="46037" tIns="46037" rIns="46037" bIns="46037" anchor="ctr"/>
          <a:lstStyle/>
          <a:p>
            <a:pPr algn="ctr">
              <a:spcBef>
                <a:spcPts val="400"/>
              </a:spcBef>
              <a:defRPr sz="1800">
                <a:solidFill>
                  <a:srgbClr val="FFFFFF"/>
                </a:solidFill>
              </a:defRPr>
            </a:pPr>
          </a:p>
        </p:txBody>
      </p:sp>
      <p:sp>
        <p:nvSpPr>
          <p:cNvPr id="161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6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2" grpId="1"/>
    </p:bldLst>
  </p:timing>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615" name="Certains Cb de jour peuvent rester actifs jusqu’à minuit…"/>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Certains Cb de jour peuvent rester actifs jusqu’à minuit</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D’autres Cb de fronts orageux peuvent être actifs toute la nuit</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Ces cumulo-nimbus ne sont pas décelables la nuit, donc danger, dossier MTO important</a:t>
            </a:r>
          </a:p>
        </p:txBody>
      </p:sp>
      <p:sp>
        <p:nvSpPr>
          <p:cNvPr id="1616" name="Orages"/>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Orages</a:t>
            </a:r>
          </a:p>
        </p:txBody>
      </p:sp>
      <p:pic>
        <p:nvPicPr>
          <p:cNvPr id="1617" name="I:\AEROPYRENEES\COURS messud IFR et VFR nuit\ImageVDN17.jpg" descr="I:\AEROPYRENEES\COURS messud IFR et VFR nuit\ImageVDN17.jpg"/>
          <p:cNvPicPr>
            <a:picLocks noChangeAspect="1"/>
          </p:cNvPicPr>
          <p:nvPr/>
        </p:nvPicPr>
        <p:blipFill>
          <a:blip r:embed="rId2">
            <a:extLst/>
          </a:blip>
          <a:srcRect l="0" t="32782" r="87729" b="3729"/>
          <a:stretch>
            <a:fillRect/>
          </a:stretch>
        </p:blipFill>
        <p:spPr>
          <a:xfrm>
            <a:off x="730489" y="1416595"/>
            <a:ext cx="1136137" cy="4405877"/>
          </a:xfrm>
          <a:prstGeom prst="rect">
            <a:avLst/>
          </a:prstGeom>
          <a:ln w="12700">
            <a:solidFill>
              <a:srgbClr val="A7A7A7"/>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616"/>
                                        </p:tgtEl>
                                        <p:attrNameLst>
                                          <p:attrName>style.visibility</p:attrName>
                                        </p:attrNameLst>
                                      </p:cBhvr>
                                      <p:to>
                                        <p:strVal val="visible"/>
                                      </p:to>
                                    </p:set>
                                    <p:animEffect filter="blinds(horizontal)" transition="in">
                                      <p:cBhvr>
                                        <p:cTn id="7" dur="500"/>
                                        <p:tgtEl>
                                          <p:spTgt spid="1616"/>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615">
                                            <p:bg/>
                                          </p:spTgt>
                                        </p:tgtEl>
                                        <p:attrNameLst>
                                          <p:attrName>style.visibility</p:attrName>
                                        </p:attrNameLst>
                                      </p:cBhvr>
                                      <p:to>
                                        <p:strVal val="visible"/>
                                      </p:to>
                                    </p:set>
                                    <p:animEffect filter="blinds(horizontal)" transition="in">
                                      <p:cBhvr>
                                        <p:cTn id="11" dur="500"/>
                                        <p:tgtEl>
                                          <p:spTgt spid="1615">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615">
                                            <p:txEl>
                                              <p:pRg st="0" end="0"/>
                                            </p:txEl>
                                          </p:spTgt>
                                        </p:tgtEl>
                                        <p:attrNameLst>
                                          <p:attrName>style.visibility</p:attrName>
                                        </p:attrNameLst>
                                      </p:cBhvr>
                                      <p:to>
                                        <p:strVal val="visible"/>
                                      </p:to>
                                    </p:set>
                                    <p:animEffect filter="blinds(horizontal)" transition="in">
                                      <p:cBhvr>
                                        <p:cTn id="14" dur="500"/>
                                        <p:tgtEl>
                                          <p:spTgt spid="1615">
                                            <p:txEl>
                                              <p:pRg st="0" end="0"/>
                                            </p:txEl>
                                          </p:spTgt>
                                        </p:tgtEl>
                                      </p:cBhvr>
                                    </p:animEffect>
                                  </p:childTnLst>
                                </p:cTn>
                              </p:par>
                            </p:childTnLst>
                          </p:cTn>
                        </p:par>
                        <p:par>
                          <p:cTn id="15" fill="hold">
                            <p:stCondLst>
                              <p:cond delay="2000"/>
                            </p:stCondLst>
                            <p:childTnLst>
                              <p:par>
                                <p:cTn id="16" presetClass="entr" nodeType="afterEffect" presetID="10" grpId="3" fill="hold">
                                  <p:stCondLst>
                                    <p:cond delay="0"/>
                                  </p:stCondLst>
                                  <p:iterate type="el" backwards="0">
                                    <p:tmAbs val="0"/>
                                  </p:iterate>
                                  <p:childTnLst>
                                    <p:set>
                                      <p:cBhvr>
                                        <p:cTn id="17" fill="hold"/>
                                        <p:tgtEl>
                                          <p:spTgt spid="1617"/>
                                        </p:tgtEl>
                                        <p:attrNameLst>
                                          <p:attrName>style.visibility</p:attrName>
                                        </p:attrNameLst>
                                      </p:cBhvr>
                                      <p:to>
                                        <p:strVal val="visible"/>
                                      </p:to>
                                    </p:set>
                                    <p:animEffect filter="fade" transition="in">
                                      <p:cBhvr>
                                        <p:cTn id="18" dur="600"/>
                                        <p:tgtEl>
                                          <p:spTgt spid="1617"/>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0" presetID="3" grpId="2" fill="hold">
                                  <p:stCondLst>
                                    <p:cond delay="0"/>
                                  </p:stCondLst>
                                  <p:iterate type="el" backwards="0">
                                    <p:tmAbs val="0"/>
                                  </p:iterate>
                                  <p:childTnLst>
                                    <p:set>
                                      <p:cBhvr>
                                        <p:cTn id="22" fill="hold"/>
                                        <p:tgtEl>
                                          <p:spTgt spid="1615">
                                            <p:txEl>
                                              <p:pRg st="1" end="1"/>
                                            </p:txEl>
                                          </p:spTgt>
                                        </p:tgtEl>
                                        <p:attrNameLst>
                                          <p:attrName>style.visibility</p:attrName>
                                        </p:attrNameLst>
                                      </p:cBhvr>
                                      <p:to>
                                        <p:strVal val="visible"/>
                                      </p:to>
                                    </p:set>
                                    <p:animEffect filter="blinds(horizontal)" transition="in">
                                      <p:cBhvr>
                                        <p:cTn id="23" dur="500"/>
                                        <p:tgtEl>
                                          <p:spTgt spid="16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0" presetID="3" grpId="2" fill="hold">
                                  <p:stCondLst>
                                    <p:cond delay="0"/>
                                  </p:stCondLst>
                                  <p:iterate type="el" backwards="0">
                                    <p:tmAbs val="0"/>
                                  </p:iterate>
                                  <p:childTnLst>
                                    <p:set>
                                      <p:cBhvr>
                                        <p:cTn id="27" fill="hold"/>
                                        <p:tgtEl>
                                          <p:spTgt spid="1615">
                                            <p:txEl>
                                              <p:pRg st="2" end="2"/>
                                            </p:txEl>
                                          </p:spTgt>
                                        </p:tgtEl>
                                        <p:attrNameLst>
                                          <p:attrName>style.visibility</p:attrName>
                                        </p:attrNameLst>
                                      </p:cBhvr>
                                      <p:to>
                                        <p:strVal val="visible"/>
                                      </p:to>
                                    </p:set>
                                    <p:animEffect filter="blinds(horizontal)" transition="in">
                                      <p:cBhvr>
                                        <p:cTn id="28" dur="500"/>
                                        <p:tgtEl>
                                          <p:spTgt spid="1615">
                                            <p:txEl>
                                              <p:pRg st="2" end="2"/>
                                            </p:txEl>
                                          </p:spTgt>
                                        </p:tgtEl>
                                      </p:cBhvr>
                                    </p:animEffect>
                                  </p:childTnLst>
                                </p:cTn>
                              </p:par>
                            </p:childTnLst>
                          </p:cTn>
                        </p:par>
                        <p:par>
                          <p:cTn id="29" fill="hold">
                            <p:stCondLst>
                              <p:cond delay="500"/>
                            </p:stCondLst>
                            <p:childTnLst>
                              <p:par>
                                <p:cTn id="30" presetClass="entr" nodeType="afterEffect" presetSubtype="0" presetID="1" grpId="4" fill="hold">
                                  <p:stCondLst>
                                    <p:cond delay="0"/>
                                  </p:stCondLst>
                                  <p:iterate type="el" backwards="0">
                                    <p:tmAbs val="0"/>
                                  </p:iterate>
                                  <p:childTnLst>
                                    <p:set>
                                      <p:cBhvr>
                                        <p:cTn id="31" fill="hold"/>
                                        <p:tgtEl>
                                          <p:spTgt spid="16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7" grpId="3"/>
      <p:bldP build="whole" bldLvl="1" animBg="1" rev="0" advAuto="0" spid="1616" grpId="1"/>
      <p:bldP build="whole" bldLvl="1" animBg="1" rev="0" advAuto="0" spid="1614" grpId="4"/>
      <p:bldP build="p" bldLvl="1" animBg="1" rev="0" advAuto="0" spid="1615" grpId="2"/>
    </p:bldLst>
  </p:timing>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620" name="Du fait de la disparition des mouvements convectifs, la turbulence est toujours beaucoup plus faible que le jour, voire inexistante la nuit.…"/>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Du fait de la disparition des mouvements convectifs, la turbulence est toujours beaucoup plus faible que le jour, voire inexistante la nuit.</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Seuls subsistent les mouvements liés aux orages (d’où indice de présence d’un Cb) ou à l’action du vent sur le relief</a:t>
            </a:r>
          </a:p>
        </p:txBody>
      </p:sp>
      <p:sp>
        <p:nvSpPr>
          <p:cNvPr id="1621" name="Turbulenc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Turbulence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621"/>
                                        </p:tgtEl>
                                        <p:attrNameLst>
                                          <p:attrName>style.visibility</p:attrName>
                                        </p:attrNameLst>
                                      </p:cBhvr>
                                      <p:to>
                                        <p:strVal val="visible"/>
                                      </p:to>
                                    </p:set>
                                    <p:animEffect filter="blinds(horizontal)" transition="in">
                                      <p:cBhvr>
                                        <p:cTn id="7" dur="500"/>
                                        <p:tgtEl>
                                          <p:spTgt spid="1621"/>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620">
                                            <p:bg/>
                                          </p:spTgt>
                                        </p:tgtEl>
                                        <p:attrNameLst>
                                          <p:attrName>style.visibility</p:attrName>
                                        </p:attrNameLst>
                                      </p:cBhvr>
                                      <p:to>
                                        <p:strVal val="visible"/>
                                      </p:to>
                                    </p:set>
                                    <p:animEffect filter="blinds(horizontal)" transition="in">
                                      <p:cBhvr>
                                        <p:cTn id="11" dur="500"/>
                                        <p:tgtEl>
                                          <p:spTgt spid="1620">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620">
                                            <p:txEl>
                                              <p:pRg st="0" end="0"/>
                                            </p:txEl>
                                          </p:spTgt>
                                        </p:tgtEl>
                                        <p:attrNameLst>
                                          <p:attrName>style.visibility</p:attrName>
                                        </p:attrNameLst>
                                      </p:cBhvr>
                                      <p:to>
                                        <p:strVal val="visible"/>
                                      </p:to>
                                    </p:set>
                                    <p:animEffect filter="blinds(horizontal)" transition="in">
                                      <p:cBhvr>
                                        <p:cTn id="14" dur="500"/>
                                        <p:tgtEl>
                                          <p:spTgt spid="162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620">
                                            <p:txEl>
                                              <p:pRg st="1" end="1"/>
                                            </p:txEl>
                                          </p:spTgt>
                                        </p:tgtEl>
                                        <p:attrNameLst>
                                          <p:attrName>style.visibility</p:attrName>
                                        </p:attrNameLst>
                                      </p:cBhvr>
                                      <p:to>
                                        <p:strVal val="visible"/>
                                      </p:to>
                                    </p:set>
                                    <p:animEffect filter="blinds(horizontal)" transition="in">
                                      <p:cBhvr>
                                        <p:cTn id="19" dur="500"/>
                                        <p:tgtEl>
                                          <p:spTgt spid="1620">
                                            <p:txEl>
                                              <p:pRg st="1" end="1"/>
                                            </p:txEl>
                                          </p:spTgt>
                                        </p:tgtEl>
                                      </p:cBhvr>
                                    </p:animEffect>
                                  </p:childTnLst>
                                </p:cTn>
                              </p:par>
                            </p:childTnLst>
                          </p:cTn>
                        </p:par>
                        <p:par>
                          <p:cTn id="20" fill="hold">
                            <p:stCondLst>
                              <p:cond delay="500"/>
                            </p:stCondLst>
                            <p:childTnLst>
                              <p:par>
                                <p:cTn id="21" presetClass="entr" nodeType="afterEffect" presetSubtype="0" presetID="1" grpId="3" fill="hold">
                                  <p:stCondLst>
                                    <p:cond delay="0"/>
                                  </p:stCondLst>
                                  <p:iterate type="el" backwards="0">
                                    <p:tmAbs val="0"/>
                                  </p:iterate>
                                  <p:childTnLst>
                                    <p:set>
                                      <p:cBhvr>
                                        <p:cTn id="22" fill="hold"/>
                                        <p:tgtEl>
                                          <p:spTgt spid="16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620" grpId="2"/>
      <p:bldP build="whole" bldLvl="1" animBg="1" rev="0" advAuto="0" spid="1619" grpId="3"/>
      <p:bldP build="whole" bldLvl="1" animBg="1" rev="0" advAuto="0" spid="1621" grpId="1"/>
    </p:bldLst>
  </p:timing>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1624" name="Il est extrêmement facile de pénétrer involontairement dans une masse nuageuse par nuit très noir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rPr>
                <a:solidFill>
                  <a:srgbClr val="F6C343"/>
                </a:solidFill>
              </a:rPr>
              <a:t>Il est extrêmement facile de pénétrer involontairement dans une masse nuageuse par nuit très noire</a:t>
            </a:r>
          </a:p>
          <a:p>
            <a:pPr marL="419100" indent="-382587">
              <a:spcBef>
                <a:spcPts val="26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Quelques signes peuvent aider à l’éviter :</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Un voile translucide apparaît devant, les lumières au sol clignotent puis disparaissent de temps à autres.</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Un halo se forme autour des feux de navigation</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Les conditions IMC sont détectables en allumant le phare d’atterrissage : si présence de brume ou de nuages la lumière sera diffusée en halo autour de la source lumineuse et alertera ainsi le pilote</a:t>
            </a:r>
          </a:p>
        </p:txBody>
      </p:sp>
      <p:sp>
        <p:nvSpPr>
          <p:cNvPr id="1625" name="Modification des conditions météo en rout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868680">
              <a:spcBef>
                <a:spcPts val="0"/>
              </a:spcBef>
              <a:buClrTx/>
              <a:buSzTx/>
              <a:buNone/>
              <a:defRPr sz="3420">
                <a:solidFill>
                  <a:srgbClr val="FFFFFF"/>
                </a:solidFill>
                <a:latin typeface="Franklin Gothic Book"/>
                <a:ea typeface="Franklin Gothic Book"/>
                <a:cs typeface="Franklin Gothic Book"/>
                <a:sym typeface="Franklin Gothic Book"/>
              </a:defRPr>
            </a:lvl1pPr>
          </a:lstStyle>
          <a:p>
            <a:pPr/>
            <a:r>
              <a:t>Modification des conditions météo en route</a:t>
            </a:r>
          </a:p>
        </p:txBody>
      </p:sp>
      <p:pic>
        <p:nvPicPr>
          <p:cNvPr id="1626" name="I:\AEROPYRENEES\COURS messud IFR et VFR nuit\ImageVDN17.jpg" descr="I:\AEROPYRENEES\COURS messud IFR et VFR nuit\ImageVDN17.jpg"/>
          <p:cNvPicPr>
            <a:picLocks noChangeAspect="1"/>
          </p:cNvPicPr>
          <p:nvPr/>
        </p:nvPicPr>
        <p:blipFill>
          <a:blip r:embed="rId2">
            <a:extLst/>
          </a:blip>
          <a:srcRect l="38195" t="6795" r="39171" b="29716"/>
          <a:stretch>
            <a:fillRect/>
          </a:stretch>
        </p:blipFill>
        <p:spPr>
          <a:xfrm>
            <a:off x="228350" y="1416595"/>
            <a:ext cx="2095476" cy="4405877"/>
          </a:xfrm>
          <a:prstGeom prst="rect">
            <a:avLst/>
          </a:prstGeom>
          <a:ln w="12700">
            <a:solidFill>
              <a:srgbClr val="A7A7A7"/>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625"/>
                                        </p:tgtEl>
                                        <p:attrNameLst>
                                          <p:attrName>style.visibility</p:attrName>
                                        </p:attrNameLst>
                                      </p:cBhvr>
                                      <p:to>
                                        <p:strVal val="visible"/>
                                      </p:to>
                                    </p:set>
                                    <p:animEffect filter="blinds(horizontal)" transition="in">
                                      <p:cBhvr>
                                        <p:cTn id="7" dur="500"/>
                                        <p:tgtEl>
                                          <p:spTgt spid="1625"/>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624">
                                            <p:bg/>
                                          </p:spTgt>
                                        </p:tgtEl>
                                        <p:attrNameLst>
                                          <p:attrName>style.visibility</p:attrName>
                                        </p:attrNameLst>
                                      </p:cBhvr>
                                      <p:to>
                                        <p:strVal val="visible"/>
                                      </p:to>
                                    </p:set>
                                    <p:animEffect filter="blinds(horizontal)" transition="in">
                                      <p:cBhvr>
                                        <p:cTn id="11" dur="500"/>
                                        <p:tgtEl>
                                          <p:spTgt spid="1624">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624">
                                            <p:txEl>
                                              <p:pRg st="0" end="0"/>
                                            </p:txEl>
                                          </p:spTgt>
                                        </p:tgtEl>
                                        <p:attrNameLst>
                                          <p:attrName>style.visibility</p:attrName>
                                        </p:attrNameLst>
                                      </p:cBhvr>
                                      <p:to>
                                        <p:strVal val="visible"/>
                                      </p:to>
                                    </p:set>
                                    <p:animEffect filter="blinds(horizontal)" transition="in">
                                      <p:cBhvr>
                                        <p:cTn id="14" dur="500"/>
                                        <p:tgtEl>
                                          <p:spTgt spid="1624">
                                            <p:txEl>
                                              <p:pRg st="0" end="0"/>
                                            </p:txEl>
                                          </p:spTgt>
                                        </p:tgtEl>
                                      </p:cBhvr>
                                    </p:animEffect>
                                  </p:childTnLst>
                                </p:cTn>
                              </p:par>
                            </p:childTnLst>
                          </p:cTn>
                        </p:par>
                        <p:par>
                          <p:cTn id="15" fill="hold">
                            <p:stCondLst>
                              <p:cond delay="2000"/>
                            </p:stCondLst>
                            <p:childTnLst>
                              <p:par>
                                <p:cTn id="16" presetClass="entr" nodeType="afterEffect" presetID="9" grpId="3" fill="hold">
                                  <p:stCondLst>
                                    <p:cond delay="0"/>
                                  </p:stCondLst>
                                  <p:iterate type="el" backwards="0">
                                    <p:tmAbs val="0"/>
                                  </p:iterate>
                                  <p:childTnLst>
                                    <p:set>
                                      <p:cBhvr>
                                        <p:cTn id="17" fill="hold"/>
                                        <p:tgtEl>
                                          <p:spTgt spid="1626"/>
                                        </p:tgtEl>
                                        <p:attrNameLst>
                                          <p:attrName>style.visibility</p:attrName>
                                        </p:attrNameLst>
                                      </p:cBhvr>
                                      <p:to>
                                        <p:strVal val="visible"/>
                                      </p:to>
                                    </p:set>
                                    <p:animEffect filter="dissolve" transition="in">
                                      <p:cBhvr>
                                        <p:cTn id="18" dur="1500"/>
                                        <p:tgtEl>
                                          <p:spTgt spid="1626"/>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0" presetID="3" grpId="2" fill="hold">
                                  <p:stCondLst>
                                    <p:cond delay="0"/>
                                  </p:stCondLst>
                                  <p:iterate type="el" backwards="0">
                                    <p:tmAbs val="0"/>
                                  </p:iterate>
                                  <p:childTnLst>
                                    <p:set>
                                      <p:cBhvr>
                                        <p:cTn id="22" fill="hold"/>
                                        <p:tgtEl>
                                          <p:spTgt spid="1624">
                                            <p:txEl>
                                              <p:pRg st="1" end="1"/>
                                            </p:txEl>
                                          </p:spTgt>
                                        </p:tgtEl>
                                        <p:attrNameLst>
                                          <p:attrName>style.visibility</p:attrName>
                                        </p:attrNameLst>
                                      </p:cBhvr>
                                      <p:to>
                                        <p:strVal val="visible"/>
                                      </p:to>
                                    </p:set>
                                    <p:animEffect filter="blinds(horizontal)" transition="in">
                                      <p:cBhvr>
                                        <p:cTn id="23" dur="500"/>
                                        <p:tgtEl>
                                          <p:spTgt spid="1624">
                                            <p:txEl>
                                              <p:pRg st="1" end="1"/>
                                            </p:txEl>
                                          </p:spTgt>
                                        </p:tgtEl>
                                      </p:cBhvr>
                                    </p:animEffect>
                                  </p:childTnLst>
                                </p:cTn>
                              </p:par>
                            </p:childTnLst>
                          </p:cTn>
                        </p:par>
                        <p:par>
                          <p:cTn id="24" fill="hold">
                            <p:stCondLst>
                              <p:cond delay="500"/>
                            </p:stCondLst>
                            <p:childTnLst>
                              <p:par>
                                <p:cTn id="25" presetClass="entr" nodeType="afterEffect" presetSubtype="10" presetID="3" grpId="2" fill="hold">
                                  <p:stCondLst>
                                    <p:cond delay="500"/>
                                  </p:stCondLst>
                                  <p:iterate type="el" backwards="0">
                                    <p:tmAbs val="0"/>
                                  </p:iterate>
                                  <p:childTnLst>
                                    <p:set>
                                      <p:cBhvr>
                                        <p:cTn id="26" fill="hold"/>
                                        <p:tgtEl>
                                          <p:spTgt spid="1624">
                                            <p:txEl>
                                              <p:pRg st="2" end="2"/>
                                            </p:txEl>
                                          </p:spTgt>
                                        </p:tgtEl>
                                        <p:attrNameLst>
                                          <p:attrName>style.visibility</p:attrName>
                                        </p:attrNameLst>
                                      </p:cBhvr>
                                      <p:to>
                                        <p:strVal val="visible"/>
                                      </p:to>
                                    </p:set>
                                    <p:animEffect filter="blinds(horizontal)" transition="in">
                                      <p:cBhvr>
                                        <p:cTn id="27" dur="500"/>
                                        <p:tgtEl>
                                          <p:spTgt spid="16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0" presetID="3" grpId="2" fill="hold">
                                  <p:stCondLst>
                                    <p:cond delay="0"/>
                                  </p:stCondLst>
                                  <p:iterate type="el" backwards="0">
                                    <p:tmAbs val="0"/>
                                  </p:iterate>
                                  <p:childTnLst>
                                    <p:set>
                                      <p:cBhvr>
                                        <p:cTn id="31" fill="hold"/>
                                        <p:tgtEl>
                                          <p:spTgt spid="1624">
                                            <p:txEl>
                                              <p:pRg st="3" end="3"/>
                                            </p:txEl>
                                          </p:spTgt>
                                        </p:tgtEl>
                                        <p:attrNameLst>
                                          <p:attrName>style.visibility</p:attrName>
                                        </p:attrNameLst>
                                      </p:cBhvr>
                                      <p:to>
                                        <p:strVal val="visible"/>
                                      </p:to>
                                    </p:set>
                                    <p:animEffect filter="blinds(horizontal)" transition="in">
                                      <p:cBhvr>
                                        <p:cTn id="32" dur="500"/>
                                        <p:tgtEl>
                                          <p:spTgt spid="162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0" presetID="3" grpId="2" fill="hold">
                                  <p:stCondLst>
                                    <p:cond delay="0"/>
                                  </p:stCondLst>
                                  <p:iterate type="el" backwards="0">
                                    <p:tmAbs val="0"/>
                                  </p:iterate>
                                  <p:childTnLst>
                                    <p:set>
                                      <p:cBhvr>
                                        <p:cTn id="36" fill="hold"/>
                                        <p:tgtEl>
                                          <p:spTgt spid="1624">
                                            <p:txEl>
                                              <p:pRg st="4" end="4"/>
                                            </p:txEl>
                                          </p:spTgt>
                                        </p:tgtEl>
                                        <p:attrNameLst>
                                          <p:attrName>style.visibility</p:attrName>
                                        </p:attrNameLst>
                                      </p:cBhvr>
                                      <p:to>
                                        <p:strVal val="visible"/>
                                      </p:to>
                                    </p:set>
                                    <p:animEffect filter="blinds(horizontal)" transition="in">
                                      <p:cBhvr>
                                        <p:cTn id="37" dur="500"/>
                                        <p:tgtEl>
                                          <p:spTgt spid="1624">
                                            <p:txEl>
                                              <p:pRg st="4" end="4"/>
                                            </p:txEl>
                                          </p:spTgt>
                                        </p:tgtEl>
                                      </p:cBhvr>
                                    </p:animEffect>
                                  </p:childTnLst>
                                </p:cTn>
                              </p:par>
                            </p:childTnLst>
                          </p:cTn>
                        </p:par>
                        <p:par>
                          <p:cTn id="38" fill="hold">
                            <p:stCondLst>
                              <p:cond delay="500"/>
                            </p:stCondLst>
                            <p:childTnLst>
                              <p:par>
                                <p:cTn id="39" presetClass="entr" nodeType="afterEffect" presetSubtype="0" presetID="1" grpId="4" fill="hold">
                                  <p:stCondLst>
                                    <p:cond delay="0"/>
                                  </p:stCondLst>
                                  <p:iterate type="el" backwards="0">
                                    <p:tmAbs val="0"/>
                                  </p:iterate>
                                  <p:childTnLst>
                                    <p:set>
                                      <p:cBhvr>
                                        <p:cTn id="40" fill="hold"/>
                                        <p:tgtEl>
                                          <p:spTgt spid="16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24" grpId="2"/>
      <p:bldP build="whole" bldLvl="1" animBg="1" rev="0" advAuto="0" spid="1626" grpId="3"/>
      <p:bldP build="whole" bldLvl="1" animBg="1" rev="0" advAuto="0" spid="1625" grpId="1"/>
      <p:bldP build="whole" bldLvl="1" animBg="1" rev="0" advAuto="0" spid="1623" grpId="4"/>
    </p:bldLst>
  </p:timing>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8" name="Rectangle"/>
          <p:cNvSpPr/>
          <p:nvPr/>
        </p:nvSpPr>
        <p:spPr>
          <a:xfrm>
            <a:off x="8466" y="-33867"/>
            <a:ext cx="9127068" cy="6858001"/>
          </a:xfrm>
          <a:prstGeom prst="rect">
            <a:avLst/>
          </a:prstGeom>
          <a:solidFill>
            <a:srgbClr val="000000"/>
          </a:solidFill>
          <a:ln w="12700">
            <a:miter lim="400000"/>
          </a:ln>
        </p:spPr>
        <p:txBody>
          <a:bodyPr lIns="46037" tIns="46037" rIns="46037" bIns="46037"/>
          <a:lstStyle/>
          <a:p>
            <a:pPr>
              <a:buClrTx/>
              <a:buSzTx/>
              <a:buNone/>
            </a:pPr>
          </a:p>
        </p:txBody>
      </p:sp>
      <p:pic>
        <p:nvPicPr>
          <p:cNvPr id="1629" name="IMG_2414.JPG" descr="IMG_2414.JPG"/>
          <p:cNvPicPr>
            <a:picLocks noChangeAspect="1"/>
          </p:cNvPicPr>
          <p:nvPr/>
        </p:nvPicPr>
        <p:blipFill>
          <a:blip r:embed="rId2">
            <a:extLst/>
          </a:blip>
          <a:srcRect l="53199" t="13059" r="7188" b="64597"/>
          <a:stretch>
            <a:fillRect/>
          </a:stretch>
        </p:blipFill>
        <p:spPr>
          <a:xfrm>
            <a:off x="2149709" y="2290082"/>
            <a:ext cx="3852466" cy="2928820"/>
          </a:xfrm>
          <a:custGeom>
            <a:avLst/>
            <a:gdLst/>
            <a:ahLst/>
            <a:cxnLst>
              <a:cxn ang="0">
                <a:pos x="wd2" y="hd2"/>
              </a:cxn>
              <a:cxn ang="5400000">
                <a:pos x="wd2" y="hd2"/>
              </a:cxn>
              <a:cxn ang="10800000">
                <a:pos x="wd2" y="hd2"/>
              </a:cxn>
              <a:cxn ang="16200000">
                <a:pos x="wd2" y="hd2"/>
              </a:cxn>
            </a:cxnLst>
            <a:rect l="0" t="0" r="r" b="b"/>
            <a:pathLst>
              <a:path w="21600" h="21468" fill="norm" stroke="1" extrusionOk="0">
                <a:moveTo>
                  <a:pt x="13652" y="0"/>
                </a:moveTo>
                <a:lnTo>
                  <a:pt x="12750" y="395"/>
                </a:lnTo>
                <a:cubicBezTo>
                  <a:pt x="12080" y="689"/>
                  <a:pt x="11774" y="770"/>
                  <a:pt x="11560" y="715"/>
                </a:cubicBezTo>
                <a:cubicBezTo>
                  <a:pt x="10880" y="542"/>
                  <a:pt x="10180" y="646"/>
                  <a:pt x="9266" y="1056"/>
                </a:cubicBezTo>
                <a:cubicBezTo>
                  <a:pt x="7788" y="1718"/>
                  <a:pt x="7342" y="2141"/>
                  <a:pt x="6896" y="3308"/>
                </a:cubicBezTo>
                <a:cubicBezTo>
                  <a:pt x="6790" y="3583"/>
                  <a:pt x="6572" y="4032"/>
                  <a:pt x="6413" y="4305"/>
                </a:cubicBezTo>
                <a:cubicBezTo>
                  <a:pt x="6254" y="4578"/>
                  <a:pt x="6124" y="4849"/>
                  <a:pt x="6124" y="4908"/>
                </a:cubicBezTo>
                <a:cubicBezTo>
                  <a:pt x="6124" y="4966"/>
                  <a:pt x="6045" y="5069"/>
                  <a:pt x="5948" y="5137"/>
                </a:cubicBezTo>
                <a:cubicBezTo>
                  <a:pt x="5849" y="5207"/>
                  <a:pt x="5791" y="5329"/>
                  <a:pt x="5817" y="5417"/>
                </a:cubicBezTo>
                <a:cubicBezTo>
                  <a:pt x="5842" y="5502"/>
                  <a:pt x="5808" y="5611"/>
                  <a:pt x="5743" y="5658"/>
                </a:cubicBezTo>
                <a:cubicBezTo>
                  <a:pt x="5678" y="5706"/>
                  <a:pt x="5632" y="5844"/>
                  <a:pt x="5641" y="5966"/>
                </a:cubicBezTo>
                <a:cubicBezTo>
                  <a:pt x="5650" y="6103"/>
                  <a:pt x="5611" y="6178"/>
                  <a:pt x="5539" y="6158"/>
                </a:cubicBezTo>
                <a:cubicBezTo>
                  <a:pt x="5419" y="6125"/>
                  <a:pt x="5147" y="6539"/>
                  <a:pt x="5145" y="6758"/>
                </a:cubicBezTo>
                <a:cubicBezTo>
                  <a:pt x="5144" y="6825"/>
                  <a:pt x="5013" y="7046"/>
                  <a:pt x="4855" y="7252"/>
                </a:cubicBezTo>
                <a:cubicBezTo>
                  <a:pt x="4697" y="7459"/>
                  <a:pt x="4518" y="7783"/>
                  <a:pt x="4457" y="7974"/>
                </a:cubicBezTo>
                <a:cubicBezTo>
                  <a:pt x="4396" y="8164"/>
                  <a:pt x="4289" y="8384"/>
                  <a:pt x="4217" y="8462"/>
                </a:cubicBezTo>
                <a:cubicBezTo>
                  <a:pt x="4144" y="8541"/>
                  <a:pt x="4103" y="8649"/>
                  <a:pt x="4128" y="8701"/>
                </a:cubicBezTo>
                <a:cubicBezTo>
                  <a:pt x="4152" y="8753"/>
                  <a:pt x="4077" y="8876"/>
                  <a:pt x="3959" y="8977"/>
                </a:cubicBezTo>
                <a:cubicBezTo>
                  <a:pt x="3840" y="9079"/>
                  <a:pt x="3743" y="9212"/>
                  <a:pt x="3743" y="9271"/>
                </a:cubicBezTo>
                <a:cubicBezTo>
                  <a:pt x="3743" y="9331"/>
                  <a:pt x="3533" y="9689"/>
                  <a:pt x="3275" y="10065"/>
                </a:cubicBezTo>
                <a:cubicBezTo>
                  <a:pt x="3018" y="10442"/>
                  <a:pt x="2807" y="10801"/>
                  <a:pt x="2806" y="10862"/>
                </a:cubicBezTo>
                <a:cubicBezTo>
                  <a:pt x="2803" y="11056"/>
                  <a:pt x="1301" y="13030"/>
                  <a:pt x="1157" y="13030"/>
                </a:cubicBezTo>
                <a:cubicBezTo>
                  <a:pt x="1081" y="13030"/>
                  <a:pt x="1016" y="13079"/>
                  <a:pt x="1010" y="13140"/>
                </a:cubicBezTo>
                <a:cubicBezTo>
                  <a:pt x="1004" y="13201"/>
                  <a:pt x="994" y="13303"/>
                  <a:pt x="988" y="13364"/>
                </a:cubicBezTo>
                <a:cubicBezTo>
                  <a:pt x="982" y="13425"/>
                  <a:pt x="946" y="13461"/>
                  <a:pt x="908" y="13446"/>
                </a:cubicBezTo>
                <a:cubicBezTo>
                  <a:pt x="870" y="13430"/>
                  <a:pt x="801" y="13506"/>
                  <a:pt x="754" y="13614"/>
                </a:cubicBezTo>
                <a:cubicBezTo>
                  <a:pt x="708" y="13723"/>
                  <a:pt x="627" y="13778"/>
                  <a:pt x="576" y="13737"/>
                </a:cubicBezTo>
                <a:cubicBezTo>
                  <a:pt x="519" y="13691"/>
                  <a:pt x="509" y="13713"/>
                  <a:pt x="547" y="13795"/>
                </a:cubicBezTo>
                <a:cubicBezTo>
                  <a:pt x="582" y="13868"/>
                  <a:pt x="563" y="14004"/>
                  <a:pt x="505" y="14094"/>
                </a:cubicBezTo>
                <a:cubicBezTo>
                  <a:pt x="355" y="14330"/>
                  <a:pt x="480" y="14434"/>
                  <a:pt x="659" y="14222"/>
                </a:cubicBezTo>
                <a:cubicBezTo>
                  <a:pt x="745" y="14121"/>
                  <a:pt x="916" y="14060"/>
                  <a:pt x="1057" y="14080"/>
                </a:cubicBezTo>
                <a:cubicBezTo>
                  <a:pt x="1234" y="14105"/>
                  <a:pt x="1367" y="14032"/>
                  <a:pt x="1524" y="13824"/>
                </a:cubicBezTo>
                <a:cubicBezTo>
                  <a:pt x="1645" y="13664"/>
                  <a:pt x="1786" y="13547"/>
                  <a:pt x="1838" y="13562"/>
                </a:cubicBezTo>
                <a:cubicBezTo>
                  <a:pt x="1890" y="13577"/>
                  <a:pt x="2071" y="13367"/>
                  <a:pt x="2241" y="13097"/>
                </a:cubicBezTo>
                <a:cubicBezTo>
                  <a:pt x="2456" y="12753"/>
                  <a:pt x="2596" y="12620"/>
                  <a:pt x="2706" y="12657"/>
                </a:cubicBezTo>
                <a:cubicBezTo>
                  <a:pt x="2812" y="12693"/>
                  <a:pt x="2956" y="12575"/>
                  <a:pt x="3149" y="12288"/>
                </a:cubicBezTo>
                <a:cubicBezTo>
                  <a:pt x="3306" y="12054"/>
                  <a:pt x="3481" y="11861"/>
                  <a:pt x="3536" y="11860"/>
                </a:cubicBezTo>
                <a:cubicBezTo>
                  <a:pt x="3637" y="11859"/>
                  <a:pt x="4095" y="11367"/>
                  <a:pt x="4733" y="10574"/>
                </a:cubicBezTo>
                <a:cubicBezTo>
                  <a:pt x="4926" y="10334"/>
                  <a:pt x="5136" y="10136"/>
                  <a:pt x="5200" y="10135"/>
                </a:cubicBezTo>
                <a:cubicBezTo>
                  <a:pt x="5264" y="10134"/>
                  <a:pt x="5484" y="9986"/>
                  <a:pt x="5690" y="9804"/>
                </a:cubicBezTo>
                <a:cubicBezTo>
                  <a:pt x="5896" y="9621"/>
                  <a:pt x="6093" y="9472"/>
                  <a:pt x="6128" y="9472"/>
                </a:cubicBezTo>
                <a:cubicBezTo>
                  <a:pt x="6163" y="9472"/>
                  <a:pt x="6318" y="9319"/>
                  <a:pt x="6471" y="9132"/>
                </a:cubicBezTo>
                <a:cubicBezTo>
                  <a:pt x="6624" y="8944"/>
                  <a:pt x="6855" y="8764"/>
                  <a:pt x="6985" y="8730"/>
                </a:cubicBezTo>
                <a:cubicBezTo>
                  <a:pt x="7115" y="8696"/>
                  <a:pt x="7288" y="8572"/>
                  <a:pt x="7368" y="8457"/>
                </a:cubicBezTo>
                <a:cubicBezTo>
                  <a:pt x="7447" y="8341"/>
                  <a:pt x="7556" y="8247"/>
                  <a:pt x="7610" y="8247"/>
                </a:cubicBezTo>
                <a:cubicBezTo>
                  <a:pt x="7664" y="8247"/>
                  <a:pt x="7793" y="8096"/>
                  <a:pt x="7897" y="7913"/>
                </a:cubicBezTo>
                <a:cubicBezTo>
                  <a:pt x="8001" y="7729"/>
                  <a:pt x="8139" y="7581"/>
                  <a:pt x="8204" y="7581"/>
                </a:cubicBezTo>
                <a:cubicBezTo>
                  <a:pt x="8270" y="7581"/>
                  <a:pt x="8407" y="7430"/>
                  <a:pt x="8507" y="7246"/>
                </a:cubicBezTo>
                <a:cubicBezTo>
                  <a:pt x="8607" y="7063"/>
                  <a:pt x="8756" y="6912"/>
                  <a:pt x="8838" y="6912"/>
                </a:cubicBezTo>
                <a:cubicBezTo>
                  <a:pt x="8921" y="6912"/>
                  <a:pt x="9032" y="6788"/>
                  <a:pt x="9085" y="6636"/>
                </a:cubicBezTo>
                <a:cubicBezTo>
                  <a:pt x="9139" y="6483"/>
                  <a:pt x="9241" y="6356"/>
                  <a:pt x="9310" y="6356"/>
                </a:cubicBezTo>
                <a:cubicBezTo>
                  <a:pt x="9380" y="6356"/>
                  <a:pt x="9566" y="6208"/>
                  <a:pt x="9726" y="6025"/>
                </a:cubicBezTo>
                <a:cubicBezTo>
                  <a:pt x="9886" y="5841"/>
                  <a:pt x="10077" y="5690"/>
                  <a:pt x="10151" y="5690"/>
                </a:cubicBezTo>
                <a:cubicBezTo>
                  <a:pt x="10225" y="5690"/>
                  <a:pt x="10328" y="5588"/>
                  <a:pt x="10378" y="5466"/>
                </a:cubicBezTo>
                <a:cubicBezTo>
                  <a:pt x="10428" y="5344"/>
                  <a:pt x="10544" y="5245"/>
                  <a:pt x="10636" y="5245"/>
                </a:cubicBezTo>
                <a:cubicBezTo>
                  <a:pt x="10729" y="5245"/>
                  <a:pt x="10886" y="5119"/>
                  <a:pt x="10988" y="4966"/>
                </a:cubicBezTo>
                <a:cubicBezTo>
                  <a:pt x="11145" y="4730"/>
                  <a:pt x="11248" y="4689"/>
                  <a:pt x="11658" y="4689"/>
                </a:cubicBezTo>
                <a:cubicBezTo>
                  <a:pt x="12013" y="4689"/>
                  <a:pt x="12198" y="4747"/>
                  <a:pt x="12357" y="4910"/>
                </a:cubicBezTo>
                <a:cubicBezTo>
                  <a:pt x="12475" y="5033"/>
                  <a:pt x="12629" y="5134"/>
                  <a:pt x="12697" y="5134"/>
                </a:cubicBezTo>
                <a:cubicBezTo>
                  <a:pt x="12765" y="5134"/>
                  <a:pt x="12912" y="5247"/>
                  <a:pt x="13026" y="5385"/>
                </a:cubicBezTo>
                <a:cubicBezTo>
                  <a:pt x="13140" y="5522"/>
                  <a:pt x="13554" y="5774"/>
                  <a:pt x="13945" y="5946"/>
                </a:cubicBezTo>
                <a:cubicBezTo>
                  <a:pt x="14523" y="6200"/>
                  <a:pt x="14785" y="6255"/>
                  <a:pt x="15345" y="6237"/>
                </a:cubicBezTo>
                <a:cubicBezTo>
                  <a:pt x="15724" y="6225"/>
                  <a:pt x="16129" y="6168"/>
                  <a:pt x="16244" y="6112"/>
                </a:cubicBezTo>
                <a:cubicBezTo>
                  <a:pt x="16536" y="5970"/>
                  <a:pt x="16831" y="6093"/>
                  <a:pt x="16938" y="6400"/>
                </a:cubicBezTo>
                <a:cubicBezTo>
                  <a:pt x="17014" y="6618"/>
                  <a:pt x="16972" y="6812"/>
                  <a:pt x="16671" y="7613"/>
                </a:cubicBezTo>
                <a:cubicBezTo>
                  <a:pt x="16474" y="8138"/>
                  <a:pt x="16292" y="8796"/>
                  <a:pt x="16268" y="9073"/>
                </a:cubicBezTo>
                <a:cubicBezTo>
                  <a:pt x="16244" y="9351"/>
                  <a:pt x="16172" y="9635"/>
                  <a:pt x="16108" y="9705"/>
                </a:cubicBezTo>
                <a:cubicBezTo>
                  <a:pt x="16044" y="9774"/>
                  <a:pt x="15993" y="9880"/>
                  <a:pt x="15993" y="9937"/>
                </a:cubicBezTo>
                <a:cubicBezTo>
                  <a:pt x="15993" y="9995"/>
                  <a:pt x="15897" y="10205"/>
                  <a:pt x="15781" y="10403"/>
                </a:cubicBezTo>
                <a:cubicBezTo>
                  <a:pt x="15564" y="10775"/>
                  <a:pt x="14631" y="13088"/>
                  <a:pt x="14631" y="13254"/>
                </a:cubicBezTo>
                <a:cubicBezTo>
                  <a:pt x="14631" y="13305"/>
                  <a:pt x="14587" y="13489"/>
                  <a:pt x="14533" y="13661"/>
                </a:cubicBezTo>
                <a:cubicBezTo>
                  <a:pt x="14479" y="13833"/>
                  <a:pt x="14431" y="14025"/>
                  <a:pt x="14426" y="14086"/>
                </a:cubicBezTo>
                <a:cubicBezTo>
                  <a:pt x="14421" y="14147"/>
                  <a:pt x="14366" y="14315"/>
                  <a:pt x="14304" y="14458"/>
                </a:cubicBezTo>
                <a:cubicBezTo>
                  <a:pt x="14241" y="14601"/>
                  <a:pt x="14214" y="14835"/>
                  <a:pt x="14241" y="14979"/>
                </a:cubicBezTo>
                <a:cubicBezTo>
                  <a:pt x="14269" y="15122"/>
                  <a:pt x="14252" y="15271"/>
                  <a:pt x="14203" y="15310"/>
                </a:cubicBezTo>
                <a:cubicBezTo>
                  <a:pt x="14043" y="15440"/>
                  <a:pt x="14165" y="16575"/>
                  <a:pt x="14381" y="16957"/>
                </a:cubicBezTo>
                <a:cubicBezTo>
                  <a:pt x="14523" y="17207"/>
                  <a:pt x="14590" y="17502"/>
                  <a:pt x="14615" y="17978"/>
                </a:cubicBezTo>
                <a:cubicBezTo>
                  <a:pt x="14637" y="18409"/>
                  <a:pt x="14703" y="18725"/>
                  <a:pt x="14800" y="18868"/>
                </a:cubicBezTo>
                <a:cubicBezTo>
                  <a:pt x="14883" y="18991"/>
                  <a:pt x="15055" y="19391"/>
                  <a:pt x="15180" y="19758"/>
                </a:cubicBezTo>
                <a:cubicBezTo>
                  <a:pt x="15512" y="20731"/>
                  <a:pt x="15525" y="20755"/>
                  <a:pt x="15725" y="20794"/>
                </a:cubicBezTo>
                <a:cubicBezTo>
                  <a:pt x="15826" y="20814"/>
                  <a:pt x="15966" y="20976"/>
                  <a:pt x="16037" y="21155"/>
                </a:cubicBezTo>
                <a:cubicBezTo>
                  <a:pt x="16188" y="21537"/>
                  <a:pt x="16334" y="21569"/>
                  <a:pt x="16484" y="21254"/>
                </a:cubicBezTo>
                <a:cubicBezTo>
                  <a:pt x="16544" y="21129"/>
                  <a:pt x="16630" y="21057"/>
                  <a:pt x="16676" y="21094"/>
                </a:cubicBezTo>
                <a:cubicBezTo>
                  <a:pt x="16721" y="21130"/>
                  <a:pt x="16758" y="21110"/>
                  <a:pt x="16758" y="21050"/>
                </a:cubicBezTo>
                <a:cubicBezTo>
                  <a:pt x="16758" y="20990"/>
                  <a:pt x="16892" y="20756"/>
                  <a:pt x="17056" y="20529"/>
                </a:cubicBezTo>
                <a:cubicBezTo>
                  <a:pt x="17220" y="20302"/>
                  <a:pt x="17352" y="20031"/>
                  <a:pt x="17352" y="19924"/>
                </a:cubicBezTo>
                <a:cubicBezTo>
                  <a:pt x="17352" y="19732"/>
                  <a:pt x="17589" y="19398"/>
                  <a:pt x="17686" y="19453"/>
                </a:cubicBezTo>
                <a:cubicBezTo>
                  <a:pt x="17760" y="19495"/>
                  <a:pt x="18033" y="19168"/>
                  <a:pt x="18033" y="19037"/>
                </a:cubicBezTo>
                <a:cubicBezTo>
                  <a:pt x="18033" y="18975"/>
                  <a:pt x="17999" y="18937"/>
                  <a:pt x="17957" y="18953"/>
                </a:cubicBezTo>
                <a:cubicBezTo>
                  <a:pt x="17915" y="18968"/>
                  <a:pt x="17879" y="18929"/>
                  <a:pt x="17879" y="18868"/>
                </a:cubicBezTo>
                <a:cubicBezTo>
                  <a:pt x="17879" y="18807"/>
                  <a:pt x="17913" y="18770"/>
                  <a:pt x="17953" y="18784"/>
                </a:cubicBezTo>
                <a:cubicBezTo>
                  <a:pt x="18043" y="18816"/>
                  <a:pt x="18545" y="18029"/>
                  <a:pt x="18545" y="17856"/>
                </a:cubicBezTo>
                <a:cubicBezTo>
                  <a:pt x="18545" y="17786"/>
                  <a:pt x="18605" y="17661"/>
                  <a:pt x="18681" y="17580"/>
                </a:cubicBezTo>
                <a:cubicBezTo>
                  <a:pt x="18821" y="17427"/>
                  <a:pt x="19009" y="16932"/>
                  <a:pt x="18983" y="16780"/>
                </a:cubicBezTo>
                <a:cubicBezTo>
                  <a:pt x="18975" y="16732"/>
                  <a:pt x="19026" y="16664"/>
                  <a:pt x="19097" y="16628"/>
                </a:cubicBezTo>
                <a:cubicBezTo>
                  <a:pt x="19167" y="16593"/>
                  <a:pt x="19223" y="16517"/>
                  <a:pt x="19223" y="16460"/>
                </a:cubicBezTo>
                <a:cubicBezTo>
                  <a:pt x="19223" y="16402"/>
                  <a:pt x="19303" y="16131"/>
                  <a:pt x="19397" y="15860"/>
                </a:cubicBezTo>
                <a:cubicBezTo>
                  <a:pt x="19491" y="15589"/>
                  <a:pt x="19566" y="15229"/>
                  <a:pt x="19564" y="15060"/>
                </a:cubicBezTo>
                <a:cubicBezTo>
                  <a:pt x="19554" y="14375"/>
                  <a:pt x="19634" y="13793"/>
                  <a:pt x="19766" y="13603"/>
                </a:cubicBezTo>
                <a:cubicBezTo>
                  <a:pt x="19843" y="13492"/>
                  <a:pt x="19904" y="13249"/>
                  <a:pt x="19904" y="13065"/>
                </a:cubicBezTo>
                <a:cubicBezTo>
                  <a:pt x="19904" y="12872"/>
                  <a:pt x="19976" y="12645"/>
                  <a:pt x="20071" y="12532"/>
                </a:cubicBezTo>
                <a:cubicBezTo>
                  <a:pt x="20163" y="12424"/>
                  <a:pt x="20303" y="12103"/>
                  <a:pt x="20381" y="11820"/>
                </a:cubicBezTo>
                <a:cubicBezTo>
                  <a:pt x="20591" y="11052"/>
                  <a:pt x="20751" y="10600"/>
                  <a:pt x="20837" y="10531"/>
                </a:cubicBezTo>
                <a:cubicBezTo>
                  <a:pt x="20879" y="10497"/>
                  <a:pt x="20910" y="9719"/>
                  <a:pt x="20904" y="8803"/>
                </a:cubicBezTo>
                <a:cubicBezTo>
                  <a:pt x="20891" y="6934"/>
                  <a:pt x="20927" y="6782"/>
                  <a:pt x="21349" y="6990"/>
                </a:cubicBezTo>
                <a:lnTo>
                  <a:pt x="21600" y="7113"/>
                </a:lnTo>
                <a:lnTo>
                  <a:pt x="21337" y="6688"/>
                </a:lnTo>
                <a:cubicBezTo>
                  <a:pt x="21193" y="6453"/>
                  <a:pt x="21032" y="6238"/>
                  <a:pt x="20977" y="6211"/>
                </a:cubicBezTo>
                <a:cubicBezTo>
                  <a:pt x="20922" y="6183"/>
                  <a:pt x="20734" y="5783"/>
                  <a:pt x="20561" y="5324"/>
                </a:cubicBezTo>
                <a:cubicBezTo>
                  <a:pt x="20387" y="4864"/>
                  <a:pt x="20190" y="4462"/>
                  <a:pt x="20122" y="4428"/>
                </a:cubicBezTo>
                <a:cubicBezTo>
                  <a:pt x="20055" y="4393"/>
                  <a:pt x="19914" y="4152"/>
                  <a:pt x="19813" y="3889"/>
                </a:cubicBezTo>
                <a:cubicBezTo>
                  <a:pt x="19712" y="3626"/>
                  <a:pt x="19573" y="3326"/>
                  <a:pt x="19504" y="3223"/>
                </a:cubicBezTo>
                <a:cubicBezTo>
                  <a:pt x="19435" y="3120"/>
                  <a:pt x="19403" y="2981"/>
                  <a:pt x="19435" y="2915"/>
                </a:cubicBezTo>
                <a:cubicBezTo>
                  <a:pt x="19466" y="2848"/>
                  <a:pt x="19446" y="2808"/>
                  <a:pt x="19390" y="2825"/>
                </a:cubicBezTo>
                <a:cubicBezTo>
                  <a:pt x="19335" y="2841"/>
                  <a:pt x="19277" y="2755"/>
                  <a:pt x="19261" y="2633"/>
                </a:cubicBezTo>
                <a:cubicBezTo>
                  <a:pt x="19246" y="2510"/>
                  <a:pt x="19100" y="2258"/>
                  <a:pt x="18936" y="2074"/>
                </a:cubicBezTo>
                <a:cubicBezTo>
                  <a:pt x="18773" y="1891"/>
                  <a:pt x="18424" y="1497"/>
                  <a:pt x="18162" y="1198"/>
                </a:cubicBezTo>
                <a:cubicBezTo>
                  <a:pt x="17643" y="607"/>
                  <a:pt x="16802" y="-31"/>
                  <a:pt x="16865" y="215"/>
                </a:cubicBezTo>
                <a:cubicBezTo>
                  <a:pt x="16876" y="259"/>
                  <a:pt x="16847" y="297"/>
                  <a:pt x="16800" y="297"/>
                </a:cubicBezTo>
                <a:cubicBezTo>
                  <a:pt x="16753" y="297"/>
                  <a:pt x="16724" y="258"/>
                  <a:pt x="16736" y="212"/>
                </a:cubicBezTo>
                <a:cubicBezTo>
                  <a:pt x="16747" y="166"/>
                  <a:pt x="16594" y="128"/>
                  <a:pt x="16395" y="125"/>
                </a:cubicBezTo>
                <a:cubicBezTo>
                  <a:pt x="16196" y="122"/>
                  <a:pt x="15498" y="93"/>
                  <a:pt x="14842" y="61"/>
                </a:cubicBezTo>
                <a:lnTo>
                  <a:pt x="13652" y="0"/>
                </a:lnTo>
                <a:close/>
                <a:moveTo>
                  <a:pt x="145" y="14627"/>
                </a:moveTo>
                <a:cubicBezTo>
                  <a:pt x="129" y="14619"/>
                  <a:pt x="108" y="14622"/>
                  <a:pt x="85" y="14641"/>
                </a:cubicBezTo>
                <a:cubicBezTo>
                  <a:pt x="38" y="14679"/>
                  <a:pt x="0" y="14761"/>
                  <a:pt x="0" y="14822"/>
                </a:cubicBezTo>
                <a:cubicBezTo>
                  <a:pt x="0" y="14883"/>
                  <a:pt x="38" y="14903"/>
                  <a:pt x="85" y="14865"/>
                </a:cubicBezTo>
                <a:cubicBezTo>
                  <a:pt x="131" y="14828"/>
                  <a:pt x="169" y="14746"/>
                  <a:pt x="169" y="14685"/>
                </a:cubicBezTo>
                <a:cubicBezTo>
                  <a:pt x="169" y="14654"/>
                  <a:pt x="160" y="14634"/>
                  <a:pt x="145" y="14627"/>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1" name="Rayures étroites verticales"/>
          <p:cNvSpPr txBox="1"/>
          <p:nvPr/>
        </p:nvSpPr>
        <p:spPr>
          <a:xfrm>
            <a:off x="3071812" y="2716212"/>
            <a:ext cx="3675998" cy="143351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defTabSz="384047">
              <a:spcBef>
                <a:spcPts val="1100"/>
              </a:spcBef>
              <a:buClrTx/>
              <a:buSzTx/>
              <a:buNone/>
              <a:defRPr sz="4703">
                <a:ln w="12700" cap="flat">
                  <a:solidFill>
                    <a:srgbClr val="000000"/>
                  </a:solidFill>
                  <a:prstDash val="solid"/>
                  <a:round/>
                </a:ln>
                <a:blipFill rotWithShape="1">
                  <a:blip r:embed="rId2"/>
                  <a:srcRect l="0" t="0" r="0" b="0"/>
                  <a:tile tx="0" ty="0" sx="100000" sy="100000" flip="none" algn="tl"/>
                </a:blipFill>
                <a:effectLst>
                  <a:outerShdw sx="100000" sy="100000" kx="0" ky="0" algn="b" rotWithShape="0" blurRad="26669" dist="19232" dir="2021404">
                    <a:srgbClr val="808080"/>
                  </a:outerShdw>
                </a:effectLst>
                <a:latin typeface="Arial Black"/>
                <a:ea typeface="Arial Black"/>
                <a:cs typeface="Arial Black"/>
                <a:sym typeface="Arial Black"/>
              </a:defRPr>
            </a:lvl1pPr>
          </a:lstStyle>
          <a:p>
            <a:pPr/>
            <a:r>
              <a:t>Questions?</a:t>
            </a:r>
          </a:p>
        </p:txBody>
      </p:sp>
      <p:sp>
        <p:nvSpPr>
          <p:cNvPr id="163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6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2" grpId="1"/>
    </p:bldLst>
  </p:timing>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4" name="Phases VDN"/>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Phases VDN</a:t>
            </a:r>
          </a:p>
        </p:txBody>
      </p:sp>
      <p:sp>
        <p:nvSpPr>
          <p:cNvPr id="1635" name="Phase 1-Local…"/>
          <p:cNvSpPr txBox="1"/>
          <p:nvPr/>
        </p:nvSpPr>
        <p:spPr>
          <a:xfrm>
            <a:off x="457200" y="1600200"/>
            <a:ext cx="7467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3000">
                <a:solidFill>
                  <a:srgbClr val="FFFFFF"/>
                </a:solidFill>
              </a:defRPr>
            </a:pPr>
            <a:r>
              <a:rPr>
                <a:solidFill>
                  <a:srgbClr val="F6C343"/>
                </a:solidFill>
              </a:rPr>
              <a:t>Phase 1-Local</a:t>
            </a:r>
            <a:endParaRPr>
              <a:solidFill>
                <a:srgbClr val="F6C343"/>
              </a:solidFill>
            </a:endParaRPr>
          </a:p>
          <a:p>
            <a:pPr lvl="1" marL="831850" indent="-382587">
              <a:spcBef>
                <a:spcPts val="700"/>
              </a:spcBef>
              <a:buClr>
                <a:schemeClr val="accent2">
                  <a:lumOff val="16690"/>
                </a:schemeClr>
              </a:buClr>
              <a:buSzPct val="80000"/>
              <a:buChar char="‣"/>
              <a:defRPr sz="1800">
                <a:solidFill>
                  <a:srgbClr val="FFFFFF"/>
                </a:solidFill>
              </a:defRPr>
            </a:pPr>
            <a:r>
              <a:t>Familiarisation, pré-affichages, positions inusuelles</a:t>
            </a:r>
          </a:p>
          <a:p>
            <a:pPr marL="419100" indent="-382587">
              <a:spcBef>
                <a:spcPts val="700"/>
              </a:spcBef>
              <a:buClr>
                <a:schemeClr val="accent2">
                  <a:lumOff val="16690"/>
                </a:schemeClr>
              </a:buClr>
              <a:buSzPct val="80000"/>
              <a:buChar char="⦿"/>
              <a:defRPr sz="3000">
                <a:solidFill>
                  <a:srgbClr val="FFFFFF"/>
                </a:solidFill>
              </a:defRPr>
            </a:pPr>
            <a:r>
              <a:rPr>
                <a:solidFill>
                  <a:srgbClr val="F6C343"/>
                </a:solidFill>
              </a:rPr>
              <a:t>Phase 2-Navigation</a:t>
            </a:r>
            <a:endParaRPr>
              <a:solidFill>
                <a:srgbClr val="F6C343"/>
              </a:solidFill>
            </a:endParaRPr>
          </a:p>
          <a:p>
            <a:pPr lvl="1" marL="831850" indent="-382587">
              <a:spcBef>
                <a:spcPts val="700"/>
              </a:spcBef>
              <a:buClr>
                <a:schemeClr val="accent2">
                  <a:lumOff val="16690"/>
                </a:schemeClr>
              </a:buClr>
              <a:buSzPct val="80000"/>
              <a:buChar char="‣"/>
              <a:defRPr sz="1800">
                <a:solidFill>
                  <a:srgbClr val="FFFFFF"/>
                </a:solidFill>
              </a:defRPr>
            </a:pPr>
            <a:r>
              <a:t>Procédures et navigation de nuit</a:t>
            </a:r>
          </a:p>
          <a:p>
            <a:pPr marL="419100" indent="-382587">
              <a:spcBef>
                <a:spcPts val="700"/>
              </a:spcBef>
              <a:buClr>
                <a:schemeClr val="accent2">
                  <a:lumOff val="16690"/>
                </a:schemeClr>
              </a:buClr>
              <a:buSzPct val="80000"/>
              <a:buChar char="⦿"/>
              <a:defRPr sz="3000">
                <a:solidFill>
                  <a:srgbClr val="FFFFFF"/>
                </a:solidFill>
              </a:defRPr>
            </a:pPr>
            <a:r>
              <a:rPr>
                <a:solidFill>
                  <a:srgbClr val="F6C343"/>
                </a:solidFill>
              </a:rPr>
              <a:t>Phase 3-Tours de piste</a:t>
            </a:r>
            <a:endParaRPr>
              <a:solidFill>
                <a:srgbClr val="F6C343"/>
              </a:solidFill>
            </a:endParaRPr>
          </a:p>
          <a:p>
            <a:pPr lvl="1" marL="831850" indent="-382587">
              <a:spcBef>
                <a:spcPts val="700"/>
              </a:spcBef>
              <a:buClr>
                <a:schemeClr val="accent2">
                  <a:lumOff val="16690"/>
                </a:schemeClr>
              </a:buClr>
              <a:buSzPct val="80000"/>
              <a:buChar char="‣"/>
              <a:defRPr sz="1800">
                <a:solidFill>
                  <a:srgbClr val="FFFFFF"/>
                </a:solidFill>
              </a:defRPr>
            </a:pPr>
            <a:r>
              <a:t>En vue du lâché solo</a:t>
            </a:r>
          </a:p>
        </p:txBody>
      </p:sp>
      <p:sp>
        <p:nvSpPr>
          <p:cNvPr id="163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634"/>
                                        </p:tgtEl>
                                        <p:attrNameLst>
                                          <p:attrName>style.visibility</p:attrName>
                                        </p:attrNameLst>
                                      </p:cBhvr>
                                      <p:to>
                                        <p:strVal val="visible"/>
                                      </p:to>
                                    </p:set>
                                    <p:animEffect filter="blinds(horizontal)" transition="in">
                                      <p:cBhvr>
                                        <p:cTn id="7" dur="500"/>
                                        <p:tgtEl>
                                          <p:spTgt spid="1634"/>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635">
                                            <p:bg/>
                                          </p:spTgt>
                                        </p:tgtEl>
                                        <p:attrNameLst>
                                          <p:attrName>style.visibility</p:attrName>
                                        </p:attrNameLst>
                                      </p:cBhvr>
                                      <p:to>
                                        <p:strVal val="visible"/>
                                      </p:to>
                                    </p:set>
                                    <p:animEffect filter="blinds(horizontal)" transition="in">
                                      <p:cBhvr>
                                        <p:cTn id="11" dur="500"/>
                                        <p:tgtEl>
                                          <p:spTgt spid="1635">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635">
                                            <p:txEl>
                                              <p:pRg st="0" end="0"/>
                                            </p:txEl>
                                          </p:spTgt>
                                        </p:tgtEl>
                                        <p:attrNameLst>
                                          <p:attrName>style.visibility</p:attrName>
                                        </p:attrNameLst>
                                      </p:cBhvr>
                                      <p:to>
                                        <p:strVal val="visible"/>
                                      </p:to>
                                    </p:set>
                                    <p:animEffect filter="blinds(horizontal)" transition="in">
                                      <p:cBhvr>
                                        <p:cTn id="14" dur="500"/>
                                        <p:tgtEl>
                                          <p:spTgt spid="1635">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635">
                                            <p:txEl>
                                              <p:pRg st="1" end="1"/>
                                            </p:txEl>
                                          </p:spTgt>
                                        </p:tgtEl>
                                        <p:attrNameLst>
                                          <p:attrName>style.visibility</p:attrName>
                                        </p:attrNameLst>
                                      </p:cBhvr>
                                      <p:to>
                                        <p:strVal val="visible"/>
                                      </p:to>
                                    </p:set>
                                    <p:animEffect filter="blinds(horizontal)" transition="in">
                                      <p:cBhvr>
                                        <p:cTn id="17" dur="500"/>
                                        <p:tgtEl>
                                          <p:spTgt spid="1635">
                                            <p:txEl>
                                              <p:pRg st="1" end="1"/>
                                            </p:txEl>
                                          </p:spTgt>
                                        </p:tgtEl>
                                      </p:cBhvr>
                                    </p:animEffect>
                                  </p:childTnLst>
                                </p:cTn>
                              </p:par>
                            </p:childTnLst>
                          </p:cTn>
                        </p:par>
                        <p:par>
                          <p:cTn id="18" fill="hold">
                            <p:stCondLst>
                              <p:cond delay="1500"/>
                            </p:stCondLst>
                            <p:childTnLst>
                              <p:par>
                                <p:cTn id="19" presetClass="entr" nodeType="afterEffect" presetSubtype="10" presetID="3" grpId="2" fill="hold">
                                  <p:stCondLst>
                                    <p:cond delay="500"/>
                                  </p:stCondLst>
                                  <p:iterate type="el" backwards="0">
                                    <p:tmAbs val="0"/>
                                  </p:iterate>
                                  <p:childTnLst>
                                    <p:set>
                                      <p:cBhvr>
                                        <p:cTn id="20" fill="hold"/>
                                        <p:tgtEl>
                                          <p:spTgt spid="1635">
                                            <p:txEl>
                                              <p:pRg st="2" end="2"/>
                                            </p:txEl>
                                          </p:spTgt>
                                        </p:tgtEl>
                                        <p:attrNameLst>
                                          <p:attrName>style.visibility</p:attrName>
                                        </p:attrNameLst>
                                      </p:cBhvr>
                                      <p:to>
                                        <p:strVal val="visible"/>
                                      </p:to>
                                    </p:set>
                                    <p:animEffect filter="blinds(horizontal)" transition="in">
                                      <p:cBhvr>
                                        <p:cTn id="21" dur="500"/>
                                        <p:tgtEl>
                                          <p:spTgt spid="1635">
                                            <p:txEl>
                                              <p:pRg st="2" end="2"/>
                                            </p:txEl>
                                          </p:spTgt>
                                        </p:tgtEl>
                                      </p:cBhvr>
                                    </p:animEffect>
                                  </p:childTnLst>
                                </p:cTn>
                              </p:par>
                              <p:par>
                                <p:cTn id="22" presetClass="entr" nodeType="withEffect" presetSubtype="10" presetID="3" grpId="2" fill="hold">
                                  <p:stCondLst>
                                    <p:cond delay="500"/>
                                  </p:stCondLst>
                                  <p:iterate type="el" backwards="0">
                                    <p:tmAbs val="0"/>
                                  </p:iterate>
                                  <p:childTnLst>
                                    <p:set>
                                      <p:cBhvr>
                                        <p:cTn id="23" fill="hold"/>
                                        <p:tgtEl>
                                          <p:spTgt spid="1635">
                                            <p:txEl>
                                              <p:pRg st="3" end="3"/>
                                            </p:txEl>
                                          </p:spTgt>
                                        </p:tgtEl>
                                        <p:attrNameLst>
                                          <p:attrName>style.visibility</p:attrName>
                                        </p:attrNameLst>
                                      </p:cBhvr>
                                      <p:to>
                                        <p:strVal val="visible"/>
                                      </p:to>
                                    </p:set>
                                    <p:animEffect filter="blinds(horizontal)" transition="in">
                                      <p:cBhvr>
                                        <p:cTn id="24" dur="500"/>
                                        <p:tgtEl>
                                          <p:spTgt spid="1635">
                                            <p:txEl>
                                              <p:pRg st="3" end="3"/>
                                            </p:txEl>
                                          </p:spTgt>
                                        </p:tgtEl>
                                      </p:cBhvr>
                                    </p:animEffect>
                                  </p:childTnLst>
                                </p:cTn>
                              </p:par>
                            </p:childTnLst>
                          </p:cTn>
                        </p:par>
                        <p:par>
                          <p:cTn id="25" fill="hold">
                            <p:stCondLst>
                              <p:cond delay="2500"/>
                            </p:stCondLst>
                            <p:childTnLst>
                              <p:par>
                                <p:cTn id="26" presetClass="entr" nodeType="afterEffect" presetSubtype="10" presetID="3" grpId="2" fill="hold">
                                  <p:stCondLst>
                                    <p:cond delay="500"/>
                                  </p:stCondLst>
                                  <p:iterate type="el" backwards="0">
                                    <p:tmAbs val="0"/>
                                  </p:iterate>
                                  <p:childTnLst>
                                    <p:set>
                                      <p:cBhvr>
                                        <p:cTn id="27" fill="hold"/>
                                        <p:tgtEl>
                                          <p:spTgt spid="1635">
                                            <p:txEl>
                                              <p:pRg st="4" end="4"/>
                                            </p:txEl>
                                          </p:spTgt>
                                        </p:tgtEl>
                                        <p:attrNameLst>
                                          <p:attrName>style.visibility</p:attrName>
                                        </p:attrNameLst>
                                      </p:cBhvr>
                                      <p:to>
                                        <p:strVal val="visible"/>
                                      </p:to>
                                    </p:set>
                                    <p:animEffect filter="blinds(horizontal)" transition="in">
                                      <p:cBhvr>
                                        <p:cTn id="28" dur="500"/>
                                        <p:tgtEl>
                                          <p:spTgt spid="1635">
                                            <p:txEl>
                                              <p:pRg st="4" end="4"/>
                                            </p:txEl>
                                          </p:spTgt>
                                        </p:tgtEl>
                                      </p:cBhvr>
                                    </p:animEffect>
                                  </p:childTnLst>
                                </p:cTn>
                              </p:par>
                              <p:par>
                                <p:cTn id="29" presetClass="entr" nodeType="withEffect" presetSubtype="10" presetID="3" grpId="2" fill="hold">
                                  <p:stCondLst>
                                    <p:cond delay="500"/>
                                  </p:stCondLst>
                                  <p:iterate type="el" backwards="0">
                                    <p:tmAbs val="0"/>
                                  </p:iterate>
                                  <p:childTnLst>
                                    <p:set>
                                      <p:cBhvr>
                                        <p:cTn id="30" fill="hold"/>
                                        <p:tgtEl>
                                          <p:spTgt spid="1635">
                                            <p:txEl>
                                              <p:pRg st="5" end="5"/>
                                            </p:txEl>
                                          </p:spTgt>
                                        </p:tgtEl>
                                        <p:attrNameLst>
                                          <p:attrName>style.visibility</p:attrName>
                                        </p:attrNameLst>
                                      </p:cBhvr>
                                      <p:to>
                                        <p:strVal val="visible"/>
                                      </p:to>
                                    </p:set>
                                    <p:animEffect filter="blinds(horizontal)" transition="in">
                                      <p:cBhvr>
                                        <p:cTn id="31" dur="500"/>
                                        <p:tgtEl>
                                          <p:spTgt spid="1635">
                                            <p:txEl>
                                              <p:pRg st="5" end="5"/>
                                            </p:txEl>
                                          </p:spTgt>
                                        </p:tgtEl>
                                      </p:cBhvr>
                                    </p:animEffect>
                                  </p:childTnLst>
                                </p:cTn>
                              </p:par>
                            </p:childTnLst>
                          </p:cTn>
                        </p:par>
                        <p:par>
                          <p:cTn id="32" fill="hold">
                            <p:stCondLst>
                              <p:cond delay="3500"/>
                            </p:stCondLst>
                            <p:childTnLst>
                              <p:par>
                                <p:cTn id="33" presetClass="entr" nodeType="afterEffect" presetSubtype="0" presetID="1" grpId="3" fill="hold">
                                  <p:stCondLst>
                                    <p:cond delay="0"/>
                                  </p:stCondLst>
                                  <p:iterate type="el" backwards="0">
                                    <p:tmAbs val="0"/>
                                  </p:iterate>
                                  <p:childTnLst>
                                    <p:set>
                                      <p:cBhvr>
                                        <p:cTn id="34" fill="hold"/>
                                        <p:tgtEl>
                                          <p:spTgt spid="16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4" grpId="1"/>
      <p:bldP build="whole" bldLvl="1" animBg="1" rev="0" advAuto="0" spid="1636" grpId="3"/>
      <p:bldP build="p" bldLvl="1" animBg="1" rev="0" advAuto="0" spid="1635" grpId="2"/>
    </p:bldLst>
  </p:timing>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8" name="Phase 1"/>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Phase 1</a:t>
            </a:r>
          </a:p>
        </p:txBody>
      </p:sp>
      <p:sp>
        <p:nvSpPr>
          <p:cNvPr id="1639" name="Familiarisation, pré-affichages, positions inusuelle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vl2pPr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2pPr>
          </a:lstStyle>
          <a:p>
            <a:pPr/>
            <a:r>
              <a:t>Familiarisation, pré-affichages, positions inusuelles</a:t>
            </a:r>
          </a:p>
          <a:p>
            <a:pPr lvl="1"/>
            <a:r>
              <a:t>Avignon, Valence, (Aubenas ?)...</a:t>
            </a:r>
          </a:p>
        </p:txBody>
      </p:sp>
      <p:sp>
        <p:nvSpPr>
          <p:cNvPr id="164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638"/>
                                        </p:tgtEl>
                                        <p:attrNameLst>
                                          <p:attrName>style.visibility</p:attrName>
                                        </p:attrNameLst>
                                      </p:cBhvr>
                                      <p:to>
                                        <p:strVal val="visible"/>
                                      </p:to>
                                    </p:set>
                                    <p:animEffect filter="blinds(horizontal)" transition="in">
                                      <p:cBhvr>
                                        <p:cTn id="7" dur="500"/>
                                        <p:tgtEl>
                                          <p:spTgt spid="1638"/>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639">
                                            <p:bg/>
                                          </p:spTgt>
                                        </p:tgtEl>
                                        <p:attrNameLst>
                                          <p:attrName>style.visibility</p:attrName>
                                        </p:attrNameLst>
                                      </p:cBhvr>
                                      <p:to>
                                        <p:strVal val="visible"/>
                                      </p:to>
                                    </p:set>
                                    <p:animEffect filter="blinds(horizontal)" transition="in">
                                      <p:cBhvr>
                                        <p:cTn id="11" dur="500"/>
                                        <p:tgtEl>
                                          <p:spTgt spid="1639">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639">
                                            <p:txEl>
                                              <p:pRg st="0" end="0"/>
                                            </p:txEl>
                                          </p:spTgt>
                                        </p:tgtEl>
                                        <p:attrNameLst>
                                          <p:attrName>style.visibility</p:attrName>
                                        </p:attrNameLst>
                                      </p:cBhvr>
                                      <p:to>
                                        <p:strVal val="visible"/>
                                      </p:to>
                                    </p:set>
                                    <p:animEffect filter="blinds(horizontal)" transition="in">
                                      <p:cBhvr>
                                        <p:cTn id="14" dur="500"/>
                                        <p:tgtEl>
                                          <p:spTgt spid="1639">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639">
                                            <p:txEl>
                                              <p:pRg st="1" end="1"/>
                                            </p:txEl>
                                          </p:spTgt>
                                        </p:tgtEl>
                                        <p:attrNameLst>
                                          <p:attrName>style.visibility</p:attrName>
                                        </p:attrNameLst>
                                      </p:cBhvr>
                                      <p:to>
                                        <p:strVal val="visible"/>
                                      </p:to>
                                    </p:set>
                                    <p:animEffect filter="blinds(horizontal)" transition="in">
                                      <p:cBhvr>
                                        <p:cTn id="17" dur="500"/>
                                        <p:tgtEl>
                                          <p:spTgt spid="1639">
                                            <p:txEl>
                                              <p:pRg st="1" end="1"/>
                                            </p:txEl>
                                          </p:spTgt>
                                        </p:tgtEl>
                                      </p:cBhvr>
                                    </p:animEffect>
                                  </p:childTnLst>
                                </p:cTn>
                              </p:par>
                            </p:childTnLst>
                          </p:cTn>
                        </p:par>
                        <p:par>
                          <p:cTn id="18" fill="hold">
                            <p:stCondLst>
                              <p:cond delay="1500"/>
                            </p:stCondLst>
                            <p:childTnLst>
                              <p:par>
                                <p:cTn id="19" presetClass="entr" nodeType="afterEffect" presetSubtype="0" presetID="1" grpId="3" fill="hold">
                                  <p:stCondLst>
                                    <p:cond delay="0"/>
                                  </p:stCondLst>
                                  <p:iterate type="el" backwards="0">
                                    <p:tmAbs val="0"/>
                                  </p:iterate>
                                  <p:childTnLst>
                                    <p:set>
                                      <p:cBhvr>
                                        <p:cTn id="20" fill="hold"/>
                                        <p:tgtEl>
                                          <p:spTgt spid="16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639" grpId="2"/>
      <p:bldP build="whole" bldLvl="1" animBg="1" rev="0" advAuto="0" spid="1638" grpId="1"/>
      <p:bldP build="whole" bldLvl="1" animBg="1" rev="0" advAuto="0" spid="1640" grpId="3"/>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PH01265U" descr="PH01265U"/>
          <p:cNvPicPr>
            <a:picLocks noChangeAspect="1"/>
          </p:cNvPicPr>
          <p:nvPr/>
        </p:nvPicPr>
        <p:blipFill>
          <a:blip r:embed="rId2">
            <a:extLst/>
          </a:blip>
          <a:stretch>
            <a:fillRect/>
          </a:stretch>
        </p:blipFill>
        <p:spPr>
          <a:xfrm>
            <a:off x="0" y="1524000"/>
            <a:ext cx="9144000" cy="5265738"/>
          </a:xfrm>
          <a:prstGeom prst="rect">
            <a:avLst/>
          </a:prstGeom>
          <a:ln w="12700">
            <a:miter lim="400000"/>
          </a:ln>
        </p:spPr>
      </p:pic>
      <p:sp>
        <p:nvSpPr>
          <p:cNvPr id="136" name="Détermination de l’heure du coucher du soleil"/>
          <p:cNvSpPr txBox="1"/>
          <p:nvPr>
            <p:ph type="title" idx="4294967295"/>
          </p:nvPr>
        </p:nvSpPr>
        <p:spPr>
          <a:xfrm>
            <a:off x="533400" y="558800"/>
            <a:ext cx="8077200" cy="685800"/>
          </a:xfrm>
          <a:prstGeom prst="rect">
            <a:avLst/>
          </a:prstGeom>
        </p:spPr>
        <p:txBody>
          <a:bodyPr>
            <a:normAutofit fontScale="100000" lnSpcReduction="0"/>
          </a:bodyPr>
          <a:lstStyle>
            <a:lvl1pPr defTabSz="822959">
              <a:defRPr sz="3239"/>
            </a:lvl1pPr>
          </a:lstStyle>
          <a:p>
            <a:pPr/>
            <a:r>
              <a:t>Détermination de l’heure du coucher du soleil</a:t>
            </a:r>
          </a:p>
        </p:txBody>
      </p:sp>
      <p:sp>
        <p:nvSpPr>
          <p:cNvPr id="137" name="Les instruments de bord peuvent offrir cette information également. Même les antiques GNS530/GNS430/GNS420 proposent ce calcul…"/>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Les instruments de bord peuvent offrir cette information également. Même les antiques GNS530/GNS430/GNS420 proposent ce calcul </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Dans le cas fort improbable (!) où tous les SmartPhones de l'équipage seraient tombés en panne de batterie, il existe un moyen archaïque et néanmoins simple de trouver cette information par un calcul facile.</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Cela peut être par exemple le cas quand il faut trouver cette information pour un aérodrome non contrôlé disposant d'une télécommande de balisage</a:t>
            </a:r>
          </a:p>
        </p:txBody>
      </p:sp>
      <p:sp>
        <p:nvSpPr>
          <p:cNvPr id="13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FF7900"/>
          </a:solidFill>
          <a:ln w="12700">
            <a:solidFill>
              <a:srgbClr val="FF2957"/>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36"/>
                                        </p:tgtEl>
                                        <p:attrNameLst>
                                          <p:attrName>style.visibility</p:attrName>
                                        </p:attrNameLst>
                                      </p:cBhvr>
                                      <p:to>
                                        <p:strVal val="visible"/>
                                      </p:to>
                                    </p:set>
                                    <p:animEffect filter="blinds(horizontal)" transition="in">
                                      <p:cBhvr>
                                        <p:cTn id="7" dur="500"/>
                                        <p:tgtEl>
                                          <p:spTgt spid="136"/>
                                        </p:tgtEl>
                                      </p:cBhvr>
                                    </p:animEffect>
                                  </p:childTnLst>
                                </p:cTn>
                              </p:par>
                            </p:childTnLst>
                          </p:cTn>
                        </p:par>
                        <p:par>
                          <p:cTn id="8" fill="hold">
                            <p:stCondLst>
                              <p:cond delay="1000"/>
                            </p:stCondLst>
                            <p:childTnLst>
                              <p:par>
                                <p:cTn id="9" presetClass="entr" nodeType="afterEffect" presetSubtype="10" presetID="3" grpId="2" fill="hold">
                                  <p:stCondLst>
                                    <p:cond delay="400"/>
                                  </p:stCondLst>
                                  <p:iterate type="el" backwards="0">
                                    <p:tmAbs val="0"/>
                                  </p:iterate>
                                  <p:childTnLst>
                                    <p:set>
                                      <p:cBhvr>
                                        <p:cTn id="10" fill="hold"/>
                                        <p:tgtEl>
                                          <p:spTgt spid="137">
                                            <p:bg/>
                                          </p:spTgt>
                                        </p:tgtEl>
                                        <p:attrNameLst>
                                          <p:attrName>style.visibility</p:attrName>
                                        </p:attrNameLst>
                                      </p:cBhvr>
                                      <p:to>
                                        <p:strVal val="visible"/>
                                      </p:to>
                                    </p:set>
                                    <p:animEffect filter="blinds(horizontal)" transition="in">
                                      <p:cBhvr>
                                        <p:cTn id="11" dur="500"/>
                                        <p:tgtEl>
                                          <p:spTgt spid="137">
                                            <p:bg/>
                                          </p:spTgt>
                                        </p:tgtEl>
                                      </p:cBhvr>
                                    </p:animEffect>
                                  </p:childTnLst>
                                </p:cTn>
                              </p:par>
                              <p:par>
                                <p:cTn id="12" presetClass="entr" nodeType="withEffect" presetSubtype="10" presetID="3" grpId="2" fill="hold">
                                  <p:stCondLst>
                                    <p:cond delay="400"/>
                                  </p:stCondLst>
                                  <p:iterate type="el" backwards="0">
                                    <p:tmAbs val="0"/>
                                  </p:iterate>
                                  <p:childTnLst>
                                    <p:set>
                                      <p:cBhvr>
                                        <p:cTn id="13" fill="hold"/>
                                        <p:tgtEl>
                                          <p:spTgt spid="137">
                                            <p:txEl>
                                              <p:pRg st="0" end="0"/>
                                            </p:txEl>
                                          </p:spTgt>
                                        </p:tgtEl>
                                        <p:attrNameLst>
                                          <p:attrName>style.visibility</p:attrName>
                                        </p:attrNameLst>
                                      </p:cBhvr>
                                      <p:to>
                                        <p:strVal val="visible"/>
                                      </p:to>
                                    </p:set>
                                    <p:animEffect filter="blinds(horizontal)" transition="in">
                                      <p:cBhvr>
                                        <p:cTn id="14" dur="500"/>
                                        <p:tgtEl>
                                          <p:spTgt spid="13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37">
                                            <p:txEl>
                                              <p:pRg st="1" end="1"/>
                                            </p:txEl>
                                          </p:spTgt>
                                        </p:tgtEl>
                                        <p:attrNameLst>
                                          <p:attrName>style.visibility</p:attrName>
                                        </p:attrNameLst>
                                      </p:cBhvr>
                                      <p:to>
                                        <p:strVal val="visible"/>
                                      </p:to>
                                    </p:set>
                                    <p:animEffect filter="blinds(horizontal)" transition="in">
                                      <p:cBhvr>
                                        <p:cTn id="19" dur="500"/>
                                        <p:tgtEl>
                                          <p:spTgt spid="13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137">
                                            <p:txEl>
                                              <p:pRg st="2" end="2"/>
                                            </p:txEl>
                                          </p:spTgt>
                                        </p:tgtEl>
                                        <p:attrNameLst>
                                          <p:attrName>style.visibility</p:attrName>
                                        </p:attrNameLst>
                                      </p:cBhvr>
                                      <p:to>
                                        <p:strVal val="visible"/>
                                      </p:to>
                                    </p:set>
                                    <p:animEffect filter="blinds(horizontal)" transition="in">
                                      <p:cBhvr>
                                        <p:cTn id="24" dur="500"/>
                                        <p:tgtEl>
                                          <p:spTgt spid="137">
                                            <p:txEl>
                                              <p:pRg st="2" end="2"/>
                                            </p:txEl>
                                          </p:spTgt>
                                        </p:tgtEl>
                                      </p:cBhvr>
                                    </p:animEffect>
                                  </p:childTnLst>
                                </p:cTn>
                              </p:par>
                            </p:childTnLst>
                          </p:cTn>
                        </p:par>
                        <p:par>
                          <p:cTn id="25" fill="hold">
                            <p:stCondLst>
                              <p:cond delay="500"/>
                            </p:stCondLst>
                            <p:childTnLst>
                              <p:par>
                                <p:cTn id="26" presetClass="entr" nodeType="afterEffect" presetSubtype="0" presetID="1" grpId="3" fill="hold">
                                  <p:stCondLst>
                                    <p:cond delay="0"/>
                                  </p:stCondLst>
                                  <p:iterate type="el" backwards="0">
                                    <p:tmAbs val="0"/>
                                  </p:iterate>
                                  <p:childTnLst>
                                    <p:set>
                                      <p:cBhvr>
                                        <p:cTn id="27" fill="hold"/>
                                        <p:tgtEl>
                                          <p:spTgt spid="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 grpId="1"/>
      <p:bldP build="p" bldLvl="1" animBg="1" rev="0" advAuto="0" spid="137" grpId="2"/>
      <p:bldP build="whole" bldLvl="1" animBg="1" rev="0" advAuto="0" spid="138" grpId="3"/>
    </p:bldLst>
  </p:timing>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2" name="Phase 2"/>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Phase 2</a:t>
            </a:r>
          </a:p>
        </p:txBody>
      </p:sp>
      <p:sp>
        <p:nvSpPr>
          <p:cNvPr id="1643" name="Procédures et navigation de nuit…"/>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Procédures et navigation de nuit</a:t>
            </a:r>
          </a:p>
          <a:p>
            <a:pPr lvl="2" marL="1131887"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LFMV - LFMT 45nm</a:t>
            </a:r>
          </a:p>
          <a:p>
            <a:pPr lvl="2" marL="1131887"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LFMT - LFML 55nm</a:t>
            </a:r>
          </a:p>
          <a:p>
            <a:pPr lvl="2" marL="1131887"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LFML - LFMV 31nm (57km)</a:t>
            </a:r>
          </a:p>
          <a:p>
            <a:pPr>
              <a:spcBef>
                <a:spcPts val="700"/>
              </a:spcBef>
              <a:buClrTx/>
              <a:buSzTx/>
              <a:buNone/>
              <a:defRPr sz="2000">
                <a:solidFill>
                  <a:srgbClr val="FFFFFF"/>
                </a:solidFill>
                <a:latin typeface="Franklin Gothic Book"/>
                <a:ea typeface="Franklin Gothic Book"/>
                <a:cs typeface="Franklin Gothic Book"/>
                <a:sym typeface="Franklin Gothic Book"/>
              </a:defRPr>
            </a:pPr>
            <a:r>
              <a:t>ou encore</a:t>
            </a:r>
          </a:p>
        </p:txBody>
      </p:sp>
      <p:sp>
        <p:nvSpPr>
          <p:cNvPr id="164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pic>
        <p:nvPicPr>
          <p:cNvPr id="1645" name="IMG_66875D6706ED-1.jpeg" descr="IMG_66875D6706ED-1.jpeg"/>
          <p:cNvPicPr>
            <a:picLocks noChangeAspect="1"/>
          </p:cNvPicPr>
          <p:nvPr/>
        </p:nvPicPr>
        <p:blipFill>
          <a:blip r:embed="rId2">
            <a:extLst/>
          </a:blip>
          <a:srcRect l="0" t="8646" r="0" b="5674"/>
          <a:stretch>
            <a:fillRect/>
          </a:stretch>
        </p:blipFill>
        <p:spPr>
          <a:xfrm>
            <a:off x="251940" y="3230174"/>
            <a:ext cx="5253563" cy="3375906"/>
          </a:xfrm>
          <a:prstGeom prst="rect">
            <a:avLst/>
          </a:prstGeom>
          <a:ln w="12700">
            <a:miter lim="400000"/>
          </a:ln>
        </p:spPr>
      </p:pic>
      <p:sp>
        <p:nvSpPr>
          <p:cNvPr id="1646" name="ou encore...…"/>
          <p:cNvSpPr txBox="1"/>
          <p:nvPr/>
        </p:nvSpPr>
        <p:spPr>
          <a:xfrm>
            <a:off x="6516757" y="5030033"/>
            <a:ext cx="2061566" cy="1128397"/>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lvl="1" marL="0" indent="228600">
              <a:spcBef>
                <a:spcPts val="700"/>
              </a:spcBef>
              <a:buClrTx/>
              <a:buSzTx/>
              <a:buNone/>
              <a:defRPr sz="1100">
                <a:solidFill>
                  <a:srgbClr val="FFFFFF"/>
                </a:solidFill>
                <a:latin typeface="Franklin Gothic Book"/>
                <a:ea typeface="Franklin Gothic Book"/>
                <a:cs typeface="Franklin Gothic Book"/>
                <a:sym typeface="Franklin Gothic Book"/>
              </a:defRPr>
            </a:pPr>
            <a:r>
              <a:t>ou encore...</a:t>
            </a:r>
          </a:p>
          <a:p>
            <a:pPr lvl="1" marL="0" indent="228600">
              <a:spcBef>
                <a:spcPts val="700"/>
              </a:spcBef>
              <a:buClrTx/>
              <a:buSzTx/>
              <a:buNone/>
              <a:defRPr sz="1100">
                <a:solidFill>
                  <a:srgbClr val="FFFFFF"/>
                </a:solidFill>
                <a:latin typeface="Franklin Gothic Book"/>
                <a:ea typeface="Franklin Gothic Book"/>
                <a:cs typeface="Franklin Gothic Book"/>
                <a:sym typeface="Franklin Gothic Book"/>
              </a:defRPr>
            </a:pPr>
            <a:r>
              <a:t>Valence, Lyon, St Etienne,</a:t>
            </a:r>
          </a:p>
          <a:p>
            <a:pPr lvl="1" marL="0" indent="228600">
              <a:spcBef>
                <a:spcPts val="700"/>
              </a:spcBef>
              <a:buClrTx/>
              <a:buSzTx/>
              <a:buNone/>
              <a:defRPr sz="1100">
                <a:solidFill>
                  <a:srgbClr val="FFFFFF"/>
                </a:solidFill>
                <a:latin typeface="Franklin Gothic Book"/>
                <a:ea typeface="Franklin Gothic Book"/>
                <a:cs typeface="Franklin Gothic Book"/>
                <a:sym typeface="Franklin Gothic Book"/>
              </a:defRPr>
            </a:pPr>
            <a:r>
              <a:t>Avignon - Béziers - Perpignan - Montpellier - Avignon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642"/>
                                        </p:tgtEl>
                                        <p:attrNameLst>
                                          <p:attrName>style.visibility</p:attrName>
                                        </p:attrNameLst>
                                      </p:cBhvr>
                                      <p:to>
                                        <p:strVal val="visible"/>
                                      </p:to>
                                    </p:set>
                                    <p:animEffect filter="blinds(horizontal)" transition="in">
                                      <p:cBhvr>
                                        <p:cTn id="7" dur="500"/>
                                        <p:tgtEl>
                                          <p:spTgt spid="1642"/>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643">
                                            <p:bg/>
                                          </p:spTgt>
                                        </p:tgtEl>
                                        <p:attrNameLst>
                                          <p:attrName>style.visibility</p:attrName>
                                        </p:attrNameLst>
                                      </p:cBhvr>
                                      <p:to>
                                        <p:strVal val="visible"/>
                                      </p:to>
                                    </p:set>
                                    <p:animEffect filter="blinds(horizontal)" transition="in">
                                      <p:cBhvr>
                                        <p:cTn id="11" dur="500"/>
                                        <p:tgtEl>
                                          <p:spTgt spid="1643">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643">
                                            <p:txEl>
                                              <p:pRg st="0" end="0"/>
                                            </p:txEl>
                                          </p:spTgt>
                                        </p:tgtEl>
                                        <p:attrNameLst>
                                          <p:attrName>style.visibility</p:attrName>
                                        </p:attrNameLst>
                                      </p:cBhvr>
                                      <p:to>
                                        <p:strVal val="visible"/>
                                      </p:to>
                                    </p:set>
                                    <p:animEffect filter="blinds(horizontal)" transition="in">
                                      <p:cBhvr>
                                        <p:cTn id="14" dur="500"/>
                                        <p:tgtEl>
                                          <p:spTgt spid="1643">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643">
                                            <p:txEl>
                                              <p:pRg st="1" end="1"/>
                                            </p:txEl>
                                          </p:spTgt>
                                        </p:tgtEl>
                                        <p:attrNameLst>
                                          <p:attrName>style.visibility</p:attrName>
                                        </p:attrNameLst>
                                      </p:cBhvr>
                                      <p:to>
                                        <p:strVal val="visible"/>
                                      </p:to>
                                    </p:set>
                                    <p:animEffect filter="blinds(horizontal)" transition="in">
                                      <p:cBhvr>
                                        <p:cTn id="17" dur="500"/>
                                        <p:tgtEl>
                                          <p:spTgt spid="1643">
                                            <p:txEl>
                                              <p:pRg st="1" end="1"/>
                                            </p:txEl>
                                          </p:spTgt>
                                        </p:tgtEl>
                                      </p:cBhvr>
                                    </p:animEffect>
                                  </p:childTnLst>
                                </p:cTn>
                              </p:par>
                              <p:par>
                                <p:cTn id="18" presetClass="entr" nodeType="withEffect" presetSubtype="10" presetID="3" grpId="2" fill="hold">
                                  <p:stCondLst>
                                    <p:cond delay="500"/>
                                  </p:stCondLst>
                                  <p:iterate type="el" backwards="0">
                                    <p:tmAbs val="0"/>
                                  </p:iterate>
                                  <p:childTnLst>
                                    <p:set>
                                      <p:cBhvr>
                                        <p:cTn id="19" fill="hold"/>
                                        <p:tgtEl>
                                          <p:spTgt spid="1643">
                                            <p:txEl>
                                              <p:pRg st="2" end="2"/>
                                            </p:txEl>
                                          </p:spTgt>
                                        </p:tgtEl>
                                        <p:attrNameLst>
                                          <p:attrName>style.visibility</p:attrName>
                                        </p:attrNameLst>
                                      </p:cBhvr>
                                      <p:to>
                                        <p:strVal val="visible"/>
                                      </p:to>
                                    </p:set>
                                    <p:animEffect filter="blinds(horizontal)" transition="in">
                                      <p:cBhvr>
                                        <p:cTn id="20" dur="500"/>
                                        <p:tgtEl>
                                          <p:spTgt spid="1643">
                                            <p:txEl>
                                              <p:pRg st="2" end="2"/>
                                            </p:txEl>
                                          </p:spTgt>
                                        </p:tgtEl>
                                      </p:cBhvr>
                                    </p:animEffect>
                                  </p:childTnLst>
                                </p:cTn>
                              </p:par>
                              <p:par>
                                <p:cTn id="21" presetClass="entr" nodeType="withEffect" presetSubtype="10" presetID="3" grpId="2" fill="hold">
                                  <p:stCondLst>
                                    <p:cond delay="500"/>
                                  </p:stCondLst>
                                  <p:iterate type="el" backwards="0">
                                    <p:tmAbs val="0"/>
                                  </p:iterate>
                                  <p:childTnLst>
                                    <p:set>
                                      <p:cBhvr>
                                        <p:cTn id="22" fill="hold"/>
                                        <p:tgtEl>
                                          <p:spTgt spid="1643">
                                            <p:txEl>
                                              <p:pRg st="3" end="3"/>
                                            </p:txEl>
                                          </p:spTgt>
                                        </p:tgtEl>
                                        <p:attrNameLst>
                                          <p:attrName>style.visibility</p:attrName>
                                        </p:attrNameLst>
                                      </p:cBhvr>
                                      <p:to>
                                        <p:strVal val="visible"/>
                                      </p:to>
                                    </p:set>
                                    <p:animEffect filter="blinds(horizontal)" transition="in">
                                      <p:cBhvr>
                                        <p:cTn id="23" dur="500"/>
                                        <p:tgtEl>
                                          <p:spTgt spid="1643">
                                            <p:txEl>
                                              <p:pRg st="3" end="3"/>
                                            </p:txEl>
                                          </p:spTgt>
                                        </p:tgtEl>
                                      </p:cBhvr>
                                    </p:animEffect>
                                  </p:childTnLst>
                                </p:cTn>
                              </p:par>
                            </p:childTnLst>
                          </p:cTn>
                        </p:par>
                        <p:par>
                          <p:cTn id="24" fill="hold">
                            <p:stCondLst>
                              <p:cond delay="1500"/>
                            </p:stCondLst>
                            <p:childTnLst>
                              <p:par>
                                <p:cTn id="25" presetClass="entr" nodeType="afterEffect" presetSubtype="10" presetID="3" grpId="2" fill="hold">
                                  <p:stCondLst>
                                    <p:cond delay="500"/>
                                  </p:stCondLst>
                                  <p:iterate type="el" backwards="0">
                                    <p:tmAbs val="0"/>
                                  </p:iterate>
                                  <p:childTnLst>
                                    <p:set>
                                      <p:cBhvr>
                                        <p:cTn id="26" fill="hold"/>
                                        <p:tgtEl>
                                          <p:spTgt spid="1643">
                                            <p:txEl>
                                              <p:pRg st="4" end="4"/>
                                            </p:txEl>
                                          </p:spTgt>
                                        </p:tgtEl>
                                        <p:attrNameLst>
                                          <p:attrName>style.visibility</p:attrName>
                                        </p:attrNameLst>
                                      </p:cBhvr>
                                      <p:to>
                                        <p:strVal val="visible"/>
                                      </p:to>
                                    </p:set>
                                    <p:animEffect filter="blinds(horizontal)" transition="in">
                                      <p:cBhvr>
                                        <p:cTn id="27" dur="500"/>
                                        <p:tgtEl>
                                          <p:spTgt spid="1643">
                                            <p:txEl>
                                              <p:pRg st="4" end="4"/>
                                            </p:txEl>
                                          </p:spTgt>
                                        </p:tgtEl>
                                      </p:cBhvr>
                                    </p:animEffect>
                                  </p:childTnLst>
                                </p:cTn>
                              </p:par>
                            </p:childTnLst>
                          </p:cTn>
                        </p:par>
                        <p:par>
                          <p:cTn id="28" fill="hold">
                            <p:stCondLst>
                              <p:cond delay="2500"/>
                            </p:stCondLst>
                            <p:childTnLst>
                              <p:par>
                                <p:cTn id="29" presetClass="entr" nodeType="afterEffect" presetSubtype="10" presetID="3" grpId="2" fill="hold">
                                  <p:stCondLst>
                                    <p:cond delay="500"/>
                                  </p:stCondLst>
                                  <p:iterate type="el" backwards="0">
                                    <p:tmAbs val="0"/>
                                  </p:iterate>
                                  <p:childTnLst>
                                    <p:set>
                                      <p:cBhvr>
                                        <p:cTn id="30" fill="hold"/>
                                        <p:tgtEl>
                                          <p:spTgt spid="1643">
                                            <p:txEl>
                                              <p:pRg st="5" end="5"/>
                                            </p:txEl>
                                          </p:spTgt>
                                        </p:tgtEl>
                                        <p:attrNameLst>
                                          <p:attrName>style.visibility</p:attrName>
                                        </p:attrNameLst>
                                      </p:cBhvr>
                                      <p:to>
                                        <p:strVal val="visible"/>
                                      </p:to>
                                    </p:set>
                                    <p:animEffect filter="blinds(horizontal)" transition="in">
                                      <p:cBhvr>
                                        <p:cTn id="31" dur="500"/>
                                        <p:tgtEl>
                                          <p:spTgt spid="1643">
                                            <p:txEl>
                                              <p:pRg st="5" end="5"/>
                                            </p:txEl>
                                          </p:spTgt>
                                        </p:tgtEl>
                                      </p:cBhvr>
                                    </p:animEffect>
                                  </p:childTnLst>
                                </p:cTn>
                              </p:par>
                            </p:childTnLst>
                          </p:cTn>
                        </p:par>
                        <p:par>
                          <p:cTn id="32" fill="hold">
                            <p:stCondLst>
                              <p:cond delay="3500"/>
                            </p:stCondLst>
                            <p:childTnLst>
                              <p:par>
                                <p:cTn id="33" presetClass="entr" nodeType="afterEffect" presetSubtype="0" presetID="1" grpId="3" fill="hold">
                                  <p:stCondLst>
                                    <p:cond delay="0"/>
                                  </p:stCondLst>
                                  <p:iterate type="el" backwards="0">
                                    <p:tmAbs val="0"/>
                                  </p:iterate>
                                  <p:childTnLst>
                                    <p:set>
                                      <p:cBhvr>
                                        <p:cTn id="34" fill="hold"/>
                                        <p:tgtEl>
                                          <p:spTgt spid="16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4" grpId="3"/>
      <p:bldP build="whole" bldLvl="1" animBg="1" rev="0" advAuto="0" spid="1642" grpId="1"/>
      <p:bldP build="p" bldLvl="1" animBg="1" rev="0" advAuto="0" spid="1643" grpId="2"/>
    </p:bldLst>
  </p:timing>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8" name="Phase 3"/>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Phase 3</a:t>
            </a:r>
          </a:p>
        </p:txBody>
      </p:sp>
      <p:sp>
        <p:nvSpPr>
          <p:cNvPr id="1649" name="En vue du lâché solo…"/>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vl2pPr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2pPr>
          </a:lstStyle>
          <a:p>
            <a:pPr/>
            <a:r>
              <a:t>En vue du lâché solo</a:t>
            </a:r>
          </a:p>
          <a:p>
            <a:pPr lvl="1"/>
            <a:r>
              <a:t>Avignon, Valence, (Aubenas ?)...</a:t>
            </a:r>
          </a:p>
        </p:txBody>
      </p:sp>
      <p:sp>
        <p:nvSpPr>
          <p:cNvPr id="165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1648"/>
                                        </p:tgtEl>
                                        <p:attrNameLst>
                                          <p:attrName>style.visibility</p:attrName>
                                        </p:attrNameLst>
                                      </p:cBhvr>
                                      <p:to>
                                        <p:strVal val="visible"/>
                                      </p:to>
                                    </p:set>
                                    <p:animEffect filter="blinds(horizontal)" transition="in">
                                      <p:cBhvr>
                                        <p:cTn id="7" dur="500"/>
                                        <p:tgtEl>
                                          <p:spTgt spid="1648"/>
                                        </p:tgtEl>
                                      </p:cBhvr>
                                    </p:animEffect>
                                  </p:childTnLst>
                                </p:cTn>
                              </p:par>
                            </p:childTnLst>
                          </p:cTn>
                        </p:par>
                        <p:par>
                          <p:cTn id="8" fill="hold">
                            <p:stCondLst>
                              <p:cond delay="500"/>
                            </p:stCondLst>
                            <p:childTnLst>
                              <p:par>
                                <p:cTn id="9" presetClass="entr" nodeType="afterEffect" presetSubtype="10" presetID="3" grpId="2" fill="hold">
                                  <p:stCondLst>
                                    <p:cond delay="500"/>
                                  </p:stCondLst>
                                  <p:iterate type="el" backwards="0">
                                    <p:tmAbs val="0"/>
                                  </p:iterate>
                                  <p:childTnLst>
                                    <p:set>
                                      <p:cBhvr>
                                        <p:cTn id="10" fill="hold"/>
                                        <p:tgtEl>
                                          <p:spTgt spid="1649">
                                            <p:bg/>
                                          </p:spTgt>
                                        </p:tgtEl>
                                        <p:attrNameLst>
                                          <p:attrName>style.visibility</p:attrName>
                                        </p:attrNameLst>
                                      </p:cBhvr>
                                      <p:to>
                                        <p:strVal val="visible"/>
                                      </p:to>
                                    </p:set>
                                    <p:animEffect filter="blinds(horizontal)" transition="in">
                                      <p:cBhvr>
                                        <p:cTn id="11" dur="500"/>
                                        <p:tgtEl>
                                          <p:spTgt spid="1649">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649">
                                            <p:txEl>
                                              <p:pRg st="0" end="0"/>
                                            </p:txEl>
                                          </p:spTgt>
                                        </p:tgtEl>
                                        <p:attrNameLst>
                                          <p:attrName>style.visibility</p:attrName>
                                        </p:attrNameLst>
                                      </p:cBhvr>
                                      <p:to>
                                        <p:strVal val="visible"/>
                                      </p:to>
                                    </p:set>
                                    <p:animEffect filter="blinds(horizontal)" transition="in">
                                      <p:cBhvr>
                                        <p:cTn id="14" dur="500"/>
                                        <p:tgtEl>
                                          <p:spTgt spid="1649">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1649">
                                            <p:txEl>
                                              <p:pRg st="1" end="1"/>
                                            </p:txEl>
                                          </p:spTgt>
                                        </p:tgtEl>
                                        <p:attrNameLst>
                                          <p:attrName>style.visibility</p:attrName>
                                        </p:attrNameLst>
                                      </p:cBhvr>
                                      <p:to>
                                        <p:strVal val="visible"/>
                                      </p:to>
                                    </p:set>
                                    <p:animEffect filter="blinds(horizontal)" transition="in">
                                      <p:cBhvr>
                                        <p:cTn id="17" dur="500"/>
                                        <p:tgtEl>
                                          <p:spTgt spid="1649">
                                            <p:txEl>
                                              <p:pRg st="1" end="1"/>
                                            </p:txEl>
                                          </p:spTgt>
                                        </p:tgtEl>
                                      </p:cBhvr>
                                    </p:animEffect>
                                  </p:childTnLst>
                                </p:cTn>
                              </p:par>
                            </p:childTnLst>
                          </p:cTn>
                        </p:par>
                        <p:par>
                          <p:cTn id="18" fill="hold">
                            <p:stCondLst>
                              <p:cond delay="1500"/>
                            </p:stCondLst>
                            <p:childTnLst>
                              <p:par>
                                <p:cTn id="19" presetClass="entr" nodeType="afterEffect" presetSubtype="0" presetID="1" grpId="3" fill="hold">
                                  <p:stCondLst>
                                    <p:cond delay="0"/>
                                  </p:stCondLst>
                                  <p:iterate type="el" backwards="0">
                                    <p:tmAbs val="0"/>
                                  </p:iterate>
                                  <p:childTnLst>
                                    <p:set>
                                      <p:cBhvr>
                                        <p:cTn id="20" fill="hold"/>
                                        <p:tgtEl>
                                          <p:spTgt spid="16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8" grpId="1"/>
      <p:bldP build="whole" bldLvl="1" animBg="1" rev="0" advAuto="0" spid="1650" grpId="3"/>
      <p:bldP build="p" bldLvl="1" animBg="1" rev="0" advAuto="0" spid="1649"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AG00021_" descr="AG00021_"/>
          <p:cNvPicPr>
            <a:picLocks noChangeAspect="1"/>
          </p:cNvPicPr>
          <p:nvPr/>
        </p:nvPicPr>
        <p:blipFill>
          <a:blip r:embed="rId2">
            <a:extLst/>
          </a:blip>
          <a:stretch>
            <a:fillRect/>
          </a:stretch>
        </p:blipFill>
        <p:spPr>
          <a:xfrm>
            <a:off x="228600" y="3276600"/>
            <a:ext cx="1828800" cy="2400300"/>
          </a:xfrm>
          <a:prstGeom prst="rect">
            <a:avLst/>
          </a:prstGeom>
          <a:ln w="12700">
            <a:miter lim="400000"/>
          </a:ln>
        </p:spPr>
      </p:pic>
      <p:sp>
        <p:nvSpPr>
          <p:cNvPr id="141" name="Calcul simpl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Calcul simple</a:t>
            </a:r>
          </a:p>
        </p:txBody>
      </p:sp>
      <p:sp>
        <p:nvSpPr>
          <p:cNvPr id="142" name="On sait que en temps universel le soleil ne se couche pas au même moment à Strasbourg et à Ouessant.…"/>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On sait que en temps universel le soleil ne se couche pas au même moment à Strasbourg et à Ouessant.</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Dans cet exemple on peut déterminer l'heure du coucher du soleil à Ouessant en connaissant celui de Strasbourg.</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 rotation complète de la terre (360°) s'effectue en 24 heures, </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une rotation de 15° prend une heure </a:t>
            </a:r>
          </a:p>
          <a:p>
            <a:pPr lvl="1" marL="831850" indent="-382587">
              <a:spcBef>
                <a:spcPts val="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une rotation de 1° s'effectue en 4 minutes.</a:t>
            </a:r>
          </a:p>
        </p:txBody>
      </p:sp>
      <p:sp>
        <p:nvSpPr>
          <p:cNvPr id="14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41"/>
                                        </p:tgtEl>
                                        <p:attrNameLst>
                                          <p:attrName>style.visibility</p:attrName>
                                        </p:attrNameLst>
                                      </p:cBhvr>
                                      <p:to>
                                        <p:strVal val="visible"/>
                                      </p:to>
                                    </p:set>
                                    <p:animEffect filter="blinds(horizontal)" transition="in">
                                      <p:cBhvr>
                                        <p:cTn id="7" dur="500"/>
                                        <p:tgtEl>
                                          <p:spTgt spid="141"/>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42">
                                            <p:bg/>
                                          </p:spTgt>
                                        </p:tgtEl>
                                        <p:attrNameLst>
                                          <p:attrName>style.visibility</p:attrName>
                                        </p:attrNameLst>
                                      </p:cBhvr>
                                      <p:to>
                                        <p:strVal val="visible"/>
                                      </p:to>
                                    </p:set>
                                    <p:animEffect filter="blinds(horizontal)" transition="in">
                                      <p:cBhvr>
                                        <p:cTn id="11" dur="500"/>
                                        <p:tgtEl>
                                          <p:spTgt spid="142">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42">
                                            <p:txEl>
                                              <p:pRg st="0" end="0"/>
                                            </p:txEl>
                                          </p:spTgt>
                                        </p:tgtEl>
                                        <p:attrNameLst>
                                          <p:attrName>style.visibility</p:attrName>
                                        </p:attrNameLst>
                                      </p:cBhvr>
                                      <p:to>
                                        <p:strVal val="visible"/>
                                      </p:to>
                                    </p:set>
                                    <p:animEffect filter="blinds(horizontal)" transition="in">
                                      <p:cBhvr>
                                        <p:cTn id="14" dur="500"/>
                                        <p:tgtEl>
                                          <p:spTgt spid="14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42">
                                            <p:txEl>
                                              <p:pRg st="1" end="1"/>
                                            </p:txEl>
                                          </p:spTgt>
                                        </p:tgtEl>
                                        <p:attrNameLst>
                                          <p:attrName>style.visibility</p:attrName>
                                        </p:attrNameLst>
                                      </p:cBhvr>
                                      <p:to>
                                        <p:strVal val="visible"/>
                                      </p:to>
                                    </p:set>
                                    <p:animEffect filter="blinds(horizontal)" transition="in">
                                      <p:cBhvr>
                                        <p:cTn id="19" dur="500"/>
                                        <p:tgtEl>
                                          <p:spTgt spid="14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142">
                                            <p:txEl>
                                              <p:pRg st="2" end="2"/>
                                            </p:txEl>
                                          </p:spTgt>
                                        </p:tgtEl>
                                        <p:attrNameLst>
                                          <p:attrName>style.visibility</p:attrName>
                                        </p:attrNameLst>
                                      </p:cBhvr>
                                      <p:to>
                                        <p:strVal val="visible"/>
                                      </p:to>
                                    </p:set>
                                    <p:animEffect filter="blinds(horizontal)" transition="in">
                                      <p:cBhvr>
                                        <p:cTn id="24" dur="500"/>
                                        <p:tgtEl>
                                          <p:spTgt spid="142">
                                            <p:txEl>
                                              <p:pRg st="2" end="2"/>
                                            </p:txEl>
                                          </p:spTgt>
                                        </p:tgtEl>
                                      </p:cBhvr>
                                    </p:animEffect>
                                  </p:childTnLst>
                                </p:cTn>
                              </p:par>
                              <p:par>
                                <p:cTn id="25" presetClass="entr" nodeType="withEffect" presetSubtype="10" presetID="3" grpId="2" fill="hold">
                                  <p:stCondLst>
                                    <p:cond delay="0"/>
                                  </p:stCondLst>
                                  <p:iterate type="el" backwards="0">
                                    <p:tmAbs val="0"/>
                                  </p:iterate>
                                  <p:childTnLst>
                                    <p:set>
                                      <p:cBhvr>
                                        <p:cTn id="26" fill="hold"/>
                                        <p:tgtEl>
                                          <p:spTgt spid="142">
                                            <p:txEl>
                                              <p:pRg st="3" end="3"/>
                                            </p:txEl>
                                          </p:spTgt>
                                        </p:tgtEl>
                                        <p:attrNameLst>
                                          <p:attrName>style.visibility</p:attrName>
                                        </p:attrNameLst>
                                      </p:cBhvr>
                                      <p:to>
                                        <p:strVal val="visible"/>
                                      </p:to>
                                    </p:set>
                                    <p:animEffect filter="blinds(horizontal)" transition="in">
                                      <p:cBhvr>
                                        <p:cTn id="27" dur="500"/>
                                        <p:tgtEl>
                                          <p:spTgt spid="142">
                                            <p:txEl>
                                              <p:pRg st="3" end="3"/>
                                            </p:txEl>
                                          </p:spTgt>
                                        </p:tgtEl>
                                      </p:cBhvr>
                                    </p:animEffect>
                                  </p:childTnLst>
                                </p:cTn>
                              </p:par>
                              <p:par>
                                <p:cTn id="28" presetClass="entr" nodeType="withEffect" presetSubtype="10" presetID="3" grpId="2" fill="hold">
                                  <p:stCondLst>
                                    <p:cond delay="0"/>
                                  </p:stCondLst>
                                  <p:iterate type="el" backwards="0">
                                    <p:tmAbs val="0"/>
                                  </p:iterate>
                                  <p:childTnLst>
                                    <p:set>
                                      <p:cBhvr>
                                        <p:cTn id="29" fill="hold"/>
                                        <p:tgtEl>
                                          <p:spTgt spid="142">
                                            <p:txEl>
                                              <p:pRg st="4" end="4"/>
                                            </p:txEl>
                                          </p:spTgt>
                                        </p:tgtEl>
                                        <p:attrNameLst>
                                          <p:attrName>style.visibility</p:attrName>
                                        </p:attrNameLst>
                                      </p:cBhvr>
                                      <p:to>
                                        <p:strVal val="visible"/>
                                      </p:to>
                                    </p:set>
                                    <p:animEffect filter="blinds(horizontal)" transition="in">
                                      <p:cBhvr>
                                        <p:cTn id="30" dur="500"/>
                                        <p:tgtEl>
                                          <p:spTgt spid="142">
                                            <p:txEl>
                                              <p:pRg st="4" end="4"/>
                                            </p:txEl>
                                          </p:spTgt>
                                        </p:tgtEl>
                                      </p:cBhvr>
                                    </p:animEffect>
                                  </p:childTnLst>
                                </p:cTn>
                              </p:par>
                            </p:childTnLst>
                          </p:cTn>
                        </p:par>
                        <p:par>
                          <p:cTn id="31" fill="hold">
                            <p:stCondLst>
                              <p:cond delay="500"/>
                            </p:stCondLst>
                            <p:childTnLst>
                              <p:par>
                                <p:cTn id="32" presetClass="entr" nodeType="afterEffect" presetSubtype="0" presetID="1" grpId="3" fill="hold">
                                  <p:stCondLst>
                                    <p:cond delay="0"/>
                                  </p:stCondLst>
                                  <p:iterate type="el" backwards="0">
                                    <p:tmAbs val="0"/>
                                  </p:iterate>
                                  <p:childTnLst>
                                    <p:set>
                                      <p:cBhvr>
                                        <p:cTn id="33" fill="hold"/>
                                        <p:tgtEl>
                                          <p:spTgt spid="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2" grpId="2"/>
      <p:bldP build="whole" bldLvl="1" animBg="1" rev="0" advAuto="0" spid="143" grpId="3"/>
      <p:bldP build="whole" bldLvl="1" animBg="1" rev="0" advAuto="0" spid="14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 name="Rectangle"/>
          <p:cNvSpPr/>
          <p:nvPr/>
        </p:nvSpPr>
        <p:spPr>
          <a:xfrm>
            <a:off x="-1" y="-1"/>
            <a:ext cx="9144001" cy="6858001"/>
          </a:xfrm>
          <a:prstGeom prst="rect">
            <a:avLst/>
          </a:prstGeom>
          <a:solidFill>
            <a:srgbClr val="000000"/>
          </a:solidFill>
          <a:ln w="12700">
            <a:miter lim="400000"/>
          </a:ln>
        </p:spPr>
        <p:txBody>
          <a:bodyPr lIns="46037" tIns="46037" rIns="46037" bIns="46037"/>
          <a:lstStyle/>
          <a:p>
            <a:pPr>
              <a:buClrTx/>
              <a:buSzTx/>
              <a:buNone/>
            </a:pPr>
          </a:p>
        </p:txBody>
      </p:sp>
      <p:pic>
        <p:nvPicPr>
          <p:cNvPr id="45" name="IMG_2402.JPG" descr="IMG_2402.JPG"/>
          <p:cNvPicPr>
            <a:picLocks noChangeAspect="1"/>
          </p:cNvPicPr>
          <p:nvPr/>
        </p:nvPicPr>
        <p:blipFill>
          <a:blip r:embed="rId2">
            <a:extLst/>
          </a:blip>
          <a:srcRect l="9776" t="15569" r="7339" b="30318"/>
          <a:stretch>
            <a:fillRect/>
          </a:stretch>
        </p:blipFill>
        <p:spPr>
          <a:xfrm>
            <a:off x="2579887" y="1803309"/>
            <a:ext cx="3984226" cy="3251381"/>
          </a:xfrm>
          <a:custGeom>
            <a:avLst/>
            <a:gdLst/>
            <a:ahLst/>
            <a:cxnLst>
              <a:cxn ang="0">
                <a:pos x="wd2" y="hd2"/>
              </a:cxn>
              <a:cxn ang="5400000">
                <a:pos x="wd2" y="hd2"/>
              </a:cxn>
              <a:cxn ang="10800000">
                <a:pos x="wd2" y="hd2"/>
              </a:cxn>
              <a:cxn ang="16200000">
                <a:pos x="wd2" y="hd2"/>
              </a:cxn>
            </a:cxnLst>
            <a:rect l="0" t="0" r="r" b="b"/>
            <a:pathLst>
              <a:path w="21564" h="21538" fill="norm" stroke="1" extrusionOk="0">
                <a:moveTo>
                  <a:pt x="9222" y="0"/>
                </a:moveTo>
                <a:lnTo>
                  <a:pt x="9204" y="239"/>
                </a:lnTo>
                <a:cubicBezTo>
                  <a:pt x="9182" y="531"/>
                  <a:pt x="9224" y="1017"/>
                  <a:pt x="9305" y="1417"/>
                </a:cubicBezTo>
                <a:cubicBezTo>
                  <a:pt x="9378" y="1774"/>
                  <a:pt x="9352" y="1849"/>
                  <a:pt x="9215" y="1685"/>
                </a:cubicBezTo>
                <a:cubicBezTo>
                  <a:pt x="9167" y="1628"/>
                  <a:pt x="9128" y="1563"/>
                  <a:pt x="9127" y="1541"/>
                </a:cubicBezTo>
                <a:cubicBezTo>
                  <a:pt x="9127" y="1518"/>
                  <a:pt x="9107" y="1492"/>
                  <a:pt x="9082" y="1480"/>
                </a:cubicBezTo>
                <a:cubicBezTo>
                  <a:pt x="9057" y="1468"/>
                  <a:pt x="9043" y="1444"/>
                  <a:pt x="9052" y="1428"/>
                </a:cubicBezTo>
                <a:cubicBezTo>
                  <a:pt x="9060" y="1411"/>
                  <a:pt x="9033" y="1360"/>
                  <a:pt x="8994" y="1314"/>
                </a:cubicBezTo>
                <a:cubicBezTo>
                  <a:pt x="8954" y="1269"/>
                  <a:pt x="8923" y="1206"/>
                  <a:pt x="8923" y="1175"/>
                </a:cubicBezTo>
                <a:cubicBezTo>
                  <a:pt x="8923" y="1105"/>
                  <a:pt x="8584" y="639"/>
                  <a:pt x="8532" y="639"/>
                </a:cubicBezTo>
                <a:cubicBezTo>
                  <a:pt x="8511" y="639"/>
                  <a:pt x="8478" y="615"/>
                  <a:pt x="8459" y="586"/>
                </a:cubicBezTo>
                <a:cubicBezTo>
                  <a:pt x="8417" y="524"/>
                  <a:pt x="8183" y="427"/>
                  <a:pt x="8038" y="410"/>
                </a:cubicBezTo>
                <a:cubicBezTo>
                  <a:pt x="7941" y="399"/>
                  <a:pt x="7934" y="405"/>
                  <a:pt x="7935" y="492"/>
                </a:cubicBezTo>
                <a:cubicBezTo>
                  <a:pt x="7936" y="675"/>
                  <a:pt x="7988" y="1026"/>
                  <a:pt x="8032" y="1144"/>
                </a:cubicBezTo>
                <a:cubicBezTo>
                  <a:pt x="8056" y="1209"/>
                  <a:pt x="8083" y="1302"/>
                  <a:pt x="8094" y="1351"/>
                </a:cubicBezTo>
                <a:cubicBezTo>
                  <a:pt x="8118" y="1464"/>
                  <a:pt x="8243" y="1855"/>
                  <a:pt x="8317" y="2053"/>
                </a:cubicBezTo>
                <a:cubicBezTo>
                  <a:pt x="8391" y="2249"/>
                  <a:pt x="8447" y="2657"/>
                  <a:pt x="8407" y="2705"/>
                </a:cubicBezTo>
                <a:cubicBezTo>
                  <a:pt x="8376" y="2744"/>
                  <a:pt x="8129" y="2509"/>
                  <a:pt x="8021" y="2337"/>
                </a:cubicBezTo>
                <a:cubicBezTo>
                  <a:pt x="7987" y="2283"/>
                  <a:pt x="7944" y="2240"/>
                  <a:pt x="7926" y="2240"/>
                </a:cubicBezTo>
                <a:cubicBezTo>
                  <a:pt x="7897" y="2240"/>
                  <a:pt x="7833" y="2173"/>
                  <a:pt x="7662" y="1969"/>
                </a:cubicBezTo>
                <a:cubicBezTo>
                  <a:pt x="7608" y="1905"/>
                  <a:pt x="7359" y="1777"/>
                  <a:pt x="7288" y="1777"/>
                </a:cubicBezTo>
                <a:cubicBezTo>
                  <a:pt x="7229" y="1777"/>
                  <a:pt x="7281" y="2149"/>
                  <a:pt x="7387" y="2490"/>
                </a:cubicBezTo>
                <a:cubicBezTo>
                  <a:pt x="7445" y="2676"/>
                  <a:pt x="7746" y="3402"/>
                  <a:pt x="7815" y="3520"/>
                </a:cubicBezTo>
                <a:cubicBezTo>
                  <a:pt x="7848" y="3577"/>
                  <a:pt x="7875" y="3635"/>
                  <a:pt x="7875" y="3649"/>
                </a:cubicBezTo>
                <a:cubicBezTo>
                  <a:pt x="7875" y="3755"/>
                  <a:pt x="9023" y="5224"/>
                  <a:pt x="9170" y="5305"/>
                </a:cubicBezTo>
                <a:cubicBezTo>
                  <a:pt x="9202" y="5323"/>
                  <a:pt x="9249" y="5353"/>
                  <a:pt x="9273" y="5371"/>
                </a:cubicBezTo>
                <a:cubicBezTo>
                  <a:pt x="9297" y="5389"/>
                  <a:pt x="9339" y="5413"/>
                  <a:pt x="9368" y="5424"/>
                </a:cubicBezTo>
                <a:cubicBezTo>
                  <a:pt x="9396" y="5434"/>
                  <a:pt x="9427" y="5469"/>
                  <a:pt x="9436" y="5500"/>
                </a:cubicBezTo>
                <a:cubicBezTo>
                  <a:pt x="9475" y="5623"/>
                  <a:pt x="9401" y="5638"/>
                  <a:pt x="8783" y="5639"/>
                </a:cubicBezTo>
                <a:lnTo>
                  <a:pt x="8182" y="5639"/>
                </a:lnTo>
                <a:lnTo>
                  <a:pt x="8068" y="5739"/>
                </a:lnTo>
                <a:cubicBezTo>
                  <a:pt x="8006" y="5793"/>
                  <a:pt x="7920" y="5836"/>
                  <a:pt x="7877" y="5836"/>
                </a:cubicBezTo>
                <a:cubicBezTo>
                  <a:pt x="7830" y="5836"/>
                  <a:pt x="7752" y="5885"/>
                  <a:pt x="7684" y="5957"/>
                </a:cubicBezTo>
                <a:cubicBezTo>
                  <a:pt x="7620" y="6024"/>
                  <a:pt x="7544" y="6084"/>
                  <a:pt x="7514" y="6091"/>
                </a:cubicBezTo>
                <a:cubicBezTo>
                  <a:pt x="7464" y="6103"/>
                  <a:pt x="7426" y="6180"/>
                  <a:pt x="7190" y="6764"/>
                </a:cubicBezTo>
                <a:cubicBezTo>
                  <a:pt x="7082" y="7030"/>
                  <a:pt x="7018" y="7391"/>
                  <a:pt x="7020" y="7729"/>
                </a:cubicBezTo>
                <a:cubicBezTo>
                  <a:pt x="7022" y="8112"/>
                  <a:pt x="7087" y="8423"/>
                  <a:pt x="7237" y="8765"/>
                </a:cubicBezTo>
                <a:cubicBezTo>
                  <a:pt x="7252" y="8799"/>
                  <a:pt x="7265" y="8846"/>
                  <a:pt x="7265" y="8873"/>
                </a:cubicBezTo>
                <a:cubicBezTo>
                  <a:pt x="7265" y="8899"/>
                  <a:pt x="7291" y="8960"/>
                  <a:pt x="7323" y="9007"/>
                </a:cubicBezTo>
                <a:cubicBezTo>
                  <a:pt x="7518" y="9294"/>
                  <a:pt x="7555" y="9354"/>
                  <a:pt x="7555" y="9378"/>
                </a:cubicBezTo>
                <a:cubicBezTo>
                  <a:pt x="7555" y="9407"/>
                  <a:pt x="7594" y="9457"/>
                  <a:pt x="7952" y="9903"/>
                </a:cubicBezTo>
                <a:cubicBezTo>
                  <a:pt x="8090" y="10075"/>
                  <a:pt x="8220" y="10216"/>
                  <a:pt x="8242" y="10216"/>
                </a:cubicBezTo>
                <a:cubicBezTo>
                  <a:pt x="8264" y="10216"/>
                  <a:pt x="8302" y="10254"/>
                  <a:pt x="8328" y="10303"/>
                </a:cubicBezTo>
                <a:cubicBezTo>
                  <a:pt x="8378" y="10396"/>
                  <a:pt x="8536" y="10511"/>
                  <a:pt x="8575" y="10482"/>
                </a:cubicBezTo>
                <a:cubicBezTo>
                  <a:pt x="8615" y="10451"/>
                  <a:pt x="8855" y="10810"/>
                  <a:pt x="8850" y="10892"/>
                </a:cubicBezTo>
                <a:cubicBezTo>
                  <a:pt x="8847" y="10934"/>
                  <a:pt x="8813" y="11019"/>
                  <a:pt x="8773" y="11081"/>
                </a:cubicBezTo>
                <a:cubicBezTo>
                  <a:pt x="8732" y="11143"/>
                  <a:pt x="8682" y="11233"/>
                  <a:pt x="8661" y="11281"/>
                </a:cubicBezTo>
                <a:cubicBezTo>
                  <a:pt x="8640" y="11329"/>
                  <a:pt x="8542" y="11500"/>
                  <a:pt x="8444" y="11657"/>
                </a:cubicBezTo>
                <a:cubicBezTo>
                  <a:pt x="8346" y="11814"/>
                  <a:pt x="8241" y="11989"/>
                  <a:pt x="8210" y="12046"/>
                </a:cubicBezTo>
                <a:cubicBezTo>
                  <a:pt x="8178" y="12103"/>
                  <a:pt x="8133" y="12182"/>
                  <a:pt x="8109" y="12225"/>
                </a:cubicBezTo>
                <a:cubicBezTo>
                  <a:pt x="8040" y="12347"/>
                  <a:pt x="7790" y="12762"/>
                  <a:pt x="7591" y="13084"/>
                </a:cubicBezTo>
                <a:cubicBezTo>
                  <a:pt x="7491" y="13247"/>
                  <a:pt x="7411" y="13392"/>
                  <a:pt x="7411" y="13405"/>
                </a:cubicBezTo>
                <a:cubicBezTo>
                  <a:pt x="7411" y="13439"/>
                  <a:pt x="7274" y="13626"/>
                  <a:pt x="6869" y="14149"/>
                </a:cubicBezTo>
                <a:cubicBezTo>
                  <a:pt x="6673" y="14404"/>
                  <a:pt x="6461" y="14693"/>
                  <a:pt x="6401" y="14791"/>
                </a:cubicBezTo>
                <a:cubicBezTo>
                  <a:pt x="6341" y="14889"/>
                  <a:pt x="6217" y="15070"/>
                  <a:pt x="6124" y="15195"/>
                </a:cubicBezTo>
                <a:cubicBezTo>
                  <a:pt x="6031" y="15321"/>
                  <a:pt x="5954" y="15434"/>
                  <a:pt x="5954" y="15448"/>
                </a:cubicBezTo>
                <a:cubicBezTo>
                  <a:pt x="5954" y="15461"/>
                  <a:pt x="5836" y="15600"/>
                  <a:pt x="5692" y="15755"/>
                </a:cubicBezTo>
                <a:cubicBezTo>
                  <a:pt x="5548" y="15910"/>
                  <a:pt x="5430" y="16055"/>
                  <a:pt x="5430" y="16079"/>
                </a:cubicBezTo>
                <a:cubicBezTo>
                  <a:pt x="5430" y="16102"/>
                  <a:pt x="5371" y="16171"/>
                  <a:pt x="5299" y="16231"/>
                </a:cubicBezTo>
                <a:cubicBezTo>
                  <a:pt x="5227" y="16292"/>
                  <a:pt x="5168" y="16362"/>
                  <a:pt x="5168" y="16386"/>
                </a:cubicBezTo>
                <a:cubicBezTo>
                  <a:pt x="5168" y="16411"/>
                  <a:pt x="5109" y="16486"/>
                  <a:pt x="5037" y="16552"/>
                </a:cubicBezTo>
                <a:cubicBezTo>
                  <a:pt x="4965" y="16618"/>
                  <a:pt x="4913" y="16679"/>
                  <a:pt x="4921" y="16689"/>
                </a:cubicBezTo>
                <a:cubicBezTo>
                  <a:pt x="4946" y="16719"/>
                  <a:pt x="4874" y="16798"/>
                  <a:pt x="4837" y="16781"/>
                </a:cubicBezTo>
                <a:cubicBezTo>
                  <a:pt x="4818" y="16772"/>
                  <a:pt x="4757" y="16803"/>
                  <a:pt x="4702" y="16852"/>
                </a:cubicBezTo>
                <a:cubicBezTo>
                  <a:pt x="4647" y="16900"/>
                  <a:pt x="4539" y="16975"/>
                  <a:pt x="4464" y="17017"/>
                </a:cubicBezTo>
                <a:cubicBezTo>
                  <a:pt x="4347" y="17083"/>
                  <a:pt x="4332" y="17102"/>
                  <a:pt x="4358" y="17154"/>
                </a:cubicBezTo>
                <a:cubicBezTo>
                  <a:pt x="4385" y="17206"/>
                  <a:pt x="4415" y="17211"/>
                  <a:pt x="4552" y="17188"/>
                </a:cubicBezTo>
                <a:cubicBezTo>
                  <a:pt x="4641" y="17173"/>
                  <a:pt x="4725" y="17169"/>
                  <a:pt x="4736" y="17178"/>
                </a:cubicBezTo>
                <a:cubicBezTo>
                  <a:pt x="4777" y="17208"/>
                  <a:pt x="4742" y="17390"/>
                  <a:pt x="4693" y="17401"/>
                </a:cubicBezTo>
                <a:cubicBezTo>
                  <a:pt x="4667" y="17408"/>
                  <a:pt x="4643" y="17422"/>
                  <a:pt x="4642" y="17435"/>
                </a:cubicBezTo>
                <a:cubicBezTo>
                  <a:pt x="4632" y="17547"/>
                  <a:pt x="4597" y="17609"/>
                  <a:pt x="4431" y="17806"/>
                </a:cubicBezTo>
                <a:cubicBezTo>
                  <a:pt x="4114" y="18182"/>
                  <a:pt x="3975" y="18332"/>
                  <a:pt x="3946" y="18332"/>
                </a:cubicBezTo>
                <a:cubicBezTo>
                  <a:pt x="3931" y="18332"/>
                  <a:pt x="3918" y="18350"/>
                  <a:pt x="3918" y="18371"/>
                </a:cubicBezTo>
                <a:cubicBezTo>
                  <a:pt x="3918" y="18446"/>
                  <a:pt x="3764" y="18653"/>
                  <a:pt x="3710" y="18653"/>
                </a:cubicBezTo>
                <a:cubicBezTo>
                  <a:pt x="3679" y="18653"/>
                  <a:pt x="3645" y="18681"/>
                  <a:pt x="3634" y="18716"/>
                </a:cubicBezTo>
                <a:cubicBezTo>
                  <a:pt x="3624" y="18750"/>
                  <a:pt x="3555" y="18856"/>
                  <a:pt x="3482" y="18950"/>
                </a:cubicBezTo>
                <a:cubicBezTo>
                  <a:pt x="3409" y="19044"/>
                  <a:pt x="3352" y="19131"/>
                  <a:pt x="3355" y="19144"/>
                </a:cubicBezTo>
                <a:cubicBezTo>
                  <a:pt x="3364" y="19186"/>
                  <a:pt x="3270" y="19296"/>
                  <a:pt x="3233" y="19286"/>
                </a:cubicBezTo>
                <a:cubicBezTo>
                  <a:pt x="3195" y="19276"/>
                  <a:pt x="2928" y="19559"/>
                  <a:pt x="2928" y="19610"/>
                </a:cubicBezTo>
                <a:cubicBezTo>
                  <a:pt x="2928" y="19640"/>
                  <a:pt x="2743" y="19828"/>
                  <a:pt x="2713" y="19828"/>
                </a:cubicBezTo>
                <a:cubicBezTo>
                  <a:pt x="2704" y="19828"/>
                  <a:pt x="2620" y="19898"/>
                  <a:pt x="2528" y="19983"/>
                </a:cubicBezTo>
                <a:cubicBezTo>
                  <a:pt x="2436" y="20068"/>
                  <a:pt x="2332" y="20157"/>
                  <a:pt x="2296" y="20180"/>
                </a:cubicBezTo>
                <a:cubicBezTo>
                  <a:pt x="2199" y="20243"/>
                  <a:pt x="1439" y="20234"/>
                  <a:pt x="1287" y="20170"/>
                </a:cubicBezTo>
                <a:cubicBezTo>
                  <a:pt x="1052" y="20070"/>
                  <a:pt x="815" y="20000"/>
                  <a:pt x="758" y="20012"/>
                </a:cubicBezTo>
                <a:cubicBezTo>
                  <a:pt x="719" y="20020"/>
                  <a:pt x="704" y="20005"/>
                  <a:pt x="709" y="19967"/>
                </a:cubicBezTo>
                <a:cubicBezTo>
                  <a:pt x="713" y="19936"/>
                  <a:pt x="687" y="19894"/>
                  <a:pt x="651" y="19872"/>
                </a:cubicBezTo>
                <a:cubicBezTo>
                  <a:pt x="546" y="19809"/>
                  <a:pt x="228" y="19720"/>
                  <a:pt x="99" y="19720"/>
                </a:cubicBezTo>
                <a:cubicBezTo>
                  <a:pt x="-14" y="19720"/>
                  <a:pt x="-18" y="19724"/>
                  <a:pt x="28" y="19786"/>
                </a:cubicBezTo>
                <a:cubicBezTo>
                  <a:pt x="54" y="19822"/>
                  <a:pt x="75" y="19868"/>
                  <a:pt x="75" y="19888"/>
                </a:cubicBezTo>
                <a:cubicBezTo>
                  <a:pt x="75" y="19909"/>
                  <a:pt x="94" y="19946"/>
                  <a:pt x="118" y="19970"/>
                </a:cubicBezTo>
                <a:cubicBezTo>
                  <a:pt x="165" y="20017"/>
                  <a:pt x="163" y="20089"/>
                  <a:pt x="112" y="20204"/>
                </a:cubicBezTo>
                <a:cubicBezTo>
                  <a:pt x="93" y="20244"/>
                  <a:pt x="85" y="20340"/>
                  <a:pt x="92" y="20417"/>
                </a:cubicBezTo>
                <a:cubicBezTo>
                  <a:pt x="102" y="20515"/>
                  <a:pt x="94" y="20567"/>
                  <a:pt x="62" y="20595"/>
                </a:cubicBezTo>
                <a:cubicBezTo>
                  <a:pt x="26" y="20628"/>
                  <a:pt x="34" y="20635"/>
                  <a:pt x="103" y="20637"/>
                </a:cubicBezTo>
                <a:cubicBezTo>
                  <a:pt x="149" y="20639"/>
                  <a:pt x="241" y="20675"/>
                  <a:pt x="307" y="20716"/>
                </a:cubicBezTo>
                <a:cubicBezTo>
                  <a:pt x="393" y="20770"/>
                  <a:pt x="442" y="20782"/>
                  <a:pt x="477" y="20758"/>
                </a:cubicBezTo>
                <a:cubicBezTo>
                  <a:pt x="531" y="20721"/>
                  <a:pt x="629" y="20765"/>
                  <a:pt x="629" y="20827"/>
                </a:cubicBezTo>
                <a:cubicBezTo>
                  <a:pt x="629" y="20847"/>
                  <a:pt x="668" y="20905"/>
                  <a:pt x="715" y="20953"/>
                </a:cubicBezTo>
                <a:cubicBezTo>
                  <a:pt x="762" y="21001"/>
                  <a:pt x="805" y="21075"/>
                  <a:pt x="810" y="21119"/>
                </a:cubicBezTo>
                <a:cubicBezTo>
                  <a:pt x="818" y="21192"/>
                  <a:pt x="836" y="21200"/>
                  <a:pt x="1057" y="21211"/>
                </a:cubicBezTo>
                <a:cubicBezTo>
                  <a:pt x="1249" y="21220"/>
                  <a:pt x="1321" y="21207"/>
                  <a:pt x="1431" y="21148"/>
                </a:cubicBezTo>
                <a:cubicBezTo>
                  <a:pt x="1506" y="21107"/>
                  <a:pt x="1599" y="21074"/>
                  <a:pt x="1639" y="21074"/>
                </a:cubicBezTo>
                <a:cubicBezTo>
                  <a:pt x="1679" y="21074"/>
                  <a:pt x="1773" y="21033"/>
                  <a:pt x="1847" y="20985"/>
                </a:cubicBezTo>
                <a:cubicBezTo>
                  <a:pt x="1922" y="20936"/>
                  <a:pt x="2080" y="20866"/>
                  <a:pt x="2200" y="20829"/>
                </a:cubicBezTo>
                <a:lnTo>
                  <a:pt x="2419" y="20761"/>
                </a:lnTo>
                <a:lnTo>
                  <a:pt x="2528" y="20866"/>
                </a:lnTo>
                <a:cubicBezTo>
                  <a:pt x="2588" y="20924"/>
                  <a:pt x="2638" y="20987"/>
                  <a:pt x="2638" y="21003"/>
                </a:cubicBezTo>
                <a:cubicBezTo>
                  <a:pt x="2638" y="21019"/>
                  <a:pt x="2529" y="21158"/>
                  <a:pt x="2397" y="21311"/>
                </a:cubicBezTo>
                <a:cubicBezTo>
                  <a:pt x="2155" y="21591"/>
                  <a:pt x="2150" y="21600"/>
                  <a:pt x="2361" y="21403"/>
                </a:cubicBezTo>
                <a:cubicBezTo>
                  <a:pt x="2425" y="21342"/>
                  <a:pt x="2509" y="21283"/>
                  <a:pt x="2548" y="21268"/>
                </a:cubicBezTo>
                <a:cubicBezTo>
                  <a:pt x="2587" y="21254"/>
                  <a:pt x="2705" y="21190"/>
                  <a:pt x="2810" y="21124"/>
                </a:cubicBezTo>
                <a:cubicBezTo>
                  <a:pt x="2915" y="21058"/>
                  <a:pt x="3019" y="21003"/>
                  <a:pt x="3039" y="21003"/>
                </a:cubicBezTo>
                <a:cubicBezTo>
                  <a:pt x="3072" y="21003"/>
                  <a:pt x="3351" y="20830"/>
                  <a:pt x="3437" y="20756"/>
                </a:cubicBezTo>
                <a:cubicBezTo>
                  <a:pt x="3453" y="20742"/>
                  <a:pt x="3509" y="20708"/>
                  <a:pt x="3561" y="20682"/>
                </a:cubicBezTo>
                <a:cubicBezTo>
                  <a:pt x="3649" y="20640"/>
                  <a:pt x="3663" y="20644"/>
                  <a:pt x="3729" y="20719"/>
                </a:cubicBezTo>
                <a:cubicBezTo>
                  <a:pt x="3768" y="20764"/>
                  <a:pt x="3802" y="20839"/>
                  <a:pt x="3802" y="20885"/>
                </a:cubicBezTo>
                <a:cubicBezTo>
                  <a:pt x="3802" y="20971"/>
                  <a:pt x="3844" y="20988"/>
                  <a:pt x="3916" y="20932"/>
                </a:cubicBezTo>
                <a:cubicBezTo>
                  <a:pt x="4010" y="20859"/>
                  <a:pt x="4002" y="20946"/>
                  <a:pt x="3905" y="21055"/>
                </a:cubicBezTo>
                <a:cubicBezTo>
                  <a:pt x="3805" y="21168"/>
                  <a:pt x="3757" y="21351"/>
                  <a:pt x="3839" y="21313"/>
                </a:cubicBezTo>
                <a:cubicBezTo>
                  <a:pt x="4057" y="21211"/>
                  <a:pt x="4677" y="20847"/>
                  <a:pt x="4844" y="20724"/>
                </a:cubicBezTo>
                <a:cubicBezTo>
                  <a:pt x="5049" y="20573"/>
                  <a:pt x="5058" y="20569"/>
                  <a:pt x="5112" y="20630"/>
                </a:cubicBezTo>
                <a:cubicBezTo>
                  <a:pt x="5144" y="20664"/>
                  <a:pt x="5168" y="20714"/>
                  <a:pt x="5168" y="20740"/>
                </a:cubicBezTo>
                <a:cubicBezTo>
                  <a:pt x="5168" y="20797"/>
                  <a:pt x="5198" y="20802"/>
                  <a:pt x="5297" y="20756"/>
                </a:cubicBezTo>
                <a:cubicBezTo>
                  <a:pt x="5399" y="20708"/>
                  <a:pt x="5419" y="20767"/>
                  <a:pt x="5329" y="20853"/>
                </a:cubicBezTo>
                <a:lnTo>
                  <a:pt x="5256" y="20924"/>
                </a:lnTo>
                <a:lnTo>
                  <a:pt x="5342" y="20961"/>
                </a:lnTo>
                <a:cubicBezTo>
                  <a:pt x="5413" y="20991"/>
                  <a:pt x="5458" y="20983"/>
                  <a:pt x="5570" y="20924"/>
                </a:cubicBezTo>
                <a:cubicBezTo>
                  <a:pt x="5966" y="20714"/>
                  <a:pt x="6088" y="20628"/>
                  <a:pt x="6223" y="20456"/>
                </a:cubicBezTo>
                <a:cubicBezTo>
                  <a:pt x="6362" y="20279"/>
                  <a:pt x="6366" y="20274"/>
                  <a:pt x="6408" y="20343"/>
                </a:cubicBezTo>
                <a:cubicBezTo>
                  <a:pt x="6445" y="20404"/>
                  <a:pt x="6484" y="20416"/>
                  <a:pt x="6676" y="20414"/>
                </a:cubicBezTo>
                <a:cubicBezTo>
                  <a:pt x="6868" y="20412"/>
                  <a:pt x="6927" y="20395"/>
                  <a:pt x="7076" y="20301"/>
                </a:cubicBezTo>
                <a:cubicBezTo>
                  <a:pt x="7262" y="20184"/>
                  <a:pt x="7333" y="20103"/>
                  <a:pt x="7437" y="19891"/>
                </a:cubicBezTo>
                <a:cubicBezTo>
                  <a:pt x="7472" y="19817"/>
                  <a:pt x="7512" y="19757"/>
                  <a:pt x="7525" y="19757"/>
                </a:cubicBezTo>
                <a:cubicBezTo>
                  <a:pt x="7537" y="19757"/>
                  <a:pt x="7600" y="19803"/>
                  <a:pt x="7666" y="19862"/>
                </a:cubicBezTo>
                <a:cubicBezTo>
                  <a:pt x="7836" y="20012"/>
                  <a:pt x="8050" y="20040"/>
                  <a:pt x="8242" y="19936"/>
                </a:cubicBezTo>
                <a:cubicBezTo>
                  <a:pt x="8415" y="19842"/>
                  <a:pt x="8537" y="19708"/>
                  <a:pt x="8592" y="19552"/>
                </a:cubicBezTo>
                <a:cubicBezTo>
                  <a:pt x="8629" y="19446"/>
                  <a:pt x="8639" y="19437"/>
                  <a:pt x="8697" y="19475"/>
                </a:cubicBezTo>
                <a:cubicBezTo>
                  <a:pt x="8733" y="19499"/>
                  <a:pt x="8854" y="19520"/>
                  <a:pt x="8966" y="19520"/>
                </a:cubicBezTo>
                <a:cubicBezTo>
                  <a:pt x="9197" y="19521"/>
                  <a:pt x="9372" y="19435"/>
                  <a:pt x="9469" y="19273"/>
                </a:cubicBezTo>
                <a:lnTo>
                  <a:pt x="9524" y="19178"/>
                </a:lnTo>
                <a:lnTo>
                  <a:pt x="9726" y="19220"/>
                </a:lnTo>
                <a:cubicBezTo>
                  <a:pt x="9965" y="19270"/>
                  <a:pt x="10074" y="19235"/>
                  <a:pt x="10117" y="19097"/>
                </a:cubicBezTo>
                <a:cubicBezTo>
                  <a:pt x="10145" y="19007"/>
                  <a:pt x="10150" y="19005"/>
                  <a:pt x="10405" y="19015"/>
                </a:cubicBezTo>
                <a:cubicBezTo>
                  <a:pt x="10677" y="19027"/>
                  <a:pt x="10697" y="19019"/>
                  <a:pt x="10710" y="18913"/>
                </a:cubicBezTo>
                <a:cubicBezTo>
                  <a:pt x="10717" y="18854"/>
                  <a:pt x="10750" y="18847"/>
                  <a:pt x="11020" y="18842"/>
                </a:cubicBezTo>
                <a:lnTo>
                  <a:pt x="11322" y="18837"/>
                </a:lnTo>
                <a:lnTo>
                  <a:pt x="11410" y="18703"/>
                </a:lnTo>
                <a:cubicBezTo>
                  <a:pt x="11459" y="18629"/>
                  <a:pt x="11499" y="18552"/>
                  <a:pt x="11499" y="18534"/>
                </a:cubicBezTo>
                <a:cubicBezTo>
                  <a:pt x="11499" y="18516"/>
                  <a:pt x="11555" y="18495"/>
                  <a:pt x="11625" y="18487"/>
                </a:cubicBezTo>
                <a:cubicBezTo>
                  <a:pt x="11873" y="18460"/>
                  <a:pt x="12080" y="18300"/>
                  <a:pt x="12100" y="18119"/>
                </a:cubicBezTo>
                <a:cubicBezTo>
                  <a:pt x="12109" y="18037"/>
                  <a:pt x="12125" y="18029"/>
                  <a:pt x="12298" y="18009"/>
                </a:cubicBezTo>
                <a:cubicBezTo>
                  <a:pt x="12470" y="17988"/>
                  <a:pt x="12494" y="17974"/>
                  <a:pt x="12581" y="17851"/>
                </a:cubicBezTo>
                <a:cubicBezTo>
                  <a:pt x="12634" y="17776"/>
                  <a:pt x="12678" y="17681"/>
                  <a:pt x="12678" y="17638"/>
                </a:cubicBezTo>
                <a:cubicBezTo>
                  <a:pt x="12678" y="17512"/>
                  <a:pt x="12786" y="17372"/>
                  <a:pt x="12884" y="17372"/>
                </a:cubicBezTo>
                <a:cubicBezTo>
                  <a:pt x="12931" y="17372"/>
                  <a:pt x="12992" y="17357"/>
                  <a:pt x="13019" y="17341"/>
                </a:cubicBezTo>
                <a:cubicBezTo>
                  <a:pt x="13047" y="17324"/>
                  <a:pt x="13109" y="17288"/>
                  <a:pt x="13157" y="17259"/>
                </a:cubicBezTo>
                <a:cubicBezTo>
                  <a:pt x="13227" y="17218"/>
                  <a:pt x="13248" y="17181"/>
                  <a:pt x="13260" y="17067"/>
                </a:cubicBezTo>
                <a:lnTo>
                  <a:pt x="13273" y="16925"/>
                </a:lnTo>
                <a:lnTo>
                  <a:pt x="13440" y="16915"/>
                </a:lnTo>
                <a:cubicBezTo>
                  <a:pt x="13614" y="16904"/>
                  <a:pt x="13727" y="16818"/>
                  <a:pt x="13808" y="16634"/>
                </a:cubicBezTo>
                <a:cubicBezTo>
                  <a:pt x="13827" y="16589"/>
                  <a:pt x="13868" y="16552"/>
                  <a:pt x="13898" y="16552"/>
                </a:cubicBezTo>
                <a:cubicBezTo>
                  <a:pt x="13976" y="16552"/>
                  <a:pt x="14110" y="16345"/>
                  <a:pt x="14091" y="16255"/>
                </a:cubicBezTo>
                <a:cubicBezTo>
                  <a:pt x="14070" y="16154"/>
                  <a:pt x="14124" y="16089"/>
                  <a:pt x="14229" y="16089"/>
                </a:cubicBezTo>
                <a:cubicBezTo>
                  <a:pt x="14278" y="16089"/>
                  <a:pt x="14361" y="16055"/>
                  <a:pt x="14413" y="16010"/>
                </a:cubicBezTo>
                <a:cubicBezTo>
                  <a:pt x="14492" y="15945"/>
                  <a:pt x="14510" y="15906"/>
                  <a:pt x="14510" y="15803"/>
                </a:cubicBezTo>
                <a:cubicBezTo>
                  <a:pt x="14510" y="15668"/>
                  <a:pt x="14553" y="15592"/>
                  <a:pt x="14626" y="15590"/>
                </a:cubicBezTo>
                <a:cubicBezTo>
                  <a:pt x="14702" y="15588"/>
                  <a:pt x="14787" y="15472"/>
                  <a:pt x="14791" y="15366"/>
                </a:cubicBezTo>
                <a:cubicBezTo>
                  <a:pt x="14795" y="15295"/>
                  <a:pt x="14839" y="15218"/>
                  <a:pt x="14946" y="15098"/>
                </a:cubicBezTo>
                <a:cubicBezTo>
                  <a:pt x="15049" y="14983"/>
                  <a:pt x="15089" y="14911"/>
                  <a:pt x="15077" y="14872"/>
                </a:cubicBezTo>
                <a:cubicBezTo>
                  <a:pt x="15067" y="14841"/>
                  <a:pt x="15073" y="14804"/>
                  <a:pt x="15090" y="14791"/>
                </a:cubicBezTo>
                <a:cubicBezTo>
                  <a:pt x="15107" y="14778"/>
                  <a:pt x="15122" y="14734"/>
                  <a:pt x="15122" y="14691"/>
                </a:cubicBezTo>
                <a:cubicBezTo>
                  <a:pt x="15122" y="14648"/>
                  <a:pt x="15167" y="14557"/>
                  <a:pt x="15223" y="14491"/>
                </a:cubicBezTo>
                <a:cubicBezTo>
                  <a:pt x="15328" y="14366"/>
                  <a:pt x="15346" y="14284"/>
                  <a:pt x="15294" y="14165"/>
                </a:cubicBezTo>
                <a:cubicBezTo>
                  <a:pt x="15271" y="14111"/>
                  <a:pt x="15274" y="14089"/>
                  <a:pt x="15309" y="14073"/>
                </a:cubicBezTo>
                <a:cubicBezTo>
                  <a:pt x="15334" y="14061"/>
                  <a:pt x="15354" y="14032"/>
                  <a:pt x="15354" y="14007"/>
                </a:cubicBezTo>
                <a:cubicBezTo>
                  <a:pt x="15354" y="13982"/>
                  <a:pt x="15401" y="13920"/>
                  <a:pt x="15457" y="13868"/>
                </a:cubicBezTo>
                <a:cubicBezTo>
                  <a:pt x="15546" y="13785"/>
                  <a:pt x="15558" y="13752"/>
                  <a:pt x="15558" y="13615"/>
                </a:cubicBezTo>
                <a:cubicBezTo>
                  <a:pt x="15558" y="13494"/>
                  <a:pt x="15573" y="13446"/>
                  <a:pt x="15627" y="13395"/>
                </a:cubicBezTo>
                <a:cubicBezTo>
                  <a:pt x="15665" y="13358"/>
                  <a:pt x="15717" y="13277"/>
                  <a:pt x="15743" y="13216"/>
                </a:cubicBezTo>
                <a:cubicBezTo>
                  <a:pt x="15769" y="13154"/>
                  <a:pt x="15810" y="13109"/>
                  <a:pt x="15835" y="13113"/>
                </a:cubicBezTo>
                <a:cubicBezTo>
                  <a:pt x="15860" y="13118"/>
                  <a:pt x="15876" y="13137"/>
                  <a:pt x="15872" y="13155"/>
                </a:cubicBezTo>
                <a:cubicBezTo>
                  <a:pt x="15868" y="13174"/>
                  <a:pt x="15854" y="13184"/>
                  <a:pt x="15842" y="13179"/>
                </a:cubicBezTo>
                <a:cubicBezTo>
                  <a:pt x="15830" y="13174"/>
                  <a:pt x="15820" y="13196"/>
                  <a:pt x="15820" y="13226"/>
                </a:cubicBezTo>
                <a:cubicBezTo>
                  <a:pt x="15820" y="13257"/>
                  <a:pt x="15832" y="13271"/>
                  <a:pt x="15846" y="13261"/>
                </a:cubicBezTo>
                <a:cubicBezTo>
                  <a:pt x="15898" y="13221"/>
                  <a:pt x="16134" y="13616"/>
                  <a:pt x="16117" y="13713"/>
                </a:cubicBezTo>
                <a:cubicBezTo>
                  <a:pt x="16114" y="13727"/>
                  <a:pt x="16125" y="13739"/>
                  <a:pt x="16140" y="13739"/>
                </a:cubicBezTo>
                <a:cubicBezTo>
                  <a:pt x="16156" y="13739"/>
                  <a:pt x="16189" y="13788"/>
                  <a:pt x="16214" y="13847"/>
                </a:cubicBezTo>
                <a:cubicBezTo>
                  <a:pt x="16238" y="13906"/>
                  <a:pt x="16249" y="13955"/>
                  <a:pt x="16239" y="13955"/>
                </a:cubicBezTo>
                <a:cubicBezTo>
                  <a:pt x="16171" y="13955"/>
                  <a:pt x="16719" y="14424"/>
                  <a:pt x="16804" y="14438"/>
                </a:cubicBezTo>
                <a:cubicBezTo>
                  <a:pt x="16832" y="14443"/>
                  <a:pt x="16888" y="14455"/>
                  <a:pt x="16929" y="14465"/>
                </a:cubicBezTo>
                <a:cubicBezTo>
                  <a:pt x="17019" y="14486"/>
                  <a:pt x="17143" y="14416"/>
                  <a:pt x="17146" y="14344"/>
                </a:cubicBezTo>
                <a:cubicBezTo>
                  <a:pt x="17147" y="14315"/>
                  <a:pt x="17156" y="14262"/>
                  <a:pt x="17167" y="14228"/>
                </a:cubicBezTo>
                <a:cubicBezTo>
                  <a:pt x="17178" y="14194"/>
                  <a:pt x="17194" y="14142"/>
                  <a:pt x="17202" y="14112"/>
                </a:cubicBezTo>
                <a:cubicBezTo>
                  <a:pt x="17209" y="14083"/>
                  <a:pt x="17240" y="14060"/>
                  <a:pt x="17270" y="14060"/>
                </a:cubicBezTo>
                <a:cubicBezTo>
                  <a:pt x="17301" y="14060"/>
                  <a:pt x="17343" y="14083"/>
                  <a:pt x="17363" y="14112"/>
                </a:cubicBezTo>
                <a:cubicBezTo>
                  <a:pt x="17383" y="14142"/>
                  <a:pt x="17387" y="14167"/>
                  <a:pt x="17373" y="14168"/>
                </a:cubicBezTo>
                <a:cubicBezTo>
                  <a:pt x="17349" y="14168"/>
                  <a:pt x="17417" y="14224"/>
                  <a:pt x="17653" y="14407"/>
                </a:cubicBezTo>
                <a:cubicBezTo>
                  <a:pt x="17710" y="14451"/>
                  <a:pt x="17841" y="14537"/>
                  <a:pt x="17945" y="14596"/>
                </a:cubicBezTo>
                <a:cubicBezTo>
                  <a:pt x="18170" y="14725"/>
                  <a:pt x="18265" y="14704"/>
                  <a:pt x="18265" y="14525"/>
                </a:cubicBezTo>
                <a:cubicBezTo>
                  <a:pt x="18265" y="14467"/>
                  <a:pt x="18252" y="14410"/>
                  <a:pt x="18237" y="14399"/>
                </a:cubicBezTo>
                <a:cubicBezTo>
                  <a:pt x="18222" y="14388"/>
                  <a:pt x="18189" y="14296"/>
                  <a:pt x="18162" y="14194"/>
                </a:cubicBezTo>
                <a:cubicBezTo>
                  <a:pt x="18135" y="14091"/>
                  <a:pt x="18088" y="13943"/>
                  <a:pt x="18059" y="13863"/>
                </a:cubicBezTo>
                <a:cubicBezTo>
                  <a:pt x="17997" y="13693"/>
                  <a:pt x="18012" y="13586"/>
                  <a:pt x="18106" y="13510"/>
                </a:cubicBezTo>
                <a:cubicBezTo>
                  <a:pt x="18170" y="13459"/>
                  <a:pt x="18178" y="13464"/>
                  <a:pt x="18284" y="13608"/>
                </a:cubicBezTo>
                <a:cubicBezTo>
                  <a:pt x="18345" y="13690"/>
                  <a:pt x="18400" y="13759"/>
                  <a:pt x="18409" y="13760"/>
                </a:cubicBezTo>
                <a:cubicBezTo>
                  <a:pt x="18439" y="13763"/>
                  <a:pt x="18803" y="14055"/>
                  <a:pt x="18869" y="14128"/>
                </a:cubicBezTo>
                <a:cubicBezTo>
                  <a:pt x="18945" y="14214"/>
                  <a:pt x="19090" y="14310"/>
                  <a:pt x="19141" y="14310"/>
                </a:cubicBezTo>
                <a:cubicBezTo>
                  <a:pt x="19216" y="14310"/>
                  <a:pt x="19398" y="14182"/>
                  <a:pt x="19397" y="14131"/>
                </a:cubicBezTo>
                <a:cubicBezTo>
                  <a:pt x="19396" y="14101"/>
                  <a:pt x="19370" y="14029"/>
                  <a:pt x="19339" y="13970"/>
                </a:cubicBezTo>
                <a:cubicBezTo>
                  <a:pt x="19308" y="13912"/>
                  <a:pt x="19276" y="13842"/>
                  <a:pt x="19266" y="13815"/>
                </a:cubicBezTo>
                <a:cubicBezTo>
                  <a:pt x="19243" y="13757"/>
                  <a:pt x="19396" y="13598"/>
                  <a:pt x="19451" y="13623"/>
                </a:cubicBezTo>
                <a:cubicBezTo>
                  <a:pt x="19479" y="13637"/>
                  <a:pt x="19481" y="13621"/>
                  <a:pt x="19461" y="13558"/>
                </a:cubicBezTo>
                <a:cubicBezTo>
                  <a:pt x="19432" y="13462"/>
                  <a:pt x="19486" y="13300"/>
                  <a:pt x="19558" y="13266"/>
                </a:cubicBezTo>
                <a:cubicBezTo>
                  <a:pt x="19582" y="13254"/>
                  <a:pt x="19652" y="13269"/>
                  <a:pt x="19713" y="13300"/>
                </a:cubicBezTo>
                <a:cubicBezTo>
                  <a:pt x="19846" y="13368"/>
                  <a:pt x="19843" y="13370"/>
                  <a:pt x="19867" y="13289"/>
                </a:cubicBezTo>
                <a:cubicBezTo>
                  <a:pt x="19880" y="13248"/>
                  <a:pt x="19866" y="13195"/>
                  <a:pt x="19829" y="13145"/>
                </a:cubicBezTo>
                <a:lnTo>
                  <a:pt x="19771" y="13069"/>
                </a:lnTo>
                <a:lnTo>
                  <a:pt x="19885" y="13006"/>
                </a:lnTo>
                <a:cubicBezTo>
                  <a:pt x="20022" y="12931"/>
                  <a:pt x="20040" y="12935"/>
                  <a:pt x="20258" y="13063"/>
                </a:cubicBezTo>
                <a:cubicBezTo>
                  <a:pt x="20514" y="13213"/>
                  <a:pt x="20539" y="13223"/>
                  <a:pt x="20746" y="13263"/>
                </a:cubicBezTo>
                <a:cubicBezTo>
                  <a:pt x="20806" y="13275"/>
                  <a:pt x="20861" y="13296"/>
                  <a:pt x="20868" y="13311"/>
                </a:cubicBezTo>
                <a:cubicBezTo>
                  <a:pt x="20876" y="13325"/>
                  <a:pt x="20945" y="13320"/>
                  <a:pt x="21023" y="13300"/>
                </a:cubicBezTo>
                <a:cubicBezTo>
                  <a:pt x="21163" y="13265"/>
                  <a:pt x="21167" y="13263"/>
                  <a:pt x="21137" y="13166"/>
                </a:cubicBezTo>
                <a:cubicBezTo>
                  <a:pt x="21120" y="13112"/>
                  <a:pt x="21074" y="13050"/>
                  <a:pt x="21036" y="13029"/>
                </a:cubicBezTo>
                <a:cubicBezTo>
                  <a:pt x="20996" y="13007"/>
                  <a:pt x="20970" y="12965"/>
                  <a:pt x="20974" y="12929"/>
                </a:cubicBezTo>
                <a:cubicBezTo>
                  <a:pt x="20977" y="12895"/>
                  <a:pt x="20971" y="12839"/>
                  <a:pt x="20959" y="12806"/>
                </a:cubicBezTo>
                <a:cubicBezTo>
                  <a:pt x="20944" y="12766"/>
                  <a:pt x="20960" y="12707"/>
                  <a:pt x="21002" y="12635"/>
                </a:cubicBezTo>
                <a:cubicBezTo>
                  <a:pt x="21052" y="12548"/>
                  <a:pt x="21080" y="12529"/>
                  <a:pt x="21128" y="12548"/>
                </a:cubicBezTo>
                <a:cubicBezTo>
                  <a:pt x="21273" y="12606"/>
                  <a:pt x="21377" y="12604"/>
                  <a:pt x="21478" y="12545"/>
                </a:cubicBezTo>
                <a:cubicBezTo>
                  <a:pt x="21577" y="12488"/>
                  <a:pt x="21582" y="12481"/>
                  <a:pt x="21539" y="12422"/>
                </a:cubicBezTo>
                <a:cubicBezTo>
                  <a:pt x="21507" y="12379"/>
                  <a:pt x="21502" y="12351"/>
                  <a:pt x="21524" y="12335"/>
                </a:cubicBezTo>
                <a:cubicBezTo>
                  <a:pt x="21544" y="12320"/>
                  <a:pt x="21523" y="12261"/>
                  <a:pt x="21466" y="12172"/>
                </a:cubicBezTo>
                <a:cubicBezTo>
                  <a:pt x="21415" y="12094"/>
                  <a:pt x="21385" y="12014"/>
                  <a:pt x="21397" y="11991"/>
                </a:cubicBezTo>
                <a:cubicBezTo>
                  <a:pt x="21409" y="11966"/>
                  <a:pt x="21405" y="11958"/>
                  <a:pt x="21386" y="11972"/>
                </a:cubicBezTo>
                <a:cubicBezTo>
                  <a:pt x="21326" y="12017"/>
                  <a:pt x="21323" y="11936"/>
                  <a:pt x="21380" y="11807"/>
                </a:cubicBezTo>
                <a:cubicBezTo>
                  <a:pt x="21436" y="11678"/>
                  <a:pt x="21436" y="11677"/>
                  <a:pt x="21377" y="11638"/>
                </a:cubicBezTo>
                <a:cubicBezTo>
                  <a:pt x="21345" y="11617"/>
                  <a:pt x="21327" y="11584"/>
                  <a:pt x="21337" y="11565"/>
                </a:cubicBezTo>
                <a:cubicBezTo>
                  <a:pt x="21346" y="11546"/>
                  <a:pt x="21343" y="11534"/>
                  <a:pt x="21330" y="11539"/>
                </a:cubicBezTo>
                <a:cubicBezTo>
                  <a:pt x="21317" y="11543"/>
                  <a:pt x="21278" y="11527"/>
                  <a:pt x="21244" y="11504"/>
                </a:cubicBezTo>
                <a:cubicBezTo>
                  <a:pt x="21210" y="11481"/>
                  <a:pt x="21174" y="11474"/>
                  <a:pt x="21165" y="11486"/>
                </a:cubicBezTo>
                <a:cubicBezTo>
                  <a:pt x="21155" y="11498"/>
                  <a:pt x="21088" y="11429"/>
                  <a:pt x="21014" y="11334"/>
                </a:cubicBezTo>
                <a:cubicBezTo>
                  <a:pt x="20941" y="11238"/>
                  <a:pt x="20851" y="11156"/>
                  <a:pt x="20817" y="11152"/>
                </a:cubicBezTo>
                <a:cubicBezTo>
                  <a:pt x="20647" y="11134"/>
                  <a:pt x="20609" y="11113"/>
                  <a:pt x="20608" y="11047"/>
                </a:cubicBezTo>
                <a:cubicBezTo>
                  <a:pt x="20608" y="11002"/>
                  <a:pt x="20586" y="10979"/>
                  <a:pt x="20542" y="10976"/>
                </a:cubicBezTo>
                <a:cubicBezTo>
                  <a:pt x="20506" y="10974"/>
                  <a:pt x="20429" y="10910"/>
                  <a:pt x="20370" y="10834"/>
                </a:cubicBezTo>
                <a:cubicBezTo>
                  <a:pt x="20311" y="10758"/>
                  <a:pt x="20257" y="10700"/>
                  <a:pt x="20250" y="10705"/>
                </a:cubicBezTo>
                <a:cubicBezTo>
                  <a:pt x="20242" y="10710"/>
                  <a:pt x="20231" y="10655"/>
                  <a:pt x="20226" y="10582"/>
                </a:cubicBezTo>
                <a:cubicBezTo>
                  <a:pt x="20220" y="10490"/>
                  <a:pt x="20194" y="10425"/>
                  <a:pt x="20144" y="10377"/>
                </a:cubicBezTo>
                <a:cubicBezTo>
                  <a:pt x="19960" y="10197"/>
                  <a:pt x="19894" y="10138"/>
                  <a:pt x="19902" y="10166"/>
                </a:cubicBezTo>
                <a:cubicBezTo>
                  <a:pt x="19906" y="10183"/>
                  <a:pt x="19896" y="10197"/>
                  <a:pt x="19880" y="10198"/>
                </a:cubicBezTo>
                <a:cubicBezTo>
                  <a:pt x="19864" y="10198"/>
                  <a:pt x="19854" y="10178"/>
                  <a:pt x="19859" y="10153"/>
                </a:cubicBezTo>
                <a:cubicBezTo>
                  <a:pt x="19863" y="10128"/>
                  <a:pt x="19843" y="10108"/>
                  <a:pt x="19812" y="10108"/>
                </a:cubicBezTo>
                <a:cubicBezTo>
                  <a:pt x="19780" y="10108"/>
                  <a:pt x="19706" y="10053"/>
                  <a:pt x="19646" y="9985"/>
                </a:cubicBezTo>
                <a:cubicBezTo>
                  <a:pt x="19587" y="9916"/>
                  <a:pt x="19514" y="9859"/>
                  <a:pt x="19485" y="9859"/>
                </a:cubicBezTo>
                <a:cubicBezTo>
                  <a:pt x="19456" y="9859"/>
                  <a:pt x="19394" y="9802"/>
                  <a:pt x="19348" y="9732"/>
                </a:cubicBezTo>
                <a:cubicBezTo>
                  <a:pt x="19240" y="9572"/>
                  <a:pt x="18965" y="9354"/>
                  <a:pt x="18899" y="9375"/>
                </a:cubicBezTo>
                <a:cubicBezTo>
                  <a:pt x="18871" y="9384"/>
                  <a:pt x="18842" y="9377"/>
                  <a:pt x="18834" y="9362"/>
                </a:cubicBezTo>
                <a:cubicBezTo>
                  <a:pt x="18827" y="9347"/>
                  <a:pt x="18766" y="9339"/>
                  <a:pt x="18701" y="9343"/>
                </a:cubicBezTo>
                <a:cubicBezTo>
                  <a:pt x="18633" y="9348"/>
                  <a:pt x="18576" y="9334"/>
                  <a:pt x="18563" y="9309"/>
                </a:cubicBezTo>
                <a:cubicBezTo>
                  <a:pt x="18552" y="9285"/>
                  <a:pt x="18465" y="9242"/>
                  <a:pt x="18372" y="9215"/>
                </a:cubicBezTo>
                <a:cubicBezTo>
                  <a:pt x="18279" y="9187"/>
                  <a:pt x="18204" y="9151"/>
                  <a:pt x="18207" y="9133"/>
                </a:cubicBezTo>
                <a:cubicBezTo>
                  <a:pt x="18209" y="9116"/>
                  <a:pt x="18170" y="9069"/>
                  <a:pt x="18121" y="9031"/>
                </a:cubicBezTo>
                <a:cubicBezTo>
                  <a:pt x="18072" y="8992"/>
                  <a:pt x="18033" y="8943"/>
                  <a:pt x="18033" y="8917"/>
                </a:cubicBezTo>
                <a:cubicBezTo>
                  <a:pt x="18033" y="8892"/>
                  <a:pt x="18004" y="8863"/>
                  <a:pt x="17971" y="8852"/>
                </a:cubicBezTo>
                <a:cubicBezTo>
                  <a:pt x="17937" y="8841"/>
                  <a:pt x="17918" y="8815"/>
                  <a:pt x="17928" y="8797"/>
                </a:cubicBezTo>
                <a:cubicBezTo>
                  <a:pt x="17937" y="8778"/>
                  <a:pt x="17919" y="8754"/>
                  <a:pt x="17887" y="8744"/>
                </a:cubicBezTo>
                <a:cubicBezTo>
                  <a:pt x="17855" y="8734"/>
                  <a:pt x="17836" y="8741"/>
                  <a:pt x="17844" y="8757"/>
                </a:cubicBezTo>
                <a:cubicBezTo>
                  <a:pt x="17874" y="8818"/>
                  <a:pt x="17806" y="8822"/>
                  <a:pt x="17764" y="8762"/>
                </a:cubicBezTo>
                <a:cubicBezTo>
                  <a:pt x="17667" y="8622"/>
                  <a:pt x="17584" y="8009"/>
                  <a:pt x="17655" y="7955"/>
                </a:cubicBezTo>
                <a:cubicBezTo>
                  <a:pt x="17673" y="7941"/>
                  <a:pt x="17664" y="7897"/>
                  <a:pt x="17631" y="7837"/>
                </a:cubicBezTo>
                <a:cubicBezTo>
                  <a:pt x="17574" y="7734"/>
                  <a:pt x="17568" y="7696"/>
                  <a:pt x="17605" y="7624"/>
                </a:cubicBezTo>
                <a:cubicBezTo>
                  <a:pt x="17620" y="7596"/>
                  <a:pt x="17614" y="7553"/>
                  <a:pt x="17588" y="7516"/>
                </a:cubicBezTo>
                <a:cubicBezTo>
                  <a:pt x="17525" y="7427"/>
                  <a:pt x="17509" y="7345"/>
                  <a:pt x="17545" y="7301"/>
                </a:cubicBezTo>
                <a:cubicBezTo>
                  <a:pt x="17569" y="7272"/>
                  <a:pt x="17564" y="7243"/>
                  <a:pt x="17528" y="7196"/>
                </a:cubicBezTo>
                <a:cubicBezTo>
                  <a:pt x="17501" y="7159"/>
                  <a:pt x="17479" y="7111"/>
                  <a:pt x="17479" y="7088"/>
                </a:cubicBezTo>
                <a:cubicBezTo>
                  <a:pt x="17479" y="7064"/>
                  <a:pt x="17446" y="7030"/>
                  <a:pt x="17406" y="7011"/>
                </a:cubicBezTo>
                <a:cubicBezTo>
                  <a:pt x="17364" y="6992"/>
                  <a:pt x="17333" y="6949"/>
                  <a:pt x="17333" y="6912"/>
                </a:cubicBezTo>
                <a:cubicBezTo>
                  <a:pt x="17333" y="6875"/>
                  <a:pt x="17301" y="6809"/>
                  <a:pt x="17262" y="6764"/>
                </a:cubicBezTo>
                <a:cubicBezTo>
                  <a:pt x="17223" y="6719"/>
                  <a:pt x="17187" y="6631"/>
                  <a:pt x="17182" y="6570"/>
                </a:cubicBezTo>
                <a:cubicBezTo>
                  <a:pt x="17176" y="6486"/>
                  <a:pt x="17146" y="6439"/>
                  <a:pt x="17062" y="6373"/>
                </a:cubicBezTo>
                <a:cubicBezTo>
                  <a:pt x="16972" y="6301"/>
                  <a:pt x="16954" y="6267"/>
                  <a:pt x="16965" y="6197"/>
                </a:cubicBezTo>
                <a:cubicBezTo>
                  <a:pt x="16981" y="6099"/>
                  <a:pt x="16891" y="5983"/>
                  <a:pt x="16800" y="5981"/>
                </a:cubicBezTo>
                <a:cubicBezTo>
                  <a:pt x="16770" y="5980"/>
                  <a:pt x="16741" y="5949"/>
                  <a:pt x="16733" y="5915"/>
                </a:cubicBezTo>
                <a:cubicBezTo>
                  <a:pt x="16726" y="5881"/>
                  <a:pt x="16677" y="5829"/>
                  <a:pt x="16626" y="5800"/>
                </a:cubicBezTo>
                <a:cubicBezTo>
                  <a:pt x="16560" y="5761"/>
                  <a:pt x="16529" y="5715"/>
                  <a:pt x="16516" y="5634"/>
                </a:cubicBezTo>
                <a:cubicBezTo>
                  <a:pt x="16506" y="5571"/>
                  <a:pt x="16510" y="5505"/>
                  <a:pt x="16525" y="5487"/>
                </a:cubicBezTo>
                <a:cubicBezTo>
                  <a:pt x="16542" y="5466"/>
                  <a:pt x="16524" y="5446"/>
                  <a:pt x="16478" y="5431"/>
                </a:cubicBezTo>
                <a:cubicBezTo>
                  <a:pt x="16396" y="5407"/>
                  <a:pt x="16333" y="5298"/>
                  <a:pt x="16319" y="5161"/>
                </a:cubicBezTo>
                <a:cubicBezTo>
                  <a:pt x="16317" y="5142"/>
                  <a:pt x="16227" y="5074"/>
                  <a:pt x="16119" y="5011"/>
                </a:cubicBezTo>
                <a:cubicBezTo>
                  <a:pt x="16011" y="4948"/>
                  <a:pt x="15874" y="4852"/>
                  <a:pt x="15814" y="4795"/>
                </a:cubicBezTo>
                <a:lnTo>
                  <a:pt x="15704" y="4690"/>
                </a:lnTo>
                <a:lnTo>
                  <a:pt x="15820" y="4561"/>
                </a:lnTo>
                <a:cubicBezTo>
                  <a:pt x="15884" y="4489"/>
                  <a:pt x="15955" y="4410"/>
                  <a:pt x="15979" y="4385"/>
                </a:cubicBezTo>
                <a:cubicBezTo>
                  <a:pt x="16004" y="4360"/>
                  <a:pt x="16024" y="4314"/>
                  <a:pt x="16024" y="4285"/>
                </a:cubicBezTo>
                <a:cubicBezTo>
                  <a:pt x="16024" y="4213"/>
                  <a:pt x="15824" y="3949"/>
                  <a:pt x="15769" y="3949"/>
                </a:cubicBezTo>
                <a:cubicBezTo>
                  <a:pt x="15744" y="3949"/>
                  <a:pt x="15700" y="3924"/>
                  <a:pt x="15672" y="3894"/>
                </a:cubicBezTo>
                <a:cubicBezTo>
                  <a:pt x="15625" y="3841"/>
                  <a:pt x="15625" y="3829"/>
                  <a:pt x="15670" y="3733"/>
                </a:cubicBezTo>
                <a:cubicBezTo>
                  <a:pt x="15715" y="3636"/>
                  <a:pt x="15714" y="3625"/>
                  <a:pt x="15664" y="3510"/>
                </a:cubicBezTo>
                <a:cubicBezTo>
                  <a:pt x="15600" y="3365"/>
                  <a:pt x="15435" y="3273"/>
                  <a:pt x="15236" y="3273"/>
                </a:cubicBezTo>
                <a:cubicBezTo>
                  <a:pt x="15035" y="3273"/>
                  <a:pt x="14978" y="3157"/>
                  <a:pt x="15092" y="2979"/>
                </a:cubicBezTo>
                <a:cubicBezTo>
                  <a:pt x="15178" y="2846"/>
                  <a:pt x="15166" y="2759"/>
                  <a:pt x="15051" y="2684"/>
                </a:cubicBezTo>
                <a:cubicBezTo>
                  <a:pt x="14959" y="2623"/>
                  <a:pt x="14936" y="2622"/>
                  <a:pt x="14686" y="2671"/>
                </a:cubicBezTo>
                <a:cubicBezTo>
                  <a:pt x="14539" y="2700"/>
                  <a:pt x="14413" y="2713"/>
                  <a:pt x="14407" y="2700"/>
                </a:cubicBezTo>
                <a:cubicBezTo>
                  <a:pt x="14401" y="2687"/>
                  <a:pt x="14421" y="2617"/>
                  <a:pt x="14452" y="2542"/>
                </a:cubicBezTo>
                <a:cubicBezTo>
                  <a:pt x="14528" y="2359"/>
                  <a:pt x="14503" y="2265"/>
                  <a:pt x="14351" y="2166"/>
                </a:cubicBezTo>
                <a:lnTo>
                  <a:pt x="14227" y="2085"/>
                </a:lnTo>
                <a:lnTo>
                  <a:pt x="14012" y="2148"/>
                </a:lnTo>
                <a:cubicBezTo>
                  <a:pt x="13652" y="2253"/>
                  <a:pt x="13652" y="2252"/>
                  <a:pt x="13651" y="2037"/>
                </a:cubicBezTo>
                <a:cubicBezTo>
                  <a:pt x="13650" y="1801"/>
                  <a:pt x="13517" y="1549"/>
                  <a:pt x="13374" y="1514"/>
                </a:cubicBezTo>
                <a:cubicBezTo>
                  <a:pt x="13204" y="1473"/>
                  <a:pt x="13139" y="1493"/>
                  <a:pt x="12845" y="1675"/>
                </a:cubicBezTo>
                <a:cubicBezTo>
                  <a:pt x="12808" y="1698"/>
                  <a:pt x="12786" y="1684"/>
                  <a:pt x="12759" y="1625"/>
                </a:cubicBezTo>
                <a:cubicBezTo>
                  <a:pt x="12740" y="1581"/>
                  <a:pt x="12726" y="1521"/>
                  <a:pt x="12729" y="1491"/>
                </a:cubicBezTo>
                <a:cubicBezTo>
                  <a:pt x="12733" y="1461"/>
                  <a:pt x="12698" y="1390"/>
                  <a:pt x="12650" y="1333"/>
                </a:cubicBezTo>
                <a:cubicBezTo>
                  <a:pt x="12601" y="1276"/>
                  <a:pt x="12562" y="1202"/>
                  <a:pt x="12562" y="1167"/>
                </a:cubicBezTo>
                <a:cubicBezTo>
                  <a:pt x="12562" y="1133"/>
                  <a:pt x="12547" y="1096"/>
                  <a:pt x="12530" y="1083"/>
                </a:cubicBezTo>
                <a:cubicBezTo>
                  <a:pt x="12513" y="1070"/>
                  <a:pt x="12488" y="1022"/>
                  <a:pt x="12474" y="975"/>
                </a:cubicBezTo>
                <a:cubicBezTo>
                  <a:pt x="12454" y="913"/>
                  <a:pt x="12403" y="876"/>
                  <a:pt x="12283" y="833"/>
                </a:cubicBezTo>
                <a:lnTo>
                  <a:pt x="12119" y="773"/>
                </a:lnTo>
                <a:lnTo>
                  <a:pt x="11999" y="939"/>
                </a:lnTo>
                <a:cubicBezTo>
                  <a:pt x="11932" y="1029"/>
                  <a:pt x="11838" y="1165"/>
                  <a:pt x="11791" y="1244"/>
                </a:cubicBezTo>
                <a:cubicBezTo>
                  <a:pt x="11743" y="1322"/>
                  <a:pt x="11691" y="1382"/>
                  <a:pt x="11675" y="1375"/>
                </a:cubicBezTo>
                <a:cubicBezTo>
                  <a:pt x="11658" y="1368"/>
                  <a:pt x="11623" y="1314"/>
                  <a:pt x="11599" y="1254"/>
                </a:cubicBezTo>
                <a:cubicBezTo>
                  <a:pt x="11575" y="1194"/>
                  <a:pt x="11514" y="1097"/>
                  <a:pt x="11462" y="1038"/>
                </a:cubicBezTo>
                <a:cubicBezTo>
                  <a:pt x="11410" y="979"/>
                  <a:pt x="11367" y="899"/>
                  <a:pt x="11367" y="860"/>
                </a:cubicBezTo>
                <a:cubicBezTo>
                  <a:pt x="11367" y="632"/>
                  <a:pt x="11211" y="262"/>
                  <a:pt x="11078" y="176"/>
                </a:cubicBezTo>
                <a:cubicBezTo>
                  <a:pt x="10991" y="120"/>
                  <a:pt x="10757" y="98"/>
                  <a:pt x="10757" y="145"/>
                </a:cubicBezTo>
                <a:cubicBezTo>
                  <a:pt x="10757" y="169"/>
                  <a:pt x="10725" y="286"/>
                  <a:pt x="10687" y="405"/>
                </a:cubicBezTo>
                <a:cubicBezTo>
                  <a:pt x="10635" y="564"/>
                  <a:pt x="10607" y="752"/>
                  <a:pt x="10581" y="1117"/>
                </a:cubicBezTo>
                <a:cubicBezTo>
                  <a:pt x="10548" y="1592"/>
                  <a:pt x="10521" y="1743"/>
                  <a:pt x="10467" y="1743"/>
                </a:cubicBezTo>
                <a:cubicBezTo>
                  <a:pt x="10454" y="1743"/>
                  <a:pt x="10413" y="1710"/>
                  <a:pt x="10373" y="1672"/>
                </a:cubicBezTo>
                <a:cubicBezTo>
                  <a:pt x="10306" y="1608"/>
                  <a:pt x="10274" y="1526"/>
                  <a:pt x="10175" y="1157"/>
                </a:cubicBezTo>
                <a:cubicBezTo>
                  <a:pt x="10155" y="1079"/>
                  <a:pt x="10094" y="900"/>
                  <a:pt x="10040" y="760"/>
                </a:cubicBezTo>
                <a:cubicBezTo>
                  <a:pt x="9929" y="469"/>
                  <a:pt x="9658" y="105"/>
                  <a:pt x="9552" y="105"/>
                </a:cubicBezTo>
                <a:cubicBezTo>
                  <a:pt x="9517" y="105"/>
                  <a:pt x="9474" y="88"/>
                  <a:pt x="9458" y="68"/>
                </a:cubicBezTo>
                <a:cubicBezTo>
                  <a:pt x="9441" y="48"/>
                  <a:pt x="9381" y="25"/>
                  <a:pt x="9325" y="16"/>
                </a:cubicBezTo>
                <a:lnTo>
                  <a:pt x="9222" y="0"/>
                </a:lnTo>
                <a:close/>
                <a:moveTo>
                  <a:pt x="8719" y="1654"/>
                </a:moveTo>
                <a:cubicBezTo>
                  <a:pt x="8809" y="1653"/>
                  <a:pt x="8835" y="1771"/>
                  <a:pt x="8760" y="1838"/>
                </a:cubicBezTo>
                <a:cubicBezTo>
                  <a:pt x="8692" y="1898"/>
                  <a:pt x="8664" y="1896"/>
                  <a:pt x="8644" y="1832"/>
                </a:cubicBezTo>
                <a:cubicBezTo>
                  <a:pt x="8612" y="1732"/>
                  <a:pt x="8645" y="1654"/>
                  <a:pt x="8719" y="1654"/>
                </a:cubicBezTo>
                <a:close/>
                <a:moveTo>
                  <a:pt x="7888" y="19749"/>
                </a:moveTo>
                <a:cubicBezTo>
                  <a:pt x="7897" y="19768"/>
                  <a:pt x="7884" y="19804"/>
                  <a:pt x="7860" y="19828"/>
                </a:cubicBezTo>
                <a:cubicBezTo>
                  <a:pt x="7836" y="19852"/>
                  <a:pt x="7817" y="19861"/>
                  <a:pt x="7817" y="19846"/>
                </a:cubicBezTo>
                <a:cubicBezTo>
                  <a:pt x="7817" y="19832"/>
                  <a:pt x="7799" y="19836"/>
                  <a:pt x="7776" y="19859"/>
                </a:cubicBezTo>
                <a:cubicBezTo>
                  <a:pt x="7750" y="19886"/>
                  <a:pt x="7729" y="19889"/>
                  <a:pt x="7718" y="19867"/>
                </a:cubicBezTo>
                <a:cubicBezTo>
                  <a:pt x="7708" y="19848"/>
                  <a:pt x="7712" y="19822"/>
                  <a:pt x="7729" y="19809"/>
                </a:cubicBezTo>
                <a:cubicBezTo>
                  <a:pt x="7745" y="19797"/>
                  <a:pt x="7759" y="19798"/>
                  <a:pt x="7759" y="19812"/>
                </a:cubicBezTo>
                <a:cubicBezTo>
                  <a:pt x="7759" y="19826"/>
                  <a:pt x="7784" y="19811"/>
                  <a:pt x="7815" y="19778"/>
                </a:cubicBezTo>
                <a:cubicBezTo>
                  <a:pt x="7846" y="19743"/>
                  <a:pt x="7878" y="19730"/>
                  <a:pt x="7888" y="19749"/>
                </a:cubicBezTo>
                <a:close/>
                <a:moveTo>
                  <a:pt x="4129" y="21069"/>
                </a:moveTo>
                <a:cubicBezTo>
                  <a:pt x="4150" y="21095"/>
                  <a:pt x="4134" y="21119"/>
                  <a:pt x="4075" y="21145"/>
                </a:cubicBezTo>
                <a:cubicBezTo>
                  <a:pt x="4028" y="21165"/>
                  <a:pt x="3967" y="21196"/>
                  <a:pt x="3940" y="21216"/>
                </a:cubicBezTo>
                <a:cubicBezTo>
                  <a:pt x="3876" y="21260"/>
                  <a:pt x="3868" y="21261"/>
                  <a:pt x="3845" y="21216"/>
                </a:cubicBezTo>
                <a:cubicBezTo>
                  <a:pt x="3818" y="21162"/>
                  <a:pt x="4090" y="21021"/>
                  <a:pt x="4129" y="21069"/>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Calcul simpl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Calcul simple</a:t>
            </a:r>
          </a:p>
        </p:txBody>
      </p:sp>
      <p:pic>
        <p:nvPicPr>
          <p:cNvPr id="146" name="AD-2.LFEC.jpg" descr="AD-2.LFEC.jpg"/>
          <p:cNvPicPr>
            <a:picLocks noChangeAspect="1"/>
          </p:cNvPicPr>
          <p:nvPr/>
        </p:nvPicPr>
        <p:blipFill>
          <a:blip r:embed="rId2">
            <a:extLst/>
          </a:blip>
          <a:stretch>
            <a:fillRect/>
          </a:stretch>
        </p:blipFill>
        <p:spPr>
          <a:xfrm rot="20940000">
            <a:off x="1315021" y="1518156"/>
            <a:ext cx="3037591" cy="4309625"/>
          </a:xfrm>
          <a:prstGeom prst="rect">
            <a:avLst/>
          </a:prstGeom>
          <a:ln w="12700">
            <a:miter lim="400000"/>
          </a:ln>
          <a:effectLst>
            <a:reflection blurRad="0" stA="50000" stPos="0" endA="0" endPos="40000" dist="0" dir="5400000" fadeDir="5400000" sx="100000" sy="-100000" kx="0" ky="0" algn="bl" rotWithShape="0"/>
          </a:effectLst>
        </p:spPr>
      </p:pic>
      <p:pic>
        <p:nvPicPr>
          <p:cNvPr id="147" name="AD-2.LFGC.jpg" descr="AD-2.LFGC.jpg"/>
          <p:cNvPicPr>
            <a:picLocks noChangeAspect="1"/>
          </p:cNvPicPr>
          <p:nvPr/>
        </p:nvPicPr>
        <p:blipFill>
          <a:blip r:embed="rId3">
            <a:extLst/>
          </a:blip>
          <a:stretch>
            <a:fillRect/>
          </a:stretch>
        </p:blipFill>
        <p:spPr>
          <a:xfrm rot="660000">
            <a:off x="4522377" y="1314123"/>
            <a:ext cx="3035003" cy="4305954"/>
          </a:xfrm>
          <a:prstGeom prst="rect">
            <a:avLst/>
          </a:prstGeom>
          <a:ln w="12700">
            <a:miter lim="400000"/>
          </a:ln>
          <a:effectLst>
            <a:reflection blurRad="0" stA="50000" stPos="0" endA="0" endPos="40000" dist="0" dir="5400000" fadeDir="5400000" sx="100000" sy="-100000" kx="0" ky="0" algn="bl" rotWithShape="0"/>
          </a:effectLst>
        </p:spPr>
      </p:pic>
      <p:pic>
        <p:nvPicPr>
          <p:cNvPr id="148" name="AD-2.LFEC.jpg" descr="AD-2.LFEC.jpg"/>
          <p:cNvPicPr>
            <a:picLocks noChangeAspect="1"/>
          </p:cNvPicPr>
          <p:nvPr/>
        </p:nvPicPr>
        <p:blipFill>
          <a:blip r:embed="rId2">
            <a:extLst/>
          </a:blip>
          <a:srcRect l="65387" t="6498" r="15613" b="85300"/>
          <a:stretch>
            <a:fillRect/>
          </a:stretch>
        </p:blipFill>
        <p:spPr>
          <a:xfrm rot="20940000">
            <a:off x="2757222" y="1343008"/>
            <a:ext cx="1306017" cy="799888"/>
          </a:xfrm>
          <a:prstGeom prst="rect">
            <a:avLst/>
          </a:prstGeom>
          <a:ln w="12700">
            <a:miter lim="400000"/>
          </a:ln>
          <a:effectLst>
            <a:reflection blurRad="0" stA="50000" stPos="0" endA="0" endPos="40000" dist="0" dir="5400000" fadeDir="5400000" sx="100000" sy="-100000" kx="0" ky="0" algn="bl" rotWithShape="0"/>
          </a:effectLst>
        </p:spPr>
      </p:pic>
      <p:pic>
        <p:nvPicPr>
          <p:cNvPr id="149" name="AD-2.LFGC.jpg" descr="AD-2.LFGC.jpg"/>
          <p:cNvPicPr>
            <a:picLocks noChangeAspect="1"/>
          </p:cNvPicPr>
          <p:nvPr/>
        </p:nvPicPr>
        <p:blipFill>
          <a:blip r:embed="rId3">
            <a:extLst/>
          </a:blip>
          <a:srcRect l="65283" t="6521" r="15583" b="85110"/>
          <a:stretch>
            <a:fillRect/>
          </a:stretch>
        </p:blipFill>
        <p:spPr>
          <a:xfrm rot="660000">
            <a:off x="6668886" y="1468393"/>
            <a:ext cx="1252159" cy="776956"/>
          </a:xfrm>
          <a:prstGeom prst="rect">
            <a:avLst/>
          </a:prstGeom>
          <a:ln w="12700">
            <a:miter lim="400000"/>
          </a:ln>
          <a:effectLst>
            <a:reflection blurRad="0" stA="50000" stPos="0" endA="0" endPos="40000" dist="0" dir="5400000" fadeDir="5400000" sx="100000" sy="-100000" kx="0" ky="0" algn="bl" rotWithShape="0"/>
          </a:effectLst>
        </p:spPr>
      </p:pic>
      <p:sp>
        <p:nvSpPr>
          <p:cNvPr id="150" name="Rectangle"/>
          <p:cNvSpPr/>
          <p:nvPr/>
        </p:nvSpPr>
        <p:spPr>
          <a:xfrm rot="20940000">
            <a:off x="2711365" y="1249856"/>
            <a:ext cx="1395501" cy="959576"/>
          </a:xfrm>
          <a:prstGeom prst="rect">
            <a:avLst/>
          </a:prstGeom>
          <a:ln w="190500">
            <a:solidFill>
              <a:schemeClr val="accent6">
                <a:lumOff val="9460"/>
              </a:schemeClr>
            </a:solidFill>
          </a:ln>
        </p:spPr>
        <p:txBody>
          <a:bodyPr lIns="46037" tIns="46037" rIns="46037" bIns="46037"/>
          <a:lstStyle/>
          <a:p>
            <a:pPr>
              <a:buClrTx/>
              <a:buSzTx/>
              <a:buNone/>
            </a:pPr>
          </a:p>
        </p:txBody>
      </p:sp>
      <p:sp>
        <p:nvSpPr>
          <p:cNvPr id="151" name="Rectangle"/>
          <p:cNvSpPr/>
          <p:nvPr/>
        </p:nvSpPr>
        <p:spPr>
          <a:xfrm rot="660000">
            <a:off x="6627488" y="1397733"/>
            <a:ext cx="1395501" cy="959575"/>
          </a:xfrm>
          <a:prstGeom prst="rect">
            <a:avLst/>
          </a:prstGeom>
          <a:ln w="190500">
            <a:solidFill>
              <a:schemeClr val="accent6">
                <a:lumOff val="9460"/>
              </a:schemeClr>
            </a:solidFill>
          </a:ln>
        </p:spPr>
        <p:txBody>
          <a:bodyPr lIns="46037" tIns="46037" rIns="46037" bIns="46037"/>
          <a:lstStyle/>
          <a:p>
            <a:pPr>
              <a:buClrTx/>
              <a:buSzTx/>
              <a:buNone/>
            </a:pPr>
          </a:p>
        </p:txBody>
      </p:sp>
      <p:sp>
        <p:nvSpPr>
          <p:cNvPr id="152" name="Ligne"/>
          <p:cNvSpPr/>
          <p:nvPr/>
        </p:nvSpPr>
        <p:spPr>
          <a:xfrm flipH="1" flipV="1">
            <a:off x="3376808" y="1998771"/>
            <a:ext cx="1944780" cy="1944780"/>
          </a:xfrm>
          <a:prstGeom prst="line">
            <a:avLst/>
          </a:prstGeom>
          <a:ln w="101600">
            <a:solidFill>
              <a:srgbClr val="FF37C4"/>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153" name="Ligne"/>
          <p:cNvSpPr/>
          <p:nvPr/>
        </p:nvSpPr>
        <p:spPr>
          <a:xfrm flipV="1">
            <a:off x="5271604" y="2092716"/>
            <a:ext cx="1850835" cy="1850835"/>
          </a:xfrm>
          <a:prstGeom prst="line">
            <a:avLst/>
          </a:prstGeom>
          <a:ln w="101600">
            <a:solidFill>
              <a:srgbClr val="FF37C4"/>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15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0"/>
                                        </p:tgtEl>
                                        <p:attrNameLst>
                                          <p:attrName>style.visibility</p:attrName>
                                        </p:attrNameLst>
                                      </p:cBhvr>
                                      <p:to>
                                        <p:strVal val="visible"/>
                                      </p:to>
                                    </p:set>
                                    <p:animEffect filter="fade" transition="in">
                                      <p:cBhvr>
                                        <p:cTn id="7" dur="1000"/>
                                        <p:tgtEl>
                                          <p:spTgt spid="150"/>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151"/>
                                        </p:tgtEl>
                                        <p:attrNameLst>
                                          <p:attrName>style.visibility</p:attrName>
                                        </p:attrNameLst>
                                      </p:cBhvr>
                                      <p:to>
                                        <p:strVal val="visible"/>
                                      </p:to>
                                    </p:set>
                                    <p:animEffect filter="fade" transition="in">
                                      <p:cBhvr>
                                        <p:cTn id="11" dur="1000"/>
                                        <p:tgtEl>
                                          <p:spTgt spid="151"/>
                                        </p:tgtEl>
                                      </p:cBhvr>
                                    </p:animEffect>
                                  </p:childTnLst>
                                </p:cTn>
                              </p:par>
                            </p:childTnLst>
                          </p:cTn>
                        </p:par>
                        <p:par>
                          <p:cTn id="12" fill="hold">
                            <p:stCondLst>
                              <p:cond delay="2000"/>
                            </p:stCondLst>
                            <p:childTnLst>
                              <p:par>
                                <p:cTn id="13" presetClass="entr" nodeType="afterEffect" presetID="10" grpId="3" fill="hold">
                                  <p:stCondLst>
                                    <p:cond delay="500"/>
                                  </p:stCondLst>
                                  <p:iterate type="el" backwards="0">
                                    <p:tmAbs val="0"/>
                                  </p:iterate>
                                  <p:childTnLst>
                                    <p:set>
                                      <p:cBhvr>
                                        <p:cTn id="14" fill="hold"/>
                                        <p:tgtEl>
                                          <p:spTgt spid="152"/>
                                        </p:tgtEl>
                                        <p:attrNameLst>
                                          <p:attrName>style.visibility</p:attrName>
                                        </p:attrNameLst>
                                      </p:cBhvr>
                                      <p:to>
                                        <p:strVal val="visible"/>
                                      </p:to>
                                    </p:set>
                                    <p:animEffect filter="fade" transition="in">
                                      <p:cBhvr>
                                        <p:cTn id="15" dur="1000"/>
                                        <p:tgtEl>
                                          <p:spTgt spid="152"/>
                                        </p:tgtEl>
                                      </p:cBhvr>
                                    </p:animEffect>
                                  </p:childTnLst>
                                </p:cTn>
                              </p:par>
                            </p:childTnLst>
                          </p:cTn>
                        </p:par>
                        <p:par>
                          <p:cTn id="16" fill="hold">
                            <p:stCondLst>
                              <p:cond delay="3500"/>
                            </p:stCondLst>
                            <p:childTnLst>
                              <p:par>
                                <p:cTn id="17" presetClass="entr" nodeType="afterEffect" presetID="10" grpId="4" fill="hold">
                                  <p:stCondLst>
                                    <p:cond delay="0"/>
                                  </p:stCondLst>
                                  <p:iterate type="el" backwards="0">
                                    <p:tmAbs val="0"/>
                                  </p:iterate>
                                  <p:childTnLst>
                                    <p:set>
                                      <p:cBhvr>
                                        <p:cTn id="18" fill="hold"/>
                                        <p:tgtEl>
                                          <p:spTgt spid="153"/>
                                        </p:tgtEl>
                                        <p:attrNameLst>
                                          <p:attrName>style.visibility</p:attrName>
                                        </p:attrNameLst>
                                      </p:cBhvr>
                                      <p:to>
                                        <p:strVal val="visible"/>
                                      </p:to>
                                    </p:set>
                                    <p:animEffect filter="fade" transition="in">
                                      <p:cBhvr>
                                        <p:cTn id="19" dur="1000"/>
                                        <p:tgtEl>
                                          <p:spTgt spid="153"/>
                                        </p:tgtEl>
                                      </p:cBhvr>
                                    </p:animEffect>
                                  </p:childTnLst>
                                </p:cTn>
                              </p:par>
                            </p:childTnLst>
                          </p:cTn>
                        </p:par>
                        <p:par>
                          <p:cTn id="20" fill="hold">
                            <p:stCondLst>
                              <p:cond delay="4500"/>
                            </p:stCondLst>
                            <p:childTnLst>
                              <p:par>
                                <p:cTn id="21" presetClass="entr" nodeType="afterEffect" presetSubtype="16" presetID="23" grpId="5" fill="hold">
                                  <p:stCondLst>
                                    <p:cond delay="500"/>
                                  </p:stCondLst>
                                  <p:iterate type="el" backwards="0">
                                    <p:tmAbs val="0"/>
                                  </p:iterate>
                                  <p:childTnLst>
                                    <p:set>
                                      <p:cBhvr>
                                        <p:cTn id="22" fill="hold"/>
                                        <p:tgtEl>
                                          <p:spTgt spid="149"/>
                                        </p:tgtEl>
                                        <p:attrNameLst>
                                          <p:attrName>style.visibility</p:attrName>
                                        </p:attrNameLst>
                                      </p:cBhvr>
                                      <p:to>
                                        <p:strVal val="visible"/>
                                      </p:to>
                                    </p:set>
                                    <p:anim calcmode="lin" valueType="num">
                                      <p:cBhvr>
                                        <p:cTn id="23" dur="2500" fill="hold"/>
                                        <p:tgtEl>
                                          <p:spTgt spid="149"/>
                                        </p:tgtEl>
                                        <p:attrNameLst>
                                          <p:attrName>ppt_w</p:attrName>
                                        </p:attrNameLst>
                                      </p:cBhvr>
                                      <p:tavLst>
                                        <p:tav tm="0">
                                          <p:val>
                                            <p:fltVal val="0"/>
                                          </p:val>
                                        </p:tav>
                                        <p:tav tm="100000">
                                          <p:val>
                                            <p:strVal val="#ppt_w"/>
                                          </p:val>
                                        </p:tav>
                                      </p:tavLst>
                                    </p:anim>
                                    <p:anim calcmode="lin" valueType="num">
                                      <p:cBhvr>
                                        <p:cTn id="24" dur="2500" fill="hold"/>
                                        <p:tgtEl>
                                          <p:spTgt spid="149"/>
                                        </p:tgtEl>
                                        <p:attrNameLst>
                                          <p:attrName>ppt_h</p:attrName>
                                        </p:attrNameLst>
                                      </p:cBhvr>
                                      <p:tavLst>
                                        <p:tav tm="0">
                                          <p:val>
                                            <p:fltVal val="0"/>
                                          </p:val>
                                        </p:tav>
                                        <p:tav tm="100000">
                                          <p:val>
                                            <p:strVal val="#ppt_h"/>
                                          </p:val>
                                        </p:tav>
                                      </p:tavLst>
                                    </p:anim>
                                  </p:childTnLst>
                                </p:cTn>
                              </p:par>
                            </p:childTnLst>
                          </p:cTn>
                        </p:par>
                        <p:par>
                          <p:cTn id="25" fill="hold">
                            <p:stCondLst>
                              <p:cond delay="7500"/>
                            </p:stCondLst>
                            <p:childTnLst>
                              <p:par>
                                <p:cTn id="26" presetClass="entr" nodeType="afterEffect" presetSubtype="16" presetID="23" grpId="6" fill="hold">
                                  <p:stCondLst>
                                    <p:cond delay="0"/>
                                  </p:stCondLst>
                                  <p:iterate type="el" backwards="0">
                                    <p:tmAbs val="0"/>
                                  </p:iterate>
                                  <p:childTnLst>
                                    <p:set>
                                      <p:cBhvr>
                                        <p:cTn id="27" fill="hold"/>
                                        <p:tgtEl>
                                          <p:spTgt spid="148"/>
                                        </p:tgtEl>
                                        <p:attrNameLst>
                                          <p:attrName>style.visibility</p:attrName>
                                        </p:attrNameLst>
                                      </p:cBhvr>
                                      <p:to>
                                        <p:strVal val="visible"/>
                                      </p:to>
                                    </p:set>
                                    <p:anim calcmode="lin" valueType="num">
                                      <p:cBhvr>
                                        <p:cTn id="28" dur="2500" fill="hold"/>
                                        <p:tgtEl>
                                          <p:spTgt spid="148"/>
                                        </p:tgtEl>
                                        <p:attrNameLst>
                                          <p:attrName>ppt_w</p:attrName>
                                        </p:attrNameLst>
                                      </p:cBhvr>
                                      <p:tavLst>
                                        <p:tav tm="0">
                                          <p:val>
                                            <p:fltVal val="0"/>
                                          </p:val>
                                        </p:tav>
                                        <p:tav tm="100000">
                                          <p:val>
                                            <p:strVal val="#ppt_w"/>
                                          </p:val>
                                        </p:tav>
                                      </p:tavLst>
                                    </p:anim>
                                    <p:anim calcmode="lin" valueType="num">
                                      <p:cBhvr>
                                        <p:cTn id="29" dur="2500" fill="hold"/>
                                        <p:tgtEl>
                                          <p:spTgt spid="148"/>
                                        </p:tgtEl>
                                        <p:attrNameLst>
                                          <p:attrName>ppt_h</p:attrName>
                                        </p:attrNameLst>
                                      </p:cBhvr>
                                      <p:tavLst>
                                        <p:tav tm="0">
                                          <p:val>
                                            <p:fltVal val="0"/>
                                          </p:val>
                                        </p:tav>
                                        <p:tav tm="100000">
                                          <p:val>
                                            <p:strVal val="#ppt_h"/>
                                          </p:val>
                                        </p:tav>
                                      </p:tavLst>
                                    </p:anim>
                                  </p:childTnLst>
                                </p:cTn>
                              </p:par>
                            </p:childTnLst>
                          </p:cTn>
                        </p:par>
                        <p:par>
                          <p:cTn id="30" fill="hold">
                            <p:stCondLst>
                              <p:cond delay="10000"/>
                            </p:stCondLst>
                            <p:childTnLst>
                              <p:par>
                                <p:cTn id="31" presetClass="entr" nodeType="afterEffect" presetSubtype="0" presetID="1" grpId="7" fill="hold">
                                  <p:stCondLst>
                                    <p:cond delay="0"/>
                                  </p:stCondLst>
                                  <p:iterate type="el" backwards="0">
                                    <p:tmAbs val="0"/>
                                  </p:iterate>
                                  <p:childTnLst>
                                    <p:set>
                                      <p:cBhvr>
                                        <p:cTn id="32" fill="hold"/>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 grpId="6"/>
      <p:bldP build="whole" bldLvl="1" animBg="1" rev="0" advAuto="0" spid="154" grpId="7"/>
      <p:bldP build="whole" bldLvl="1" animBg="1" rev="0" advAuto="0" spid="152" grpId="3"/>
      <p:bldP build="whole" bldLvl="1" animBg="1" rev="0" advAuto="0" spid="149" grpId="5"/>
      <p:bldP build="whole" bldLvl="1" animBg="1" rev="0" advAuto="0" spid="150" grpId="1"/>
      <p:bldP build="whole" bldLvl="1" animBg="1" rev="0" advAuto="0" spid="153" grpId="4"/>
      <p:bldP build="whole" bldLvl="1" animBg="1" rev="0" advAuto="0" spid="151"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Calcul simple (suit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Calcul simple (suite)</a:t>
            </a:r>
          </a:p>
        </p:txBody>
      </p:sp>
      <p:sp>
        <p:nvSpPr>
          <p:cNvPr id="157" name="Pour établir l'heure du coucher du soleil à un endroit il faut en premier lieu connaître la différence de longitude entre ces deux points de référence.…"/>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Pour établir l'heure du coucher du soleil à un endroit il faut en premier lieu connaître la différence de longitude entre ces deux points de référence. </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Cette différence peut être obtenue en lisant les coordonnées géographiques des deux aérodromes et en comptant l'écart de longitude en degrés et minutes.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Pour connaître le début de la nuit aéronautique en France métropolitaine, on rajoute 30 minutes.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Il conviendra de remarquer qu'un vol en direction de l'EST accélère l'apparition de la nuit si l'on est en vol de jour et accélère l'apparition du jour si l'on est en vol de nuit. Le contraire est valable lors d'un vol vers l'OUEST.</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Pour cet exemple on pourra retenir que la différence de longitude étant de 12,8 deg, la différence est de 51 min </a:t>
            </a:r>
          </a:p>
        </p:txBody>
      </p:sp>
      <p:sp>
        <p:nvSpPr>
          <p:cNvPr id="15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3" grpId="1" fill="hold">
                                  <p:stCondLst>
                                    <p:cond delay="500"/>
                                  </p:stCondLst>
                                  <p:iterate type="el" backwards="0">
                                    <p:tmAbs val="0"/>
                                  </p:iterate>
                                  <p:childTnLst>
                                    <p:set>
                                      <p:cBhvr>
                                        <p:cTn id="6" fill="hold"/>
                                        <p:tgtEl>
                                          <p:spTgt spid="156"/>
                                        </p:tgtEl>
                                        <p:attrNameLst>
                                          <p:attrName>style.visibility</p:attrName>
                                        </p:attrNameLst>
                                      </p:cBhvr>
                                      <p:to>
                                        <p:strVal val="visible"/>
                                      </p:to>
                                    </p:set>
                                    <p:animEffect filter="blinds(vertical)" transition="in">
                                      <p:cBhvr>
                                        <p:cTn id="7" dur="500"/>
                                        <p:tgtEl>
                                          <p:spTgt spid="156"/>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157">
                                            <p:bg/>
                                          </p:spTgt>
                                        </p:tgtEl>
                                        <p:attrNameLst>
                                          <p:attrName>style.visibility</p:attrName>
                                        </p:attrNameLst>
                                      </p:cBhvr>
                                      <p:to>
                                        <p:strVal val="visible"/>
                                      </p:to>
                                    </p:set>
                                    <p:animEffect filter="blinds(horizontal)" transition="in">
                                      <p:cBhvr>
                                        <p:cTn id="11" dur="500"/>
                                        <p:tgtEl>
                                          <p:spTgt spid="157">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157">
                                            <p:txEl>
                                              <p:pRg st="0" end="0"/>
                                            </p:txEl>
                                          </p:spTgt>
                                        </p:tgtEl>
                                        <p:attrNameLst>
                                          <p:attrName>style.visibility</p:attrName>
                                        </p:attrNameLst>
                                      </p:cBhvr>
                                      <p:to>
                                        <p:strVal val="visible"/>
                                      </p:to>
                                    </p:set>
                                    <p:animEffect filter="blinds(horizontal)" transition="in">
                                      <p:cBhvr>
                                        <p:cTn id="14" dur="500"/>
                                        <p:tgtEl>
                                          <p:spTgt spid="15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157">
                                            <p:txEl>
                                              <p:pRg st="1" end="1"/>
                                            </p:txEl>
                                          </p:spTgt>
                                        </p:tgtEl>
                                        <p:attrNameLst>
                                          <p:attrName>style.visibility</p:attrName>
                                        </p:attrNameLst>
                                      </p:cBhvr>
                                      <p:to>
                                        <p:strVal val="visible"/>
                                      </p:to>
                                    </p:set>
                                    <p:animEffect filter="blinds(horizontal)" transition="in">
                                      <p:cBhvr>
                                        <p:cTn id="19" dur="500"/>
                                        <p:tgtEl>
                                          <p:spTgt spid="15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157">
                                            <p:txEl>
                                              <p:pRg st="2" end="2"/>
                                            </p:txEl>
                                          </p:spTgt>
                                        </p:tgtEl>
                                        <p:attrNameLst>
                                          <p:attrName>style.visibility</p:attrName>
                                        </p:attrNameLst>
                                      </p:cBhvr>
                                      <p:to>
                                        <p:strVal val="visible"/>
                                      </p:to>
                                    </p:set>
                                    <p:animEffect filter="blinds(horizontal)" transition="in">
                                      <p:cBhvr>
                                        <p:cTn id="24" dur="500"/>
                                        <p:tgtEl>
                                          <p:spTgt spid="15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0" presetID="3" grpId="2" fill="hold">
                                  <p:stCondLst>
                                    <p:cond delay="0"/>
                                  </p:stCondLst>
                                  <p:iterate type="el" backwards="0">
                                    <p:tmAbs val="0"/>
                                  </p:iterate>
                                  <p:childTnLst>
                                    <p:set>
                                      <p:cBhvr>
                                        <p:cTn id="28" fill="hold"/>
                                        <p:tgtEl>
                                          <p:spTgt spid="157">
                                            <p:txEl>
                                              <p:pRg st="3" end="3"/>
                                            </p:txEl>
                                          </p:spTgt>
                                        </p:tgtEl>
                                        <p:attrNameLst>
                                          <p:attrName>style.visibility</p:attrName>
                                        </p:attrNameLst>
                                      </p:cBhvr>
                                      <p:to>
                                        <p:strVal val="visible"/>
                                      </p:to>
                                    </p:set>
                                    <p:animEffect filter="blinds(horizontal)" transition="in">
                                      <p:cBhvr>
                                        <p:cTn id="29" dur="500"/>
                                        <p:tgtEl>
                                          <p:spTgt spid="15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0" presetID="3" grpId="2" fill="hold">
                                  <p:stCondLst>
                                    <p:cond delay="0"/>
                                  </p:stCondLst>
                                  <p:iterate type="el" backwards="0">
                                    <p:tmAbs val="0"/>
                                  </p:iterate>
                                  <p:childTnLst>
                                    <p:set>
                                      <p:cBhvr>
                                        <p:cTn id="33" fill="hold"/>
                                        <p:tgtEl>
                                          <p:spTgt spid="157">
                                            <p:txEl>
                                              <p:pRg st="4" end="4"/>
                                            </p:txEl>
                                          </p:spTgt>
                                        </p:tgtEl>
                                        <p:attrNameLst>
                                          <p:attrName>style.visibility</p:attrName>
                                        </p:attrNameLst>
                                      </p:cBhvr>
                                      <p:to>
                                        <p:strVal val="visible"/>
                                      </p:to>
                                    </p:set>
                                    <p:animEffect filter="blinds(horizontal)" transition="in">
                                      <p:cBhvr>
                                        <p:cTn id="34" dur="500"/>
                                        <p:tgtEl>
                                          <p:spTgt spid="157">
                                            <p:txEl>
                                              <p:pRg st="4" end="4"/>
                                            </p:txEl>
                                          </p:spTgt>
                                        </p:tgtEl>
                                      </p:cBhvr>
                                    </p:animEffect>
                                  </p:childTnLst>
                                </p:cTn>
                              </p:par>
                            </p:childTnLst>
                          </p:cTn>
                        </p:par>
                        <p:par>
                          <p:cTn id="35" fill="hold">
                            <p:stCondLst>
                              <p:cond delay="500"/>
                            </p:stCondLst>
                            <p:childTnLst>
                              <p:par>
                                <p:cTn id="36" presetClass="entr" nodeType="afterEffect" presetSubtype="0" presetID="1" grpId="3" fill="hold">
                                  <p:stCondLst>
                                    <p:cond delay="0"/>
                                  </p:stCondLst>
                                  <p:iterate type="el" backwards="0">
                                    <p:tmAbs val="0"/>
                                  </p:iterate>
                                  <p:childTnLst>
                                    <p:set>
                                      <p:cBhvr>
                                        <p:cTn id="37" fill="hold"/>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1"/>
      <p:bldP build="whole" bldLvl="1" animBg="1" rev="0" advAuto="0" spid="158" grpId="3"/>
      <p:bldP build="p" bldLvl="5" animBg="1" rev="0" advAuto="0" spid="157"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Calcul simple (illustration, calcul mental OK)"/>
          <p:cNvSpPr txBox="1"/>
          <p:nvPr>
            <p:ph type="title" idx="4294967295"/>
          </p:nvPr>
        </p:nvSpPr>
        <p:spPr>
          <a:xfrm>
            <a:off x="533400" y="558800"/>
            <a:ext cx="8077200" cy="685800"/>
          </a:xfrm>
          <a:prstGeom prst="rect">
            <a:avLst/>
          </a:prstGeom>
        </p:spPr>
        <p:txBody>
          <a:bodyPr>
            <a:normAutofit fontScale="100000" lnSpcReduction="0"/>
          </a:bodyPr>
          <a:lstStyle>
            <a:lvl1pPr defTabSz="859536">
              <a:defRPr sz="3384"/>
            </a:lvl1pPr>
          </a:lstStyle>
          <a:p>
            <a:pPr/>
            <a:r>
              <a:t>Calcul simple (illustration, calcul mental OK)</a:t>
            </a:r>
          </a:p>
        </p:txBody>
      </p:sp>
      <p:sp>
        <p:nvSpPr>
          <p:cNvPr id="161" name="Terrain de départ…"/>
          <p:cNvSpPr txBox="1"/>
          <p:nvPr/>
        </p:nvSpPr>
        <p:spPr>
          <a:xfrm>
            <a:off x="2362200" y="1676400"/>
            <a:ext cx="6553200" cy="2956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Terrain de départ</a:t>
            </a:r>
          </a:p>
          <a:p>
            <a:pPr lvl="1" marL="831850" indent="-382587">
              <a:spcBef>
                <a:spcPts val="0"/>
              </a:spcBef>
              <a:buClr>
                <a:schemeClr val="accent2">
                  <a:lumOff val="16690"/>
                </a:schemeClr>
              </a:buClr>
              <a:buSzPct val="80000"/>
              <a:buChar char="❖"/>
              <a:defRPr sz="1600">
                <a:solidFill>
                  <a:srgbClr val="FFFFFF"/>
                </a:solidFill>
                <a:latin typeface="Franklin Gothic Book"/>
                <a:ea typeface="Franklin Gothic Book"/>
                <a:cs typeface="Franklin Gothic Book"/>
                <a:sym typeface="Franklin Gothic Book"/>
              </a:defRPr>
            </a:pPr>
            <a:r>
              <a:t>LFBD (Lat 44°49'43" N - Lon 000° 42' 55" W)</a:t>
            </a:r>
          </a:p>
          <a:p>
            <a:pPr lvl="1" marL="831850" indent="-382587">
              <a:spcBef>
                <a:spcPts val="0"/>
              </a:spcBef>
              <a:buClr>
                <a:schemeClr val="accent2">
                  <a:lumOff val="16690"/>
                </a:schemeClr>
              </a:buClr>
              <a:buSzPct val="80000"/>
              <a:buChar char="❖"/>
              <a:defRPr sz="1600">
                <a:solidFill>
                  <a:srgbClr val="FFFFFF"/>
                </a:solidFill>
                <a:latin typeface="Franklin Gothic Book"/>
                <a:ea typeface="Franklin Gothic Book"/>
                <a:cs typeface="Franklin Gothic Book"/>
                <a:sym typeface="Franklin Gothic Book"/>
              </a:defRPr>
            </a:pPr>
            <a:r>
              <a:t>le 03/12/2022 </a:t>
            </a:r>
          </a:p>
          <a:p>
            <a:pPr lvl="1" marL="831850" indent="-382587">
              <a:spcBef>
                <a:spcPts val="0"/>
              </a:spcBef>
              <a:buClr>
                <a:schemeClr val="accent2">
                  <a:lumOff val="16690"/>
                </a:schemeClr>
              </a:buClr>
              <a:buSzPct val="80000"/>
              <a:buChar char="❖"/>
              <a:defRPr sz="1600">
                <a:solidFill>
                  <a:srgbClr val="FFFFFF"/>
                </a:solidFill>
                <a:latin typeface="Franklin Gothic Book"/>
                <a:ea typeface="Franklin Gothic Book"/>
                <a:cs typeface="Franklin Gothic Book"/>
                <a:sym typeface="Franklin Gothic Book"/>
              </a:defRPr>
            </a:pPr>
            <a:r>
              <a:t>SR : 07h22 UTC - SS : 16h22 UTC</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Terrain d'arrivée</a:t>
            </a:r>
          </a:p>
          <a:p>
            <a:pPr lvl="1" marL="831850" indent="-382587">
              <a:spcBef>
                <a:spcPts val="0"/>
              </a:spcBef>
              <a:buClr>
                <a:schemeClr val="accent2">
                  <a:lumOff val="16690"/>
                </a:schemeClr>
              </a:buClr>
              <a:buSzPct val="80000"/>
              <a:buChar char="❖"/>
              <a:defRPr sz="1600">
                <a:solidFill>
                  <a:srgbClr val="FFFFFF"/>
                </a:solidFill>
                <a:latin typeface="Franklin Gothic Book"/>
                <a:ea typeface="Franklin Gothic Book"/>
                <a:cs typeface="Franklin Gothic Book"/>
                <a:sym typeface="Franklin Gothic Book"/>
              </a:defRPr>
            </a:pPr>
            <a:r>
              <a:t>LFHF (Lat 44° 26' 41" N - Lon 004° 19' 58" E)</a:t>
            </a:r>
          </a:p>
          <a:p>
            <a:pPr marL="419100" indent="-382587">
              <a:spcBef>
                <a:spcPts val="25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À quelle heure (UTC) est-il légalement possible d'atterrir au plus tôt ce 3 décembre à LFHF ?</a:t>
            </a:r>
          </a:p>
        </p:txBody>
      </p:sp>
      <p:sp>
        <p:nvSpPr>
          <p:cNvPr id="16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60"/>
                                        </p:tgtEl>
                                        <p:attrNameLst>
                                          <p:attrName>style.visibility</p:attrName>
                                        </p:attrNameLst>
                                      </p:cBhvr>
                                      <p:to>
                                        <p:strVal val="visible"/>
                                      </p:to>
                                    </p:set>
                                    <p:animEffect filter="blinds(horizontal)" transition="in">
                                      <p:cBhvr>
                                        <p:cTn id="7" dur="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0" presetID="3" grpId="2" fill="hold">
                                  <p:stCondLst>
                                    <p:cond delay="0"/>
                                  </p:stCondLst>
                                  <p:iterate type="el" backwards="0">
                                    <p:tmAbs val="0"/>
                                  </p:iterate>
                                  <p:childTnLst>
                                    <p:set>
                                      <p:cBhvr>
                                        <p:cTn id="11" fill="hold"/>
                                        <p:tgtEl>
                                          <p:spTgt spid="161">
                                            <p:bg/>
                                          </p:spTgt>
                                        </p:tgtEl>
                                        <p:attrNameLst>
                                          <p:attrName>style.visibility</p:attrName>
                                        </p:attrNameLst>
                                      </p:cBhvr>
                                      <p:to>
                                        <p:strVal val="visible"/>
                                      </p:to>
                                    </p:set>
                                    <p:animEffect filter="blinds(horizontal)" transition="in">
                                      <p:cBhvr>
                                        <p:cTn id="12" dur="500"/>
                                        <p:tgtEl>
                                          <p:spTgt spid="161">
                                            <p:bg/>
                                          </p:spTgt>
                                        </p:tgtEl>
                                      </p:cBhvr>
                                    </p:animEffect>
                                  </p:childTnLst>
                                </p:cTn>
                              </p:par>
                              <p:par>
                                <p:cTn id="13" presetClass="entr" nodeType="withEffect" presetSubtype="10" presetID="3" grpId="2" fill="hold">
                                  <p:stCondLst>
                                    <p:cond delay="0"/>
                                  </p:stCondLst>
                                  <p:iterate type="el" backwards="0">
                                    <p:tmAbs val="0"/>
                                  </p:iterate>
                                  <p:childTnLst>
                                    <p:set>
                                      <p:cBhvr>
                                        <p:cTn id="14" fill="hold"/>
                                        <p:tgtEl>
                                          <p:spTgt spid="161">
                                            <p:txEl>
                                              <p:pRg st="0" end="0"/>
                                            </p:txEl>
                                          </p:spTgt>
                                        </p:tgtEl>
                                        <p:attrNameLst>
                                          <p:attrName>style.visibility</p:attrName>
                                        </p:attrNameLst>
                                      </p:cBhvr>
                                      <p:to>
                                        <p:strVal val="visible"/>
                                      </p:to>
                                    </p:set>
                                    <p:animEffect filter="blinds(horizontal)" transition="in">
                                      <p:cBhvr>
                                        <p:cTn id="15" dur="500"/>
                                        <p:tgtEl>
                                          <p:spTgt spid="161">
                                            <p:txEl>
                                              <p:pRg st="0" end="0"/>
                                            </p:txEl>
                                          </p:spTgt>
                                        </p:tgtEl>
                                      </p:cBhvr>
                                    </p:animEffect>
                                  </p:childTnLst>
                                </p:cTn>
                              </p:par>
                            </p:childTnLst>
                          </p:cTn>
                        </p:par>
                        <p:par>
                          <p:cTn id="16" fill="hold">
                            <p:stCondLst>
                              <p:cond delay="500"/>
                            </p:stCondLst>
                            <p:childTnLst>
                              <p:par>
                                <p:cTn id="17" presetClass="entr" nodeType="afterEffect" presetSubtype="10" presetID="3" grpId="2" fill="hold">
                                  <p:stCondLst>
                                    <p:cond delay="0"/>
                                  </p:stCondLst>
                                  <p:iterate type="el" backwards="0">
                                    <p:tmAbs val="0"/>
                                  </p:iterate>
                                  <p:childTnLst>
                                    <p:set>
                                      <p:cBhvr>
                                        <p:cTn id="18" fill="hold"/>
                                        <p:tgtEl>
                                          <p:spTgt spid="161">
                                            <p:txEl>
                                              <p:pRg st="1" end="1"/>
                                            </p:txEl>
                                          </p:spTgt>
                                        </p:tgtEl>
                                        <p:attrNameLst>
                                          <p:attrName>style.visibility</p:attrName>
                                        </p:attrNameLst>
                                      </p:cBhvr>
                                      <p:to>
                                        <p:strVal val="visible"/>
                                      </p:to>
                                    </p:set>
                                    <p:animEffect filter="blinds(horizontal)" transition="in">
                                      <p:cBhvr>
                                        <p:cTn id="19" dur="500"/>
                                        <p:tgtEl>
                                          <p:spTgt spid="161">
                                            <p:txEl>
                                              <p:pRg st="1" end="1"/>
                                            </p:txEl>
                                          </p:spTgt>
                                        </p:tgtEl>
                                      </p:cBhvr>
                                    </p:animEffect>
                                  </p:childTnLst>
                                </p:cTn>
                              </p:par>
                            </p:childTnLst>
                          </p:cTn>
                        </p:par>
                        <p:par>
                          <p:cTn id="20" fill="hold">
                            <p:stCondLst>
                              <p:cond delay="1000"/>
                            </p:stCondLst>
                            <p:childTnLst>
                              <p:par>
                                <p:cTn id="21" presetClass="entr" nodeType="afterEffect" presetSubtype="10" presetID="3" grpId="2" fill="hold">
                                  <p:stCondLst>
                                    <p:cond delay="0"/>
                                  </p:stCondLst>
                                  <p:iterate type="el" backwards="0">
                                    <p:tmAbs val="0"/>
                                  </p:iterate>
                                  <p:childTnLst>
                                    <p:set>
                                      <p:cBhvr>
                                        <p:cTn id="22" fill="hold"/>
                                        <p:tgtEl>
                                          <p:spTgt spid="161">
                                            <p:txEl>
                                              <p:pRg st="2" end="2"/>
                                            </p:txEl>
                                          </p:spTgt>
                                        </p:tgtEl>
                                        <p:attrNameLst>
                                          <p:attrName>style.visibility</p:attrName>
                                        </p:attrNameLst>
                                      </p:cBhvr>
                                      <p:to>
                                        <p:strVal val="visible"/>
                                      </p:to>
                                    </p:set>
                                    <p:animEffect filter="blinds(horizontal)" transition="in">
                                      <p:cBhvr>
                                        <p:cTn id="23" dur="500"/>
                                        <p:tgtEl>
                                          <p:spTgt spid="161">
                                            <p:txEl>
                                              <p:pRg st="2" end="2"/>
                                            </p:txEl>
                                          </p:spTgt>
                                        </p:tgtEl>
                                      </p:cBhvr>
                                    </p:animEffect>
                                  </p:childTnLst>
                                </p:cTn>
                              </p:par>
                            </p:childTnLst>
                          </p:cTn>
                        </p:par>
                        <p:par>
                          <p:cTn id="24" fill="hold">
                            <p:stCondLst>
                              <p:cond delay="1500"/>
                            </p:stCondLst>
                            <p:childTnLst>
                              <p:par>
                                <p:cTn id="25" presetClass="entr" nodeType="afterEffect" presetSubtype="10" presetID="3" grpId="2" fill="hold">
                                  <p:stCondLst>
                                    <p:cond delay="0"/>
                                  </p:stCondLst>
                                  <p:iterate type="el" backwards="0">
                                    <p:tmAbs val="0"/>
                                  </p:iterate>
                                  <p:childTnLst>
                                    <p:set>
                                      <p:cBhvr>
                                        <p:cTn id="26" fill="hold"/>
                                        <p:tgtEl>
                                          <p:spTgt spid="161">
                                            <p:txEl>
                                              <p:pRg st="3" end="3"/>
                                            </p:txEl>
                                          </p:spTgt>
                                        </p:tgtEl>
                                        <p:attrNameLst>
                                          <p:attrName>style.visibility</p:attrName>
                                        </p:attrNameLst>
                                      </p:cBhvr>
                                      <p:to>
                                        <p:strVal val="visible"/>
                                      </p:to>
                                    </p:set>
                                    <p:animEffect filter="blinds(horizontal)" transition="in">
                                      <p:cBhvr>
                                        <p:cTn id="27" dur="500"/>
                                        <p:tgtEl>
                                          <p:spTgt spid="161">
                                            <p:txEl>
                                              <p:pRg st="3" end="3"/>
                                            </p:txEl>
                                          </p:spTgt>
                                        </p:tgtEl>
                                      </p:cBhvr>
                                    </p:animEffect>
                                  </p:childTnLst>
                                </p:cTn>
                              </p:par>
                            </p:childTnLst>
                          </p:cTn>
                        </p:par>
                        <p:par>
                          <p:cTn id="28" fill="hold">
                            <p:stCondLst>
                              <p:cond delay="2000"/>
                            </p:stCondLst>
                            <p:childTnLst>
                              <p:par>
                                <p:cTn id="29" presetClass="entr" nodeType="afterEffect" presetSubtype="10" presetID="3" grpId="2" fill="hold">
                                  <p:stCondLst>
                                    <p:cond delay="0"/>
                                  </p:stCondLst>
                                  <p:iterate type="el" backwards="0">
                                    <p:tmAbs val="0"/>
                                  </p:iterate>
                                  <p:childTnLst>
                                    <p:set>
                                      <p:cBhvr>
                                        <p:cTn id="30" fill="hold"/>
                                        <p:tgtEl>
                                          <p:spTgt spid="161">
                                            <p:txEl>
                                              <p:pRg st="4" end="4"/>
                                            </p:txEl>
                                          </p:spTgt>
                                        </p:tgtEl>
                                        <p:attrNameLst>
                                          <p:attrName>style.visibility</p:attrName>
                                        </p:attrNameLst>
                                      </p:cBhvr>
                                      <p:to>
                                        <p:strVal val="visible"/>
                                      </p:to>
                                    </p:set>
                                    <p:animEffect filter="blinds(horizontal)" transition="in">
                                      <p:cBhvr>
                                        <p:cTn id="31" dur="500"/>
                                        <p:tgtEl>
                                          <p:spTgt spid="161">
                                            <p:txEl>
                                              <p:pRg st="4" end="4"/>
                                            </p:txEl>
                                          </p:spTgt>
                                        </p:tgtEl>
                                      </p:cBhvr>
                                    </p:animEffect>
                                  </p:childTnLst>
                                </p:cTn>
                              </p:par>
                            </p:childTnLst>
                          </p:cTn>
                        </p:par>
                        <p:par>
                          <p:cTn id="32" fill="hold">
                            <p:stCondLst>
                              <p:cond delay="2500"/>
                            </p:stCondLst>
                            <p:childTnLst>
                              <p:par>
                                <p:cTn id="33" presetClass="entr" nodeType="afterEffect" presetSubtype="10" presetID="3" grpId="2" fill="hold">
                                  <p:stCondLst>
                                    <p:cond delay="0"/>
                                  </p:stCondLst>
                                  <p:iterate type="el" backwards="0">
                                    <p:tmAbs val="0"/>
                                  </p:iterate>
                                  <p:childTnLst>
                                    <p:set>
                                      <p:cBhvr>
                                        <p:cTn id="34" fill="hold"/>
                                        <p:tgtEl>
                                          <p:spTgt spid="161">
                                            <p:txEl>
                                              <p:pRg st="5" end="5"/>
                                            </p:txEl>
                                          </p:spTgt>
                                        </p:tgtEl>
                                        <p:attrNameLst>
                                          <p:attrName>style.visibility</p:attrName>
                                        </p:attrNameLst>
                                      </p:cBhvr>
                                      <p:to>
                                        <p:strVal val="visible"/>
                                      </p:to>
                                    </p:set>
                                    <p:animEffect filter="blinds(horizontal)" transition="in">
                                      <p:cBhvr>
                                        <p:cTn id="35" dur="500"/>
                                        <p:tgtEl>
                                          <p:spTgt spid="161">
                                            <p:txEl>
                                              <p:pRg st="5" end="5"/>
                                            </p:txEl>
                                          </p:spTgt>
                                        </p:tgtEl>
                                      </p:cBhvr>
                                    </p:animEffect>
                                  </p:childTnLst>
                                </p:cTn>
                              </p:par>
                            </p:childTnLst>
                          </p:cTn>
                        </p:par>
                        <p:par>
                          <p:cTn id="36" fill="hold">
                            <p:stCondLst>
                              <p:cond delay="3000"/>
                            </p:stCondLst>
                            <p:childTnLst>
                              <p:par>
                                <p:cTn id="37" presetClass="entr" nodeType="afterEffect" presetSubtype="10" presetID="3" grpId="2" fill="hold">
                                  <p:stCondLst>
                                    <p:cond delay="0"/>
                                  </p:stCondLst>
                                  <p:iterate type="el" backwards="0">
                                    <p:tmAbs val="0"/>
                                  </p:iterate>
                                  <p:childTnLst>
                                    <p:set>
                                      <p:cBhvr>
                                        <p:cTn id="38" fill="hold"/>
                                        <p:tgtEl>
                                          <p:spTgt spid="161">
                                            <p:txEl>
                                              <p:pRg st="6" end="6"/>
                                            </p:txEl>
                                          </p:spTgt>
                                        </p:tgtEl>
                                        <p:attrNameLst>
                                          <p:attrName>style.visibility</p:attrName>
                                        </p:attrNameLst>
                                      </p:cBhvr>
                                      <p:to>
                                        <p:strVal val="visible"/>
                                      </p:to>
                                    </p:set>
                                    <p:animEffect filter="blinds(horizontal)" transition="in">
                                      <p:cBhvr>
                                        <p:cTn id="39" dur="500"/>
                                        <p:tgtEl>
                                          <p:spTgt spid="161">
                                            <p:txEl>
                                              <p:pRg st="6" end="6"/>
                                            </p:txEl>
                                          </p:spTgt>
                                        </p:tgtEl>
                                      </p:cBhvr>
                                    </p:animEffect>
                                  </p:childTnLst>
                                </p:cTn>
                              </p:par>
                            </p:childTnLst>
                          </p:cTn>
                        </p:par>
                        <p:par>
                          <p:cTn id="40" fill="hold">
                            <p:stCondLst>
                              <p:cond delay="3500"/>
                            </p:stCondLst>
                            <p:childTnLst>
                              <p:par>
                                <p:cTn id="41" presetClass="entr" nodeType="afterEffect" presetSubtype="0" presetID="1" grpId="3" fill="hold">
                                  <p:stCondLst>
                                    <p:cond delay="0"/>
                                  </p:stCondLst>
                                  <p:iterate type="el" backwards="0">
                                    <p:tmAbs val="0"/>
                                  </p:iterate>
                                  <p:childTnLst>
                                    <p:set>
                                      <p:cBhvr>
                                        <p:cTn id="42" fill="hold"/>
                                        <p:tgtEl>
                                          <p:spTgt spid="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 grpId="1"/>
      <p:bldP build="whole" bldLvl="1" animBg="1" rev="0" advAuto="0" spid="162" grpId="3"/>
      <p:bldP build="p" bldLvl="5" animBg="1" rev="0" advAuto="0" spid="161"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AD-2.LFEC.jpg" descr="AD-2.LFEC.jpg"/>
          <p:cNvPicPr>
            <a:picLocks noChangeAspect="1"/>
          </p:cNvPicPr>
          <p:nvPr/>
        </p:nvPicPr>
        <p:blipFill>
          <a:blip r:embed="rId2">
            <a:extLst/>
          </a:blip>
          <a:stretch>
            <a:fillRect/>
          </a:stretch>
        </p:blipFill>
        <p:spPr>
          <a:xfrm rot="19140000">
            <a:off x="1315021" y="1518156"/>
            <a:ext cx="3037591" cy="4309625"/>
          </a:xfrm>
          <a:prstGeom prst="rect">
            <a:avLst/>
          </a:prstGeom>
          <a:ln w="12700">
            <a:miter lim="400000"/>
          </a:ln>
          <a:effectLst>
            <a:reflection blurRad="0" stA="50000" stPos="0" endA="0" endPos="40000" dist="0" dir="5400000" fadeDir="5400000" sx="100000" sy="-100000" kx="0" ky="0" algn="bl" rotWithShape="0"/>
          </a:effectLst>
        </p:spPr>
      </p:pic>
      <p:pic>
        <p:nvPicPr>
          <p:cNvPr id="165" name="AD-2.LFGC.jpg" descr="AD-2.LFGC.jpg"/>
          <p:cNvPicPr>
            <a:picLocks noChangeAspect="1"/>
          </p:cNvPicPr>
          <p:nvPr/>
        </p:nvPicPr>
        <p:blipFill>
          <a:blip r:embed="rId3">
            <a:extLst/>
          </a:blip>
          <a:stretch>
            <a:fillRect/>
          </a:stretch>
        </p:blipFill>
        <p:spPr>
          <a:xfrm rot="2460000">
            <a:off x="4522377" y="1314123"/>
            <a:ext cx="3035003" cy="4305954"/>
          </a:xfrm>
          <a:prstGeom prst="rect">
            <a:avLst/>
          </a:prstGeom>
          <a:ln w="12700">
            <a:miter lim="400000"/>
          </a:ln>
          <a:effectLst>
            <a:reflection blurRad="0" stA="50000" stPos="0" endA="0" endPos="40000" dist="0" dir="5400000" fadeDir="5400000" sx="100000" sy="-100000" kx="0" ky="0" algn="bl" rotWithShape="0"/>
          </a:effectLst>
        </p:spPr>
      </p:pic>
      <p:pic>
        <p:nvPicPr>
          <p:cNvPr id="166" name="AD-2.LFBD.jpg" descr="AD-2.LFBD.jpg"/>
          <p:cNvPicPr>
            <a:picLocks noChangeAspect="1"/>
          </p:cNvPicPr>
          <p:nvPr/>
        </p:nvPicPr>
        <p:blipFill>
          <a:blip r:embed="rId4">
            <a:extLst/>
          </a:blip>
          <a:stretch>
            <a:fillRect/>
          </a:stretch>
        </p:blipFill>
        <p:spPr>
          <a:xfrm rot="20940000">
            <a:off x="1315021" y="1518156"/>
            <a:ext cx="3037591" cy="4309625"/>
          </a:xfrm>
          <a:prstGeom prst="rect">
            <a:avLst/>
          </a:prstGeom>
          <a:ln w="12700">
            <a:miter lim="400000"/>
          </a:ln>
          <a:effectLst>
            <a:reflection blurRad="0" stA="50000" stPos="0" endA="0" endPos="40000" dist="0" dir="5400000" fadeDir="5400000" sx="100000" sy="-100000" kx="0" ky="0" algn="bl" rotWithShape="0"/>
          </a:effectLst>
        </p:spPr>
      </p:pic>
      <p:pic>
        <p:nvPicPr>
          <p:cNvPr id="167" name="AD-2.LFHF.jpg" descr="AD-2.LFHF.jpg"/>
          <p:cNvPicPr>
            <a:picLocks noChangeAspect="1"/>
          </p:cNvPicPr>
          <p:nvPr/>
        </p:nvPicPr>
        <p:blipFill>
          <a:blip r:embed="rId5">
            <a:extLst/>
          </a:blip>
          <a:srcRect l="0" t="0" r="0" b="0"/>
          <a:stretch>
            <a:fillRect/>
          </a:stretch>
        </p:blipFill>
        <p:spPr>
          <a:xfrm rot="660000">
            <a:off x="4522377" y="1314123"/>
            <a:ext cx="3035003" cy="4305954"/>
          </a:xfrm>
          <a:prstGeom prst="rect">
            <a:avLst/>
          </a:prstGeom>
          <a:ln w="12700">
            <a:miter lim="400000"/>
          </a:ln>
          <a:effectLst>
            <a:reflection blurRad="0" stA="50000" stPos="0" endA="0" endPos="40000" dist="0" dir="5400000" fadeDir="5400000" sx="100000" sy="-100000" kx="0" ky="0" algn="bl" rotWithShape="0"/>
          </a:effectLst>
        </p:spPr>
      </p:pic>
      <p:pic>
        <p:nvPicPr>
          <p:cNvPr id="168" name="AD-2.LFBD.jpg" descr="AD-2.LFBD.jpg"/>
          <p:cNvPicPr>
            <a:picLocks noChangeAspect="1"/>
          </p:cNvPicPr>
          <p:nvPr/>
        </p:nvPicPr>
        <p:blipFill>
          <a:blip r:embed="rId4">
            <a:extLst/>
          </a:blip>
          <a:srcRect l="64787" t="6274" r="16546" b="85667"/>
          <a:stretch>
            <a:fillRect/>
          </a:stretch>
        </p:blipFill>
        <p:spPr>
          <a:xfrm rot="20940000">
            <a:off x="2757222" y="1343008"/>
            <a:ext cx="1306017" cy="799888"/>
          </a:xfrm>
          <a:prstGeom prst="rect">
            <a:avLst/>
          </a:prstGeom>
          <a:ln w="12700">
            <a:miter lim="400000"/>
          </a:ln>
          <a:effectLst>
            <a:reflection blurRad="0" stA="50000" stPos="0" endA="0" endPos="40000" dist="0" dir="5400000" fadeDir="5400000" sx="100000" sy="-100000" kx="0" ky="0" algn="bl" rotWithShape="0"/>
          </a:effectLst>
        </p:spPr>
      </p:pic>
      <p:pic>
        <p:nvPicPr>
          <p:cNvPr id="169" name="AD-2.LFHF.jpg" descr="AD-2.LFHF.jpg"/>
          <p:cNvPicPr>
            <a:picLocks noChangeAspect="1"/>
          </p:cNvPicPr>
          <p:nvPr/>
        </p:nvPicPr>
        <p:blipFill>
          <a:blip r:embed="rId5">
            <a:extLst/>
          </a:blip>
          <a:srcRect l="66134" t="6433" r="15984" b="85746"/>
          <a:stretch>
            <a:fillRect/>
          </a:stretch>
        </p:blipFill>
        <p:spPr>
          <a:xfrm rot="660000">
            <a:off x="6668886" y="1468393"/>
            <a:ext cx="1252159" cy="776956"/>
          </a:xfrm>
          <a:prstGeom prst="rect">
            <a:avLst/>
          </a:prstGeom>
          <a:ln w="12700">
            <a:miter lim="400000"/>
          </a:ln>
          <a:effectLst>
            <a:reflection blurRad="0" stA="50000" stPos="0" endA="0" endPos="40000" dist="0" dir="5400000" fadeDir="5400000" sx="100000" sy="-100000" kx="0" ky="0" algn="bl" rotWithShape="0"/>
          </a:effectLst>
        </p:spPr>
      </p:pic>
      <p:sp>
        <p:nvSpPr>
          <p:cNvPr id="170" name="Rectangle"/>
          <p:cNvSpPr/>
          <p:nvPr/>
        </p:nvSpPr>
        <p:spPr>
          <a:xfrm rot="20940000">
            <a:off x="2711365" y="1249856"/>
            <a:ext cx="1395501" cy="959576"/>
          </a:xfrm>
          <a:prstGeom prst="rect">
            <a:avLst/>
          </a:prstGeom>
          <a:ln w="190500">
            <a:solidFill>
              <a:schemeClr val="accent6">
                <a:lumOff val="9460"/>
              </a:schemeClr>
            </a:solidFill>
          </a:ln>
        </p:spPr>
        <p:txBody>
          <a:bodyPr lIns="46037" tIns="46037" rIns="46037" bIns="46037"/>
          <a:lstStyle/>
          <a:p>
            <a:pPr>
              <a:buClrTx/>
              <a:buSzTx/>
              <a:buNone/>
            </a:pPr>
          </a:p>
        </p:txBody>
      </p:sp>
      <p:sp>
        <p:nvSpPr>
          <p:cNvPr id="171" name="Rectangle"/>
          <p:cNvSpPr/>
          <p:nvPr/>
        </p:nvSpPr>
        <p:spPr>
          <a:xfrm rot="660000">
            <a:off x="6627488" y="1397733"/>
            <a:ext cx="1395501" cy="959575"/>
          </a:xfrm>
          <a:prstGeom prst="rect">
            <a:avLst/>
          </a:prstGeom>
          <a:ln w="190500">
            <a:solidFill>
              <a:schemeClr val="accent6">
                <a:lumOff val="9460"/>
              </a:schemeClr>
            </a:solidFill>
          </a:ln>
        </p:spPr>
        <p:txBody>
          <a:bodyPr lIns="46037" tIns="46037" rIns="46037" bIns="46037"/>
          <a:lstStyle/>
          <a:p>
            <a:pPr>
              <a:buClrTx/>
              <a:buSzTx/>
              <a:buNone/>
            </a:pPr>
          </a:p>
        </p:txBody>
      </p:sp>
      <p:sp>
        <p:nvSpPr>
          <p:cNvPr id="172" name="Ligne"/>
          <p:cNvSpPr/>
          <p:nvPr/>
        </p:nvSpPr>
        <p:spPr>
          <a:xfrm flipH="1" flipV="1">
            <a:off x="3376808" y="1998771"/>
            <a:ext cx="1944780" cy="1944780"/>
          </a:xfrm>
          <a:prstGeom prst="line">
            <a:avLst/>
          </a:prstGeom>
          <a:ln w="101600">
            <a:solidFill>
              <a:srgbClr val="FF37C4"/>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173" name="Ligne"/>
          <p:cNvSpPr/>
          <p:nvPr/>
        </p:nvSpPr>
        <p:spPr>
          <a:xfrm flipV="1">
            <a:off x="5271604" y="2092716"/>
            <a:ext cx="1850835" cy="1850835"/>
          </a:xfrm>
          <a:prstGeom prst="line">
            <a:avLst/>
          </a:prstGeom>
          <a:ln w="101600">
            <a:solidFill>
              <a:srgbClr val="FF37C4"/>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174" name="Calcul simple (illustration, calcul mental OK)"/>
          <p:cNvSpPr txBox="1"/>
          <p:nvPr>
            <p:ph type="title" idx="4294967295"/>
          </p:nvPr>
        </p:nvSpPr>
        <p:spPr>
          <a:xfrm>
            <a:off x="533400" y="558800"/>
            <a:ext cx="8077200" cy="685800"/>
          </a:xfrm>
          <a:prstGeom prst="rect">
            <a:avLst/>
          </a:prstGeom>
        </p:spPr>
        <p:txBody>
          <a:bodyPr>
            <a:normAutofit fontScale="100000" lnSpcReduction="0"/>
          </a:bodyPr>
          <a:lstStyle>
            <a:lvl1pPr defTabSz="859536">
              <a:defRPr sz="3384"/>
            </a:lvl1pPr>
          </a:lstStyle>
          <a:p>
            <a:pPr/>
            <a:r>
              <a:t>Calcul simple (illustration, calcul mental OK)</a:t>
            </a:r>
          </a:p>
        </p:txBody>
      </p:sp>
      <p:sp>
        <p:nvSpPr>
          <p:cNvPr id="175" name="Terrain de départ…"/>
          <p:cNvSpPr txBox="1"/>
          <p:nvPr/>
        </p:nvSpPr>
        <p:spPr>
          <a:xfrm>
            <a:off x="253652" y="3824659"/>
            <a:ext cx="4099657" cy="2112964"/>
          </a:xfrm>
          <a:prstGeom prst="rect">
            <a:avLst/>
          </a:prstGeom>
          <a:solidFill>
            <a:schemeClr val="accent6">
              <a:lumOff val="18921"/>
              <a:alpha val="76449"/>
            </a:schemeClr>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93370" indent="-267811" defTabSz="640079">
              <a:buClr>
                <a:srgbClr val="000000"/>
              </a:buClr>
              <a:buSzPct val="80000"/>
              <a:buChar char="⦿"/>
              <a:defRPr b="1" sz="1400" u="sng">
                <a:latin typeface="Calibri"/>
                <a:ea typeface="Calibri"/>
                <a:cs typeface="Calibri"/>
                <a:sym typeface="Calibri"/>
              </a:defRPr>
            </a:pPr>
            <a:r>
              <a:t>Terrain de départ</a:t>
            </a:r>
          </a:p>
          <a:p>
            <a:pPr lvl="1" marL="432105" indent="-117621" defTabSz="640079">
              <a:spcBef>
                <a:spcPts val="0"/>
              </a:spcBef>
              <a:buClr>
                <a:srgbClr val="000000"/>
              </a:buClr>
              <a:buSzPct val="90000"/>
              <a:buChar char="●"/>
              <a:defRPr b="1" sz="1120">
                <a:latin typeface="Calibri"/>
                <a:ea typeface="Calibri"/>
                <a:cs typeface="Calibri"/>
                <a:sym typeface="Calibri"/>
              </a:defRPr>
            </a:pPr>
            <a:r>
              <a:t>LFBD (Lat 44°49'43" N - Lon 000° 42' 55" W)</a:t>
            </a:r>
          </a:p>
          <a:p>
            <a:pPr lvl="1" marL="432105" indent="-117621" defTabSz="640079">
              <a:spcBef>
                <a:spcPts val="0"/>
              </a:spcBef>
              <a:buClr>
                <a:srgbClr val="000000"/>
              </a:buClr>
              <a:buSzPct val="90000"/>
              <a:buChar char="●"/>
              <a:defRPr b="1" sz="1120">
                <a:latin typeface="Calibri"/>
                <a:ea typeface="Calibri"/>
                <a:cs typeface="Calibri"/>
                <a:sym typeface="Calibri"/>
              </a:defRPr>
            </a:pPr>
            <a:r>
              <a:t>le 03/12/2022 </a:t>
            </a:r>
          </a:p>
          <a:p>
            <a:pPr lvl="1" marL="432105" indent="-117621" defTabSz="640079">
              <a:spcBef>
                <a:spcPts val="0"/>
              </a:spcBef>
              <a:buClr>
                <a:srgbClr val="000000"/>
              </a:buClr>
              <a:buSzPct val="90000"/>
              <a:buChar char="●"/>
              <a:defRPr b="1" sz="1120">
                <a:latin typeface="Calibri"/>
                <a:ea typeface="Calibri"/>
                <a:cs typeface="Calibri"/>
                <a:sym typeface="Calibri"/>
              </a:defRPr>
            </a:pPr>
            <a:r>
              <a:t>SR : 07h22 UTC - SS : 16h22 UTC</a:t>
            </a:r>
          </a:p>
          <a:p>
            <a:pPr marL="293370" indent="-267811" defTabSz="640079">
              <a:spcBef>
                <a:spcPts val="1700"/>
              </a:spcBef>
              <a:buClr>
                <a:srgbClr val="000000"/>
              </a:buClr>
              <a:buSzPct val="80000"/>
              <a:buChar char="⦿"/>
              <a:defRPr b="1" sz="1400" u="sng">
                <a:latin typeface="Calibri"/>
                <a:ea typeface="Calibri"/>
                <a:cs typeface="Calibri"/>
                <a:sym typeface="Calibri"/>
              </a:defRPr>
            </a:pPr>
            <a:r>
              <a:t>Terrain d'arrivée</a:t>
            </a:r>
          </a:p>
          <a:p>
            <a:pPr lvl="1" marL="432105" indent="-117621" defTabSz="640079">
              <a:spcBef>
                <a:spcPts val="0"/>
              </a:spcBef>
              <a:buClr>
                <a:srgbClr val="000000"/>
              </a:buClr>
              <a:buSzPct val="90000"/>
              <a:buChar char="●"/>
              <a:defRPr b="1" sz="1120">
                <a:latin typeface="Calibri"/>
                <a:ea typeface="Calibri"/>
                <a:cs typeface="Calibri"/>
                <a:sym typeface="Calibri"/>
              </a:defRPr>
            </a:pPr>
            <a:r>
              <a:t>LFHF (Lat 44° 26' 41" N - Lon 004° 19' 58" E)</a:t>
            </a:r>
          </a:p>
          <a:p>
            <a:pPr marL="293370" indent="-267811" defTabSz="640079">
              <a:spcBef>
                <a:spcPts val="1700"/>
              </a:spcBef>
              <a:buClr>
                <a:srgbClr val="0433FF"/>
              </a:buClr>
              <a:buSzPct val="80000"/>
              <a:buChar char="⦿"/>
              <a:defRPr b="1" sz="1400">
                <a:solidFill>
                  <a:srgbClr val="0433FF"/>
                </a:solidFill>
                <a:latin typeface="Calibri"/>
                <a:ea typeface="Calibri"/>
                <a:cs typeface="Calibri"/>
                <a:sym typeface="Calibri"/>
              </a:defRPr>
            </a:pPr>
            <a:r>
              <a:t>À quelle heure (UTC) est-il légalement possible d'atterrir au plus tôt ce 3 décembre à LFHF ?</a:t>
            </a:r>
          </a:p>
        </p:txBody>
      </p:sp>
      <p:sp>
        <p:nvSpPr>
          <p:cNvPr id="17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0"/>
                                        </p:tgtEl>
                                        <p:attrNameLst>
                                          <p:attrName>style.visibility</p:attrName>
                                        </p:attrNameLst>
                                      </p:cBhvr>
                                      <p:to>
                                        <p:strVal val="visible"/>
                                      </p:to>
                                    </p:set>
                                    <p:animEffect filter="fade" transition="in">
                                      <p:cBhvr>
                                        <p:cTn id="7" dur="1000"/>
                                        <p:tgtEl>
                                          <p:spTgt spid="170"/>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171"/>
                                        </p:tgtEl>
                                        <p:attrNameLst>
                                          <p:attrName>style.visibility</p:attrName>
                                        </p:attrNameLst>
                                      </p:cBhvr>
                                      <p:to>
                                        <p:strVal val="visible"/>
                                      </p:to>
                                    </p:set>
                                    <p:animEffect filter="fade" transition="in">
                                      <p:cBhvr>
                                        <p:cTn id="11" dur="1000"/>
                                        <p:tgtEl>
                                          <p:spTgt spid="171"/>
                                        </p:tgtEl>
                                      </p:cBhvr>
                                    </p:animEffect>
                                  </p:childTnLst>
                                </p:cTn>
                              </p:par>
                            </p:childTnLst>
                          </p:cTn>
                        </p:par>
                        <p:par>
                          <p:cTn id="12" fill="hold">
                            <p:stCondLst>
                              <p:cond delay="2000"/>
                            </p:stCondLst>
                            <p:childTnLst>
                              <p:par>
                                <p:cTn id="13" presetClass="entr" nodeType="afterEffect" presetID="10" grpId="3" fill="hold">
                                  <p:stCondLst>
                                    <p:cond delay="500"/>
                                  </p:stCondLst>
                                  <p:iterate type="el" backwards="0">
                                    <p:tmAbs val="0"/>
                                  </p:iterate>
                                  <p:childTnLst>
                                    <p:set>
                                      <p:cBhvr>
                                        <p:cTn id="14" fill="hold"/>
                                        <p:tgtEl>
                                          <p:spTgt spid="172"/>
                                        </p:tgtEl>
                                        <p:attrNameLst>
                                          <p:attrName>style.visibility</p:attrName>
                                        </p:attrNameLst>
                                      </p:cBhvr>
                                      <p:to>
                                        <p:strVal val="visible"/>
                                      </p:to>
                                    </p:set>
                                    <p:animEffect filter="fade" transition="in">
                                      <p:cBhvr>
                                        <p:cTn id="15" dur="1000"/>
                                        <p:tgtEl>
                                          <p:spTgt spid="172"/>
                                        </p:tgtEl>
                                      </p:cBhvr>
                                    </p:animEffect>
                                  </p:childTnLst>
                                </p:cTn>
                              </p:par>
                            </p:childTnLst>
                          </p:cTn>
                        </p:par>
                        <p:par>
                          <p:cTn id="16" fill="hold">
                            <p:stCondLst>
                              <p:cond delay="3500"/>
                            </p:stCondLst>
                            <p:childTnLst>
                              <p:par>
                                <p:cTn id="17" presetClass="entr" nodeType="afterEffect" presetID="10" grpId="4" fill="hold">
                                  <p:stCondLst>
                                    <p:cond delay="0"/>
                                  </p:stCondLst>
                                  <p:iterate type="el" backwards="0">
                                    <p:tmAbs val="0"/>
                                  </p:iterate>
                                  <p:childTnLst>
                                    <p:set>
                                      <p:cBhvr>
                                        <p:cTn id="18" fill="hold"/>
                                        <p:tgtEl>
                                          <p:spTgt spid="173"/>
                                        </p:tgtEl>
                                        <p:attrNameLst>
                                          <p:attrName>style.visibility</p:attrName>
                                        </p:attrNameLst>
                                      </p:cBhvr>
                                      <p:to>
                                        <p:strVal val="visible"/>
                                      </p:to>
                                    </p:set>
                                    <p:animEffect filter="fade" transition="in">
                                      <p:cBhvr>
                                        <p:cTn id="19" dur="1000"/>
                                        <p:tgtEl>
                                          <p:spTgt spid="173"/>
                                        </p:tgtEl>
                                      </p:cBhvr>
                                    </p:animEffect>
                                  </p:childTnLst>
                                </p:cTn>
                              </p:par>
                            </p:childTnLst>
                          </p:cTn>
                        </p:par>
                        <p:par>
                          <p:cTn id="20" fill="hold">
                            <p:stCondLst>
                              <p:cond delay="4500"/>
                            </p:stCondLst>
                            <p:childTnLst>
                              <p:par>
                                <p:cTn id="21" presetClass="entr" nodeType="afterEffect" presetSubtype="16" presetID="23" grpId="5" fill="hold">
                                  <p:stCondLst>
                                    <p:cond delay="0"/>
                                  </p:stCondLst>
                                  <p:iterate type="el" backwards="0">
                                    <p:tmAbs val="0"/>
                                  </p:iterate>
                                  <p:childTnLst>
                                    <p:set>
                                      <p:cBhvr>
                                        <p:cTn id="22" fill="hold"/>
                                        <p:tgtEl>
                                          <p:spTgt spid="169"/>
                                        </p:tgtEl>
                                        <p:attrNameLst>
                                          <p:attrName>style.visibility</p:attrName>
                                        </p:attrNameLst>
                                      </p:cBhvr>
                                      <p:to>
                                        <p:strVal val="visible"/>
                                      </p:to>
                                    </p:set>
                                    <p:anim calcmode="lin" valueType="num">
                                      <p:cBhvr>
                                        <p:cTn id="23" dur="2500" fill="hold"/>
                                        <p:tgtEl>
                                          <p:spTgt spid="169"/>
                                        </p:tgtEl>
                                        <p:attrNameLst>
                                          <p:attrName>ppt_w</p:attrName>
                                        </p:attrNameLst>
                                      </p:cBhvr>
                                      <p:tavLst>
                                        <p:tav tm="0">
                                          <p:val>
                                            <p:fltVal val="0"/>
                                          </p:val>
                                        </p:tav>
                                        <p:tav tm="100000">
                                          <p:val>
                                            <p:strVal val="#ppt_w"/>
                                          </p:val>
                                        </p:tav>
                                      </p:tavLst>
                                    </p:anim>
                                    <p:anim calcmode="lin" valueType="num">
                                      <p:cBhvr>
                                        <p:cTn id="24" dur="2500" fill="hold"/>
                                        <p:tgtEl>
                                          <p:spTgt spid="169"/>
                                        </p:tgtEl>
                                        <p:attrNameLst>
                                          <p:attrName>ppt_h</p:attrName>
                                        </p:attrNameLst>
                                      </p:cBhvr>
                                      <p:tavLst>
                                        <p:tav tm="0">
                                          <p:val>
                                            <p:fltVal val="0"/>
                                          </p:val>
                                        </p:tav>
                                        <p:tav tm="100000">
                                          <p:val>
                                            <p:strVal val="#ppt_h"/>
                                          </p:val>
                                        </p:tav>
                                      </p:tavLst>
                                    </p:anim>
                                  </p:childTnLst>
                                </p:cTn>
                              </p:par>
                            </p:childTnLst>
                          </p:cTn>
                        </p:par>
                        <p:par>
                          <p:cTn id="25" fill="hold">
                            <p:stCondLst>
                              <p:cond delay="7000"/>
                            </p:stCondLst>
                            <p:childTnLst>
                              <p:par>
                                <p:cTn id="26" presetClass="entr" nodeType="afterEffect" presetSubtype="16" presetID="23" grpId="6" fill="hold">
                                  <p:stCondLst>
                                    <p:cond delay="0"/>
                                  </p:stCondLst>
                                  <p:iterate type="el" backwards="0">
                                    <p:tmAbs val="0"/>
                                  </p:iterate>
                                  <p:childTnLst>
                                    <p:set>
                                      <p:cBhvr>
                                        <p:cTn id="27" fill="hold"/>
                                        <p:tgtEl>
                                          <p:spTgt spid="168"/>
                                        </p:tgtEl>
                                        <p:attrNameLst>
                                          <p:attrName>style.visibility</p:attrName>
                                        </p:attrNameLst>
                                      </p:cBhvr>
                                      <p:to>
                                        <p:strVal val="visible"/>
                                      </p:to>
                                    </p:set>
                                    <p:anim calcmode="lin" valueType="num">
                                      <p:cBhvr>
                                        <p:cTn id="28" dur="2500" fill="hold"/>
                                        <p:tgtEl>
                                          <p:spTgt spid="168"/>
                                        </p:tgtEl>
                                        <p:attrNameLst>
                                          <p:attrName>ppt_w</p:attrName>
                                        </p:attrNameLst>
                                      </p:cBhvr>
                                      <p:tavLst>
                                        <p:tav tm="0">
                                          <p:val>
                                            <p:fltVal val="0"/>
                                          </p:val>
                                        </p:tav>
                                        <p:tav tm="100000">
                                          <p:val>
                                            <p:strVal val="#ppt_w"/>
                                          </p:val>
                                        </p:tav>
                                      </p:tavLst>
                                    </p:anim>
                                    <p:anim calcmode="lin" valueType="num">
                                      <p:cBhvr>
                                        <p:cTn id="29" dur="2500" fill="hold"/>
                                        <p:tgtEl>
                                          <p:spTgt spid="168"/>
                                        </p:tgtEl>
                                        <p:attrNameLst>
                                          <p:attrName>ppt_h</p:attrName>
                                        </p:attrNameLst>
                                      </p:cBhvr>
                                      <p:tavLst>
                                        <p:tav tm="0">
                                          <p:val>
                                            <p:fltVal val="0"/>
                                          </p:val>
                                        </p:tav>
                                        <p:tav tm="100000">
                                          <p:val>
                                            <p:strVal val="#ppt_h"/>
                                          </p:val>
                                        </p:tav>
                                      </p:tavLst>
                                    </p:anim>
                                  </p:childTnLst>
                                </p:cTn>
                              </p:par>
                            </p:childTnLst>
                          </p:cTn>
                        </p:par>
                        <p:par>
                          <p:cTn id="30" fill="hold">
                            <p:stCondLst>
                              <p:cond delay="9500"/>
                            </p:stCondLst>
                            <p:childTnLst>
                              <p:par>
                                <p:cTn id="31" presetClass="entr" nodeType="afterEffect" presetSubtype="10" presetID="3" grpId="7" fill="hold">
                                  <p:stCondLst>
                                    <p:cond delay="0"/>
                                  </p:stCondLst>
                                  <p:iterate type="el" backwards="0">
                                    <p:tmAbs val="0"/>
                                  </p:iterate>
                                  <p:childTnLst>
                                    <p:set>
                                      <p:cBhvr>
                                        <p:cTn id="32" fill="hold"/>
                                        <p:tgtEl>
                                          <p:spTgt spid="175"/>
                                        </p:tgtEl>
                                        <p:attrNameLst>
                                          <p:attrName>style.visibility</p:attrName>
                                        </p:attrNameLst>
                                      </p:cBhvr>
                                      <p:to>
                                        <p:strVal val="visible"/>
                                      </p:to>
                                    </p:set>
                                    <p:animEffect filter="blinds(horizontal)" transition="in">
                                      <p:cBhvr>
                                        <p:cTn id="33" dur="0"/>
                                        <p:tgtEl>
                                          <p:spTgt spid="175"/>
                                        </p:tgtEl>
                                      </p:cBhvr>
                                    </p:animEffect>
                                  </p:childTnLst>
                                </p:cTn>
                              </p:par>
                            </p:childTnLst>
                          </p:cTn>
                        </p:par>
                        <p:par>
                          <p:cTn id="34" fill="hold">
                            <p:stCondLst>
                              <p:cond delay="9500"/>
                            </p:stCondLst>
                            <p:childTnLst>
                              <p:par>
                                <p:cTn id="35" presetClass="entr" nodeType="afterEffect" presetSubtype="0" presetID="1" grpId="8" fill="hold">
                                  <p:stCondLst>
                                    <p:cond delay="0"/>
                                  </p:stCondLst>
                                  <p:iterate type="el" backwards="0">
                                    <p:tmAbs val="0"/>
                                  </p:iterate>
                                  <p:childTnLst>
                                    <p:set>
                                      <p:cBhvr>
                                        <p:cTn id="36" fill="hold"/>
                                        <p:tgtEl>
                                          <p:spTgt spid="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8"/>
      <p:bldP build="whole" bldLvl="1" animBg="1" rev="0" advAuto="0" spid="172" grpId="3"/>
      <p:bldP build="whole" bldLvl="1" animBg="1" rev="0" advAuto="0" spid="175" grpId="7"/>
      <p:bldP build="whole" bldLvl="1" animBg="1" rev="0" advAuto="0" spid="168" grpId="6"/>
      <p:bldP build="whole" bldLvl="1" animBg="1" rev="0" advAuto="0" spid="173" grpId="4"/>
      <p:bldP build="whole" bldLvl="1" animBg="1" rev="0" advAuto="0" spid="170" grpId="1"/>
      <p:bldP build="whole" bldLvl="1" animBg="1" rev="0" advAuto="0" spid="171" grpId="2"/>
      <p:bldP build="whole" bldLvl="1" animBg="1" rev="0" advAuto="0" spid="169" grpId="5"/>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Calcul simple (illustration, calcul mental OK)"/>
          <p:cNvSpPr txBox="1"/>
          <p:nvPr>
            <p:ph type="title" idx="4294967295"/>
          </p:nvPr>
        </p:nvSpPr>
        <p:spPr>
          <a:xfrm>
            <a:off x="533400" y="558800"/>
            <a:ext cx="8077200" cy="685800"/>
          </a:xfrm>
          <a:prstGeom prst="rect">
            <a:avLst/>
          </a:prstGeom>
        </p:spPr>
        <p:txBody>
          <a:bodyPr>
            <a:normAutofit fontScale="100000" lnSpcReduction="0"/>
          </a:bodyPr>
          <a:lstStyle>
            <a:lvl1pPr defTabSz="859536">
              <a:defRPr sz="3384"/>
            </a:lvl1pPr>
          </a:lstStyle>
          <a:p>
            <a:pPr/>
            <a:r>
              <a:t>Calcul simple (illustration, calcul mental OK)</a:t>
            </a:r>
          </a:p>
        </p:txBody>
      </p:sp>
      <p:sp>
        <p:nvSpPr>
          <p:cNvPr id="179" name="Terrain de départ…"/>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0718" indent="-374935" defTabSz="896111">
              <a:spcBef>
                <a:spcPts val="700"/>
              </a:spcBef>
              <a:buClr>
                <a:schemeClr val="accent2">
                  <a:lumOff val="16690"/>
                </a:schemeClr>
              </a:buClr>
              <a:buSzPct val="80000"/>
              <a:buChar char="⦿"/>
              <a:defRPr sz="1960">
                <a:solidFill>
                  <a:srgbClr val="FFFFFF"/>
                </a:solidFill>
                <a:latin typeface="Franklin Gothic Book"/>
                <a:ea typeface="Franklin Gothic Book"/>
                <a:cs typeface="Franklin Gothic Book"/>
                <a:sym typeface="Franklin Gothic Book"/>
              </a:defRPr>
            </a:pPr>
            <a:r>
              <a:t>Terrain de départ</a:t>
            </a:r>
          </a:p>
          <a:p>
            <a:pPr lvl="1" marL="815213" indent="-374935" defTabSz="896111">
              <a:spcBef>
                <a:spcPts val="0"/>
              </a:spcBef>
              <a:buClr>
                <a:schemeClr val="accent2">
                  <a:lumOff val="16690"/>
                </a:schemeClr>
              </a:buClr>
              <a:buSzPct val="80000"/>
              <a:buChar char="❖"/>
              <a:defRPr sz="1568">
                <a:solidFill>
                  <a:srgbClr val="FFFFFF"/>
                </a:solidFill>
                <a:latin typeface="Franklin Gothic Book"/>
                <a:ea typeface="Franklin Gothic Book"/>
                <a:cs typeface="Franklin Gothic Book"/>
                <a:sym typeface="Franklin Gothic Book"/>
              </a:defRPr>
            </a:pPr>
            <a:r>
              <a:t>LFBD (Lat 44°49'43" N - Lon 000° 42' 55" W)</a:t>
            </a:r>
          </a:p>
          <a:p>
            <a:pPr lvl="1" marL="815213" indent="-374935" defTabSz="896111">
              <a:spcBef>
                <a:spcPts val="0"/>
              </a:spcBef>
              <a:buClr>
                <a:schemeClr val="accent2">
                  <a:lumOff val="16690"/>
                </a:schemeClr>
              </a:buClr>
              <a:buSzPct val="80000"/>
              <a:buChar char="❖"/>
              <a:defRPr sz="1568">
                <a:solidFill>
                  <a:srgbClr val="FFFFFF"/>
                </a:solidFill>
                <a:latin typeface="Franklin Gothic Book"/>
                <a:ea typeface="Franklin Gothic Book"/>
                <a:cs typeface="Franklin Gothic Book"/>
                <a:sym typeface="Franklin Gothic Book"/>
              </a:defRPr>
            </a:pPr>
            <a:r>
              <a:t>le 03/12/2022 </a:t>
            </a:r>
          </a:p>
          <a:p>
            <a:pPr lvl="1" marL="815213" indent="-374935" defTabSz="896111">
              <a:spcBef>
                <a:spcPts val="0"/>
              </a:spcBef>
              <a:buClr>
                <a:schemeClr val="accent2">
                  <a:lumOff val="16690"/>
                </a:schemeClr>
              </a:buClr>
              <a:buSzPct val="80000"/>
              <a:buChar char="❖"/>
              <a:defRPr sz="1568">
                <a:solidFill>
                  <a:srgbClr val="FFFFFF"/>
                </a:solidFill>
                <a:latin typeface="Franklin Gothic Book"/>
                <a:ea typeface="Franklin Gothic Book"/>
                <a:cs typeface="Franklin Gothic Book"/>
                <a:sym typeface="Franklin Gothic Book"/>
              </a:defRPr>
            </a:pPr>
            <a:r>
              <a:t>SR : 07h22 UTC - SS : 16h22 UTC</a:t>
            </a:r>
          </a:p>
          <a:p>
            <a:pPr marL="410718" indent="-374935" defTabSz="896111">
              <a:spcBef>
                <a:spcPts val="2400"/>
              </a:spcBef>
              <a:buClr>
                <a:schemeClr val="accent2">
                  <a:lumOff val="16690"/>
                </a:schemeClr>
              </a:buClr>
              <a:buSzPct val="80000"/>
              <a:buChar char="⦿"/>
              <a:defRPr sz="1960">
                <a:solidFill>
                  <a:srgbClr val="FFFFFF"/>
                </a:solidFill>
                <a:latin typeface="Franklin Gothic Book"/>
                <a:ea typeface="Franklin Gothic Book"/>
                <a:cs typeface="Franklin Gothic Book"/>
                <a:sym typeface="Franklin Gothic Book"/>
              </a:defRPr>
            </a:pPr>
            <a:r>
              <a:t>Terrain d'arrivée</a:t>
            </a:r>
          </a:p>
          <a:p>
            <a:pPr lvl="1" marL="815213" indent="-374935" defTabSz="896111">
              <a:spcBef>
                <a:spcPts val="0"/>
              </a:spcBef>
              <a:buClr>
                <a:schemeClr val="accent2">
                  <a:lumOff val="16690"/>
                </a:schemeClr>
              </a:buClr>
              <a:buSzPct val="80000"/>
              <a:buChar char="❖"/>
              <a:defRPr sz="1568">
                <a:solidFill>
                  <a:srgbClr val="FFFFFF"/>
                </a:solidFill>
                <a:latin typeface="Franklin Gothic Book"/>
                <a:ea typeface="Franklin Gothic Book"/>
                <a:cs typeface="Franklin Gothic Book"/>
                <a:sym typeface="Franklin Gothic Book"/>
              </a:defRPr>
            </a:pPr>
            <a:r>
              <a:t>LFHF (Lat 44° 26' 41" N - Lon 004° 19' 58" E)</a:t>
            </a:r>
          </a:p>
          <a:p>
            <a:pPr marL="410718" indent="-374935" defTabSz="896111">
              <a:spcBef>
                <a:spcPts val="2400"/>
              </a:spcBef>
              <a:buClr>
                <a:schemeClr val="accent2">
                  <a:lumOff val="16690"/>
                </a:schemeClr>
              </a:buClr>
              <a:buSzPct val="80000"/>
              <a:buChar char="⦿"/>
              <a:defRPr sz="1960">
                <a:solidFill>
                  <a:srgbClr val="FFFFFF"/>
                </a:solidFill>
                <a:latin typeface="Franklin Gothic Book"/>
                <a:ea typeface="Franklin Gothic Book"/>
                <a:cs typeface="Franklin Gothic Book"/>
                <a:sym typeface="Franklin Gothic Book"/>
              </a:defRPr>
            </a:pPr>
            <a:r>
              <a:t>À quelle heure (UTC) est-il légalement possible d'atterrir au plus tôt ce 3 décembre à LFHF ?</a:t>
            </a:r>
          </a:p>
          <a:p>
            <a:pPr lvl="1" marL="815213" indent="-374935" defTabSz="896111">
              <a:spcBef>
                <a:spcPts val="0"/>
              </a:spcBef>
              <a:buClr>
                <a:schemeClr val="accent2">
                  <a:lumOff val="16690"/>
                </a:schemeClr>
              </a:buClr>
              <a:buSzPct val="80000"/>
              <a:buChar char="❖"/>
              <a:defRPr sz="1568">
                <a:solidFill>
                  <a:srgbClr val="FFFFFF"/>
                </a:solidFill>
                <a:latin typeface="Franklin Gothic Book"/>
                <a:ea typeface="Franklin Gothic Book"/>
                <a:cs typeface="Franklin Gothic Book"/>
                <a:sym typeface="Franklin Gothic Book"/>
              </a:defRPr>
            </a:pPr>
            <a:r>
              <a:t>∆ Lon : 4°19'58 - (-0°42'55")</a:t>
            </a:r>
          </a:p>
          <a:p>
            <a:pPr lvl="2" marL="1109249" indent="-374935" defTabSz="896111">
              <a:spcBef>
                <a:spcPts val="0"/>
              </a:spcBef>
              <a:buClr>
                <a:schemeClr val="accent2">
                  <a:lumOff val="16690"/>
                </a:schemeClr>
              </a:buClr>
              <a:buSzPct val="80000"/>
              <a:buChar char="➡"/>
              <a:defRPr sz="1568">
                <a:solidFill>
                  <a:srgbClr val="FFFFFF"/>
                </a:solidFill>
                <a:latin typeface="Franklin Gothic Book"/>
                <a:ea typeface="Franklin Gothic Book"/>
                <a:cs typeface="Franklin Gothic Book"/>
                <a:sym typeface="Franklin Gothic Book"/>
              </a:defRPr>
            </a:pPr>
            <a:r>
              <a:t>[4+19÷60] + [0+42÷60]</a:t>
            </a:r>
          </a:p>
          <a:p>
            <a:pPr lvl="2" marL="1109249" indent="-374935" defTabSz="896111">
              <a:spcBef>
                <a:spcPts val="0"/>
              </a:spcBef>
              <a:buClr>
                <a:schemeClr val="accent2">
                  <a:lumOff val="16690"/>
                </a:schemeClr>
              </a:buClr>
              <a:buSzPct val="80000"/>
              <a:buChar char="➡"/>
              <a:defRPr sz="1568">
                <a:solidFill>
                  <a:srgbClr val="FFFFFF"/>
                </a:solidFill>
                <a:latin typeface="Franklin Gothic Book"/>
                <a:ea typeface="Franklin Gothic Book"/>
                <a:cs typeface="Franklin Gothic Book"/>
                <a:sym typeface="Franklin Gothic Book"/>
              </a:defRPr>
            </a:pPr>
            <a:r>
              <a:t>4,33+0,72 = 5,05</a:t>
            </a:r>
          </a:p>
          <a:p>
            <a:pPr lvl="2" marL="1109249" indent="-374935" defTabSz="896111">
              <a:spcBef>
                <a:spcPts val="0"/>
              </a:spcBef>
              <a:buClr>
                <a:srgbClr val="F6C343"/>
              </a:buClr>
              <a:buSzPct val="80000"/>
              <a:buChar char="➡"/>
              <a:defRPr sz="1568">
                <a:solidFill>
                  <a:srgbClr val="F6C343"/>
                </a:solidFill>
                <a:latin typeface="Franklin Gothic Book"/>
                <a:ea typeface="Franklin Gothic Book"/>
                <a:cs typeface="Franklin Gothic Book"/>
                <a:sym typeface="Franklin Gothic Book"/>
              </a:defRPr>
            </a:pPr>
            <a:r>
              <a:t>en calcul mental on remarque 19'≈1/3 et 42'≈2/3 de min</a:t>
            </a:r>
          </a:p>
          <a:p>
            <a:pPr lvl="2" marL="1109249" indent="-374935" defTabSz="896111">
              <a:spcBef>
                <a:spcPts val="0"/>
              </a:spcBef>
              <a:buClr>
                <a:schemeClr val="accent2">
                  <a:lumOff val="16690"/>
                </a:schemeClr>
              </a:buClr>
              <a:buSzPct val="80000"/>
              <a:buChar char="➡"/>
              <a:defRPr sz="1568">
                <a:solidFill>
                  <a:srgbClr val="FFFFFF"/>
                </a:solidFill>
                <a:latin typeface="Franklin Gothic Book"/>
                <a:ea typeface="Franklin Gothic Book"/>
                <a:cs typeface="Franklin Gothic Book"/>
                <a:sym typeface="Franklin Gothic Book"/>
              </a:defRPr>
            </a:pPr>
            <a:r>
              <a:t>Avec 1°≈ 4min il vient 5,05*4 ≈ 20min</a:t>
            </a:r>
          </a:p>
          <a:p>
            <a:pPr lvl="1" marL="815213" indent="-374935" defTabSz="896111">
              <a:spcBef>
                <a:spcPts val="0"/>
              </a:spcBef>
              <a:buClr>
                <a:schemeClr val="accent2">
                  <a:lumOff val="16690"/>
                </a:schemeClr>
              </a:buClr>
              <a:buSzPct val="80000"/>
              <a:buChar char="❖"/>
              <a:defRPr sz="1568">
                <a:solidFill>
                  <a:srgbClr val="FFFFFF"/>
                </a:solidFill>
                <a:latin typeface="Franklin Gothic Book"/>
                <a:ea typeface="Franklin Gothic Book"/>
                <a:cs typeface="Franklin Gothic Book"/>
                <a:sym typeface="Franklin Gothic Book"/>
              </a:defRPr>
            </a:pPr>
            <a:r>
              <a:t>SR/LFHF : 07h22 - 0h20 = 07h02</a:t>
            </a:r>
          </a:p>
          <a:p>
            <a:pPr lvl="1" marL="815213" indent="-374935" defTabSz="896111">
              <a:spcBef>
                <a:spcPts val="0"/>
              </a:spcBef>
              <a:buClr>
                <a:schemeClr val="accent2">
                  <a:lumOff val="16690"/>
                </a:schemeClr>
              </a:buClr>
              <a:buSzPct val="80000"/>
              <a:buChar char="❖"/>
              <a:defRPr sz="1568">
                <a:solidFill>
                  <a:srgbClr val="FFFFFF"/>
                </a:solidFill>
                <a:latin typeface="Franklin Gothic Book"/>
                <a:ea typeface="Franklin Gothic Book"/>
                <a:cs typeface="Franklin Gothic Book"/>
                <a:sym typeface="Franklin Gothic Book"/>
              </a:defRPr>
            </a:pPr>
            <a:r>
              <a:t>Fin de la nuit aéro/LFHF : 07h02-0h30 = 06h32 UTC</a:t>
            </a:r>
          </a:p>
          <a:p>
            <a:pPr lvl="1" marL="815213" indent="-374935" defTabSz="896111">
              <a:spcBef>
                <a:spcPts val="0"/>
              </a:spcBef>
              <a:buClr>
                <a:srgbClr val="F6C343"/>
              </a:buClr>
              <a:buSzPct val="80000"/>
              <a:buChar char="❖"/>
              <a:defRPr sz="1568">
                <a:solidFill>
                  <a:srgbClr val="FFFFFF"/>
                </a:solidFill>
                <a:latin typeface="Franklin Gothic Book"/>
                <a:ea typeface="Franklin Gothic Book"/>
                <a:cs typeface="Franklin Gothic Book"/>
                <a:sym typeface="Franklin Gothic Book"/>
              </a:defRPr>
            </a:pPr>
            <a:r>
              <a:rPr>
                <a:solidFill>
                  <a:srgbClr val="F6C343"/>
                </a:solidFill>
              </a:rPr>
              <a:t>Corrigé.</a:t>
            </a:r>
            <a:r>
              <a:t> SR/LFHF : 07:00 UTC, il vient 06:30 UTC début de l'aube</a:t>
            </a:r>
          </a:p>
        </p:txBody>
      </p:sp>
      <p:sp>
        <p:nvSpPr>
          <p:cNvPr id="18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178"/>
                                        </p:tgtEl>
                                        <p:attrNameLst>
                                          <p:attrName>style.visibility</p:attrName>
                                        </p:attrNameLst>
                                      </p:cBhvr>
                                      <p:to>
                                        <p:strVal val="visible"/>
                                      </p:to>
                                    </p:set>
                                    <p:animEffect filter="blinds(horizontal)" transition="in">
                                      <p:cBhvr>
                                        <p:cTn id="7" dur="500"/>
                                        <p:tgtEl>
                                          <p:spTgt spid="178"/>
                                        </p:tgtEl>
                                      </p:cBhvr>
                                    </p:animEffect>
                                  </p:childTnLst>
                                </p:cTn>
                              </p:par>
                            </p:childTnLst>
                          </p:cTn>
                        </p:par>
                        <p:par>
                          <p:cTn id="8" fill="hold">
                            <p:stCondLst>
                              <p:cond delay="1000"/>
                            </p:stCondLst>
                            <p:childTnLst>
                              <p:par>
                                <p:cTn id="9" presetClass="entr" nodeType="afterEffect" presetSubtype="10" presetID="3" grpId="2" fill="hold">
                                  <p:stCondLst>
                                    <p:cond delay="0"/>
                                  </p:stCondLst>
                                  <p:iterate type="el" backwards="0">
                                    <p:tmAbs val="0"/>
                                  </p:iterate>
                                  <p:childTnLst>
                                    <p:set>
                                      <p:cBhvr>
                                        <p:cTn id="10" fill="hold"/>
                                        <p:tgtEl>
                                          <p:spTgt spid="179">
                                            <p:bg/>
                                          </p:spTgt>
                                        </p:tgtEl>
                                        <p:attrNameLst>
                                          <p:attrName>style.visibility</p:attrName>
                                        </p:attrNameLst>
                                      </p:cBhvr>
                                      <p:to>
                                        <p:strVal val="visible"/>
                                      </p:to>
                                    </p:set>
                                    <p:animEffect filter="blinds(horizontal)" transition="in">
                                      <p:cBhvr>
                                        <p:cTn id="11" dur="500"/>
                                        <p:tgtEl>
                                          <p:spTgt spid="179">
                                            <p:bg/>
                                          </p:spTgt>
                                        </p:tgtEl>
                                      </p:cBhvr>
                                    </p:animEffect>
                                  </p:childTnLst>
                                </p:cTn>
                              </p:par>
                              <p:par>
                                <p:cTn id="12" presetClass="entr" nodeType="withEffect" presetSubtype="10" presetID="3" grpId="2" fill="hold">
                                  <p:stCondLst>
                                    <p:cond delay="0"/>
                                  </p:stCondLst>
                                  <p:iterate type="el" backwards="0">
                                    <p:tmAbs val="0"/>
                                  </p:iterate>
                                  <p:childTnLst>
                                    <p:set>
                                      <p:cBhvr>
                                        <p:cTn id="13" fill="hold"/>
                                        <p:tgtEl>
                                          <p:spTgt spid="179">
                                            <p:txEl>
                                              <p:pRg st="0" end="0"/>
                                            </p:txEl>
                                          </p:spTgt>
                                        </p:tgtEl>
                                        <p:attrNameLst>
                                          <p:attrName>style.visibility</p:attrName>
                                        </p:attrNameLst>
                                      </p:cBhvr>
                                      <p:to>
                                        <p:strVal val="visible"/>
                                      </p:to>
                                    </p:set>
                                    <p:animEffect filter="blinds(horizontal)" transition="in">
                                      <p:cBhvr>
                                        <p:cTn id="14" dur="500"/>
                                        <p:tgtEl>
                                          <p:spTgt spid="179">
                                            <p:txEl>
                                              <p:pRg st="0" end="0"/>
                                            </p:txEl>
                                          </p:spTgt>
                                        </p:tgtEl>
                                      </p:cBhvr>
                                    </p:animEffect>
                                  </p:childTnLst>
                                </p:cTn>
                              </p:par>
                            </p:childTnLst>
                          </p:cTn>
                        </p:par>
                        <p:par>
                          <p:cTn id="15" fill="hold">
                            <p:stCondLst>
                              <p:cond delay="1500"/>
                            </p:stCondLst>
                            <p:childTnLst>
                              <p:par>
                                <p:cTn id="16" presetClass="entr" nodeType="afterEffect" presetSubtype="10" presetID="3" grpId="2" fill="hold">
                                  <p:stCondLst>
                                    <p:cond delay="0"/>
                                  </p:stCondLst>
                                  <p:iterate type="el" backwards="0">
                                    <p:tmAbs val="0"/>
                                  </p:iterate>
                                  <p:childTnLst>
                                    <p:set>
                                      <p:cBhvr>
                                        <p:cTn id="17" fill="hold"/>
                                        <p:tgtEl>
                                          <p:spTgt spid="179">
                                            <p:txEl>
                                              <p:pRg st="1" end="1"/>
                                            </p:txEl>
                                          </p:spTgt>
                                        </p:tgtEl>
                                        <p:attrNameLst>
                                          <p:attrName>style.visibility</p:attrName>
                                        </p:attrNameLst>
                                      </p:cBhvr>
                                      <p:to>
                                        <p:strVal val="visible"/>
                                      </p:to>
                                    </p:set>
                                    <p:animEffect filter="blinds(horizontal)" transition="in">
                                      <p:cBhvr>
                                        <p:cTn id="18" dur="500"/>
                                        <p:tgtEl>
                                          <p:spTgt spid="179">
                                            <p:txEl>
                                              <p:pRg st="1" end="1"/>
                                            </p:txEl>
                                          </p:spTgt>
                                        </p:tgtEl>
                                      </p:cBhvr>
                                    </p:animEffect>
                                  </p:childTnLst>
                                </p:cTn>
                              </p:par>
                            </p:childTnLst>
                          </p:cTn>
                        </p:par>
                        <p:par>
                          <p:cTn id="19" fill="hold">
                            <p:stCondLst>
                              <p:cond delay="2000"/>
                            </p:stCondLst>
                            <p:childTnLst>
                              <p:par>
                                <p:cTn id="20" presetClass="entr" nodeType="afterEffect" presetSubtype="10" presetID="3" grpId="2" fill="hold">
                                  <p:stCondLst>
                                    <p:cond delay="0"/>
                                  </p:stCondLst>
                                  <p:iterate type="el" backwards="0">
                                    <p:tmAbs val="0"/>
                                  </p:iterate>
                                  <p:childTnLst>
                                    <p:set>
                                      <p:cBhvr>
                                        <p:cTn id="21" fill="hold"/>
                                        <p:tgtEl>
                                          <p:spTgt spid="179">
                                            <p:txEl>
                                              <p:pRg st="2" end="2"/>
                                            </p:txEl>
                                          </p:spTgt>
                                        </p:tgtEl>
                                        <p:attrNameLst>
                                          <p:attrName>style.visibility</p:attrName>
                                        </p:attrNameLst>
                                      </p:cBhvr>
                                      <p:to>
                                        <p:strVal val="visible"/>
                                      </p:to>
                                    </p:set>
                                    <p:animEffect filter="blinds(horizontal)" transition="in">
                                      <p:cBhvr>
                                        <p:cTn id="22" dur="500"/>
                                        <p:tgtEl>
                                          <p:spTgt spid="179">
                                            <p:txEl>
                                              <p:pRg st="2" end="2"/>
                                            </p:txEl>
                                          </p:spTgt>
                                        </p:tgtEl>
                                      </p:cBhvr>
                                    </p:animEffect>
                                  </p:childTnLst>
                                </p:cTn>
                              </p:par>
                            </p:childTnLst>
                          </p:cTn>
                        </p:par>
                        <p:par>
                          <p:cTn id="23" fill="hold">
                            <p:stCondLst>
                              <p:cond delay="2500"/>
                            </p:stCondLst>
                            <p:childTnLst>
                              <p:par>
                                <p:cTn id="24" presetClass="entr" nodeType="afterEffect" presetSubtype="10" presetID="3" grpId="2" fill="hold">
                                  <p:stCondLst>
                                    <p:cond delay="0"/>
                                  </p:stCondLst>
                                  <p:iterate type="el" backwards="0">
                                    <p:tmAbs val="0"/>
                                  </p:iterate>
                                  <p:childTnLst>
                                    <p:set>
                                      <p:cBhvr>
                                        <p:cTn id="25" fill="hold"/>
                                        <p:tgtEl>
                                          <p:spTgt spid="179">
                                            <p:txEl>
                                              <p:pRg st="3" end="3"/>
                                            </p:txEl>
                                          </p:spTgt>
                                        </p:tgtEl>
                                        <p:attrNameLst>
                                          <p:attrName>style.visibility</p:attrName>
                                        </p:attrNameLst>
                                      </p:cBhvr>
                                      <p:to>
                                        <p:strVal val="visible"/>
                                      </p:to>
                                    </p:set>
                                    <p:animEffect filter="blinds(horizontal)" transition="in">
                                      <p:cBhvr>
                                        <p:cTn id="26" dur="500"/>
                                        <p:tgtEl>
                                          <p:spTgt spid="179">
                                            <p:txEl>
                                              <p:pRg st="3" end="3"/>
                                            </p:txEl>
                                          </p:spTgt>
                                        </p:tgtEl>
                                      </p:cBhvr>
                                    </p:animEffect>
                                  </p:childTnLst>
                                </p:cTn>
                              </p:par>
                            </p:childTnLst>
                          </p:cTn>
                        </p:par>
                        <p:par>
                          <p:cTn id="27" fill="hold">
                            <p:stCondLst>
                              <p:cond delay="3000"/>
                            </p:stCondLst>
                            <p:childTnLst>
                              <p:par>
                                <p:cTn id="28" presetClass="entr" nodeType="afterEffect" presetSubtype="10" presetID="3" grpId="2" fill="hold">
                                  <p:stCondLst>
                                    <p:cond delay="0"/>
                                  </p:stCondLst>
                                  <p:iterate type="el" backwards="0">
                                    <p:tmAbs val="0"/>
                                  </p:iterate>
                                  <p:childTnLst>
                                    <p:set>
                                      <p:cBhvr>
                                        <p:cTn id="29" fill="hold"/>
                                        <p:tgtEl>
                                          <p:spTgt spid="179">
                                            <p:txEl>
                                              <p:pRg st="4" end="4"/>
                                            </p:txEl>
                                          </p:spTgt>
                                        </p:tgtEl>
                                        <p:attrNameLst>
                                          <p:attrName>style.visibility</p:attrName>
                                        </p:attrNameLst>
                                      </p:cBhvr>
                                      <p:to>
                                        <p:strVal val="visible"/>
                                      </p:to>
                                    </p:set>
                                    <p:animEffect filter="blinds(horizontal)" transition="in">
                                      <p:cBhvr>
                                        <p:cTn id="30" dur="500"/>
                                        <p:tgtEl>
                                          <p:spTgt spid="179">
                                            <p:txEl>
                                              <p:pRg st="4" end="4"/>
                                            </p:txEl>
                                          </p:spTgt>
                                        </p:tgtEl>
                                      </p:cBhvr>
                                    </p:animEffect>
                                  </p:childTnLst>
                                </p:cTn>
                              </p:par>
                            </p:childTnLst>
                          </p:cTn>
                        </p:par>
                        <p:par>
                          <p:cTn id="31" fill="hold">
                            <p:stCondLst>
                              <p:cond delay="3500"/>
                            </p:stCondLst>
                            <p:childTnLst>
                              <p:par>
                                <p:cTn id="32" presetClass="entr" nodeType="afterEffect" presetSubtype="10" presetID="3" grpId="2" fill="hold">
                                  <p:stCondLst>
                                    <p:cond delay="0"/>
                                  </p:stCondLst>
                                  <p:iterate type="el" backwards="0">
                                    <p:tmAbs val="0"/>
                                  </p:iterate>
                                  <p:childTnLst>
                                    <p:set>
                                      <p:cBhvr>
                                        <p:cTn id="33" fill="hold"/>
                                        <p:tgtEl>
                                          <p:spTgt spid="179">
                                            <p:txEl>
                                              <p:pRg st="5" end="5"/>
                                            </p:txEl>
                                          </p:spTgt>
                                        </p:tgtEl>
                                        <p:attrNameLst>
                                          <p:attrName>style.visibility</p:attrName>
                                        </p:attrNameLst>
                                      </p:cBhvr>
                                      <p:to>
                                        <p:strVal val="visible"/>
                                      </p:to>
                                    </p:set>
                                    <p:animEffect filter="blinds(horizontal)" transition="in">
                                      <p:cBhvr>
                                        <p:cTn id="34" dur="500"/>
                                        <p:tgtEl>
                                          <p:spTgt spid="179">
                                            <p:txEl>
                                              <p:pRg st="5" end="5"/>
                                            </p:txEl>
                                          </p:spTgt>
                                        </p:tgtEl>
                                      </p:cBhvr>
                                    </p:animEffect>
                                  </p:childTnLst>
                                </p:cTn>
                              </p:par>
                            </p:childTnLst>
                          </p:cTn>
                        </p:par>
                        <p:par>
                          <p:cTn id="35" fill="hold">
                            <p:stCondLst>
                              <p:cond delay="4000"/>
                            </p:stCondLst>
                            <p:childTnLst>
                              <p:par>
                                <p:cTn id="36" presetClass="entr" nodeType="afterEffect" presetSubtype="10" presetID="3" grpId="2" fill="hold">
                                  <p:stCondLst>
                                    <p:cond delay="0"/>
                                  </p:stCondLst>
                                  <p:iterate type="el" backwards="0">
                                    <p:tmAbs val="0"/>
                                  </p:iterate>
                                  <p:childTnLst>
                                    <p:set>
                                      <p:cBhvr>
                                        <p:cTn id="37" fill="hold"/>
                                        <p:tgtEl>
                                          <p:spTgt spid="179">
                                            <p:txEl>
                                              <p:pRg st="6" end="6"/>
                                            </p:txEl>
                                          </p:spTgt>
                                        </p:tgtEl>
                                        <p:attrNameLst>
                                          <p:attrName>style.visibility</p:attrName>
                                        </p:attrNameLst>
                                      </p:cBhvr>
                                      <p:to>
                                        <p:strVal val="visible"/>
                                      </p:to>
                                    </p:set>
                                    <p:animEffect filter="blinds(horizontal)" transition="in">
                                      <p:cBhvr>
                                        <p:cTn id="38" dur="500"/>
                                        <p:tgtEl>
                                          <p:spTgt spid="179">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0" presetID="3" grpId="2" fill="hold">
                                  <p:stCondLst>
                                    <p:cond delay="0"/>
                                  </p:stCondLst>
                                  <p:iterate type="el" backwards="0">
                                    <p:tmAbs val="0"/>
                                  </p:iterate>
                                  <p:childTnLst>
                                    <p:set>
                                      <p:cBhvr>
                                        <p:cTn id="42" fill="hold"/>
                                        <p:tgtEl>
                                          <p:spTgt spid="179">
                                            <p:txEl>
                                              <p:pRg st="7" end="7"/>
                                            </p:txEl>
                                          </p:spTgt>
                                        </p:tgtEl>
                                        <p:attrNameLst>
                                          <p:attrName>style.visibility</p:attrName>
                                        </p:attrNameLst>
                                      </p:cBhvr>
                                      <p:to>
                                        <p:strVal val="visible"/>
                                      </p:to>
                                    </p:set>
                                    <p:animEffect filter="blinds(horizontal)" transition="in">
                                      <p:cBhvr>
                                        <p:cTn id="43" dur="500"/>
                                        <p:tgtEl>
                                          <p:spTgt spid="179">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10" presetID="3" grpId="2" fill="hold">
                                  <p:stCondLst>
                                    <p:cond delay="0"/>
                                  </p:stCondLst>
                                  <p:iterate type="el" backwards="0">
                                    <p:tmAbs val="0"/>
                                  </p:iterate>
                                  <p:childTnLst>
                                    <p:set>
                                      <p:cBhvr>
                                        <p:cTn id="47" fill="hold"/>
                                        <p:tgtEl>
                                          <p:spTgt spid="179">
                                            <p:txEl>
                                              <p:pRg st="8" end="8"/>
                                            </p:txEl>
                                          </p:spTgt>
                                        </p:tgtEl>
                                        <p:attrNameLst>
                                          <p:attrName>style.visibility</p:attrName>
                                        </p:attrNameLst>
                                      </p:cBhvr>
                                      <p:to>
                                        <p:strVal val="visible"/>
                                      </p:to>
                                    </p:set>
                                    <p:animEffect filter="blinds(horizontal)" transition="in">
                                      <p:cBhvr>
                                        <p:cTn id="48" dur="500"/>
                                        <p:tgtEl>
                                          <p:spTgt spid="179">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0" presetID="3" grpId="2" fill="hold">
                                  <p:stCondLst>
                                    <p:cond delay="0"/>
                                  </p:stCondLst>
                                  <p:iterate type="el" backwards="0">
                                    <p:tmAbs val="0"/>
                                  </p:iterate>
                                  <p:childTnLst>
                                    <p:set>
                                      <p:cBhvr>
                                        <p:cTn id="52" fill="hold"/>
                                        <p:tgtEl>
                                          <p:spTgt spid="179">
                                            <p:txEl>
                                              <p:pRg st="9" end="9"/>
                                            </p:txEl>
                                          </p:spTgt>
                                        </p:tgtEl>
                                        <p:attrNameLst>
                                          <p:attrName>style.visibility</p:attrName>
                                        </p:attrNameLst>
                                      </p:cBhvr>
                                      <p:to>
                                        <p:strVal val="visible"/>
                                      </p:to>
                                    </p:set>
                                    <p:animEffect filter="blinds(horizontal)" transition="in">
                                      <p:cBhvr>
                                        <p:cTn id="53" dur="500"/>
                                        <p:tgtEl>
                                          <p:spTgt spid="179">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10" presetID="3" grpId="2" fill="hold">
                                  <p:stCondLst>
                                    <p:cond delay="0"/>
                                  </p:stCondLst>
                                  <p:iterate type="el" backwards="0">
                                    <p:tmAbs val="0"/>
                                  </p:iterate>
                                  <p:childTnLst>
                                    <p:set>
                                      <p:cBhvr>
                                        <p:cTn id="57" fill="hold"/>
                                        <p:tgtEl>
                                          <p:spTgt spid="179">
                                            <p:txEl>
                                              <p:pRg st="10" end="10"/>
                                            </p:txEl>
                                          </p:spTgt>
                                        </p:tgtEl>
                                        <p:attrNameLst>
                                          <p:attrName>style.visibility</p:attrName>
                                        </p:attrNameLst>
                                      </p:cBhvr>
                                      <p:to>
                                        <p:strVal val="visible"/>
                                      </p:to>
                                    </p:set>
                                    <p:animEffect filter="blinds(horizontal)" transition="in">
                                      <p:cBhvr>
                                        <p:cTn id="58" dur="500"/>
                                        <p:tgtEl>
                                          <p:spTgt spid="179">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10" presetID="3" grpId="2" fill="hold">
                                  <p:stCondLst>
                                    <p:cond delay="0"/>
                                  </p:stCondLst>
                                  <p:iterate type="el" backwards="0">
                                    <p:tmAbs val="0"/>
                                  </p:iterate>
                                  <p:childTnLst>
                                    <p:set>
                                      <p:cBhvr>
                                        <p:cTn id="62" fill="hold"/>
                                        <p:tgtEl>
                                          <p:spTgt spid="179">
                                            <p:txEl>
                                              <p:pRg st="11" end="11"/>
                                            </p:txEl>
                                          </p:spTgt>
                                        </p:tgtEl>
                                        <p:attrNameLst>
                                          <p:attrName>style.visibility</p:attrName>
                                        </p:attrNameLst>
                                      </p:cBhvr>
                                      <p:to>
                                        <p:strVal val="visible"/>
                                      </p:to>
                                    </p:set>
                                    <p:animEffect filter="blinds(horizontal)" transition="in">
                                      <p:cBhvr>
                                        <p:cTn id="63" dur="500"/>
                                        <p:tgtEl>
                                          <p:spTgt spid="179">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Class="entr" nodeType="clickEffect" presetSubtype="10" presetID="3" grpId="2" fill="hold">
                                  <p:stCondLst>
                                    <p:cond delay="0"/>
                                  </p:stCondLst>
                                  <p:iterate type="el" backwards="0">
                                    <p:tmAbs val="0"/>
                                  </p:iterate>
                                  <p:childTnLst>
                                    <p:set>
                                      <p:cBhvr>
                                        <p:cTn id="67" fill="hold"/>
                                        <p:tgtEl>
                                          <p:spTgt spid="179">
                                            <p:txEl>
                                              <p:pRg st="12" end="12"/>
                                            </p:txEl>
                                          </p:spTgt>
                                        </p:tgtEl>
                                        <p:attrNameLst>
                                          <p:attrName>style.visibility</p:attrName>
                                        </p:attrNameLst>
                                      </p:cBhvr>
                                      <p:to>
                                        <p:strVal val="visible"/>
                                      </p:to>
                                    </p:set>
                                    <p:animEffect filter="blinds(horizontal)" transition="in">
                                      <p:cBhvr>
                                        <p:cTn id="68" dur="500"/>
                                        <p:tgtEl>
                                          <p:spTgt spid="179">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10" presetID="3" grpId="2" fill="hold">
                                  <p:stCondLst>
                                    <p:cond delay="0"/>
                                  </p:stCondLst>
                                  <p:iterate type="el" backwards="0">
                                    <p:tmAbs val="0"/>
                                  </p:iterate>
                                  <p:childTnLst>
                                    <p:set>
                                      <p:cBhvr>
                                        <p:cTn id="72" fill="hold"/>
                                        <p:tgtEl>
                                          <p:spTgt spid="179">
                                            <p:txEl>
                                              <p:pRg st="13" end="13"/>
                                            </p:txEl>
                                          </p:spTgt>
                                        </p:tgtEl>
                                        <p:attrNameLst>
                                          <p:attrName>style.visibility</p:attrName>
                                        </p:attrNameLst>
                                      </p:cBhvr>
                                      <p:to>
                                        <p:strVal val="visible"/>
                                      </p:to>
                                    </p:set>
                                    <p:animEffect filter="blinds(horizontal)" transition="in">
                                      <p:cBhvr>
                                        <p:cTn id="73" dur="500"/>
                                        <p:tgtEl>
                                          <p:spTgt spid="179">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10" presetID="3" grpId="2" fill="hold">
                                  <p:stCondLst>
                                    <p:cond delay="0"/>
                                  </p:stCondLst>
                                  <p:iterate type="el" backwards="0">
                                    <p:tmAbs val="0"/>
                                  </p:iterate>
                                  <p:childTnLst>
                                    <p:set>
                                      <p:cBhvr>
                                        <p:cTn id="77" fill="hold"/>
                                        <p:tgtEl>
                                          <p:spTgt spid="179">
                                            <p:txEl>
                                              <p:pRg st="14" end="14"/>
                                            </p:txEl>
                                          </p:spTgt>
                                        </p:tgtEl>
                                        <p:attrNameLst>
                                          <p:attrName>style.visibility</p:attrName>
                                        </p:attrNameLst>
                                      </p:cBhvr>
                                      <p:to>
                                        <p:strVal val="visible"/>
                                      </p:to>
                                    </p:set>
                                    <p:animEffect filter="blinds(horizontal)" transition="in">
                                      <p:cBhvr>
                                        <p:cTn id="78" dur="500"/>
                                        <p:tgtEl>
                                          <p:spTgt spid="179">
                                            <p:txEl>
                                              <p:pRg st="14" end="14"/>
                                            </p:txEl>
                                          </p:spTgt>
                                        </p:tgtEl>
                                      </p:cBhvr>
                                    </p:animEffect>
                                  </p:childTnLst>
                                </p:cTn>
                              </p:par>
                            </p:childTnLst>
                          </p:cTn>
                        </p:par>
                        <p:par>
                          <p:cTn id="79" fill="hold">
                            <p:stCondLst>
                              <p:cond delay="500"/>
                            </p:stCondLst>
                            <p:childTnLst>
                              <p:par>
                                <p:cTn id="80" presetClass="entr" nodeType="afterEffect" presetSubtype="0" presetID="1" grpId="3" fill="hold">
                                  <p:stCondLst>
                                    <p:cond delay="0"/>
                                  </p:stCondLst>
                                  <p:iterate type="el" backwards="0">
                                    <p:tmAbs val="0"/>
                                  </p:iterate>
                                  <p:childTnLst>
                                    <p:set>
                                      <p:cBhvr>
                                        <p:cTn id="81" fill="hold"/>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 grpId="3"/>
      <p:bldP build="p" bldLvl="5" animBg="1" rev="0" advAuto="0" spid="179" grpId="2"/>
      <p:bldP build="whole" bldLvl="1" animBg="1" rev="0" advAuto="0" spid="178"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82" name="IMG_2423.jpeg" descr="IMG_2423.jpeg"/>
          <p:cNvPicPr>
            <a:picLocks noChangeAspect="1"/>
          </p:cNvPicPr>
          <p:nvPr/>
        </p:nvPicPr>
        <p:blipFill>
          <a:blip r:embed="rId2">
            <a:extLst/>
          </a:blip>
          <a:srcRect l="0" t="9033" r="0" b="15988"/>
          <a:stretch>
            <a:fillRect/>
          </a:stretch>
        </p:blipFill>
        <p:spPr>
          <a:xfrm>
            <a:off x="3291" y="3479"/>
            <a:ext cx="9137417" cy="6851042"/>
          </a:xfrm>
          <a:prstGeom prst="rect">
            <a:avLst/>
          </a:prstGeom>
          <a:ln w="12700">
            <a:miter lim="400000"/>
          </a:ln>
        </p:spPr>
      </p:pic>
      <p:sp>
        <p:nvSpPr>
          <p:cNvPr id="183" name="Rectangle"/>
          <p:cNvSpPr/>
          <p:nvPr/>
        </p:nvSpPr>
        <p:spPr>
          <a:xfrm>
            <a:off x="1230553" y="1597344"/>
            <a:ext cx="3969342" cy="4816811"/>
          </a:xfrm>
          <a:prstGeom prst="rect">
            <a:avLst/>
          </a:prstGeom>
          <a:solidFill>
            <a:srgbClr val="FFFFFF">
              <a:alpha val="72558"/>
            </a:srgbClr>
          </a:solidFill>
          <a:ln w="25400">
            <a:solidFill>
              <a:schemeClr val="accent2">
                <a:lumOff val="16690"/>
                <a:alpha val="72558"/>
              </a:schemeClr>
            </a:solidFill>
          </a:ln>
        </p:spPr>
        <p:txBody>
          <a:bodyPr lIns="46037" tIns="46037" rIns="46037" bIns="46037"/>
          <a:lstStyle/>
          <a:p>
            <a:pPr>
              <a:buClrTx/>
              <a:buSzTx/>
              <a:buNone/>
            </a:pPr>
          </a:p>
        </p:txBody>
      </p:sp>
      <p:sp>
        <p:nvSpPr>
          <p:cNvPr id="184" name="La qualification VFR de nuit…"/>
          <p:cNvSpPr txBox="1"/>
          <p:nvPr>
            <p:ph type="title" idx="4294967295"/>
          </p:nvPr>
        </p:nvSpPr>
        <p:spPr>
          <a:xfrm>
            <a:off x="1549400" y="2032000"/>
            <a:ext cx="3616503" cy="4207620"/>
          </a:xfrm>
          <a:prstGeom prst="rect">
            <a:avLst/>
          </a:prstGeom>
        </p:spPr>
        <p:txBody>
          <a:bodyPr>
            <a:normAutofit fontScale="100000" lnSpcReduction="0"/>
          </a:bodyPr>
          <a:lstStyle/>
          <a:p>
            <a:pPr defTabSz="694944">
              <a:defRPr sz="1824"/>
            </a:pPr>
            <a:r>
              <a:t>La qualification VFR de nuit </a:t>
            </a:r>
          </a:p>
          <a:p>
            <a:pPr defTabSz="694944">
              <a:defRPr sz="1824"/>
            </a:pPr>
          </a:p>
          <a:p>
            <a:pPr defTabSz="694944">
              <a:defRPr sz="1824"/>
            </a:pPr>
            <a:r>
              <a:t>La nuit</a:t>
            </a:r>
          </a:p>
          <a:p>
            <a:pPr defTabSz="694944">
              <a:defRPr sz="1824"/>
            </a:pPr>
          </a:p>
          <a:p>
            <a:pPr defTabSz="694944">
              <a:defRPr sz="1824"/>
            </a:pPr>
            <a:r>
              <a:rPr b="1">
                <a:solidFill>
                  <a:srgbClr val="FF37C4"/>
                </a:solidFill>
                <a:latin typeface="+mn-lt"/>
                <a:ea typeface="+mn-ea"/>
                <a:cs typeface="+mn-cs"/>
                <a:sym typeface="Arial"/>
              </a:rPr>
              <a:t>Equipements pour le vol de nuit</a:t>
            </a:r>
            <a:br>
              <a:rPr i="1"/>
            </a:br>
            <a:br>
              <a:rPr i="1"/>
            </a:br>
            <a:r>
              <a:rPr i="1"/>
              <a:t>Type de nuit</a:t>
            </a:r>
            <a:br>
              <a:rPr i="1"/>
            </a:br>
            <a:br>
              <a:rPr i="1"/>
            </a:br>
            <a:r>
              <a:rPr i="1"/>
              <a:t>Balisage de nuit</a:t>
            </a:r>
            <a:br>
              <a:rPr i="1"/>
            </a:br>
            <a:br>
              <a:rPr i="1"/>
            </a:br>
            <a:r>
              <a:rPr i="1"/>
              <a:t>Le pilotage en VDN</a:t>
            </a:r>
            <a:br>
              <a:rPr i="1"/>
            </a:br>
            <a:br>
              <a:rPr i="1"/>
            </a:br>
            <a:r>
              <a:rPr i="1"/>
              <a:t>Réglementation</a:t>
            </a:r>
            <a:br>
              <a:rPr i="1"/>
            </a:br>
            <a:br>
              <a:rPr i="1"/>
            </a:br>
            <a:r>
              <a:rPr i="1"/>
              <a:t>Météo nocturne</a:t>
            </a:r>
          </a:p>
        </p:txBody>
      </p:sp>
      <p:sp>
        <p:nvSpPr>
          <p:cNvPr id="185" name="VOL DE NUIT (VDN)"/>
          <p:cNvSpPr txBox="1"/>
          <p:nvPr/>
        </p:nvSpPr>
        <p:spPr>
          <a:xfrm>
            <a:off x="533400" y="553232"/>
            <a:ext cx="8077200"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3600">
                <a:solidFill>
                  <a:srgbClr val="FFFFFF"/>
                </a:solidFill>
                <a:effectLst>
                  <a:outerShdw sx="100000" sy="100000" kx="0" ky="0" algn="b" rotWithShape="0" blurRad="12700" dist="63500" dir="8460000">
                    <a:srgbClr val="000000"/>
                  </a:outerShdw>
                </a:effectLst>
                <a:latin typeface="Franklin Gothic Book"/>
                <a:ea typeface="Franklin Gothic Book"/>
                <a:cs typeface="Franklin Gothic Book"/>
                <a:sym typeface="Franklin Gothic Book"/>
              </a:defRPr>
            </a:lvl1pPr>
          </a:lstStyle>
          <a:p>
            <a:pPr/>
            <a:r>
              <a:t>VOL DE NUIT (VDN)</a:t>
            </a:r>
          </a:p>
        </p:txBody>
      </p:sp>
      <p:sp>
        <p:nvSpPr>
          <p:cNvPr id="18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83"/>
                                        </p:tgtEl>
                                        <p:attrNameLst>
                                          <p:attrName>style.visibility</p:attrName>
                                        </p:attrNameLst>
                                      </p:cBhvr>
                                      <p:to>
                                        <p:strVal val="visible"/>
                                      </p:to>
                                    </p:set>
                                    <p:anim calcmode="lin" valueType="num">
                                      <p:cBhvr>
                                        <p:cTn id="7" dur="500" fill="hold"/>
                                        <p:tgtEl>
                                          <p:spTgt spid="183"/>
                                        </p:tgtEl>
                                        <p:attrNameLst>
                                          <p:attrName>ppt_x</p:attrName>
                                        </p:attrNameLst>
                                      </p:cBhvr>
                                      <p:tavLst>
                                        <p:tav tm="0">
                                          <p:val>
                                            <p:strVal val="0-#ppt_w/2"/>
                                          </p:val>
                                        </p:tav>
                                        <p:tav tm="100000">
                                          <p:val>
                                            <p:strVal val="#ppt_x"/>
                                          </p:val>
                                        </p:tav>
                                      </p:tavLst>
                                    </p:anim>
                                    <p:anim calcmode="lin" valueType="num">
                                      <p:cBhvr>
                                        <p:cTn id="8" dur="500" fill="hold"/>
                                        <p:tgtEl>
                                          <p:spTgt spid="18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wd" backwards="0">
                                    <p:tmAbs val="0"/>
                                  </p:iterate>
                                  <p:childTnLst>
                                    <p:set>
                                      <p:cBhvr>
                                        <p:cTn id="11" fill="hold"/>
                                        <p:tgtEl>
                                          <p:spTgt spid="184"/>
                                        </p:tgtEl>
                                        <p:attrNameLst>
                                          <p:attrName>style.visibility</p:attrName>
                                        </p:attrNameLst>
                                      </p:cBhvr>
                                      <p:to>
                                        <p:strVal val="visible"/>
                                      </p:to>
                                    </p:set>
                                    <p:anim calcmode="lin" valueType="num">
                                      <p:cBhvr>
                                        <p:cTn id="12" dur="1500" fill="hold"/>
                                        <p:tgtEl>
                                          <p:spTgt spid="184"/>
                                        </p:tgtEl>
                                        <p:attrNameLst>
                                          <p:attrName>ppt_x</p:attrName>
                                        </p:attrNameLst>
                                      </p:cBhvr>
                                      <p:tavLst>
                                        <p:tav tm="0">
                                          <p:val>
                                            <p:strVal val="0-#ppt_w/2"/>
                                          </p:val>
                                        </p:tav>
                                        <p:tav tm="100000">
                                          <p:val>
                                            <p:strVal val="#ppt_x"/>
                                          </p:val>
                                        </p:tav>
                                      </p:tavLst>
                                    </p:anim>
                                    <p:anim calcmode="lin" valueType="num">
                                      <p:cBhvr>
                                        <p:cTn id="13" dur="1500" fill="hold"/>
                                        <p:tgtEl>
                                          <p:spTgt spid="18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0" presetID="1" grpId="3" fill="hold">
                                  <p:stCondLst>
                                    <p:cond delay="0"/>
                                  </p:stCondLst>
                                  <p:iterate type="el" backwards="0">
                                    <p:tmAbs val="0"/>
                                  </p:iterate>
                                  <p:childTnLst>
                                    <p:set>
                                      <p:cBhvr>
                                        <p:cTn id="16" fill="hold"/>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 grpId="2"/>
      <p:bldP build="whole" bldLvl="1" animBg="1" rev="0" advAuto="0" spid="186" grpId="3"/>
      <p:bldP build="whole" bldLvl="1" animBg="1" rev="0" advAuto="0" spid="183"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EQUIPEMENTS POUR LE VOL DE NUIT"/>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EQUIPEMENTS POUR LE VOL DE NUIT</a:t>
            </a:r>
          </a:p>
        </p:txBody>
      </p:sp>
      <p:sp>
        <p:nvSpPr>
          <p:cNvPr id="189" name="Equipements requis pour VFR de nuit…"/>
          <p:cNvSpPr txBox="1"/>
          <p:nvPr/>
        </p:nvSpPr>
        <p:spPr>
          <a:xfrm>
            <a:off x="457200" y="1600200"/>
            <a:ext cx="7467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02335" indent="-367284" defTabSz="877823">
              <a:spcBef>
                <a:spcPts val="600"/>
              </a:spcBef>
              <a:buClr>
                <a:schemeClr val="accent2">
                  <a:lumOff val="16690"/>
                </a:schemeClr>
              </a:buClr>
              <a:buSzPct val="80000"/>
              <a:buChar char="⦿"/>
              <a:defRPr sz="2880">
                <a:solidFill>
                  <a:srgbClr val="FFFFFF"/>
                </a:solidFill>
                <a:latin typeface="Franklin Gothic Book"/>
                <a:ea typeface="Franklin Gothic Book"/>
                <a:cs typeface="Franklin Gothic Book"/>
                <a:sym typeface="Franklin Gothic Book"/>
              </a:defRPr>
            </a:pPr>
            <a:r>
              <a:t>Equipements requis pour VFR de nuit</a:t>
            </a:r>
          </a:p>
          <a:p>
            <a:pPr marL="402335" indent="-367284" defTabSz="877823">
              <a:spcBef>
                <a:spcPts val="600"/>
              </a:spcBef>
              <a:buClr>
                <a:schemeClr val="accent2">
                  <a:lumOff val="16690"/>
                </a:schemeClr>
              </a:buClr>
              <a:buSzPct val="80000"/>
              <a:buChar char="⦿"/>
              <a:defRPr sz="2880">
                <a:solidFill>
                  <a:srgbClr val="FFFFFF"/>
                </a:solidFill>
                <a:latin typeface="Franklin Gothic Book"/>
                <a:ea typeface="Franklin Gothic Book"/>
                <a:cs typeface="Franklin Gothic Book"/>
                <a:sym typeface="Franklin Gothic Book"/>
              </a:defRPr>
            </a:pPr>
            <a:r>
              <a:t>Quelques exercices (déjà ?)</a:t>
            </a:r>
          </a:p>
          <a:p>
            <a:pPr marL="402335" indent="-367284" defTabSz="877823">
              <a:spcBef>
                <a:spcPts val="600"/>
              </a:spcBef>
              <a:buClr>
                <a:schemeClr val="accent2">
                  <a:lumOff val="16690"/>
                </a:schemeClr>
              </a:buClr>
              <a:buSzPct val="80000"/>
              <a:buChar char="⦿"/>
              <a:defRPr sz="2880">
                <a:solidFill>
                  <a:srgbClr val="FFFFFF"/>
                </a:solidFill>
                <a:latin typeface="Franklin Gothic Book"/>
                <a:ea typeface="Franklin Gothic Book"/>
                <a:cs typeface="Franklin Gothic Book"/>
                <a:sym typeface="Franklin Gothic Book"/>
              </a:defRPr>
            </a:pPr>
            <a:r>
              <a:t>Equipements de secours </a:t>
            </a:r>
          </a:p>
          <a:p>
            <a:pPr marL="402335" indent="-367284" defTabSz="877823">
              <a:spcBef>
                <a:spcPts val="600"/>
              </a:spcBef>
              <a:buClr>
                <a:schemeClr val="accent2">
                  <a:lumOff val="16690"/>
                </a:schemeClr>
              </a:buClr>
              <a:buSzPct val="80000"/>
              <a:buChar char="⦿"/>
              <a:defRPr sz="2880">
                <a:solidFill>
                  <a:srgbClr val="FFFFFF"/>
                </a:solidFill>
                <a:latin typeface="Franklin Gothic Book"/>
                <a:ea typeface="Franklin Gothic Book"/>
                <a:cs typeface="Franklin Gothic Book"/>
                <a:sym typeface="Franklin Gothic Book"/>
              </a:defRPr>
            </a:pPr>
            <a:r>
              <a:t>Eclairage de secours</a:t>
            </a:r>
          </a:p>
          <a:p>
            <a:pPr marL="402335" indent="-367284" defTabSz="877823">
              <a:spcBef>
                <a:spcPts val="600"/>
              </a:spcBef>
              <a:buClr>
                <a:schemeClr val="accent2">
                  <a:lumOff val="16690"/>
                </a:schemeClr>
              </a:buClr>
              <a:buSzPct val="80000"/>
              <a:buChar char="⦿"/>
              <a:defRPr sz="2880">
                <a:solidFill>
                  <a:srgbClr val="FFFFFF"/>
                </a:solidFill>
                <a:latin typeface="Franklin Gothic Book"/>
                <a:ea typeface="Franklin Gothic Book"/>
                <a:cs typeface="Franklin Gothic Book"/>
                <a:sym typeface="Franklin Gothic Book"/>
              </a:defRPr>
            </a:pPr>
            <a:r>
              <a:t>Equipement de secours optionnel</a:t>
            </a:r>
          </a:p>
          <a:p>
            <a:pPr marL="402335" indent="-367284" defTabSz="877823">
              <a:spcBef>
                <a:spcPts val="600"/>
              </a:spcBef>
              <a:buClr>
                <a:schemeClr val="accent2">
                  <a:lumOff val="16690"/>
                </a:schemeClr>
              </a:buClr>
              <a:buSzPct val="80000"/>
              <a:buChar char="⦿"/>
              <a:defRPr sz="2880">
                <a:solidFill>
                  <a:srgbClr val="FFFFFF"/>
                </a:solidFill>
                <a:latin typeface="Franklin Gothic Book"/>
                <a:ea typeface="Franklin Gothic Book"/>
                <a:cs typeface="Franklin Gothic Book"/>
                <a:sym typeface="Franklin Gothic Book"/>
              </a:defRPr>
            </a:pPr>
            <a:r>
              <a:t>Feux réglementaires</a:t>
            </a:r>
          </a:p>
          <a:p>
            <a:pPr marL="402335" indent="-367284" defTabSz="877823">
              <a:spcBef>
                <a:spcPts val="600"/>
              </a:spcBef>
              <a:buClr>
                <a:schemeClr val="accent2">
                  <a:lumOff val="16690"/>
                </a:schemeClr>
              </a:buClr>
              <a:buSzPct val="80000"/>
              <a:buChar char="⦿"/>
              <a:defRPr sz="2880">
                <a:solidFill>
                  <a:srgbClr val="FFFFFF"/>
                </a:solidFill>
                <a:latin typeface="Franklin Gothic Book"/>
                <a:ea typeface="Franklin Gothic Book"/>
                <a:cs typeface="Franklin Gothic Book"/>
                <a:sym typeface="Franklin Gothic Book"/>
              </a:defRPr>
            </a:pPr>
            <a:r>
              <a:t>Feux de positions</a:t>
            </a:r>
          </a:p>
          <a:p>
            <a:pPr marL="402335" indent="-367284" defTabSz="877823">
              <a:spcBef>
                <a:spcPts val="600"/>
              </a:spcBef>
              <a:buClr>
                <a:schemeClr val="accent2">
                  <a:lumOff val="16690"/>
                </a:schemeClr>
              </a:buClr>
              <a:buSzPct val="80000"/>
              <a:buChar char="⦿"/>
              <a:defRPr sz="2880">
                <a:solidFill>
                  <a:srgbClr val="FFFFFF"/>
                </a:solidFill>
                <a:latin typeface="Franklin Gothic Book"/>
                <a:ea typeface="Franklin Gothic Book"/>
                <a:cs typeface="Franklin Gothic Book"/>
                <a:sym typeface="Franklin Gothic Book"/>
              </a:defRPr>
            </a:pPr>
            <a:r>
              <a:t>Feux anti-collision</a:t>
            </a:r>
          </a:p>
          <a:p>
            <a:pPr marL="402335" indent="-367284" defTabSz="877823">
              <a:spcBef>
                <a:spcPts val="600"/>
              </a:spcBef>
              <a:buClr>
                <a:schemeClr val="accent2">
                  <a:lumOff val="16690"/>
                </a:schemeClr>
              </a:buClr>
              <a:buSzPct val="80000"/>
              <a:buChar char="⦿"/>
              <a:defRPr sz="2880">
                <a:solidFill>
                  <a:srgbClr val="FFFFFF"/>
                </a:solidFill>
                <a:latin typeface="Franklin Gothic Book"/>
                <a:ea typeface="Franklin Gothic Book"/>
                <a:cs typeface="Franklin Gothic Book"/>
                <a:sym typeface="Franklin Gothic Book"/>
              </a:defRPr>
            </a:pPr>
            <a:r>
              <a:t>Quelques exercices (encore !)</a:t>
            </a:r>
          </a:p>
        </p:txBody>
      </p:sp>
      <p:sp>
        <p:nvSpPr>
          <p:cNvPr id="19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500"/>
                                  </p:stCondLst>
                                  <p:iterate type="el" backwards="0">
                                    <p:tmAbs val="0"/>
                                  </p:iterate>
                                  <p:childTnLst>
                                    <p:set>
                                      <p:cBhvr>
                                        <p:cTn id="6" fill="hold"/>
                                        <p:tgtEl>
                                          <p:spTgt spid="188"/>
                                        </p:tgtEl>
                                        <p:attrNameLst>
                                          <p:attrName>style.visibility</p:attrName>
                                        </p:attrNameLst>
                                      </p:cBhvr>
                                      <p:to>
                                        <p:strVal val="visible"/>
                                      </p:to>
                                    </p:set>
                                    <p:anim calcmode="lin" valueType="num">
                                      <p:cBhvr>
                                        <p:cTn id="7" dur="500" fill="hold"/>
                                        <p:tgtEl>
                                          <p:spTgt spid="188"/>
                                        </p:tgtEl>
                                        <p:attrNameLst>
                                          <p:attrName>ppt_x</p:attrName>
                                        </p:attrNameLst>
                                      </p:cBhvr>
                                      <p:tavLst>
                                        <p:tav tm="0">
                                          <p:val>
                                            <p:strVal val="#ppt_x"/>
                                          </p:val>
                                        </p:tav>
                                        <p:tav tm="100000">
                                          <p:val>
                                            <p:strVal val="#ppt_x"/>
                                          </p:val>
                                        </p:tav>
                                      </p:tavLst>
                                    </p:anim>
                                    <p:anim calcmode="lin" valueType="num">
                                      <p:cBhvr>
                                        <p:cTn id="8" dur="500" fill="hold"/>
                                        <p:tgtEl>
                                          <p:spTgt spid="18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500"/>
                                  </p:stCondLst>
                                  <p:iterate type="el" backwards="0">
                                    <p:tmAbs val="0"/>
                                  </p:iterate>
                                  <p:childTnLst>
                                    <p:set>
                                      <p:cBhvr>
                                        <p:cTn id="11" fill="hold"/>
                                        <p:tgtEl>
                                          <p:spTgt spid="189">
                                            <p:bg/>
                                          </p:spTgt>
                                        </p:tgtEl>
                                        <p:attrNameLst>
                                          <p:attrName>style.visibility</p:attrName>
                                        </p:attrNameLst>
                                      </p:cBhvr>
                                      <p:to>
                                        <p:strVal val="visible"/>
                                      </p:to>
                                    </p:set>
                                    <p:anim calcmode="lin" valueType="num">
                                      <p:cBhvr>
                                        <p:cTn id="12" dur="500" fill="hold"/>
                                        <p:tgtEl>
                                          <p:spTgt spid="189">
                                            <p:bg/>
                                          </p:spTgt>
                                        </p:tgtEl>
                                        <p:attrNameLst>
                                          <p:attrName>ppt_x</p:attrName>
                                        </p:attrNameLst>
                                      </p:cBhvr>
                                      <p:tavLst>
                                        <p:tav tm="0">
                                          <p:val>
                                            <p:strVal val="#ppt_x"/>
                                          </p:val>
                                        </p:tav>
                                        <p:tav tm="100000">
                                          <p:val>
                                            <p:strVal val="#ppt_x"/>
                                          </p:val>
                                        </p:tav>
                                      </p:tavLst>
                                    </p:anim>
                                    <p:anim calcmode="lin" valueType="num">
                                      <p:cBhvr>
                                        <p:cTn id="13" dur="500" fill="hold"/>
                                        <p:tgtEl>
                                          <p:spTgt spid="189">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500"/>
                                  </p:stCondLst>
                                  <p:iterate type="el" backwards="0">
                                    <p:tmAbs val="0"/>
                                  </p:iterate>
                                  <p:childTnLst>
                                    <p:set>
                                      <p:cBhvr>
                                        <p:cTn id="15" fill="hold"/>
                                        <p:tgtEl>
                                          <p:spTgt spid="189">
                                            <p:txEl>
                                              <p:pRg st="0" end="0"/>
                                            </p:txEl>
                                          </p:spTgt>
                                        </p:tgtEl>
                                        <p:attrNameLst>
                                          <p:attrName>style.visibility</p:attrName>
                                        </p:attrNameLst>
                                      </p:cBhvr>
                                      <p:to>
                                        <p:strVal val="visible"/>
                                      </p:to>
                                    </p:set>
                                    <p:anim calcmode="lin" valueType="num">
                                      <p:cBhvr>
                                        <p:cTn id="16" dur="500" fill="hold"/>
                                        <p:tgtEl>
                                          <p:spTgt spid="18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89">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Class="entr" nodeType="afterEffect" presetSubtype="4" presetID="2" grpId="2" fill="hold">
                                  <p:stCondLst>
                                    <p:cond delay="0"/>
                                  </p:stCondLst>
                                  <p:iterate type="el" backwards="0">
                                    <p:tmAbs val="0"/>
                                  </p:iterate>
                                  <p:childTnLst>
                                    <p:set>
                                      <p:cBhvr>
                                        <p:cTn id="20" fill="hold"/>
                                        <p:tgtEl>
                                          <p:spTgt spid="189">
                                            <p:txEl>
                                              <p:pRg st="1" end="1"/>
                                            </p:txEl>
                                          </p:spTgt>
                                        </p:tgtEl>
                                        <p:attrNameLst>
                                          <p:attrName>style.visibility</p:attrName>
                                        </p:attrNameLst>
                                      </p:cBhvr>
                                      <p:to>
                                        <p:strVal val="visible"/>
                                      </p:to>
                                    </p:set>
                                    <p:anim calcmode="lin" valueType="num">
                                      <p:cBhvr>
                                        <p:cTn id="21" dur="500" fill="hold"/>
                                        <p:tgtEl>
                                          <p:spTgt spid="189">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189">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Class="entr" nodeType="afterEffect" presetSubtype="4" presetID="2" grpId="2" fill="hold">
                                  <p:stCondLst>
                                    <p:cond delay="0"/>
                                  </p:stCondLst>
                                  <p:iterate type="el" backwards="0">
                                    <p:tmAbs val="0"/>
                                  </p:iterate>
                                  <p:childTnLst>
                                    <p:set>
                                      <p:cBhvr>
                                        <p:cTn id="25" fill="hold"/>
                                        <p:tgtEl>
                                          <p:spTgt spid="189">
                                            <p:txEl>
                                              <p:pRg st="2" end="2"/>
                                            </p:txEl>
                                          </p:spTgt>
                                        </p:tgtEl>
                                        <p:attrNameLst>
                                          <p:attrName>style.visibility</p:attrName>
                                        </p:attrNameLst>
                                      </p:cBhvr>
                                      <p:to>
                                        <p:strVal val="visible"/>
                                      </p:to>
                                    </p:set>
                                    <p:anim calcmode="lin" valueType="num">
                                      <p:cBhvr>
                                        <p:cTn id="26" dur="500" fill="hold"/>
                                        <p:tgtEl>
                                          <p:spTgt spid="189">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189">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Class="entr" nodeType="afterEffect" presetSubtype="4" presetID="2" grpId="2" fill="hold">
                                  <p:stCondLst>
                                    <p:cond delay="0"/>
                                  </p:stCondLst>
                                  <p:iterate type="el" backwards="0">
                                    <p:tmAbs val="0"/>
                                  </p:iterate>
                                  <p:childTnLst>
                                    <p:set>
                                      <p:cBhvr>
                                        <p:cTn id="30" fill="hold"/>
                                        <p:tgtEl>
                                          <p:spTgt spid="189">
                                            <p:txEl>
                                              <p:pRg st="3" end="3"/>
                                            </p:txEl>
                                          </p:spTgt>
                                        </p:tgtEl>
                                        <p:attrNameLst>
                                          <p:attrName>style.visibility</p:attrName>
                                        </p:attrNameLst>
                                      </p:cBhvr>
                                      <p:to>
                                        <p:strVal val="visible"/>
                                      </p:to>
                                    </p:set>
                                    <p:anim calcmode="lin" valueType="num">
                                      <p:cBhvr>
                                        <p:cTn id="31" dur="500" fill="hold"/>
                                        <p:tgtEl>
                                          <p:spTgt spid="189">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189">
                                            <p:txEl>
                                              <p:pRg st="3" end="3"/>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Class="entr" nodeType="afterEffect" presetSubtype="4" presetID="2" grpId="2" fill="hold">
                                  <p:stCondLst>
                                    <p:cond delay="0"/>
                                  </p:stCondLst>
                                  <p:iterate type="el" backwards="0">
                                    <p:tmAbs val="0"/>
                                  </p:iterate>
                                  <p:childTnLst>
                                    <p:set>
                                      <p:cBhvr>
                                        <p:cTn id="35" fill="hold"/>
                                        <p:tgtEl>
                                          <p:spTgt spid="189">
                                            <p:txEl>
                                              <p:pRg st="4" end="4"/>
                                            </p:txEl>
                                          </p:spTgt>
                                        </p:tgtEl>
                                        <p:attrNameLst>
                                          <p:attrName>style.visibility</p:attrName>
                                        </p:attrNameLst>
                                      </p:cBhvr>
                                      <p:to>
                                        <p:strVal val="visible"/>
                                      </p:to>
                                    </p:set>
                                    <p:anim calcmode="lin" valueType="num">
                                      <p:cBhvr>
                                        <p:cTn id="36" dur="500" fill="hold"/>
                                        <p:tgtEl>
                                          <p:spTgt spid="189">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189">
                                            <p:txEl>
                                              <p:pRg st="4" end="4"/>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Class="entr" nodeType="afterEffect" presetSubtype="4" presetID="2" grpId="2" fill="hold">
                                  <p:stCondLst>
                                    <p:cond delay="0"/>
                                  </p:stCondLst>
                                  <p:iterate type="el" backwards="0">
                                    <p:tmAbs val="0"/>
                                  </p:iterate>
                                  <p:childTnLst>
                                    <p:set>
                                      <p:cBhvr>
                                        <p:cTn id="40" fill="hold"/>
                                        <p:tgtEl>
                                          <p:spTgt spid="189">
                                            <p:txEl>
                                              <p:pRg st="5" end="5"/>
                                            </p:txEl>
                                          </p:spTgt>
                                        </p:tgtEl>
                                        <p:attrNameLst>
                                          <p:attrName>style.visibility</p:attrName>
                                        </p:attrNameLst>
                                      </p:cBhvr>
                                      <p:to>
                                        <p:strVal val="visible"/>
                                      </p:to>
                                    </p:set>
                                    <p:anim calcmode="lin" valueType="num">
                                      <p:cBhvr>
                                        <p:cTn id="41" dur="500" fill="hold"/>
                                        <p:tgtEl>
                                          <p:spTgt spid="189">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189">
                                            <p:txEl>
                                              <p:pRg st="5" end="5"/>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Class="entr" nodeType="afterEffect" presetSubtype="4" presetID="2" grpId="2" fill="hold">
                                  <p:stCondLst>
                                    <p:cond delay="0"/>
                                  </p:stCondLst>
                                  <p:iterate type="el" backwards="0">
                                    <p:tmAbs val="0"/>
                                  </p:iterate>
                                  <p:childTnLst>
                                    <p:set>
                                      <p:cBhvr>
                                        <p:cTn id="45" fill="hold"/>
                                        <p:tgtEl>
                                          <p:spTgt spid="189">
                                            <p:txEl>
                                              <p:pRg st="6" end="6"/>
                                            </p:txEl>
                                          </p:spTgt>
                                        </p:tgtEl>
                                        <p:attrNameLst>
                                          <p:attrName>style.visibility</p:attrName>
                                        </p:attrNameLst>
                                      </p:cBhvr>
                                      <p:to>
                                        <p:strVal val="visible"/>
                                      </p:to>
                                    </p:set>
                                    <p:anim calcmode="lin" valueType="num">
                                      <p:cBhvr>
                                        <p:cTn id="46" dur="500" fill="hold"/>
                                        <p:tgtEl>
                                          <p:spTgt spid="189">
                                            <p:txEl>
                                              <p:pRg st="6" end="6"/>
                                            </p:txEl>
                                          </p:spTgt>
                                        </p:tgtEl>
                                        <p:attrNameLst>
                                          <p:attrName>ppt_x</p:attrName>
                                        </p:attrNameLst>
                                      </p:cBhvr>
                                      <p:tavLst>
                                        <p:tav tm="0">
                                          <p:val>
                                            <p:strVal val="#ppt_x"/>
                                          </p:val>
                                        </p:tav>
                                        <p:tav tm="100000">
                                          <p:val>
                                            <p:strVal val="#ppt_x"/>
                                          </p:val>
                                        </p:tav>
                                      </p:tavLst>
                                    </p:anim>
                                    <p:anim calcmode="lin" valueType="num">
                                      <p:cBhvr>
                                        <p:cTn id="47" dur="500" fill="hold"/>
                                        <p:tgtEl>
                                          <p:spTgt spid="189">
                                            <p:txEl>
                                              <p:pRg st="6" end="6"/>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Class="entr" nodeType="afterEffect" presetSubtype="4" presetID="2" grpId="2" fill="hold">
                                  <p:stCondLst>
                                    <p:cond delay="0"/>
                                  </p:stCondLst>
                                  <p:iterate type="el" backwards="0">
                                    <p:tmAbs val="0"/>
                                  </p:iterate>
                                  <p:childTnLst>
                                    <p:set>
                                      <p:cBhvr>
                                        <p:cTn id="50" fill="hold"/>
                                        <p:tgtEl>
                                          <p:spTgt spid="189">
                                            <p:txEl>
                                              <p:pRg st="7" end="7"/>
                                            </p:txEl>
                                          </p:spTgt>
                                        </p:tgtEl>
                                        <p:attrNameLst>
                                          <p:attrName>style.visibility</p:attrName>
                                        </p:attrNameLst>
                                      </p:cBhvr>
                                      <p:to>
                                        <p:strVal val="visible"/>
                                      </p:to>
                                    </p:set>
                                    <p:anim calcmode="lin" valueType="num">
                                      <p:cBhvr>
                                        <p:cTn id="51" dur="500" fill="hold"/>
                                        <p:tgtEl>
                                          <p:spTgt spid="189">
                                            <p:txEl>
                                              <p:pRg st="7" end="7"/>
                                            </p:txEl>
                                          </p:spTgt>
                                        </p:tgtEl>
                                        <p:attrNameLst>
                                          <p:attrName>ppt_x</p:attrName>
                                        </p:attrNameLst>
                                      </p:cBhvr>
                                      <p:tavLst>
                                        <p:tav tm="0">
                                          <p:val>
                                            <p:strVal val="#ppt_x"/>
                                          </p:val>
                                        </p:tav>
                                        <p:tav tm="100000">
                                          <p:val>
                                            <p:strVal val="#ppt_x"/>
                                          </p:val>
                                        </p:tav>
                                      </p:tavLst>
                                    </p:anim>
                                    <p:anim calcmode="lin" valueType="num">
                                      <p:cBhvr>
                                        <p:cTn id="52" dur="500" fill="hold"/>
                                        <p:tgtEl>
                                          <p:spTgt spid="189">
                                            <p:txEl>
                                              <p:pRg st="7" end="7"/>
                                            </p:txEl>
                                          </p:spTgt>
                                        </p:tgtEl>
                                        <p:attrNameLst>
                                          <p:attrName>ppt_y</p:attrName>
                                        </p:attrNameLst>
                                      </p:cBhvr>
                                      <p:tavLst>
                                        <p:tav tm="0">
                                          <p:val>
                                            <p:strVal val="1+#ppt_h/2"/>
                                          </p:val>
                                        </p:tav>
                                        <p:tav tm="100000">
                                          <p:val>
                                            <p:strVal val="#ppt_y"/>
                                          </p:val>
                                        </p:tav>
                                      </p:tavLst>
                                    </p:anim>
                                  </p:childTnLst>
                                </p:cTn>
                              </p:par>
                            </p:childTnLst>
                          </p:cTn>
                        </p:par>
                        <p:par>
                          <p:cTn id="53" fill="hold">
                            <p:stCondLst>
                              <p:cond delay="5500"/>
                            </p:stCondLst>
                            <p:childTnLst>
                              <p:par>
                                <p:cTn id="54" presetClass="entr" nodeType="afterEffect" presetSubtype="4" presetID="2" grpId="2" fill="hold">
                                  <p:stCondLst>
                                    <p:cond delay="0"/>
                                  </p:stCondLst>
                                  <p:iterate type="el" backwards="0">
                                    <p:tmAbs val="0"/>
                                  </p:iterate>
                                  <p:childTnLst>
                                    <p:set>
                                      <p:cBhvr>
                                        <p:cTn id="55" fill="hold"/>
                                        <p:tgtEl>
                                          <p:spTgt spid="189">
                                            <p:txEl>
                                              <p:pRg st="8" end="8"/>
                                            </p:txEl>
                                          </p:spTgt>
                                        </p:tgtEl>
                                        <p:attrNameLst>
                                          <p:attrName>style.visibility</p:attrName>
                                        </p:attrNameLst>
                                      </p:cBhvr>
                                      <p:to>
                                        <p:strVal val="visible"/>
                                      </p:to>
                                    </p:set>
                                    <p:anim calcmode="lin" valueType="num">
                                      <p:cBhvr>
                                        <p:cTn id="56" dur="500" fill="hold"/>
                                        <p:tgtEl>
                                          <p:spTgt spid="189">
                                            <p:txEl>
                                              <p:pRg st="8" end="8"/>
                                            </p:txEl>
                                          </p:spTgt>
                                        </p:tgtEl>
                                        <p:attrNameLst>
                                          <p:attrName>ppt_x</p:attrName>
                                        </p:attrNameLst>
                                      </p:cBhvr>
                                      <p:tavLst>
                                        <p:tav tm="0">
                                          <p:val>
                                            <p:strVal val="#ppt_x"/>
                                          </p:val>
                                        </p:tav>
                                        <p:tav tm="100000">
                                          <p:val>
                                            <p:strVal val="#ppt_x"/>
                                          </p:val>
                                        </p:tav>
                                      </p:tavLst>
                                    </p:anim>
                                    <p:anim calcmode="lin" valueType="num">
                                      <p:cBhvr>
                                        <p:cTn id="57" dur="500" fill="hold"/>
                                        <p:tgtEl>
                                          <p:spTgt spid="189">
                                            <p:txEl>
                                              <p:pRg st="8" end="8"/>
                                            </p:txEl>
                                          </p:spTgt>
                                        </p:tgtEl>
                                        <p:attrNameLst>
                                          <p:attrName>ppt_y</p:attrName>
                                        </p:attrNameLst>
                                      </p:cBhvr>
                                      <p:tavLst>
                                        <p:tav tm="0">
                                          <p:val>
                                            <p:strVal val="1+#ppt_h/2"/>
                                          </p:val>
                                        </p:tav>
                                        <p:tav tm="100000">
                                          <p:val>
                                            <p:strVal val="#ppt_y"/>
                                          </p:val>
                                        </p:tav>
                                      </p:tavLst>
                                    </p:anim>
                                  </p:childTnLst>
                                </p:cTn>
                              </p:par>
                            </p:childTnLst>
                          </p:cTn>
                        </p:par>
                        <p:par>
                          <p:cTn id="58" fill="hold">
                            <p:stCondLst>
                              <p:cond delay="6000"/>
                            </p:stCondLst>
                            <p:childTnLst>
                              <p:par>
                                <p:cTn id="59" presetClass="entr" nodeType="afterEffect" presetSubtype="0" presetID="1" grpId="3" fill="hold">
                                  <p:stCondLst>
                                    <p:cond delay="0"/>
                                  </p:stCondLst>
                                  <p:iterate type="el" backwards="0">
                                    <p:tmAbs val="0"/>
                                  </p:iterate>
                                  <p:childTnLst>
                                    <p:set>
                                      <p:cBhvr>
                                        <p:cTn id="60" fill="hold"/>
                                        <p:tgtEl>
                                          <p:spTgt spid="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3"/>
      <p:bldP build="whole" bldLvl="1" animBg="1" rev="0" advAuto="0" spid="188" grpId="1"/>
      <p:bldP build="p" bldLvl="1" animBg="1" rev="0" advAuto="0" spid="189" grpId="2"/>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Equipements requis pour VFR de nuit"/>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Equipements requis pour VFR de nuit</a:t>
            </a:r>
          </a:p>
        </p:txBody>
      </p:sp>
      <p:sp>
        <p:nvSpPr>
          <p:cNvPr id="193" name="Communication et Surveillance (VFR Jour et VFR Nuit)…"/>
          <p:cNvSpPr txBox="1"/>
          <p:nvPr/>
        </p:nvSpPr>
        <p:spPr>
          <a:xfrm>
            <a:off x="396590" y="1405514"/>
            <a:ext cx="8331201" cy="5490225"/>
          </a:xfrm>
          <a:prstGeom prst="rect">
            <a:avLst/>
          </a:prstGeom>
          <a:ln w="12700">
            <a:miter lim="400000"/>
          </a:ln>
          <a:extLst>
            <a:ext uri="{C572A759-6A51-4108-AA02-DFA0A04FC94B}">
              <ma14:wrappingTextBoxFlag xmlns:ma14="http://schemas.microsoft.com/office/mac/drawingml/2011/main" val="1"/>
            </a:ext>
          </a:extLst>
        </p:spPr>
        <p:txBody>
          <a:bodyPr lIns="45719" rIns="45719" numCol="3" spcCol="416559">
            <a:normAutofit fontScale="100000" lnSpcReduction="0"/>
          </a:bodyPr>
          <a:lstStyle/>
          <a:p>
            <a:pPr marL="171831" indent="-156860" defTabSz="374904">
              <a:spcBef>
                <a:spcPts val="200"/>
              </a:spcBef>
              <a:buClr>
                <a:srgbClr val="F6C343"/>
              </a:buClr>
              <a:buSzPct val="80000"/>
              <a:buChar char="⦿"/>
              <a:defRPr sz="820">
                <a:solidFill>
                  <a:srgbClr val="F6C343"/>
                </a:solidFill>
                <a:latin typeface="Franklin Gothic Book"/>
                <a:ea typeface="Franklin Gothic Book"/>
                <a:cs typeface="Franklin Gothic Book"/>
                <a:sym typeface="Franklin Gothic Book"/>
              </a:defRPr>
            </a:pPr>
            <a:r>
              <a:t>Communication et Surveillance (VFR Jour et VFR Nuit)</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Équipement émetteur-récepteur VHF</a:t>
            </a:r>
          </a:p>
          <a:p>
            <a:pPr lvl="2" marL="0" indent="249936" defTabSz="374904">
              <a:spcBef>
                <a:spcPts val="200"/>
              </a:spcBef>
              <a:buClrTx/>
              <a:buSzTx/>
              <a:buNone/>
              <a:defRPr i="1" sz="820">
                <a:solidFill>
                  <a:srgbClr val="A7A7A7"/>
                </a:solidFill>
                <a:latin typeface="Franklin Gothic Book"/>
                <a:ea typeface="Franklin Gothic Book"/>
                <a:cs typeface="Franklin Gothic Book"/>
                <a:sym typeface="Franklin Gothic Book"/>
              </a:defRPr>
            </a:pPr>
            <a:r>
              <a:t>et/ou</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Équipement de surveillance</a:t>
            </a:r>
          </a:p>
          <a:p>
            <a:pPr lvl="1" marL="0" indent="182244" defTabSz="374904">
              <a:spcBef>
                <a:spcPts val="200"/>
              </a:spcBef>
              <a:buClrTx/>
              <a:buSzTx/>
              <a:buNone/>
              <a:defRPr sz="820">
                <a:solidFill>
                  <a:srgbClr val="FFFFFF"/>
                </a:solidFill>
                <a:latin typeface="Franklin Gothic Book"/>
                <a:ea typeface="Franklin Gothic Book"/>
                <a:cs typeface="Franklin Gothic Book"/>
                <a:sym typeface="Franklin Gothic Book"/>
              </a:defRPr>
            </a:pPr>
            <a:r>
              <a:t>conforme(s) aux dispositions en matière d'équipements exigés par les services de la circulation aérienne </a:t>
            </a:r>
          </a:p>
          <a:p>
            <a:pPr marL="171831" indent="-156860" defTabSz="374904">
              <a:spcBef>
                <a:spcPts val="200"/>
              </a:spcBef>
              <a:buClr>
                <a:srgbClr val="F6C343"/>
              </a:buClr>
              <a:buSzPct val="80000"/>
              <a:buChar char="⦿"/>
              <a:defRPr sz="820">
                <a:solidFill>
                  <a:srgbClr val="F6C343"/>
                </a:solidFill>
                <a:latin typeface="Franklin Gothic Book"/>
                <a:ea typeface="Franklin Gothic Book"/>
                <a:cs typeface="Franklin Gothic Book"/>
                <a:sym typeface="Franklin Gothic Book"/>
              </a:defRPr>
            </a:pPr>
            <a:r>
              <a:t>Équipement minimal exigé en VFR Jour </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Anémomètre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Indicateur de dérapage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Compas magnétique compensable</a:t>
            </a:r>
          </a:p>
          <a:p>
            <a:pPr lvl="1" marL="341058" indent="-156860" defTabSz="374904">
              <a:spcBef>
                <a:spcPts val="200"/>
              </a:spcBef>
              <a:buClr>
                <a:srgbClr val="A7A7A7"/>
              </a:buClr>
              <a:buSzPct val="80000"/>
              <a:buChar char="➡"/>
              <a:defRPr sz="820">
                <a:solidFill>
                  <a:srgbClr val="A7A7A7"/>
                </a:solidFill>
                <a:latin typeface="Franklin Gothic Book"/>
                <a:ea typeface="Franklin Gothic Book"/>
                <a:cs typeface="Franklin Gothic Book"/>
                <a:sym typeface="Franklin Gothic Book"/>
              </a:defRPr>
            </a:pPr>
            <a:r>
              <a:t>Pour les aéronefs de catégorie acrobatique un dispositif scellé d'enregistrement des facteurs de charge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Montre marquant les heures et les minutes</a:t>
            </a:r>
          </a:p>
          <a:p>
            <a:pPr marL="171831" indent="-156860" defTabSz="374904">
              <a:spcBef>
                <a:spcPts val="16400"/>
              </a:spcBef>
              <a:buClr>
                <a:srgbClr val="F6C343"/>
              </a:buClr>
              <a:buSzPct val="80000"/>
              <a:buChar char="⦿"/>
              <a:defRPr sz="820">
                <a:solidFill>
                  <a:srgbClr val="F6C343"/>
                </a:solidFill>
                <a:latin typeface="Franklin Gothic Book"/>
                <a:ea typeface="Franklin Gothic Book"/>
                <a:cs typeface="Franklin Gothic Book"/>
                <a:sym typeface="Franklin Gothic Book"/>
              </a:defRPr>
            </a:pPr>
            <a:r>
              <a:t>VFR Jour, Vol et Navigation </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Si l'aéronef vole en espace aérien contrôlé, un altimètre qui doit être sensible et ajustable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Si l'aéronef vole sans contact visuel du sol ou de l'eau</a:t>
            </a:r>
          </a:p>
          <a:p>
            <a:pPr lvl="2" marL="464073" indent="-156860" defTabSz="374904">
              <a:spcBef>
                <a:spcPts val="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Récepteur VOR</a:t>
            </a:r>
          </a:p>
          <a:p>
            <a:pPr lvl="4" marL="0" indent="374904" defTabSz="374904">
              <a:spcBef>
                <a:spcPts val="0"/>
              </a:spcBef>
              <a:buClrTx/>
              <a:buSzTx/>
              <a:buNone/>
              <a:defRPr i="1" sz="820">
                <a:solidFill>
                  <a:srgbClr val="A7A7A7"/>
                </a:solidFill>
                <a:latin typeface="Franklin Gothic Book"/>
                <a:ea typeface="Franklin Gothic Book"/>
                <a:cs typeface="Franklin Gothic Book"/>
                <a:sym typeface="Franklin Gothic Book"/>
              </a:defRPr>
            </a:pPr>
            <a:r>
              <a:t>ou</a:t>
            </a:r>
          </a:p>
          <a:p>
            <a:pPr lvl="2" marL="464073" indent="-156860" defTabSz="374904">
              <a:spcBef>
                <a:spcPts val="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Radiocompas automatique en fonction de la route prévue</a:t>
            </a:r>
          </a:p>
          <a:p>
            <a:pPr lvl="4" marL="0" indent="374904" defTabSz="374904">
              <a:spcBef>
                <a:spcPts val="0"/>
              </a:spcBef>
              <a:buClrTx/>
              <a:buSzTx/>
              <a:buNone/>
              <a:defRPr i="1" sz="820">
                <a:solidFill>
                  <a:srgbClr val="A7A7A7"/>
                </a:solidFill>
                <a:latin typeface="Franklin Gothic Book"/>
                <a:ea typeface="Franklin Gothic Book"/>
                <a:cs typeface="Franklin Gothic Book"/>
                <a:sym typeface="Franklin Gothic Book"/>
              </a:defRPr>
            </a:pPr>
            <a:r>
              <a:t>ou</a:t>
            </a:r>
          </a:p>
          <a:p>
            <a:pPr lvl="2" marL="464073" indent="-156860" defTabSz="374904">
              <a:spcBef>
                <a:spcPts val="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GPS homologué en classe A, B, ou C</a:t>
            </a:r>
          </a:p>
          <a:p>
            <a:pPr marL="171831" indent="-156860" defTabSz="374904">
              <a:spcBef>
                <a:spcPts val="200"/>
              </a:spcBef>
              <a:buClr>
                <a:srgbClr val="F6C343"/>
              </a:buClr>
              <a:buSzPct val="80000"/>
              <a:buChar char="⦿"/>
              <a:defRPr sz="820">
                <a:solidFill>
                  <a:srgbClr val="F6C343"/>
                </a:solidFill>
                <a:latin typeface="Franklin Gothic Book"/>
                <a:ea typeface="Franklin Gothic Book"/>
                <a:cs typeface="Franklin Gothic Book"/>
                <a:sym typeface="Franklin Gothic Book"/>
              </a:defRPr>
            </a:pPr>
            <a:r>
              <a:t>VFR nuit : Équipement minimal + Navigation + éléments suivants </a:t>
            </a:r>
          </a:p>
          <a:p>
            <a:pPr lvl="1" marL="341058" indent="-156860" defTabSz="374904">
              <a:spcBef>
                <a:spcPts val="200"/>
              </a:spcBef>
              <a:buClr>
                <a:schemeClr val="accent2">
                  <a:lumOff val="16690"/>
                </a:schemeClr>
              </a:buClr>
              <a:buSzPct val="80000"/>
              <a:buChar char="➡"/>
              <a:defRPr sz="820">
                <a:solidFill>
                  <a:srgbClr val="A7A7A7"/>
                </a:solidFill>
                <a:latin typeface="Franklin Gothic Book"/>
                <a:ea typeface="Franklin Gothic Book"/>
                <a:cs typeface="Franklin Gothic Book"/>
                <a:sym typeface="Franklin Gothic Book"/>
              </a:defRPr>
            </a:pPr>
            <a:r>
              <a:t>Anémomètre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Altimètre (sensible et ajustable, d'une graduation de 1000 ft par tour avec un indicateur de pression barométrique de référence en hectopascal) </a:t>
            </a:r>
          </a:p>
          <a:p>
            <a:pPr lvl="1" marL="341058" indent="-156860" defTabSz="374904">
              <a:spcBef>
                <a:spcPts val="200"/>
              </a:spcBef>
              <a:buClr>
                <a:schemeClr val="accent2">
                  <a:lumOff val="16690"/>
                </a:schemeClr>
              </a:buClr>
              <a:buSzPct val="80000"/>
              <a:buChar char="➡"/>
              <a:defRPr sz="820">
                <a:solidFill>
                  <a:srgbClr val="A7A7A7"/>
                </a:solidFill>
                <a:latin typeface="Franklin Gothic Book"/>
                <a:ea typeface="Franklin Gothic Book"/>
                <a:cs typeface="Franklin Gothic Book"/>
                <a:sym typeface="Franklin Gothic Book"/>
              </a:defRPr>
            </a:pPr>
            <a:r>
              <a:t>Compas magnétique compensable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Variomètre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Indicateur gyroscopique de roulis et de tangage </a:t>
            </a:r>
            <a:r>
              <a:rPr i="1">
                <a:solidFill>
                  <a:schemeClr val="accent2">
                    <a:lumOff val="16690"/>
                  </a:schemeClr>
                </a:solidFill>
              </a:rPr>
              <a:t>(horizon artificiel)</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Alimenté indépendamment du premier horizon :</a:t>
            </a:r>
          </a:p>
          <a:p>
            <a:pPr lvl="2" marL="464073"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Deuxième horizon artificiel</a:t>
            </a:r>
          </a:p>
          <a:p>
            <a:pPr lvl="4" marL="0" indent="374904" defTabSz="374904">
              <a:spcBef>
                <a:spcPts val="200"/>
              </a:spcBef>
              <a:buClrTx/>
              <a:buSzTx/>
              <a:buNone/>
              <a:defRPr i="1" sz="820">
                <a:solidFill>
                  <a:srgbClr val="A7A7A7"/>
                </a:solidFill>
                <a:latin typeface="Franklin Gothic Book"/>
                <a:ea typeface="Franklin Gothic Book"/>
                <a:cs typeface="Franklin Gothic Book"/>
                <a:sym typeface="Franklin Gothic Book"/>
              </a:defRPr>
            </a:pPr>
            <a:r>
              <a:t>ou</a:t>
            </a:r>
          </a:p>
          <a:p>
            <a:pPr lvl="2" marL="464073"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Indicateur gyroscopique de taux de virage avec un indicateur intégré de dérapage </a:t>
            </a:r>
            <a:r>
              <a:rPr>
                <a:solidFill>
                  <a:schemeClr val="accent2">
                    <a:lumOff val="16690"/>
                  </a:schemeClr>
                </a:solidFill>
              </a:rPr>
              <a:t>(indicateur bille-aiguille)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Indicateur de dérapage si l'aéronef est équipé de deux horizons artificiels</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Indicateur gyroscopique de direction </a:t>
            </a:r>
            <a:r>
              <a:rPr>
                <a:solidFill>
                  <a:schemeClr val="accent2">
                    <a:lumOff val="16690"/>
                  </a:schemeClr>
                </a:solidFill>
              </a:rPr>
              <a:t>(conservateur de cap)</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Récepteur VOR ou Radiocompas automatique en fonction de la route prévue ou GPS homologué en classe A, B, ou C</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Lampe électrique autonome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Jeu de fusible </a:t>
            </a:r>
            <a:r>
              <a:rPr>
                <a:solidFill>
                  <a:srgbClr val="A7A7A7"/>
                </a:solidFill>
              </a:rPr>
              <a:t>(si applicable)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Système de feux de navigation</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Système de feux anti-collision</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Phare d'atterrissage</a:t>
            </a:r>
          </a:p>
          <a:p>
            <a:pPr lvl="1" marL="341058" indent="-156860" defTabSz="374904">
              <a:spcBef>
                <a:spcPts val="200"/>
              </a:spcBef>
              <a:buClr>
                <a:schemeClr val="accent2">
                  <a:lumOff val="16690"/>
                </a:schemeClr>
              </a:buClr>
              <a:buSzPct val="80000"/>
              <a:buChar char="➡"/>
              <a:defRPr sz="820">
                <a:solidFill>
                  <a:srgbClr val="FFFFFF"/>
                </a:solidFill>
                <a:latin typeface="Franklin Gothic Book"/>
                <a:ea typeface="Franklin Gothic Book"/>
                <a:cs typeface="Franklin Gothic Book"/>
                <a:sym typeface="Franklin Gothic Book"/>
              </a:defRPr>
            </a:pPr>
            <a:r>
              <a:t>Dispositif d'éclairage des instruments de bord et des appareils indispensables à la sécurité</a:t>
            </a:r>
          </a:p>
          <a:p>
            <a:pPr lvl="1" marL="341058" indent="-156860" defTabSz="374904">
              <a:spcBef>
                <a:spcPts val="200"/>
              </a:spcBef>
              <a:buClr>
                <a:schemeClr val="accent2">
                  <a:lumOff val="16690"/>
                </a:schemeClr>
              </a:buClr>
              <a:buSzPct val="80000"/>
              <a:buChar char="➡"/>
              <a:defRPr sz="820">
                <a:solidFill>
                  <a:srgbClr val="A7A7A7"/>
                </a:solidFill>
                <a:latin typeface="Franklin Gothic Book"/>
                <a:ea typeface="Franklin Gothic Book"/>
                <a:cs typeface="Franklin Gothic Book"/>
                <a:sym typeface="Franklin Gothic Book"/>
              </a:defRPr>
            </a:pPr>
            <a:r>
              <a:t>Montre marquant les heures et les minutes</a:t>
            </a:r>
          </a:p>
        </p:txBody>
      </p:sp>
      <p:sp>
        <p:nvSpPr>
          <p:cNvPr id="194" name="Arrêté du 24 juillet 1991 relatif aux conditions d'utilisation des aéronefs civils en aviation générale (modifié 25 février 2020)"/>
          <p:cNvSpPr txBox="1"/>
          <p:nvPr/>
        </p:nvSpPr>
        <p:spPr>
          <a:xfrm>
            <a:off x="406400" y="1145393"/>
            <a:ext cx="8331200" cy="26678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a:spcBef>
                <a:spcPts val="0"/>
              </a:spcBef>
              <a:buClrTx/>
              <a:buSzTx/>
              <a:buNone/>
              <a:defRPr sz="1200">
                <a:solidFill>
                  <a:srgbClr val="FFFFFF"/>
                </a:solidFill>
                <a:latin typeface="Franklin Gothic Book"/>
                <a:ea typeface="Franklin Gothic Book"/>
                <a:cs typeface="Franklin Gothic Book"/>
                <a:sym typeface="Franklin Gothic Book"/>
              </a:defRPr>
            </a:pPr>
            <a:r>
              <a:t>Arrêté du </a:t>
            </a:r>
            <a:r>
              <a:rPr u="sng">
                <a:uFill>
                  <a:solidFill>
                    <a:srgbClr val="5F5F5F"/>
                  </a:solidFill>
                </a:uFill>
                <a:hlinkClick r:id="rId2" invalidUrl="" action="" tgtFrame="" tooltip="" history="1" highlightClick="0" endSnd="0"/>
              </a:rPr>
              <a:t>24 juillet 1991</a:t>
            </a:r>
            <a:r>
              <a:t> relatif aux conditions d'utilisation des aéronefs civils en aviation générale </a:t>
            </a:r>
            <a:r>
              <a:rPr sz="800"/>
              <a:t>(modifié 25 février 2020)</a:t>
            </a:r>
          </a:p>
        </p:txBody>
      </p:sp>
      <p:sp>
        <p:nvSpPr>
          <p:cNvPr id="195"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193">
                                            <p:bg/>
                                          </p:spTgt>
                                        </p:tgtEl>
                                        <p:attrNameLst>
                                          <p:attrName>style.visibility</p:attrName>
                                        </p:attrNameLst>
                                      </p:cBhvr>
                                      <p:to>
                                        <p:strVal val="visible"/>
                                      </p:to>
                                    </p:set>
                                    <p:animEffect filter="blinds(horizontal)" transition="in">
                                      <p:cBhvr>
                                        <p:cTn id="7" dur="1000"/>
                                        <p:tgtEl>
                                          <p:spTgt spid="193">
                                            <p:bg/>
                                          </p:spTgt>
                                        </p:tgtEl>
                                      </p:cBhvr>
                                    </p:animEffect>
                                  </p:childTnLst>
                                </p:cTn>
                              </p:par>
                              <p:par>
                                <p:cTn id="8" presetClass="entr" nodeType="withEffect" presetSubtype="10" presetID="3" grpId="1" fill="hold">
                                  <p:stCondLst>
                                    <p:cond delay="0"/>
                                  </p:stCondLst>
                                  <p:iterate type="el" backwards="0">
                                    <p:tmAbs val="0"/>
                                  </p:iterate>
                                  <p:childTnLst>
                                    <p:set>
                                      <p:cBhvr>
                                        <p:cTn id="9" fill="hold"/>
                                        <p:tgtEl>
                                          <p:spTgt spid="193">
                                            <p:txEl>
                                              <p:pRg st="0" end="0"/>
                                            </p:txEl>
                                          </p:spTgt>
                                        </p:tgtEl>
                                        <p:attrNameLst>
                                          <p:attrName>style.visibility</p:attrName>
                                        </p:attrNameLst>
                                      </p:cBhvr>
                                      <p:to>
                                        <p:strVal val="visible"/>
                                      </p:to>
                                    </p:set>
                                    <p:animEffect filter="blinds(horizontal)" transition="in">
                                      <p:cBhvr>
                                        <p:cTn id="10" dur="1000"/>
                                        <p:tgtEl>
                                          <p:spTgt spid="193">
                                            <p:txEl>
                                              <p:pRg st="0" end="0"/>
                                            </p:txEl>
                                          </p:spTgt>
                                        </p:tgtEl>
                                      </p:cBhvr>
                                    </p:animEffect>
                                  </p:childTnLst>
                                </p:cTn>
                              </p:par>
                              <p:par>
                                <p:cTn id="11" presetClass="entr" nodeType="withEffect" presetSubtype="10" presetID="3" grpId="1" fill="hold">
                                  <p:stCondLst>
                                    <p:cond delay="0"/>
                                  </p:stCondLst>
                                  <p:iterate type="el" backwards="0">
                                    <p:tmAbs val="0"/>
                                  </p:iterate>
                                  <p:childTnLst>
                                    <p:set>
                                      <p:cBhvr>
                                        <p:cTn id="12" fill="hold"/>
                                        <p:tgtEl>
                                          <p:spTgt spid="193">
                                            <p:txEl>
                                              <p:pRg st="1" end="1"/>
                                            </p:txEl>
                                          </p:spTgt>
                                        </p:tgtEl>
                                        <p:attrNameLst>
                                          <p:attrName>style.visibility</p:attrName>
                                        </p:attrNameLst>
                                      </p:cBhvr>
                                      <p:to>
                                        <p:strVal val="visible"/>
                                      </p:to>
                                    </p:set>
                                    <p:animEffect filter="blinds(horizontal)" transition="in">
                                      <p:cBhvr>
                                        <p:cTn id="13" dur="1000"/>
                                        <p:tgtEl>
                                          <p:spTgt spid="193">
                                            <p:txEl>
                                              <p:pRg st="1" end="1"/>
                                            </p:txEl>
                                          </p:spTgt>
                                        </p:tgtEl>
                                      </p:cBhvr>
                                    </p:animEffect>
                                  </p:childTnLst>
                                </p:cTn>
                              </p:par>
                              <p:par>
                                <p:cTn id="14" presetClass="entr" nodeType="withEffect" presetSubtype="10" presetID="3" grpId="1" fill="hold">
                                  <p:stCondLst>
                                    <p:cond delay="0"/>
                                  </p:stCondLst>
                                  <p:iterate type="el" backwards="0">
                                    <p:tmAbs val="0"/>
                                  </p:iterate>
                                  <p:childTnLst>
                                    <p:set>
                                      <p:cBhvr>
                                        <p:cTn id="15" fill="hold"/>
                                        <p:tgtEl>
                                          <p:spTgt spid="193">
                                            <p:txEl>
                                              <p:pRg st="2" end="2"/>
                                            </p:txEl>
                                          </p:spTgt>
                                        </p:tgtEl>
                                        <p:attrNameLst>
                                          <p:attrName>style.visibility</p:attrName>
                                        </p:attrNameLst>
                                      </p:cBhvr>
                                      <p:to>
                                        <p:strVal val="visible"/>
                                      </p:to>
                                    </p:set>
                                    <p:animEffect filter="blinds(horizontal)" transition="in">
                                      <p:cBhvr>
                                        <p:cTn id="16" dur="1000"/>
                                        <p:tgtEl>
                                          <p:spTgt spid="193">
                                            <p:txEl>
                                              <p:pRg st="2" end="2"/>
                                            </p:txEl>
                                          </p:spTgt>
                                        </p:tgtEl>
                                      </p:cBhvr>
                                    </p:animEffect>
                                  </p:childTnLst>
                                </p:cTn>
                              </p:par>
                              <p:par>
                                <p:cTn id="17" presetClass="entr" nodeType="withEffect" presetSubtype="10" presetID="3" grpId="1" fill="hold">
                                  <p:stCondLst>
                                    <p:cond delay="0"/>
                                  </p:stCondLst>
                                  <p:iterate type="el" backwards="0">
                                    <p:tmAbs val="0"/>
                                  </p:iterate>
                                  <p:childTnLst>
                                    <p:set>
                                      <p:cBhvr>
                                        <p:cTn id="18" fill="hold"/>
                                        <p:tgtEl>
                                          <p:spTgt spid="193">
                                            <p:txEl>
                                              <p:pRg st="3" end="3"/>
                                            </p:txEl>
                                          </p:spTgt>
                                        </p:tgtEl>
                                        <p:attrNameLst>
                                          <p:attrName>style.visibility</p:attrName>
                                        </p:attrNameLst>
                                      </p:cBhvr>
                                      <p:to>
                                        <p:strVal val="visible"/>
                                      </p:to>
                                    </p:set>
                                    <p:animEffect filter="blinds(horizontal)" transition="in">
                                      <p:cBhvr>
                                        <p:cTn id="19" dur="1000"/>
                                        <p:tgtEl>
                                          <p:spTgt spid="193">
                                            <p:txEl>
                                              <p:pRg st="3" end="3"/>
                                            </p:txEl>
                                          </p:spTgt>
                                        </p:tgtEl>
                                      </p:cBhvr>
                                    </p:animEffect>
                                  </p:childTnLst>
                                </p:cTn>
                              </p:par>
                              <p:par>
                                <p:cTn id="20" presetClass="entr" nodeType="withEffect" presetSubtype="10" presetID="3" grpId="1" fill="hold">
                                  <p:stCondLst>
                                    <p:cond delay="0"/>
                                  </p:stCondLst>
                                  <p:iterate type="el" backwards="0">
                                    <p:tmAbs val="0"/>
                                  </p:iterate>
                                  <p:childTnLst>
                                    <p:set>
                                      <p:cBhvr>
                                        <p:cTn id="21" fill="hold"/>
                                        <p:tgtEl>
                                          <p:spTgt spid="193">
                                            <p:txEl>
                                              <p:pRg st="4" end="4"/>
                                            </p:txEl>
                                          </p:spTgt>
                                        </p:tgtEl>
                                        <p:attrNameLst>
                                          <p:attrName>style.visibility</p:attrName>
                                        </p:attrNameLst>
                                      </p:cBhvr>
                                      <p:to>
                                        <p:strVal val="visible"/>
                                      </p:to>
                                    </p:set>
                                    <p:animEffect filter="blinds(horizontal)" transition="in">
                                      <p:cBhvr>
                                        <p:cTn id="22" dur="1000"/>
                                        <p:tgtEl>
                                          <p:spTgt spid="19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0" presetID="3" grpId="1" fill="hold">
                                  <p:stCondLst>
                                    <p:cond delay="0"/>
                                  </p:stCondLst>
                                  <p:iterate type="el" backwards="0">
                                    <p:tmAbs val="0"/>
                                  </p:iterate>
                                  <p:childTnLst>
                                    <p:set>
                                      <p:cBhvr>
                                        <p:cTn id="26" fill="hold"/>
                                        <p:tgtEl>
                                          <p:spTgt spid="193">
                                            <p:txEl>
                                              <p:pRg st="5" end="5"/>
                                            </p:txEl>
                                          </p:spTgt>
                                        </p:tgtEl>
                                        <p:attrNameLst>
                                          <p:attrName>style.visibility</p:attrName>
                                        </p:attrNameLst>
                                      </p:cBhvr>
                                      <p:to>
                                        <p:strVal val="visible"/>
                                      </p:to>
                                    </p:set>
                                    <p:animEffect filter="blinds(horizontal)" transition="in">
                                      <p:cBhvr>
                                        <p:cTn id="27" dur="1000"/>
                                        <p:tgtEl>
                                          <p:spTgt spid="193">
                                            <p:txEl>
                                              <p:pRg st="5" end="5"/>
                                            </p:txEl>
                                          </p:spTgt>
                                        </p:tgtEl>
                                      </p:cBhvr>
                                    </p:animEffect>
                                  </p:childTnLst>
                                </p:cTn>
                              </p:par>
                              <p:par>
                                <p:cTn id="28" presetClass="entr" nodeType="withEffect" presetSubtype="10" presetID="3" grpId="1" fill="hold">
                                  <p:stCondLst>
                                    <p:cond delay="0"/>
                                  </p:stCondLst>
                                  <p:iterate type="el" backwards="0">
                                    <p:tmAbs val="0"/>
                                  </p:iterate>
                                  <p:childTnLst>
                                    <p:set>
                                      <p:cBhvr>
                                        <p:cTn id="29" fill="hold"/>
                                        <p:tgtEl>
                                          <p:spTgt spid="193">
                                            <p:txEl>
                                              <p:pRg st="6" end="6"/>
                                            </p:txEl>
                                          </p:spTgt>
                                        </p:tgtEl>
                                        <p:attrNameLst>
                                          <p:attrName>style.visibility</p:attrName>
                                        </p:attrNameLst>
                                      </p:cBhvr>
                                      <p:to>
                                        <p:strVal val="visible"/>
                                      </p:to>
                                    </p:set>
                                    <p:animEffect filter="blinds(horizontal)" transition="in">
                                      <p:cBhvr>
                                        <p:cTn id="30" dur="1000"/>
                                        <p:tgtEl>
                                          <p:spTgt spid="193">
                                            <p:txEl>
                                              <p:pRg st="6" end="6"/>
                                            </p:txEl>
                                          </p:spTgt>
                                        </p:tgtEl>
                                      </p:cBhvr>
                                    </p:animEffect>
                                  </p:childTnLst>
                                </p:cTn>
                              </p:par>
                              <p:par>
                                <p:cTn id="31" presetClass="entr" nodeType="withEffect" presetSubtype="10" presetID="3" grpId="1" fill="hold">
                                  <p:stCondLst>
                                    <p:cond delay="0"/>
                                  </p:stCondLst>
                                  <p:iterate type="el" backwards="0">
                                    <p:tmAbs val="0"/>
                                  </p:iterate>
                                  <p:childTnLst>
                                    <p:set>
                                      <p:cBhvr>
                                        <p:cTn id="32" fill="hold"/>
                                        <p:tgtEl>
                                          <p:spTgt spid="193">
                                            <p:txEl>
                                              <p:pRg st="7" end="7"/>
                                            </p:txEl>
                                          </p:spTgt>
                                        </p:tgtEl>
                                        <p:attrNameLst>
                                          <p:attrName>style.visibility</p:attrName>
                                        </p:attrNameLst>
                                      </p:cBhvr>
                                      <p:to>
                                        <p:strVal val="visible"/>
                                      </p:to>
                                    </p:set>
                                    <p:animEffect filter="blinds(horizontal)" transition="in">
                                      <p:cBhvr>
                                        <p:cTn id="33" dur="1000"/>
                                        <p:tgtEl>
                                          <p:spTgt spid="193">
                                            <p:txEl>
                                              <p:pRg st="7" end="7"/>
                                            </p:txEl>
                                          </p:spTgt>
                                        </p:tgtEl>
                                      </p:cBhvr>
                                    </p:animEffect>
                                  </p:childTnLst>
                                </p:cTn>
                              </p:par>
                              <p:par>
                                <p:cTn id="34" presetClass="entr" nodeType="withEffect" presetSubtype="10" presetID="3" grpId="1" fill="hold">
                                  <p:stCondLst>
                                    <p:cond delay="0"/>
                                  </p:stCondLst>
                                  <p:iterate type="el" backwards="0">
                                    <p:tmAbs val="0"/>
                                  </p:iterate>
                                  <p:childTnLst>
                                    <p:set>
                                      <p:cBhvr>
                                        <p:cTn id="35" fill="hold"/>
                                        <p:tgtEl>
                                          <p:spTgt spid="193">
                                            <p:txEl>
                                              <p:pRg st="8" end="8"/>
                                            </p:txEl>
                                          </p:spTgt>
                                        </p:tgtEl>
                                        <p:attrNameLst>
                                          <p:attrName>style.visibility</p:attrName>
                                        </p:attrNameLst>
                                      </p:cBhvr>
                                      <p:to>
                                        <p:strVal val="visible"/>
                                      </p:to>
                                    </p:set>
                                    <p:animEffect filter="blinds(horizontal)" transition="in">
                                      <p:cBhvr>
                                        <p:cTn id="36" dur="1000"/>
                                        <p:tgtEl>
                                          <p:spTgt spid="193">
                                            <p:txEl>
                                              <p:pRg st="8" end="8"/>
                                            </p:txEl>
                                          </p:spTgt>
                                        </p:tgtEl>
                                      </p:cBhvr>
                                    </p:animEffect>
                                  </p:childTnLst>
                                </p:cTn>
                              </p:par>
                              <p:par>
                                <p:cTn id="37" presetClass="entr" nodeType="withEffect" presetSubtype="10" presetID="3" grpId="1" fill="hold">
                                  <p:stCondLst>
                                    <p:cond delay="0"/>
                                  </p:stCondLst>
                                  <p:iterate type="el" backwards="0">
                                    <p:tmAbs val="0"/>
                                  </p:iterate>
                                  <p:childTnLst>
                                    <p:set>
                                      <p:cBhvr>
                                        <p:cTn id="38" fill="hold"/>
                                        <p:tgtEl>
                                          <p:spTgt spid="193">
                                            <p:txEl>
                                              <p:pRg st="9" end="9"/>
                                            </p:txEl>
                                          </p:spTgt>
                                        </p:tgtEl>
                                        <p:attrNameLst>
                                          <p:attrName>style.visibility</p:attrName>
                                        </p:attrNameLst>
                                      </p:cBhvr>
                                      <p:to>
                                        <p:strVal val="visible"/>
                                      </p:to>
                                    </p:set>
                                    <p:animEffect filter="blinds(horizontal)" transition="in">
                                      <p:cBhvr>
                                        <p:cTn id="39" dur="1000"/>
                                        <p:tgtEl>
                                          <p:spTgt spid="193">
                                            <p:txEl>
                                              <p:pRg st="9" end="9"/>
                                            </p:txEl>
                                          </p:spTgt>
                                        </p:tgtEl>
                                      </p:cBhvr>
                                    </p:animEffect>
                                  </p:childTnLst>
                                </p:cTn>
                              </p:par>
                              <p:par>
                                <p:cTn id="40" presetClass="entr" nodeType="withEffect" presetSubtype="10" presetID="3" grpId="1" fill="hold">
                                  <p:stCondLst>
                                    <p:cond delay="0"/>
                                  </p:stCondLst>
                                  <p:iterate type="el" backwards="0">
                                    <p:tmAbs val="0"/>
                                  </p:iterate>
                                  <p:childTnLst>
                                    <p:set>
                                      <p:cBhvr>
                                        <p:cTn id="41" fill="hold"/>
                                        <p:tgtEl>
                                          <p:spTgt spid="193">
                                            <p:txEl>
                                              <p:pRg st="10" end="10"/>
                                            </p:txEl>
                                          </p:spTgt>
                                        </p:tgtEl>
                                        <p:attrNameLst>
                                          <p:attrName>style.visibility</p:attrName>
                                        </p:attrNameLst>
                                      </p:cBhvr>
                                      <p:to>
                                        <p:strVal val="visible"/>
                                      </p:to>
                                    </p:set>
                                    <p:animEffect filter="blinds(horizontal)" transition="in">
                                      <p:cBhvr>
                                        <p:cTn id="42" dur="1000"/>
                                        <p:tgtEl>
                                          <p:spTgt spid="19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0" presetID="3" grpId="1" fill="hold">
                                  <p:stCondLst>
                                    <p:cond delay="0"/>
                                  </p:stCondLst>
                                  <p:iterate type="el" backwards="0">
                                    <p:tmAbs val="0"/>
                                  </p:iterate>
                                  <p:childTnLst>
                                    <p:set>
                                      <p:cBhvr>
                                        <p:cTn id="46" fill="hold"/>
                                        <p:tgtEl>
                                          <p:spTgt spid="193">
                                            <p:txEl>
                                              <p:pRg st="11" end="11"/>
                                            </p:txEl>
                                          </p:spTgt>
                                        </p:tgtEl>
                                        <p:attrNameLst>
                                          <p:attrName>style.visibility</p:attrName>
                                        </p:attrNameLst>
                                      </p:cBhvr>
                                      <p:to>
                                        <p:strVal val="visible"/>
                                      </p:to>
                                    </p:set>
                                    <p:animEffect filter="blinds(horizontal)" transition="in">
                                      <p:cBhvr>
                                        <p:cTn id="47" dur="1000"/>
                                        <p:tgtEl>
                                          <p:spTgt spid="193">
                                            <p:txEl>
                                              <p:pRg st="11" end="11"/>
                                            </p:txEl>
                                          </p:spTgt>
                                        </p:tgtEl>
                                      </p:cBhvr>
                                    </p:animEffect>
                                  </p:childTnLst>
                                </p:cTn>
                              </p:par>
                              <p:par>
                                <p:cTn id="48" presetClass="entr" nodeType="withEffect" presetSubtype="10" presetID="3" grpId="1" fill="hold">
                                  <p:stCondLst>
                                    <p:cond delay="0"/>
                                  </p:stCondLst>
                                  <p:iterate type="el" backwards="0">
                                    <p:tmAbs val="0"/>
                                  </p:iterate>
                                  <p:childTnLst>
                                    <p:set>
                                      <p:cBhvr>
                                        <p:cTn id="49" fill="hold"/>
                                        <p:tgtEl>
                                          <p:spTgt spid="193">
                                            <p:txEl>
                                              <p:pRg st="12" end="12"/>
                                            </p:txEl>
                                          </p:spTgt>
                                        </p:tgtEl>
                                        <p:attrNameLst>
                                          <p:attrName>style.visibility</p:attrName>
                                        </p:attrNameLst>
                                      </p:cBhvr>
                                      <p:to>
                                        <p:strVal val="visible"/>
                                      </p:to>
                                    </p:set>
                                    <p:animEffect filter="blinds(horizontal)" transition="in">
                                      <p:cBhvr>
                                        <p:cTn id="50" dur="1000"/>
                                        <p:tgtEl>
                                          <p:spTgt spid="193">
                                            <p:txEl>
                                              <p:pRg st="12" end="12"/>
                                            </p:txEl>
                                          </p:spTgt>
                                        </p:tgtEl>
                                      </p:cBhvr>
                                    </p:animEffect>
                                  </p:childTnLst>
                                </p:cTn>
                              </p:par>
                              <p:par>
                                <p:cTn id="51" presetClass="entr" nodeType="withEffect" presetSubtype="10" presetID="3" grpId="1" fill="hold">
                                  <p:stCondLst>
                                    <p:cond delay="0"/>
                                  </p:stCondLst>
                                  <p:iterate type="el" backwards="0">
                                    <p:tmAbs val="0"/>
                                  </p:iterate>
                                  <p:childTnLst>
                                    <p:set>
                                      <p:cBhvr>
                                        <p:cTn id="52" fill="hold"/>
                                        <p:tgtEl>
                                          <p:spTgt spid="193">
                                            <p:txEl>
                                              <p:pRg st="13" end="13"/>
                                            </p:txEl>
                                          </p:spTgt>
                                        </p:tgtEl>
                                        <p:attrNameLst>
                                          <p:attrName>style.visibility</p:attrName>
                                        </p:attrNameLst>
                                      </p:cBhvr>
                                      <p:to>
                                        <p:strVal val="visible"/>
                                      </p:to>
                                    </p:set>
                                    <p:animEffect filter="blinds(horizontal)" transition="in">
                                      <p:cBhvr>
                                        <p:cTn id="53" dur="1000"/>
                                        <p:tgtEl>
                                          <p:spTgt spid="193">
                                            <p:txEl>
                                              <p:pRg st="13" end="13"/>
                                            </p:txEl>
                                          </p:spTgt>
                                        </p:tgtEl>
                                      </p:cBhvr>
                                    </p:animEffect>
                                  </p:childTnLst>
                                </p:cTn>
                              </p:par>
                              <p:par>
                                <p:cTn id="54" presetClass="entr" nodeType="withEffect" presetSubtype="10" presetID="3" grpId="1" fill="hold">
                                  <p:stCondLst>
                                    <p:cond delay="0"/>
                                  </p:stCondLst>
                                  <p:iterate type="el" backwards="0">
                                    <p:tmAbs val="0"/>
                                  </p:iterate>
                                  <p:childTnLst>
                                    <p:set>
                                      <p:cBhvr>
                                        <p:cTn id="55" fill="hold"/>
                                        <p:tgtEl>
                                          <p:spTgt spid="193">
                                            <p:txEl>
                                              <p:pRg st="14" end="14"/>
                                            </p:txEl>
                                          </p:spTgt>
                                        </p:tgtEl>
                                        <p:attrNameLst>
                                          <p:attrName>style.visibility</p:attrName>
                                        </p:attrNameLst>
                                      </p:cBhvr>
                                      <p:to>
                                        <p:strVal val="visible"/>
                                      </p:to>
                                    </p:set>
                                    <p:animEffect filter="blinds(horizontal)" transition="in">
                                      <p:cBhvr>
                                        <p:cTn id="56" dur="1000"/>
                                        <p:tgtEl>
                                          <p:spTgt spid="193">
                                            <p:txEl>
                                              <p:pRg st="14" end="14"/>
                                            </p:txEl>
                                          </p:spTgt>
                                        </p:tgtEl>
                                      </p:cBhvr>
                                    </p:animEffect>
                                  </p:childTnLst>
                                </p:cTn>
                              </p:par>
                              <p:par>
                                <p:cTn id="57" presetClass="entr" nodeType="withEffect" presetSubtype="10" presetID="3" grpId="1" fill="hold">
                                  <p:stCondLst>
                                    <p:cond delay="0"/>
                                  </p:stCondLst>
                                  <p:iterate type="el" backwards="0">
                                    <p:tmAbs val="0"/>
                                  </p:iterate>
                                  <p:childTnLst>
                                    <p:set>
                                      <p:cBhvr>
                                        <p:cTn id="58" fill="hold"/>
                                        <p:tgtEl>
                                          <p:spTgt spid="193">
                                            <p:txEl>
                                              <p:pRg st="15" end="15"/>
                                            </p:txEl>
                                          </p:spTgt>
                                        </p:tgtEl>
                                        <p:attrNameLst>
                                          <p:attrName>style.visibility</p:attrName>
                                        </p:attrNameLst>
                                      </p:cBhvr>
                                      <p:to>
                                        <p:strVal val="visible"/>
                                      </p:to>
                                    </p:set>
                                    <p:animEffect filter="blinds(horizontal)" transition="in">
                                      <p:cBhvr>
                                        <p:cTn id="59" dur="1000"/>
                                        <p:tgtEl>
                                          <p:spTgt spid="193">
                                            <p:txEl>
                                              <p:pRg st="15" end="15"/>
                                            </p:txEl>
                                          </p:spTgt>
                                        </p:tgtEl>
                                      </p:cBhvr>
                                    </p:animEffect>
                                  </p:childTnLst>
                                </p:cTn>
                              </p:par>
                              <p:par>
                                <p:cTn id="60" presetClass="entr" nodeType="withEffect" presetSubtype="10" presetID="3" grpId="1" fill="hold">
                                  <p:stCondLst>
                                    <p:cond delay="0"/>
                                  </p:stCondLst>
                                  <p:iterate type="el" backwards="0">
                                    <p:tmAbs val="0"/>
                                  </p:iterate>
                                  <p:childTnLst>
                                    <p:set>
                                      <p:cBhvr>
                                        <p:cTn id="61" fill="hold"/>
                                        <p:tgtEl>
                                          <p:spTgt spid="193">
                                            <p:txEl>
                                              <p:pRg st="16" end="16"/>
                                            </p:txEl>
                                          </p:spTgt>
                                        </p:tgtEl>
                                        <p:attrNameLst>
                                          <p:attrName>style.visibility</p:attrName>
                                        </p:attrNameLst>
                                      </p:cBhvr>
                                      <p:to>
                                        <p:strVal val="visible"/>
                                      </p:to>
                                    </p:set>
                                    <p:animEffect filter="blinds(horizontal)" transition="in">
                                      <p:cBhvr>
                                        <p:cTn id="62" dur="1000"/>
                                        <p:tgtEl>
                                          <p:spTgt spid="193">
                                            <p:txEl>
                                              <p:pRg st="16" end="16"/>
                                            </p:txEl>
                                          </p:spTgt>
                                        </p:tgtEl>
                                      </p:cBhvr>
                                    </p:animEffect>
                                  </p:childTnLst>
                                </p:cTn>
                              </p:par>
                              <p:par>
                                <p:cTn id="63" presetClass="entr" nodeType="withEffect" presetSubtype="10" presetID="3" grpId="1" fill="hold">
                                  <p:stCondLst>
                                    <p:cond delay="0"/>
                                  </p:stCondLst>
                                  <p:iterate type="el" backwards="0">
                                    <p:tmAbs val="0"/>
                                  </p:iterate>
                                  <p:childTnLst>
                                    <p:set>
                                      <p:cBhvr>
                                        <p:cTn id="64" fill="hold"/>
                                        <p:tgtEl>
                                          <p:spTgt spid="193">
                                            <p:txEl>
                                              <p:pRg st="17" end="17"/>
                                            </p:txEl>
                                          </p:spTgt>
                                        </p:tgtEl>
                                        <p:attrNameLst>
                                          <p:attrName>style.visibility</p:attrName>
                                        </p:attrNameLst>
                                      </p:cBhvr>
                                      <p:to>
                                        <p:strVal val="visible"/>
                                      </p:to>
                                    </p:set>
                                    <p:animEffect filter="blinds(horizontal)" transition="in">
                                      <p:cBhvr>
                                        <p:cTn id="65" dur="1000"/>
                                        <p:tgtEl>
                                          <p:spTgt spid="193">
                                            <p:txEl>
                                              <p:pRg st="17" end="17"/>
                                            </p:txEl>
                                          </p:spTgt>
                                        </p:tgtEl>
                                      </p:cBhvr>
                                    </p:animEffect>
                                  </p:childTnLst>
                                </p:cTn>
                              </p:par>
                              <p:par>
                                <p:cTn id="66" presetClass="entr" nodeType="withEffect" presetSubtype="10" presetID="3" grpId="1" fill="hold">
                                  <p:stCondLst>
                                    <p:cond delay="0"/>
                                  </p:stCondLst>
                                  <p:iterate type="el" backwards="0">
                                    <p:tmAbs val="0"/>
                                  </p:iterate>
                                  <p:childTnLst>
                                    <p:set>
                                      <p:cBhvr>
                                        <p:cTn id="67" fill="hold"/>
                                        <p:tgtEl>
                                          <p:spTgt spid="193">
                                            <p:txEl>
                                              <p:pRg st="18" end="18"/>
                                            </p:txEl>
                                          </p:spTgt>
                                        </p:tgtEl>
                                        <p:attrNameLst>
                                          <p:attrName>style.visibility</p:attrName>
                                        </p:attrNameLst>
                                      </p:cBhvr>
                                      <p:to>
                                        <p:strVal val="visible"/>
                                      </p:to>
                                    </p:set>
                                    <p:animEffect filter="blinds(horizontal)" transition="in">
                                      <p:cBhvr>
                                        <p:cTn id="68" dur="1000"/>
                                        <p:tgtEl>
                                          <p:spTgt spid="193">
                                            <p:txEl>
                                              <p:pRg st="18" end="18"/>
                                            </p:txEl>
                                          </p:spTgt>
                                        </p:tgtEl>
                                      </p:cBhvr>
                                    </p:animEffect>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10" presetID="3" grpId="1" fill="hold">
                                  <p:stCondLst>
                                    <p:cond delay="0"/>
                                  </p:stCondLst>
                                  <p:iterate type="el" backwards="0">
                                    <p:tmAbs val="0"/>
                                  </p:iterate>
                                  <p:childTnLst>
                                    <p:set>
                                      <p:cBhvr>
                                        <p:cTn id="72" fill="hold"/>
                                        <p:tgtEl>
                                          <p:spTgt spid="193">
                                            <p:txEl>
                                              <p:pRg st="19" end="19"/>
                                            </p:txEl>
                                          </p:spTgt>
                                        </p:tgtEl>
                                        <p:attrNameLst>
                                          <p:attrName>style.visibility</p:attrName>
                                        </p:attrNameLst>
                                      </p:cBhvr>
                                      <p:to>
                                        <p:strVal val="visible"/>
                                      </p:to>
                                    </p:set>
                                    <p:animEffect filter="blinds(horizontal)" transition="in">
                                      <p:cBhvr>
                                        <p:cTn id="73" dur="1000"/>
                                        <p:tgtEl>
                                          <p:spTgt spid="193">
                                            <p:txEl>
                                              <p:pRg st="19" end="19"/>
                                            </p:txEl>
                                          </p:spTgt>
                                        </p:tgtEl>
                                      </p:cBhvr>
                                    </p:animEffect>
                                  </p:childTnLst>
                                </p:cTn>
                              </p:par>
                              <p:par>
                                <p:cTn id="74" presetClass="entr" nodeType="withEffect" presetSubtype="10" presetID="3" grpId="1" fill="hold">
                                  <p:stCondLst>
                                    <p:cond delay="0"/>
                                  </p:stCondLst>
                                  <p:iterate type="el" backwards="0">
                                    <p:tmAbs val="0"/>
                                  </p:iterate>
                                  <p:childTnLst>
                                    <p:set>
                                      <p:cBhvr>
                                        <p:cTn id="75" fill="hold"/>
                                        <p:tgtEl>
                                          <p:spTgt spid="193">
                                            <p:txEl>
                                              <p:pRg st="20" end="20"/>
                                            </p:txEl>
                                          </p:spTgt>
                                        </p:tgtEl>
                                        <p:attrNameLst>
                                          <p:attrName>style.visibility</p:attrName>
                                        </p:attrNameLst>
                                      </p:cBhvr>
                                      <p:to>
                                        <p:strVal val="visible"/>
                                      </p:to>
                                    </p:set>
                                    <p:animEffect filter="blinds(horizontal)" transition="in">
                                      <p:cBhvr>
                                        <p:cTn id="76" dur="1000"/>
                                        <p:tgtEl>
                                          <p:spTgt spid="193">
                                            <p:txEl>
                                              <p:pRg st="20" end="20"/>
                                            </p:txEl>
                                          </p:spTgt>
                                        </p:tgtEl>
                                      </p:cBhvr>
                                    </p:animEffect>
                                  </p:childTnLst>
                                </p:cTn>
                              </p:par>
                              <p:par>
                                <p:cTn id="77" presetClass="entr" nodeType="withEffect" presetSubtype="10" presetID="3" grpId="1" fill="hold">
                                  <p:stCondLst>
                                    <p:cond delay="0"/>
                                  </p:stCondLst>
                                  <p:iterate type="el" backwards="0">
                                    <p:tmAbs val="0"/>
                                  </p:iterate>
                                  <p:childTnLst>
                                    <p:set>
                                      <p:cBhvr>
                                        <p:cTn id="78" fill="hold"/>
                                        <p:tgtEl>
                                          <p:spTgt spid="193">
                                            <p:txEl>
                                              <p:pRg st="21" end="21"/>
                                            </p:txEl>
                                          </p:spTgt>
                                        </p:tgtEl>
                                        <p:attrNameLst>
                                          <p:attrName>style.visibility</p:attrName>
                                        </p:attrNameLst>
                                      </p:cBhvr>
                                      <p:to>
                                        <p:strVal val="visible"/>
                                      </p:to>
                                    </p:set>
                                    <p:animEffect filter="blinds(horizontal)" transition="in">
                                      <p:cBhvr>
                                        <p:cTn id="79" dur="1000"/>
                                        <p:tgtEl>
                                          <p:spTgt spid="193">
                                            <p:txEl>
                                              <p:pRg st="21" end="21"/>
                                            </p:txEl>
                                          </p:spTgt>
                                        </p:tgtEl>
                                      </p:cBhvr>
                                    </p:animEffect>
                                  </p:childTnLst>
                                </p:cTn>
                              </p:par>
                              <p:par>
                                <p:cTn id="80" presetClass="entr" nodeType="withEffect" presetSubtype="10" presetID="3" grpId="1" fill="hold">
                                  <p:stCondLst>
                                    <p:cond delay="0"/>
                                  </p:stCondLst>
                                  <p:iterate type="el" backwards="0">
                                    <p:tmAbs val="0"/>
                                  </p:iterate>
                                  <p:childTnLst>
                                    <p:set>
                                      <p:cBhvr>
                                        <p:cTn id="81" fill="hold"/>
                                        <p:tgtEl>
                                          <p:spTgt spid="193">
                                            <p:txEl>
                                              <p:pRg st="22" end="22"/>
                                            </p:txEl>
                                          </p:spTgt>
                                        </p:tgtEl>
                                        <p:attrNameLst>
                                          <p:attrName>style.visibility</p:attrName>
                                        </p:attrNameLst>
                                      </p:cBhvr>
                                      <p:to>
                                        <p:strVal val="visible"/>
                                      </p:to>
                                    </p:set>
                                    <p:animEffect filter="blinds(horizontal)" transition="in">
                                      <p:cBhvr>
                                        <p:cTn id="82" dur="1000"/>
                                        <p:tgtEl>
                                          <p:spTgt spid="193">
                                            <p:txEl>
                                              <p:pRg st="22" end="22"/>
                                            </p:txEl>
                                          </p:spTgt>
                                        </p:tgtEl>
                                      </p:cBhvr>
                                    </p:animEffect>
                                  </p:childTnLst>
                                </p:cTn>
                              </p:par>
                              <p:par>
                                <p:cTn id="83" presetClass="entr" nodeType="withEffect" presetSubtype="10" presetID="3" grpId="1" fill="hold">
                                  <p:stCondLst>
                                    <p:cond delay="0"/>
                                  </p:stCondLst>
                                  <p:iterate type="el" backwards="0">
                                    <p:tmAbs val="0"/>
                                  </p:iterate>
                                  <p:childTnLst>
                                    <p:set>
                                      <p:cBhvr>
                                        <p:cTn id="84" fill="hold"/>
                                        <p:tgtEl>
                                          <p:spTgt spid="193">
                                            <p:txEl>
                                              <p:pRg st="23" end="23"/>
                                            </p:txEl>
                                          </p:spTgt>
                                        </p:tgtEl>
                                        <p:attrNameLst>
                                          <p:attrName>style.visibility</p:attrName>
                                        </p:attrNameLst>
                                      </p:cBhvr>
                                      <p:to>
                                        <p:strVal val="visible"/>
                                      </p:to>
                                    </p:set>
                                    <p:animEffect filter="blinds(horizontal)" transition="in">
                                      <p:cBhvr>
                                        <p:cTn id="85" dur="1000"/>
                                        <p:tgtEl>
                                          <p:spTgt spid="193">
                                            <p:txEl>
                                              <p:pRg st="23" end="23"/>
                                            </p:txEl>
                                          </p:spTgt>
                                        </p:tgtEl>
                                      </p:cBhvr>
                                    </p:animEffect>
                                  </p:childTnLst>
                                </p:cTn>
                              </p:par>
                              <p:par>
                                <p:cTn id="86" presetClass="entr" nodeType="withEffect" presetSubtype="10" presetID="3" grpId="1" fill="hold">
                                  <p:stCondLst>
                                    <p:cond delay="0"/>
                                  </p:stCondLst>
                                  <p:iterate type="el" backwards="0">
                                    <p:tmAbs val="0"/>
                                  </p:iterate>
                                  <p:childTnLst>
                                    <p:set>
                                      <p:cBhvr>
                                        <p:cTn id="87" fill="hold"/>
                                        <p:tgtEl>
                                          <p:spTgt spid="193">
                                            <p:txEl>
                                              <p:pRg st="24" end="24"/>
                                            </p:txEl>
                                          </p:spTgt>
                                        </p:tgtEl>
                                        <p:attrNameLst>
                                          <p:attrName>style.visibility</p:attrName>
                                        </p:attrNameLst>
                                      </p:cBhvr>
                                      <p:to>
                                        <p:strVal val="visible"/>
                                      </p:to>
                                    </p:set>
                                    <p:animEffect filter="blinds(horizontal)" transition="in">
                                      <p:cBhvr>
                                        <p:cTn id="88" dur="1000"/>
                                        <p:tgtEl>
                                          <p:spTgt spid="193">
                                            <p:txEl>
                                              <p:pRg st="24" end="24"/>
                                            </p:txEl>
                                          </p:spTgt>
                                        </p:tgtEl>
                                      </p:cBhvr>
                                    </p:animEffect>
                                  </p:childTnLst>
                                </p:cTn>
                              </p:par>
                              <p:par>
                                <p:cTn id="89" presetClass="entr" nodeType="withEffect" presetSubtype="10" presetID="3" grpId="1" fill="hold">
                                  <p:stCondLst>
                                    <p:cond delay="0"/>
                                  </p:stCondLst>
                                  <p:iterate type="el" backwards="0">
                                    <p:tmAbs val="0"/>
                                  </p:iterate>
                                  <p:childTnLst>
                                    <p:set>
                                      <p:cBhvr>
                                        <p:cTn id="90" fill="hold"/>
                                        <p:tgtEl>
                                          <p:spTgt spid="193">
                                            <p:txEl>
                                              <p:pRg st="25" end="25"/>
                                            </p:txEl>
                                          </p:spTgt>
                                        </p:tgtEl>
                                        <p:attrNameLst>
                                          <p:attrName>style.visibility</p:attrName>
                                        </p:attrNameLst>
                                      </p:cBhvr>
                                      <p:to>
                                        <p:strVal val="visible"/>
                                      </p:to>
                                    </p:set>
                                    <p:animEffect filter="blinds(horizontal)" transition="in">
                                      <p:cBhvr>
                                        <p:cTn id="91" dur="1000"/>
                                        <p:tgtEl>
                                          <p:spTgt spid="193">
                                            <p:txEl>
                                              <p:pRg st="25" end="25"/>
                                            </p:txEl>
                                          </p:spTgt>
                                        </p:tgtEl>
                                      </p:cBhvr>
                                    </p:animEffect>
                                  </p:childTnLst>
                                </p:cTn>
                              </p:par>
                              <p:par>
                                <p:cTn id="92" presetClass="entr" nodeType="withEffect" presetSubtype="10" presetID="3" grpId="1" fill="hold">
                                  <p:stCondLst>
                                    <p:cond delay="0"/>
                                  </p:stCondLst>
                                  <p:iterate type="el" backwards="0">
                                    <p:tmAbs val="0"/>
                                  </p:iterate>
                                  <p:childTnLst>
                                    <p:set>
                                      <p:cBhvr>
                                        <p:cTn id="93" fill="hold"/>
                                        <p:tgtEl>
                                          <p:spTgt spid="193">
                                            <p:txEl>
                                              <p:pRg st="26" end="26"/>
                                            </p:txEl>
                                          </p:spTgt>
                                        </p:tgtEl>
                                        <p:attrNameLst>
                                          <p:attrName>style.visibility</p:attrName>
                                        </p:attrNameLst>
                                      </p:cBhvr>
                                      <p:to>
                                        <p:strVal val="visible"/>
                                      </p:to>
                                    </p:set>
                                    <p:animEffect filter="blinds(horizontal)" transition="in">
                                      <p:cBhvr>
                                        <p:cTn id="94" dur="1000"/>
                                        <p:tgtEl>
                                          <p:spTgt spid="193">
                                            <p:txEl>
                                              <p:pRg st="26" end="26"/>
                                            </p:txEl>
                                          </p:spTgt>
                                        </p:tgtEl>
                                      </p:cBhvr>
                                    </p:animEffect>
                                  </p:childTnLst>
                                </p:cTn>
                              </p:par>
                              <p:par>
                                <p:cTn id="95" presetClass="entr" nodeType="withEffect" presetSubtype="10" presetID="3" grpId="1" fill="hold">
                                  <p:stCondLst>
                                    <p:cond delay="0"/>
                                  </p:stCondLst>
                                  <p:iterate type="el" backwards="0">
                                    <p:tmAbs val="0"/>
                                  </p:iterate>
                                  <p:childTnLst>
                                    <p:set>
                                      <p:cBhvr>
                                        <p:cTn id="96" fill="hold"/>
                                        <p:tgtEl>
                                          <p:spTgt spid="193">
                                            <p:txEl>
                                              <p:pRg st="27" end="27"/>
                                            </p:txEl>
                                          </p:spTgt>
                                        </p:tgtEl>
                                        <p:attrNameLst>
                                          <p:attrName>style.visibility</p:attrName>
                                        </p:attrNameLst>
                                      </p:cBhvr>
                                      <p:to>
                                        <p:strVal val="visible"/>
                                      </p:to>
                                    </p:set>
                                    <p:animEffect filter="blinds(horizontal)" transition="in">
                                      <p:cBhvr>
                                        <p:cTn id="97" dur="1000"/>
                                        <p:tgtEl>
                                          <p:spTgt spid="193">
                                            <p:txEl>
                                              <p:pRg st="27" end="27"/>
                                            </p:txEl>
                                          </p:spTgt>
                                        </p:tgtEl>
                                      </p:cBhvr>
                                    </p:animEffect>
                                  </p:childTnLst>
                                </p:cTn>
                              </p:par>
                              <p:par>
                                <p:cTn id="98" presetClass="entr" nodeType="withEffect" presetSubtype="10" presetID="3" grpId="1" fill="hold">
                                  <p:stCondLst>
                                    <p:cond delay="0"/>
                                  </p:stCondLst>
                                  <p:iterate type="el" backwards="0">
                                    <p:tmAbs val="0"/>
                                  </p:iterate>
                                  <p:childTnLst>
                                    <p:set>
                                      <p:cBhvr>
                                        <p:cTn id="99" fill="hold"/>
                                        <p:tgtEl>
                                          <p:spTgt spid="193">
                                            <p:txEl>
                                              <p:pRg st="28" end="28"/>
                                            </p:txEl>
                                          </p:spTgt>
                                        </p:tgtEl>
                                        <p:attrNameLst>
                                          <p:attrName>style.visibility</p:attrName>
                                        </p:attrNameLst>
                                      </p:cBhvr>
                                      <p:to>
                                        <p:strVal val="visible"/>
                                      </p:to>
                                    </p:set>
                                    <p:animEffect filter="blinds(horizontal)" transition="in">
                                      <p:cBhvr>
                                        <p:cTn id="100" dur="1000"/>
                                        <p:tgtEl>
                                          <p:spTgt spid="193">
                                            <p:txEl>
                                              <p:pRg st="28" end="28"/>
                                            </p:txEl>
                                          </p:spTgt>
                                        </p:tgtEl>
                                      </p:cBhvr>
                                    </p:animEffect>
                                  </p:childTnLst>
                                </p:cTn>
                              </p:par>
                              <p:par>
                                <p:cTn id="101" presetClass="entr" nodeType="withEffect" presetSubtype="10" presetID="3" grpId="1" fill="hold">
                                  <p:stCondLst>
                                    <p:cond delay="0"/>
                                  </p:stCondLst>
                                  <p:iterate type="el" backwards="0">
                                    <p:tmAbs val="0"/>
                                  </p:iterate>
                                  <p:childTnLst>
                                    <p:set>
                                      <p:cBhvr>
                                        <p:cTn id="102" fill="hold"/>
                                        <p:tgtEl>
                                          <p:spTgt spid="193">
                                            <p:txEl>
                                              <p:pRg st="29" end="29"/>
                                            </p:txEl>
                                          </p:spTgt>
                                        </p:tgtEl>
                                        <p:attrNameLst>
                                          <p:attrName>style.visibility</p:attrName>
                                        </p:attrNameLst>
                                      </p:cBhvr>
                                      <p:to>
                                        <p:strVal val="visible"/>
                                      </p:to>
                                    </p:set>
                                    <p:animEffect filter="blinds(horizontal)" transition="in">
                                      <p:cBhvr>
                                        <p:cTn id="103" dur="1000"/>
                                        <p:tgtEl>
                                          <p:spTgt spid="193">
                                            <p:txEl>
                                              <p:pRg st="29" end="29"/>
                                            </p:txEl>
                                          </p:spTgt>
                                        </p:tgtEl>
                                      </p:cBhvr>
                                    </p:animEffect>
                                  </p:childTnLst>
                                </p:cTn>
                              </p:par>
                              <p:par>
                                <p:cTn id="104" presetClass="entr" nodeType="withEffect" presetSubtype="10" presetID="3" grpId="1" fill="hold">
                                  <p:stCondLst>
                                    <p:cond delay="0"/>
                                  </p:stCondLst>
                                  <p:iterate type="el" backwards="0">
                                    <p:tmAbs val="0"/>
                                  </p:iterate>
                                  <p:childTnLst>
                                    <p:set>
                                      <p:cBhvr>
                                        <p:cTn id="105" fill="hold"/>
                                        <p:tgtEl>
                                          <p:spTgt spid="193">
                                            <p:txEl>
                                              <p:pRg st="30" end="30"/>
                                            </p:txEl>
                                          </p:spTgt>
                                        </p:tgtEl>
                                        <p:attrNameLst>
                                          <p:attrName>style.visibility</p:attrName>
                                        </p:attrNameLst>
                                      </p:cBhvr>
                                      <p:to>
                                        <p:strVal val="visible"/>
                                      </p:to>
                                    </p:set>
                                    <p:animEffect filter="blinds(horizontal)" transition="in">
                                      <p:cBhvr>
                                        <p:cTn id="106" dur="1000"/>
                                        <p:tgtEl>
                                          <p:spTgt spid="193">
                                            <p:txEl>
                                              <p:pRg st="30" end="30"/>
                                            </p:txEl>
                                          </p:spTgt>
                                        </p:tgtEl>
                                      </p:cBhvr>
                                    </p:animEffect>
                                  </p:childTnLst>
                                </p:cTn>
                              </p:par>
                              <p:par>
                                <p:cTn id="107" presetClass="entr" nodeType="withEffect" presetSubtype="10" presetID="3" grpId="1" fill="hold">
                                  <p:stCondLst>
                                    <p:cond delay="0"/>
                                  </p:stCondLst>
                                  <p:iterate type="el" backwards="0">
                                    <p:tmAbs val="0"/>
                                  </p:iterate>
                                  <p:childTnLst>
                                    <p:set>
                                      <p:cBhvr>
                                        <p:cTn id="108" fill="hold"/>
                                        <p:tgtEl>
                                          <p:spTgt spid="193">
                                            <p:txEl>
                                              <p:pRg st="31" end="31"/>
                                            </p:txEl>
                                          </p:spTgt>
                                        </p:tgtEl>
                                        <p:attrNameLst>
                                          <p:attrName>style.visibility</p:attrName>
                                        </p:attrNameLst>
                                      </p:cBhvr>
                                      <p:to>
                                        <p:strVal val="visible"/>
                                      </p:to>
                                    </p:set>
                                    <p:animEffect filter="blinds(horizontal)" transition="in">
                                      <p:cBhvr>
                                        <p:cTn id="109" dur="1000"/>
                                        <p:tgtEl>
                                          <p:spTgt spid="193">
                                            <p:txEl>
                                              <p:pRg st="31" end="31"/>
                                            </p:txEl>
                                          </p:spTgt>
                                        </p:tgtEl>
                                      </p:cBhvr>
                                    </p:animEffect>
                                  </p:childTnLst>
                                </p:cTn>
                              </p:par>
                              <p:par>
                                <p:cTn id="110" presetClass="entr" nodeType="withEffect" presetSubtype="10" presetID="3" grpId="1" fill="hold">
                                  <p:stCondLst>
                                    <p:cond delay="0"/>
                                  </p:stCondLst>
                                  <p:iterate type="el" backwards="0">
                                    <p:tmAbs val="0"/>
                                  </p:iterate>
                                  <p:childTnLst>
                                    <p:set>
                                      <p:cBhvr>
                                        <p:cTn id="111" fill="hold"/>
                                        <p:tgtEl>
                                          <p:spTgt spid="193">
                                            <p:txEl>
                                              <p:pRg st="32" end="32"/>
                                            </p:txEl>
                                          </p:spTgt>
                                        </p:tgtEl>
                                        <p:attrNameLst>
                                          <p:attrName>style.visibility</p:attrName>
                                        </p:attrNameLst>
                                      </p:cBhvr>
                                      <p:to>
                                        <p:strVal val="visible"/>
                                      </p:to>
                                    </p:set>
                                    <p:animEffect filter="blinds(horizontal)" transition="in">
                                      <p:cBhvr>
                                        <p:cTn id="112" dur="1000"/>
                                        <p:tgtEl>
                                          <p:spTgt spid="193">
                                            <p:txEl>
                                              <p:pRg st="32" end="32"/>
                                            </p:txEl>
                                          </p:spTgt>
                                        </p:tgtEl>
                                      </p:cBhvr>
                                    </p:animEffect>
                                  </p:childTnLst>
                                </p:cTn>
                              </p:par>
                              <p:par>
                                <p:cTn id="113" presetClass="entr" nodeType="withEffect" presetSubtype="10" presetID="3" grpId="1" fill="hold">
                                  <p:stCondLst>
                                    <p:cond delay="0"/>
                                  </p:stCondLst>
                                  <p:iterate type="el" backwards="0">
                                    <p:tmAbs val="0"/>
                                  </p:iterate>
                                  <p:childTnLst>
                                    <p:set>
                                      <p:cBhvr>
                                        <p:cTn id="114" fill="hold"/>
                                        <p:tgtEl>
                                          <p:spTgt spid="193">
                                            <p:txEl>
                                              <p:pRg st="33" end="33"/>
                                            </p:txEl>
                                          </p:spTgt>
                                        </p:tgtEl>
                                        <p:attrNameLst>
                                          <p:attrName>style.visibility</p:attrName>
                                        </p:attrNameLst>
                                      </p:cBhvr>
                                      <p:to>
                                        <p:strVal val="visible"/>
                                      </p:to>
                                    </p:set>
                                    <p:animEffect filter="blinds(horizontal)" transition="in">
                                      <p:cBhvr>
                                        <p:cTn id="115" dur="1000"/>
                                        <p:tgtEl>
                                          <p:spTgt spid="193">
                                            <p:txEl>
                                              <p:pRg st="33" end="33"/>
                                            </p:txEl>
                                          </p:spTgt>
                                        </p:tgtEl>
                                      </p:cBhvr>
                                    </p:animEffect>
                                  </p:childTnLst>
                                </p:cTn>
                              </p:par>
                              <p:par>
                                <p:cTn id="116" presetClass="entr" nodeType="withEffect" presetSubtype="10" presetID="3" grpId="1" fill="hold">
                                  <p:stCondLst>
                                    <p:cond delay="0"/>
                                  </p:stCondLst>
                                  <p:iterate type="el" backwards="0">
                                    <p:tmAbs val="0"/>
                                  </p:iterate>
                                  <p:childTnLst>
                                    <p:set>
                                      <p:cBhvr>
                                        <p:cTn id="117" fill="hold"/>
                                        <p:tgtEl>
                                          <p:spTgt spid="193">
                                            <p:txEl>
                                              <p:pRg st="34" end="34"/>
                                            </p:txEl>
                                          </p:spTgt>
                                        </p:tgtEl>
                                        <p:attrNameLst>
                                          <p:attrName>style.visibility</p:attrName>
                                        </p:attrNameLst>
                                      </p:cBhvr>
                                      <p:to>
                                        <p:strVal val="visible"/>
                                      </p:to>
                                    </p:set>
                                    <p:animEffect filter="blinds(horizontal)" transition="in">
                                      <p:cBhvr>
                                        <p:cTn id="118" dur="1000"/>
                                        <p:tgtEl>
                                          <p:spTgt spid="193">
                                            <p:txEl>
                                              <p:pRg st="34" end="34"/>
                                            </p:txEl>
                                          </p:spTgt>
                                        </p:tgtEl>
                                      </p:cBhvr>
                                    </p:animEffect>
                                  </p:childTnLst>
                                </p:cTn>
                              </p:par>
                              <p:par>
                                <p:cTn id="119" presetClass="entr" nodeType="withEffect" presetSubtype="10" presetID="3" grpId="1" fill="hold">
                                  <p:stCondLst>
                                    <p:cond delay="0"/>
                                  </p:stCondLst>
                                  <p:iterate type="el" backwards="0">
                                    <p:tmAbs val="0"/>
                                  </p:iterate>
                                  <p:childTnLst>
                                    <p:set>
                                      <p:cBhvr>
                                        <p:cTn id="120" fill="hold"/>
                                        <p:tgtEl>
                                          <p:spTgt spid="193">
                                            <p:txEl>
                                              <p:pRg st="35" end="35"/>
                                            </p:txEl>
                                          </p:spTgt>
                                        </p:tgtEl>
                                        <p:attrNameLst>
                                          <p:attrName>style.visibility</p:attrName>
                                        </p:attrNameLst>
                                      </p:cBhvr>
                                      <p:to>
                                        <p:strVal val="visible"/>
                                      </p:to>
                                    </p:set>
                                    <p:animEffect filter="blinds(horizontal)" transition="in">
                                      <p:cBhvr>
                                        <p:cTn id="121" dur="1000"/>
                                        <p:tgtEl>
                                          <p:spTgt spid="193">
                                            <p:txEl>
                                              <p:pRg st="35" end="35"/>
                                            </p:txEl>
                                          </p:spTgt>
                                        </p:tgtEl>
                                      </p:cBhvr>
                                    </p:animEffect>
                                  </p:childTnLst>
                                </p:cTn>
                              </p:par>
                              <p:par>
                                <p:cTn id="122" presetClass="entr" nodeType="withEffect" presetSubtype="10" presetID="3" grpId="1" fill="hold">
                                  <p:stCondLst>
                                    <p:cond delay="0"/>
                                  </p:stCondLst>
                                  <p:iterate type="el" backwards="0">
                                    <p:tmAbs val="0"/>
                                  </p:iterate>
                                  <p:childTnLst>
                                    <p:set>
                                      <p:cBhvr>
                                        <p:cTn id="123" fill="hold"/>
                                        <p:tgtEl>
                                          <p:spTgt spid="193">
                                            <p:txEl>
                                              <p:pRg st="36" end="36"/>
                                            </p:txEl>
                                          </p:spTgt>
                                        </p:tgtEl>
                                        <p:attrNameLst>
                                          <p:attrName>style.visibility</p:attrName>
                                        </p:attrNameLst>
                                      </p:cBhvr>
                                      <p:to>
                                        <p:strVal val="visible"/>
                                      </p:to>
                                    </p:set>
                                    <p:animEffect filter="blinds(horizontal)" transition="in">
                                      <p:cBhvr>
                                        <p:cTn id="124" dur="1000"/>
                                        <p:tgtEl>
                                          <p:spTgt spid="193">
                                            <p:txEl>
                                              <p:pRg st="36" end="36"/>
                                            </p:txEl>
                                          </p:spTgt>
                                        </p:tgtEl>
                                      </p:cBhvr>
                                    </p:animEffect>
                                  </p:childTnLst>
                                </p:cTn>
                              </p:par>
                              <p:par>
                                <p:cTn id="125" presetClass="entr" nodeType="withEffect" presetSubtype="10" presetID="3" grpId="1" fill="hold">
                                  <p:stCondLst>
                                    <p:cond delay="0"/>
                                  </p:stCondLst>
                                  <p:iterate type="el" backwards="0">
                                    <p:tmAbs val="0"/>
                                  </p:iterate>
                                  <p:childTnLst>
                                    <p:set>
                                      <p:cBhvr>
                                        <p:cTn id="126" fill="hold"/>
                                        <p:tgtEl>
                                          <p:spTgt spid="193">
                                            <p:txEl>
                                              <p:pRg st="37" end="37"/>
                                            </p:txEl>
                                          </p:spTgt>
                                        </p:tgtEl>
                                        <p:attrNameLst>
                                          <p:attrName>style.visibility</p:attrName>
                                        </p:attrNameLst>
                                      </p:cBhvr>
                                      <p:to>
                                        <p:strVal val="visible"/>
                                      </p:to>
                                    </p:set>
                                    <p:animEffect filter="blinds(horizontal)" transition="in">
                                      <p:cBhvr>
                                        <p:cTn id="127" dur="1000"/>
                                        <p:tgtEl>
                                          <p:spTgt spid="193">
                                            <p:txEl>
                                              <p:pRg st="37" end="37"/>
                                            </p:txEl>
                                          </p:spTgt>
                                        </p:tgtEl>
                                      </p:cBhvr>
                                    </p:animEffect>
                                  </p:childTnLst>
                                </p:cTn>
                              </p:par>
                              <p:par>
                                <p:cTn id="128" presetClass="entr" nodeType="withEffect" presetSubtype="10" presetID="3" grpId="1" fill="hold">
                                  <p:stCondLst>
                                    <p:cond delay="0"/>
                                  </p:stCondLst>
                                  <p:iterate type="el" backwards="0">
                                    <p:tmAbs val="0"/>
                                  </p:iterate>
                                  <p:childTnLst>
                                    <p:set>
                                      <p:cBhvr>
                                        <p:cTn id="129" fill="hold"/>
                                        <p:tgtEl>
                                          <p:spTgt spid="193">
                                            <p:txEl>
                                              <p:pRg st="38" end="38"/>
                                            </p:txEl>
                                          </p:spTgt>
                                        </p:tgtEl>
                                        <p:attrNameLst>
                                          <p:attrName>style.visibility</p:attrName>
                                        </p:attrNameLst>
                                      </p:cBhvr>
                                      <p:to>
                                        <p:strVal val="visible"/>
                                      </p:to>
                                    </p:set>
                                    <p:animEffect filter="blinds(horizontal)" transition="in">
                                      <p:cBhvr>
                                        <p:cTn id="130" dur="1000"/>
                                        <p:tgtEl>
                                          <p:spTgt spid="193">
                                            <p:txEl>
                                              <p:pRg st="38" end="38"/>
                                            </p:txEl>
                                          </p:spTgt>
                                        </p:tgtEl>
                                      </p:cBhvr>
                                    </p:animEffect>
                                  </p:childTnLst>
                                </p:cTn>
                              </p:par>
                            </p:childTnLst>
                          </p:cTn>
                        </p:par>
                        <p:par>
                          <p:cTn id="131" fill="hold">
                            <p:stCondLst>
                              <p:cond delay="1000"/>
                            </p:stCondLst>
                            <p:childTnLst>
                              <p:par>
                                <p:cTn id="132" presetClass="entr" nodeType="afterEffect" presetSubtype="0" presetID="1" grpId="2" fill="hold">
                                  <p:stCondLst>
                                    <p:cond delay="0"/>
                                  </p:stCondLst>
                                  <p:iterate type="el" backwards="0">
                                    <p:tmAbs val="0"/>
                                  </p:iterate>
                                  <p:childTnLst>
                                    <p:set>
                                      <p:cBhvr>
                                        <p:cTn id="133" fill="hold"/>
                                        <p:tgtEl>
                                          <p:spTgt spid="1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93" grpId="1"/>
      <p:bldP build="whole" bldLvl="1" animBg="1" rev="0" advAuto="0" spid="195" grpId="2"/>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Quelques exercices (déjà ?)"/>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Quelques exercices (déjà ?)</a:t>
            </a:r>
          </a:p>
        </p:txBody>
      </p:sp>
      <p:sp>
        <p:nvSpPr>
          <p:cNvPr id="19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Pour la flotte de l'ACA • F-BPCH"/>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Pour la flotte de l'ACA • F-BPCH</a:t>
            </a:r>
          </a:p>
        </p:txBody>
      </p:sp>
      <p:sp>
        <p:nvSpPr>
          <p:cNvPr id="201" name="En supposant des navigations de nuit dans les EAC"/>
          <p:cNvSpPr txBox="1"/>
          <p:nvPr/>
        </p:nvSpPr>
        <p:spPr>
          <a:xfrm>
            <a:off x="406400" y="1145393"/>
            <a:ext cx="8331200" cy="26678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1200">
                <a:solidFill>
                  <a:srgbClr val="FFFFFF"/>
                </a:solidFill>
                <a:latin typeface="Franklin Gothic Book"/>
                <a:ea typeface="Franklin Gothic Book"/>
                <a:cs typeface="Franklin Gothic Book"/>
                <a:sym typeface="Franklin Gothic Book"/>
              </a:defRPr>
            </a:lvl1pPr>
          </a:lstStyle>
          <a:p>
            <a:pPr/>
            <a:r>
              <a:t>En supposant des navigations de nuit dans les EAC</a:t>
            </a:r>
          </a:p>
        </p:txBody>
      </p:sp>
      <p:pic>
        <p:nvPicPr>
          <p:cNvPr id="202" name="F-BPCH DB noir.jpg" descr="F-BPCH DB noir.jpg"/>
          <p:cNvPicPr>
            <a:picLocks noChangeAspect="1"/>
          </p:cNvPicPr>
          <p:nvPr/>
        </p:nvPicPr>
        <p:blipFill>
          <a:blip r:embed="rId2">
            <a:extLst/>
          </a:blip>
          <a:stretch>
            <a:fillRect/>
          </a:stretch>
        </p:blipFill>
        <p:spPr>
          <a:xfrm>
            <a:off x="2911282" y="1805011"/>
            <a:ext cx="6127323" cy="3247978"/>
          </a:xfrm>
          <a:prstGeom prst="rect">
            <a:avLst/>
          </a:prstGeom>
          <a:ln w="12700">
            <a:miter lim="400000"/>
          </a:ln>
        </p:spPr>
      </p:pic>
      <p:sp>
        <p:nvSpPr>
          <p:cNvPr id="203" name="Communication et Surveillance (VFR Jour et VFR Nuit)…"/>
          <p:cNvSpPr txBox="1"/>
          <p:nvPr/>
        </p:nvSpPr>
        <p:spPr>
          <a:xfrm>
            <a:off x="406400" y="1572275"/>
            <a:ext cx="6881529" cy="4729990"/>
          </a:xfrm>
          <a:prstGeom prst="rect">
            <a:avLst/>
          </a:prstGeom>
          <a:ln w="12700">
            <a:miter lim="400000"/>
          </a:ln>
          <a:extLst>
            <a:ext uri="{C572A759-6A51-4108-AA02-DFA0A04FC94B}">
              <ma14:wrappingTextBoxFlag xmlns:ma14="http://schemas.microsoft.com/office/mac/drawingml/2011/main" val="1"/>
            </a:ext>
          </a:extLst>
        </p:spPr>
        <p:txBody>
          <a:bodyPr lIns="0" tIns="0" rIns="0" bIns="0" numCol="3" spcCol="344076">
            <a:normAutofit fontScale="100000" lnSpcReduction="0"/>
          </a:bodyPr>
          <a:lstStyle/>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Communication et Surveillance (VFR Jour et VFR Nuit)</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émetteur-récepteur VHF</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de surveillance</a:t>
            </a:r>
          </a:p>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VFR nuit : Équipement minimal + Navigation + éléments suivants </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Anémomètre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Altimètre sensible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Compas magnétique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Variomètre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Horizon artificiel</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Alimenté indépendamment du premier horizon :</a:t>
            </a:r>
          </a:p>
          <a:p>
            <a:pPr lvl="2" marL="8509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Deuxième horizon artificiel</a:t>
            </a:r>
          </a:p>
          <a:p>
            <a:pPr lvl="4" marL="0" indent="850900">
              <a:spcBef>
                <a:spcPts val="200"/>
              </a:spcBef>
              <a:buClrTx/>
              <a:buSzTx/>
              <a:buNone/>
              <a:defRPr i="1" sz="800">
                <a:solidFill>
                  <a:srgbClr val="FFFFFF"/>
                </a:solidFill>
                <a:latin typeface="Franklin Gothic Book"/>
                <a:ea typeface="Franklin Gothic Book"/>
                <a:cs typeface="Franklin Gothic Book"/>
                <a:sym typeface="Franklin Gothic Book"/>
              </a:defRPr>
            </a:pPr>
            <a:r>
              <a:t>ou</a:t>
            </a:r>
          </a:p>
          <a:p>
            <a:pPr lvl="2" marL="8382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bille-aiguille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de dérapage si l'aéronef est équipé de deux horizons artificiels</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conservateur de cap</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Récepteur VOR ou Radiocompas automatique ou GPS homologué en classe A, B, ou C</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Lampe électrique autonome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Jeu de fusible (si applicable)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Système de feux de navigation</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Système de feux anti-collision</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Phare d'atterrissage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Dispositif d'éclairage des instruments de bord et des appareils indispensables à la sécurité</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Montre marquant les heures et les minutes</a:t>
            </a:r>
          </a:p>
        </p:txBody>
      </p:sp>
      <p:sp>
        <p:nvSpPr>
          <p:cNvPr id="20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 name="Rectangle"/>
          <p:cNvSpPr/>
          <p:nvPr/>
        </p:nvSpPr>
        <p:spPr>
          <a:xfrm>
            <a:off x="4593" y="0"/>
            <a:ext cx="9134814" cy="6858001"/>
          </a:xfrm>
          <a:prstGeom prst="rect">
            <a:avLst/>
          </a:prstGeom>
          <a:solidFill>
            <a:srgbClr val="000000"/>
          </a:solidFill>
          <a:ln w="12700">
            <a:miter lim="400000"/>
          </a:ln>
        </p:spPr>
        <p:txBody>
          <a:bodyPr lIns="46037" tIns="46037" rIns="46037" bIns="46037"/>
          <a:lstStyle/>
          <a:p>
            <a:pPr>
              <a:buClrTx/>
              <a:buSzTx/>
              <a:buNone/>
            </a:pPr>
          </a:p>
        </p:txBody>
      </p:sp>
      <p:pic>
        <p:nvPicPr>
          <p:cNvPr id="48" name="Pré-Aff Circuit Visuel 2.png" descr="Pré-Aff Circuit Visuel 2.png"/>
          <p:cNvPicPr>
            <a:picLocks noChangeAspect="1"/>
          </p:cNvPicPr>
          <p:nvPr/>
        </p:nvPicPr>
        <p:blipFill>
          <a:blip r:embed="rId2">
            <a:alphaModFix amt="17336"/>
            <a:extLst/>
          </a:blip>
          <a:srcRect l="0" t="120" r="0" b="4198"/>
          <a:stretch>
            <a:fillRect/>
          </a:stretch>
        </p:blipFill>
        <p:spPr>
          <a:xfrm>
            <a:off x="1579962" y="1371600"/>
            <a:ext cx="4435461" cy="3214417"/>
          </a:xfrm>
          <a:prstGeom prst="rect">
            <a:avLst/>
          </a:prstGeom>
          <a:ln w="12700">
            <a:miter lim="400000"/>
          </a:ln>
        </p:spPr>
      </p:pic>
      <p:sp>
        <p:nvSpPr>
          <p:cNvPr id="49" name="Le cercle vert représente l’aire d’acuité visuelle maximum, vision centrale, de rayon égal à 3 centimètres.…"/>
          <p:cNvSpPr txBox="1"/>
          <p:nvPr/>
        </p:nvSpPr>
        <p:spPr>
          <a:xfrm>
            <a:off x="1518120" y="4702854"/>
            <a:ext cx="7259765"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42900">
              <a:spcBef>
                <a:spcPts val="900"/>
              </a:spcBef>
              <a:buClrTx/>
              <a:buSzTx/>
              <a:buNone/>
              <a:defRPr sz="1100">
                <a:solidFill>
                  <a:schemeClr val="accent2">
                    <a:lumOff val="15098"/>
                  </a:schemeClr>
                </a:solidFill>
                <a:latin typeface="+mj-lt"/>
                <a:ea typeface="+mj-ea"/>
                <a:cs typeface="+mj-cs"/>
                <a:sym typeface="Helvetica"/>
              </a:defRPr>
            </a:pPr>
            <a:r>
              <a:t>Le cercle vert représente l’aire d’acuité visuelle maximum, vision centrale, de rayon égal à 3 centimètres. </a:t>
            </a:r>
          </a:p>
          <a:p>
            <a:pPr defTabSz="342900">
              <a:spcBef>
                <a:spcPts val="900"/>
              </a:spcBef>
              <a:buClrTx/>
              <a:buSzTx/>
              <a:buNone/>
              <a:defRPr sz="1100">
                <a:solidFill>
                  <a:schemeClr val="accent2">
                    <a:lumOff val="15098"/>
                  </a:schemeClr>
                </a:solidFill>
                <a:latin typeface="+mj-lt"/>
                <a:ea typeface="+mj-ea"/>
                <a:cs typeface="+mj-cs"/>
                <a:sym typeface="Helvetica"/>
              </a:defRPr>
            </a:pPr>
            <a:r>
              <a:t>La vision périphérique du deuxième cercle est sensible aux informations analogiques (vario...) </a:t>
            </a:r>
          </a:p>
          <a:p>
            <a:pPr defTabSz="342900">
              <a:spcBef>
                <a:spcPts val="900"/>
              </a:spcBef>
              <a:buClrTx/>
              <a:buSzTx/>
              <a:buNone/>
              <a:defRPr sz="1100">
                <a:solidFill>
                  <a:schemeClr val="accent2">
                    <a:lumOff val="15098"/>
                  </a:schemeClr>
                </a:solidFill>
                <a:latin typeface="+mj-lt"/>
                <a:ea typeface="+mj-ea"/>
                <a:cs typeface="+mj-cs"/>
                <a:sym typeface="Helvetica"/>
              </a:defRPr>
            </a:pPr>
            <a:r>
              <a:t>Celle du troisième cercle représente l’aire de sensibilité aux mouvements, aux clignotements, aux changements de couleurs</a:t>
            </a:r>
          </a:p>
          <a:p>
            <a:pPr defTabSz="342900">
              <a:spcBef>
                <a:spcPts val="900"/>
              </a:spcBef>
              <a:buClrTx/>
              <a:buSzTx/>
              <a:buNone/>
              <a:defRPr sz="1100">
                <a:solidFill>
                  <a:srgbClr val="F6C343"/>
                </a:solidFill>
                <a:latin typeface="+mj-lt"/>
                <a:ea typeface="+mj-ea"/>
                <a:cs typeface="+mj-cs"/>
                <a:sym typeface="Helvetica"/>
              </a:defRPr>
            </a:pPr>
            <a:r>
              <a:t>Le pilotage de nuit est constitué de 3 composants : ① l’observation ou visualisation des indications instrumentales, ② l’interprétation de ces informations, et ③ l’action sur les commandes de vol </a:t>
            </a:r>
          </a:p>
          <a:p>
            <a:pPr defTabSz="342900">
              <a:spcBef>
                <a:spcPts val="900"/>
              </a:spcBef>
              <a:buClrTx/>
              <a:buSzTx/>
              <a:buNone/>
              <a:defRPr sz="1100">
                <a:solidFill>
                  <a:schemeClr val="accent2">
                    <a:lumOff val="15098"/>
                  </a:schemeClr>
                </a:solidFill>
                <a:latin typeface="+mj-lt"/>
                <a:ea typeface="+mj-ea"/>
                <a:cs typeface="+mj-cs"/>
                <a:sym typeface="Helvetica"/>
              </a:defRPr>
            </a:pPr>
            <a:r>
              <a:t>L’horizon artificiel étant considéré comme le centre du circuit visuel, le regard décrira les rayons d’une roue dont il serait le moyeu. </a:t>
            </a:r>
          </a:p>
        </p:txBody>
      </p:sp>
      <p:sp>
        <p:nvSpPr>
          <p:cNvPr id="50" name="Objectif du cours..."/>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Objectif du cours...</a:t>
            </a:r>
          </a:p>
        </p:txBody>
      </p:sp>
      <p:sp>
        <p:nvSpPr>
          <p:cNvPr id="51" name="Visualiser la valeur"/>
          <p:cNvSpPr txBox="1"/>
          <p:nvPr/>
        </p:nvSpPr>
        <p:spPr>
          <a:xfrm>
            <a:off x="6355243" y="2735223"/>
            <a:ext cx="2648805" cy="886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587" indent="-1587">
              <a:lnSpc>
                <a:spcPct val="80000"/>
              </a:lnSpc>
              <a:spcBef>
                <a:spcPts val="600"/>
              </a:spcBef>
              <a:buClrTx/>
              <a:buSzTx/>
              <a:buNone/>
              <a:defRPr sz="1200">
                <a:solidFill>
                  <a:schemeClr val="accent2">
                    <a:lumOff val="15098"/>
                  </a:schemeClr>
                </a:solidFill>
              </a:defRPr>
            </a:pPr>
            <a:r>
              <a:t> </a:t>
            </a:r>
          </a:p>
          <a:p>
            <a:pPr marL="367631" indent="-240631">
              <a:lnSpc>
                <a:spcPct val="80000"/>
              </a:lnSpc>
              <a:spcBef>
                <a:spcPts val="300"/>
              </a:spcBef>
              <a:buClr>
                <a:srgbClr val="FF37C4"/>
              </a:buClr>
              <a:buSzPct val="100000"/>
              <a:buChar char="•"/>
              <a:defRPr sz="1200">
                <a:solidFill>
                  <a:srgbClr val="00C4B6"/>
                </a:solidFill>
              </a:defRPr>
            </a:pPr>
            <a:r>
              <a:rPr b="1">
                <a:solidFill>
                  <a:srgbClr val="FF37C4"/>
                </a:solidFill>
              </a:rPr>
              <a:t>Visualiser</a:t>
            </a:r>
            <a:r>
              <a:t> </a:t>
            </a:r>
            <a:r>
              <a:rPr>
                <a:solidFill>
                  <a:schemeClr val="accent2">
                    <a:lumOff val="15098"/>
                  </a:schemeClr>
                </a:solidFill>
              </a:rPr>
              <a:t>la valeur</a:t>
            </a:r>
          </a:p>
        </p:txBody>
      </p:sp>
      <p:sp>
        <p:nvSpPr>
          <p:cNvPr id="52" name="Visualiser la valeur…"/>
          <p:cNvSpPr txBox="1"/>
          <p:nvPr/>
        </p:nvSpPr>
        <p:spPr>
          <a:xfrm>
            <a:off x="6350000" y="2730500"/>
            <a:ext cx="2648805" cy="886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587" indent="-1587">
              <a:lnSpc>
                <a:spcPct val="80000"/>
              </a:lnSpc>
              <a:spcBef>
                <a:spcPts val="600"/>
              </a:spcBef>
              <a:buClrTx/>
              <a:buSzTx/>
              <a:buNone/>
              <a:defRPr sz="1200">
                <a:solidFill>
                  <a:schemeClr val="accent2">
                    <a:lumOff val="15098"/>
                  </a:schemeClr>
                </a:solidFill>
              </a:defRPr>
            </a:pPr>
            <a:r>
              <a:t> </a:t>
            </a:r>
          </a:p>
          <a:p>
            <a:pPr marL="367631" indent="-240631">
              <a:lnSpc>
                <a:spcPct val="80000"/>
              </a:lnSpc>
              <a:spcBef>
                <a:spcPts val="300"/>
              </a:spcBef>
              <a:buClrTx/>
              <a:buSzPct val="100000"/>
              <a:buChar char="•"/>
              <a:defRPr sz="1200">
                <a:solidFill>
                  <a:srgbClr val="00C4B6"/>
                </a:solidFill>
              </a:defRPr>
            </a:pPr>
            <a:r>
              <a:t>Visualiser </a:t>
            </a:r>
            <a:r>
              <a:rPr>
                <a:solidFill>
                  <a:schemeClr val="accent2"/>
                </a:solidFill>
              </a:rPr>
              <a:t>la valeur</a:t>
            </a:r>
          </a:p>
          <a:p>
            <a:pPr marL="367631" indent="-240631">
              <a:lnSpc>
                <a:spcPct val="80000"/>
              </a:lnSpc>
              <a:spcBef>
                <a:spcPts val="300"/>
              </a:spcBef>
              <a:buClr>
                <a:srgbClr val="FF37C4"/>
              </a:buClr>
              <a:buSzPct val="100000"/>
              <a:buChar char="•"/>
              <a:defRPr sz="1200">
                <a:solidFill>
                  <a:srgbClr val="00C4B6"/>
                </a:solidFill>
              </a:defRPr>
            </a:pPr>
            <a:r>
              <a:rPr b="1">
                <a:solidFill>
                  <a:srgbClr val="FF37C4"/>
                </a:solidFill>
              </a:rPr>
              <a:t>Interpréter</a:t>
            </a:r>
            <a:r>
              <a:rPr>
                <a:solidFill>
                  <a:srgbClr val="FF37C4"/>
                </a:solidFill>
              </a:rPr>
              <a:t> </a:t>
            </a:r>
            <a:r>
              <a:rPr>
                <a:solidFill>
                  <a:schemeClr val="accent2">
                    <a:lumOff val="15098"/>
                  </a:schemeClr>
                </a:solidFill>
              </a:rPr>
              <a:t>l'information</a:t>
            </a:r>
          </a:p>
        </p:txBody>
      </p:sp>
      <p:sp>
        <p:nvSpPr>
          <p:cNvPr id="53" name="Visualiser la valeur…"/>
          <p:cNvSpPr txBox="1"/>
          <p:nvPr/>
        </p:nvSpPr>
        <p:spPr>
          <a:xfrm>
            <a:off x="6350000" y="2730500"/>
            <a:ext cx="2648805" cy="886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587" indent="-1587">
              <a:lnSpc>
                <a:spcPct val="80000"/>
              </a:lnSpc>
              <a:spcBef>
                <a:spcPts val="600"/>
              </a:spcBef>
              <a:buClrTx/>
              <a:buSzTx/>
              <a:buNone/>
              <a:defRPr sz="1200">
                <a:solidFill>
                  <a:schemeClr val="accent2">
                    <a:lumOff val="15098"/>
                  </a:schemeClr>
                </a:solidFill>
              </a:defRPr>
            </a:pPr>
            <a:r>
              <a:t> </a:t>
            </a:r>
          </a:p>
          <a:p>
            <a:pPr marL="367631" indent="-240631">
              <a:lnSpc>
                <a:spcPct val="80000"/>
              </a:lnSpc>
              <a:spcBef>
                <a:spcPts val="300"/>
              </a:spcBef>
              <a:buClrTx/>
              <a:buSzPct val="100000"/>
              <a:buChar char="•"/>
              <a:defRPr sz="1200">
                <a:solidFill>
                  <a:srgbClr val="00C4B6"/>
                </a:solidFill>
              </a:defRPr>
            </a:pPr>
            <a:r>
              <a:t>Visualiser </a:t>
            </a:r>
            <a:r>
              <a:rPr>
                <a:solidFill>
                  <a:schemeClr val="accent2"/>
                </a:solidFill>
              </a:rPr>
              <a:t>la valeur</a:t>
            </a:r>
          </a:p>
          <a:p>
            <a:pPr marL="367631" indent="-240631">
              <a:lnSpc>
                <a:spcPct val="80000"/>
              </a:lnSpc>
              <a:spcBef>
                <a:spcPts val="300"/>
              </a:spcBef>
              <a:buClrTx/>
              <a:buSzPct val="100000"/>
              <a:buChar char="•"/>
              <a:defRPr sz="1200">
                <a:solidFill>
                  <a:srgbClr val="00C4B6"/>
                </a:solidFill>
              </a:defRPr>
            </a:pPr>
            <a:r>
              <a:t>Interpréter </a:t>
            </a:r>
            <a:r>
              <a:rPr>
                <a:solidFill>
                  <a:schemeClr val="accent2"/>
                </a:solidFill>
              </a:rPr>
              <a:t>l'information</a:t>
            </a:r>
          </a:p>
          <a:p>
            <a:pPr marL="367631" indent="-240631">
              <a:lnSpc>
                <a:spcPct val="80000"/>
              </a:lnSpc>
              <a:spcBef>
                <a:spcPts val="300"/>
              </a:spcBef>
              <a:buClrTx/>
              <a:buSzPct val="100000"/>
              <a:buChar char="•"/>
              <a:defRPr sz="1200">
                <a:solidFill>
                  <a:srgbClr val="FF37C4"/>
                </a:solidFill>
              </a:defRPr>
            </a:pPr>
            <a:r>
              <a:rPr b="1"/>
              <a:t>Agir</a:t>
            </a:r>
            <a:r>
              <a:t> </a:t>
            </a:r>
            <a:r>
              <a:rPr>
                <a:solidFill>
                  <a:schemeClr val="accent2">
                    <a:lumOff val="15098"/>
                  </a:schemeClr>
                </a:solidFill>
              </a:rPr>
              <a:t>sur la commande de vol</a:t>
            </a:r>
          </a:p>
        </p:txBody>
      </p:sp>
      <p:sp>
        <p:nvSpPr>
          <p:cNvPr id="54" name="Piloter de nuit :…"/>
          <p:cNvSpPr txBox="1"/>
          <p:nvPr/>
        </p:nvSpPr>
        <p:spPr>
          <a:xfrm>
            <a:off x="6350000" y="2730500"/>
            <a:ext cx="2648805" cy="886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587" indent="-1587">
              <a:lnSpc>
                <a:spcPct val="80000"/>
              </a:lnSpc>
              <a:spcBef>
                <a:spcPts val="600"/>
              </a:spcBef>
              <a:buClrTx/>
              <a:buSzTx/>
              <a:buNone/>
              <a:defRPr sz="1200">
                <a:solidFill>
                  <a:schemeClr val="accent2">
                    <a:lumOff val="15098"/>
                  </a:schemeClr>
                </a:solidFill>
              </a:defRPr>
            </a:pPr>
            <a:r>
              <a:t>Piloter de nuit :</a:t>
            </a:r>
          </a:p>
          <a:p>
            <a:pPr marL="367631" indent="-240631">
              <a:lnSpc>
                <a:spcPct val="80000"/>
              </a:lnSpc>
              <a:spcBef>
                <a:spcPts val="300"/>
              </a:spcBef>
              <a:buClr>
                <a:srgbClr val="FF37C4"/>
              </a:buClr>
              <a:buSzPct val="100000"/>
              <a:buChar char="•"/>
              <a:defRPr sz="1200">
                <a:solidFill>
                  <a:srgbClr val="00C4B6"/>
                </a:solidFill>
              </a:defRPr>
            </a:pPr>
            <a:r>
              <a:rPr b="1">
                <a:solidFill>
                  <a:srgbClr val="FF37C4"/>
                </a:solidFill>
              </a:rPr>
              <a:t>Visualiser</a:t>
            </a:r>
          </a:p>
          <a:p>
            <a:pPr marL="367631" indent="-240631">
              <a:lnSpc>
                <a:spcPct val="80000"/>
              </a:lnSpc>
              <a:spcBef>
                <a:spcPts val="300"/>
              </a:spcBef>
              <a:buClr>
                <a:srgbClr val="FF37C4"/>
              </a:buClr>
              <a:buSzPct val="100000"/>
              <a:buChar char="•"/>
              <a:defRPr sz="1200">
                <a:solidFill>
                  <a:srgbClr val="00C4B6"/>
                </a:solidFill>
              </a:defRPr>
            </a:pPr>
            <a:r>
              <a:rPr b="1">
                <a:solidFill>
                  <a:srgbClr val="FF37C4"/>
                </a:solidFill>
              </a:rPr>
              <a:t>Interpréter</a:t>
            </a:r>
          </a:p>
          <a:p>
            <a:pPr marL="367631" indent="-240631">
              <a:lnSpc>
                <a:spcPct val="80000"/>
              </a:lnSpc>
              <a:spcBef>
                <a:spcPts val="300"/>
              </a:spcBef>
              <a:buClrTx/>
              <a:buSzPct val="100000"/>
              <a:buChar char="•"/>
              <a:defRPr sz="1200">
                <a:solidFill>
                  <a:srgbClr val="FF37C4"/>
                </a:solidFill>
              </a:defRPr>
            </a:pPr>
            <a:r>
              <a:rPr b="1"/>
              <a:t>Agir</a:t>
            </a:r>
          </a:p>
        </p:txBody>
      </p:sp>
      <p:sp>
        <p:nvSpPr>
          <p:cNvPr id="55" name="Rectangle"/>
          <p:cNvSpPr/>
          <p:nvPr/>
        </p:nvSpPr>
        <p:spPr>
          <a:xfrm>
            <a:off x="0" y="6251037"/>
            <a:ext cx="9144000" cy="624795"/>
          </a:xfrm>
          <a:prstGeom prst="rect">
            <a:avLst/>
          </a:prstGeom>
          <a:solidFill>
            <a:srgbClr val="000000"/>
          </a:solidFill>
          <a:ln w="12700">
            <a:miter lim="400000"/>
          </a:ln>
        </p:spPr>
        <p:txBody>
          <a:bodyPr lIns="46037" tIns="46037" rIns="46037" bIns="46037"/>
          <a:lstStyle/>
          <a:p>
            <a:pPr>
              <a:buClrTx/>
              <a:buSzTx/>
              <a:buNone/>
            </a:pPr>
          </a:p>
        </p:txBody>
      </p:sp>
      <p:sp>
        <p:nvSpPr>
          <p:cNvPr id="56" name="Rectangle"/>
          <p:cNvSpPr/>
          <p:nvPr/>
        </p:nvSpPr>
        <p:spPr>
          <a:xfrm>
            <a:off x="2485585" y="5995613"/>
            <a:ext cx="6658415" cy="880219"/>
          </a:xfrm>
          <a:prstGeom prst="rect">
            <a:avLst/>
          </a:prstGeom>
          <a:solidFill>
            <a:srgbClr val="000000"/>
          </a:solidFill>
          <a:ln w="12700">
            <a:miter lim="400000"/>
          </a:ln>
        </p:spPr>
        <p:txBody>
          <a:bodyPr lIns="46037" tIns="46037" rIns="46037" bIns="46037"/>
          <a:lstStyle/>
          <a:p>
            <a:pPr>
              <a:buClrTx/>
              <a:buSzTx/>
              <a:buNone/>
            </a:pPr>
          </a:p>
        </p:txBody>
      </p:sp>
      <p:grpSp>
        <p:nvGrpSpPr>
          <p:cNvPr id="60" name="Grouper"/>
          <p:cNvGrpSpPr/>
          <p:nvPr/>
        </p:nvGrpSpPr>
        <p:grpSpPr>
          <a:xfrm>
            <a:off x="0" y="4702854"/>
            <a:ext cx="9229662" cy="2172978"/>
            <a:chOff x="0" y="0"/>
            <a:chExt cx="9229661" cy="2172977"/>
          </a:xfrm>
        </p:grpSpPr>
        <p:sp>
          <p:nvSpPr>
            <p:cNvPr id="57" name="Le cercle vert représente l’aire d’acuité visuelle maximum, vision centrale, de rayon égal à 3 centimètres.…"/>
            <p:cNvSpPr txBox="1"/>
            <p:nvPr/>
          </p:nvSpPr>
          <p:spPr>
            <a:xfrm>
              <a:off x="1518120" y="0"/>
              <a:ext cx="7259765" cy="20004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defTabSz="342900">
                <a:spcBef>
                  <a:spcPts val="900"/>
                </a:spcBef>
                <a:buClrTx/>
                <a:buSzTx/>
                <a:buNone/>
                <a:defRPr sz="1100">
                  <a:solidFill>
                    <a:schemeClr val="accent2">
                      <a:lumOff val="15098"/>
                    </a:schemeClr>
                  </a:solidFill>
                  <a:latin typeface="+mj-lt"/>
                  <a:ea typeface="+mj-ea"/>
                  <a:cs typeface="+mj-cs"/>
                  <a:sym typeface="Helvetica"/>
                </a:defRPr>
              </a:pPr>
              <a:r>
                <a:t>Le cercle vert représente l’aire d’acuité visuelle maximum, vision centrale, de rayon égal à 3 centimètres. </a:t>
              </a:r>
            </a:p>
            <a:p>
              <a:pPr defTabSz="342900">
                <a:spcBef>
                  <a:spcPts val="900"/>
                </a:spcBef>
                <a:buClrTx/>
                <a:buSzTx/>
                <a:buNone/>
                <a:defRPr sz="1100">
                  <a:solidFill>
                    <a:schemeClr val="accent2">
                      <a:lumOff val="15098"/>
                    </a:schemeClr>
                  </a:solidFill>
                  <a:latin typeface="+mj-lt"/>
                  <a:ea typeface="+mj-ea"/>
                  <a:cs typeface="+mj-cs"/>
                  <a:sym typeface="Helvetica"/>
                </a:defRPr>
              </a:pPr>
              <a:r>
                <a:t>La vision périphérique du deuxième cercle est sensible aux informations analogiques (vario...) </a:t>
              </a:r>
            </a:p>
            <a:p>
              <a:pPr defTabSz="342900">
                <a:spcBef>
                  <a:spcPts val="900"/>
                </a:spcBef>
                <a:buClrTx/>
                <a:buSzTx/>
                <a:buNone/>
                <a:defRPr sz="1100">
                  <a:solidFill>
                    <a:schemeClr val="accent2">
                      <a:lumOff val="15098"/>
                    </a:schemeClr>
                  </a:solidFill>
                  <a:latin typeface="+mj-lt"/>
                  <a:ea typeface="+mj-ea"/>
                  <a:cs typeface="+mj-cs"/>
                  <a:sym typeface="Helvetica"/>
                </a:defRPr>
              </a:pPr>
              <a:r>
                <a:t>Celle du troisième cercle représente l’aire de sensibilité aux mouvements, aux clignotements, aux changements de couleurs</a:t>
              </a:r>
            </a:p>
            <a:p>
              <a:pPr defTabSz="342900">
                <a:spcBef>
                  <a:spcPts val="900"/>
                </a:spcBef>
                <a:buClrTx/>
                <a:buSzTx/>
                <a:buNone/>
                <a:defRPr sz="1100">
                  <a:solidFill>
                    <a:srgbClr val="F6C343"/>
                  </a:solidFill>
                  <a:latin typeface="+mj-lt"/>
                  <a:ea typeface="+mj-ea"/>
                  <a:cs typeface="+mj-cs"/>
                  <a:sym typeface="Helvetica"/>
                </a:defRPr>
              </a:pPr>
              <a:r>
                <a:t>Le pilotage de nuit est constitué de 3 composants : ① l’observation ou visualisation des indications instrumentales, ② l’interprétation de ces informations, et ③ l’action sur les commandes de vol </a:t>
              </a:r>
            </a:p>
            <a:p>
              <a:pPr defTabSz="342900">
                <a:spcBef>
                  <a:spcPts val="900"/>
                </a:spcBef>
                <a:buClrTx/>
                <a:buSzTx/>
                <a:buNone/>
                <a:defRPr sz="1100">
                  <a:solidFill>
                    <a:schemeClr val="accent2">
                      <a:lumOff val="15098"/>
                    </a:schemeClr>
                  </a:solidFill>
                  <a:latin typeface="+mj-lt"/>
                  <a:ea typeface="+mj-ea"/>
                  <a:cs typeface="+mj-cs"/>
                  <a:sym typeface="Helvetica"/>
                </a:defRPr>
              </a:pPr>
              <a:r>
                <a:t>L’horizon artificiel étant considéré comme le centre du circuit visuel, le regard décrira les rayons d’une roue dont il serait le moyeu. </a:t>
              </a:r>
            </a:p>
          </p:txBody>
        </p:sp>
        <p:sp>
          <p:nvSpPr>
            <p:cNvPr id="58" name="Rectangle"/>
            <p:cNvSpPr/>
            <p:nvPr/>
          </p:nvSpPr>
          <p:spPr>
            <a:xfrm>
              <a:off x="4864481" y="1292758"/>
              <a:ext cx="4365181" cy="880220"/>
            </a:xfrm>
            <a:prstGeom prst="rect">
              <a:avLst/>
            </a:prstGeom>
            <a:solidFill>
              <a:srgbClr val="000000"/>
            </a:solidFill>
            <a:ln w="12700" cap="flat">
              <a:noFill/>
              <a:miter lim="400000"/>
            </a:ln>
            <a:effectLst/>
          </p:spPr>
          <p:txBody>
            <a:bodyPr wrap="square" lIns="46037" tIns="46037" rIns="46037" bIns="46037" numCol="1" anchor="t">
              <a:noAutofit/>
            </a:bodyPr>
            <a:lstStyle/>
            <a:p>
              <a:pPr>
                <a:buClrTx/>
                <a:buSzTx/>
                <a:buNone/>
              </a:pPr>
            </a:p>
          </p:txBody>
        </p:sp>
        <p:sp>
          <p:nvSpPr>
            <p:cNvPr id="59" name="Rectangle"/>
            <p:cNvSpPr/>
            <p:nvPr/>
          </p:nvSpPr>
          <p:spPr>
            <a:xfrm>
              <a:off x="0" y="1460976"/>
              <a:ext cx="9144000" cy="685801"/>
            </a:xfrm>
            <a:prstGeom prst="rect">
              <a:avLst/>
            </a:prstGeom>
            <a:solidFill>
              <a:srgbClr val="000000"/>
            </a:solidFill>
            <a:ln w="12700" cap="flat">
              <a:noFill/>
              <a:miter lim="400000"/>
            </a:ln>
            <a:effectLst/>
          </p:spPr>
          <p:txBody>
            <a:bodyPr wrap="square" lIns="46037" tIns="46037" rIns="46037" bIns="46037" numCol="1" anchor="t">
              <a:noAutofit/>
            </a:bodyPr>
            <a:lstStyle/>
            <a:p>
              <a:pPr>
                <a:buClrTx/>
                <a:buSzTx/>
                <a:buNone/>
              </a:pPr>
            </a:p>
          </p:txBody>
        </p:sp>
      </p:grpSp>
      <p:grpSp>
        <p:nvGrpSpPr>
          <p:cNvPr id="63" name="Grouper"/>
          <p:cNvGrpSpPr/>
          <p:nvPr/>
        </p:nvGrpSpPr>
        <p:grpSpPr>
          <a:xfrm>
            <a:off x="0" y="4699000"/>
            <a:ext cx="9144001" cy="2146777"/>
            <a:chOff x="0" y="0"/>
            <a:chExt cx="9144000" cy="2146776"/>
          </a:xfrm>
        </p:grpSpPr>
        <p:sp>
          <p:nvSpPr>
            <p:cNvPr id="61" name="Le cercle vert représente l’aire d’acuité visuelle maximum, vision centrale, de rayon égal à 3 centimètres.…"/>
            <p:cNvSpPr txBox="1"/>
            <p:nvPr/>
          </p:nvSpPr>
          <p:spPr>
            <a:xfrm>
              <a:off x="1518120" y="0"/>
              <a:ext cx="7259765" cy="20004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defTabSz="342900">
                <a:spcBef>
                  <a:spcPts val="900"/>
                </a:spcBef>
                <a:buClrTx/>
                <a:buSzTx/>
                <a:buNone/>
                <a:defRPr sz="1100">
                  <a:solidFill>
                    <a:schemeClr val="accent2">
                      <a:lumOff val="15098"/>
                    </a:schemeClr>
                  </a:solidFill>
                  <a:latin typeface="+mj-lt"/>
                  <a:ea typeface="+mj-ea"/>
                  <a:cs typeface="+mj-cs"/>
                  <a:sym typeface="Helvetica"/>
                </a:defRPr>
              </a:pPr>
              <a:r>
                <a:t>Le cercle vert représente l’aire d’acuité visuelle maximum, vision centrale, de rayon égal à 3 centimètres. </a:t>
              </a:r>
            </a:p>
            <a:p>
              <a:pPr defTabSz="342900">
                <a:spcBef>
                  <a:spcPts val="900"/>
                </a:spcBef>
                <a:buClrTx/>
                <a:buSzTx/>
                <a:buNone/>
                <a:defRPr sz="1100">
                  <a:solidFill>
                    <a:schemeClr val="accent2">
                      <a:lumOff val="15098"/>
                    </a:schemeClr>
                  </a:solidFill>
                  <a:latin typeface="+mj-lt"/>
                  <a:ea typeface="+mj-ea"/>
                  <a:cs typeface="+mj-cs"/>
                  <a:sym typeface="Helvetica"/>
                </a:defRPr>
              </a:pPr>
              <a:r>
                <a:t>La vision périphérique du deuxième cercle est sensible aux informations analogiques (vario...) </a:t>
              </a:r>
            </a:p>
            <a:p>
              <a:pPr defTabSz="342900">
                <a:spcBef>
                  <a:spcPts val="900"/>
                </a:spcBef>
                <a:buClrTx/>
                <a:buSzTx/>
                <a:buNone/>
                <a:defRPr sz="1100">
                  <a:solidFill>
                    <a:schemeClr val="accent2">
                      <a:lumOff val="15098"/>
                    </a:schemeClr>
                  </a:solidFill>
                  <a:latin typeface="+mj-lt"/>
                  <a:ea typeface="+mj-ea"/>
                  <a:cs typeface="+mj-cs"/>
                  <a:sym typeface="Helvetica"/>
                </a:defRPr>
              </a:pPr>
              <a:r>
                <a:t>Celle du troisième cercle représente l’aire de sensibilité aux mouvements, aux clignotements, aux changements de couleurs</a:t>
              </a:r>
            </a:p>
            <a:p>
              <a:pPr defTabSz="342900">
                <a:spcBef>
                  <a:spcPts val="900"/>
                </a:spcBef>
                <a:buClrTx/>
                <a:buSzTx/>
                <a:buNone/>
                <a:defRPr sz="1100">
                  <a:solidFill>
                    <a:srgbClr val="F6C343"/>
                  </a:solidFill>
                  <a:latin typeface="+mj-lt"/>
                  <a:ea typeface="+mj-ea"/>
                  <a:cs typeface="+mj-cs"/>
                  <a:sym typeface="Helvetica"/>
                </a:defRPr>
              </a:pPr>
              <a:r>
                <a:t>Le pilotage de nuit est constitué de 3 composants : ① l’observation ou visualisation des indications instrumentales, ② l’interprétation de ces informations, et ③ l’action sur les commandes de vol </a:t>
              </a:r>
            </a:p>
            <a:p>
              <a:pPr defTabSz="342900">
                <a:spcBef>
                  <a:spcPts val="900"/>
                </a:spcBef>
                <a:buClrTx/>
                <a:buSzTx/>
                <a:buNone/>
                <a:defRPr sz="1100">
                  <a:solidFill>
                    <a:schemeClr val="accent2">
                      <a:lumOff val="15098"/>
                    </a:schemeClr>
                  </a:solidFill>
                  <a:latin typeface="+mj-lt"/>
                  <a:ea typeface="+mj-ea"/>
                  <a:cs typeface="+mj-cs"/>
                  <a:sym typeface="Helvetica"/>
                </a:defRPr>
              </a:pPr>
              <a:r>
                <a:t>L’horizon artificiel étant considéré comme le centre du circuit visuel, le regard décrira les rayons d’une roue dont il serait le moyeu. </a:t>
              </a:r>
            </a:p>
          </p:txBody>
        </p:sp>
        <p:sp>
          <p:nvSpPr>
            <p:cNvPr id="62" name="Rectangle"/>
            <p:cNvSpPr/>
            <p:nvPr/>
          </p:nvSpPr>
          <p:spPr>
            <a:xfrm>
              <a:off x="0" y="1460976"/>
              <a:ext cx="9144000" cy="685801"/>
            </a:xfrm>
            <a:prstGeom prst="rect">
              <a:avLst/>
            </a:prstGeom>
            <a:solidFill>
              <a:srgbClr val="000000"/>
            </a:solidFill>
            <a:ln w="12700" cap="flat">
              <a:noFill/>
              <a:miter lim="400000"/>
            </a:ln>
            <a:effectLst/>
          </p:spPr>
          <p:txBody>
            <a:bodyPr wrap="square" lIns="46037" tIns="46037" rIns="46037" bIns="46037" numCol="1" anchor="t">
              <a:noAutofit/>
            </a:bodyPr>
            <a:lstStyle/>
            <a:p>
              <a:pPr>
                <a:buClrTx/>
                <a:buSzTx/>
                <a:buNone/>
              </a:pPr>
            </a:p>
          </p:txBody>
        </p:sp>
      </p:grpSp>
      <p:sp>
        <p:nvSpPr>
          <p:cNvPr id="64" name="Le cercle vert représente l’aire d’acuité visuelle maximum, vision centrale, de rayon égal à 3 centimètres.…"/>
          <p:cNvSpPr txBox="1"/>
          <p:nvPr/>
        </p:nvSpPr>
        <p:spPr>
          <a:xfrm>
            <a:off x="1518120" y="4702854"/>
            <a:ext cx="7259765" cy="2000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42900">
              <a:spcBef>
                <a:spcPts val="900"/>
              </a:spcBef>
              <a:buClrTx/>
              <a:buSzTx/>
              <a:buNone/>
              <a:defRPr sz="1100">
                <a:solidFill>
                  <a:schemeClr val="accent2">
                    <a:lumOff val="15098"/>
                  </a:schemeClr>
                </a:solidFill>
                <a:latin typeface="+mj-lt"/>
                <a:ea typeface="+mj-ea"/>
                <a:cs typeface="+mj-cs"/>
                <a:sym typeface="Helvetica"/>
              </a:defRPr>
            </a:pPr>
            <a:r>
              <a:t>Le cercle vert représente l’aire d’acuité visuelle maximum, vision centrale, de rayon égal à 3 centimètres. </a:t>
            </a:r>
          </a:p>
          <a:p>
            <a:pPr defTabSz="342900">
              <a:spcBef>
                <a:spcPts val="900"/>
              </a:spcBef>
              <a:buClrTx/>
              <a:buSzTx/>
              <a:buNone/>
              <a:defRPr sz="1100">
                <a:solidFill>
                  <a:schemeClr val="accent2">
                    <a:lumOff val="15098"/>
                  </a:schemeClr>
                </a:solidFill>
                <a:latin typeface="+mj-lt"/>
                <a:ea typeface="+mj-ea"/>
                <a:cs typeface="+mj-cs"/>
                <a:sym typeface="Helvetica"/>
              </a:defRPr>
            </a:pPr>
            <a:r>
              <a:t>La vision périphérique du deuxième cercle est sensible aux informations analogiques (vario...) </a:t>
            </a:r>
          </a:p>
          <a:p>
            <a:pPr defTabSz="342900">
              <a:spcBef>
                <a:spcPts val="900"/>
              </a:spcBef>
              <a:buClrTx/>
              <a:buSzTx/>
              <a:buNone/>
              <a:defRPr sz="1100">
                <a:solidFill>
                  <a:schemeClr val="accent2">
                    <a:lumOff val="15098"/>
                  </a:schemeClr>
                </a:solidFill>
                <a:latin typeface="+mj-lt"/>
                <a:ea typeface="+mj-ea"/>
                <a:cs typeface="+mj-cs"/>
                <a:sym typeface="Helvetica"/>
              </a:defRPr>
            </a:pPr>
            <a:r>
              <a:t>Celle du troisième cercle représente l’aire de sensibilité aux mouvements, aux clignotements, aux changements de couleurs</a:t>
            </a:r>
          </a:p>
          <a:p>
            <a:pPr defTabSz="342900">
              <a:spcBef>
                <a:spcPts val="900"/>
              </a:spcBef>
              <a:buClrTx/>
              <a:buSzTx/>
              <a:buNone/>
              <a:defRPr sz="1100">
                <a:solidFill>
                  <a:srgbClr val="F6C343"/>
                </a:solidFill>
                <a:latin typeface="+mj-lt"/>
                <a:ea typeface="+mj-ea"/>
                <a:cs typeface="+mj-cs"/>
                <a:sym typeface="Helvetica"/>
              </a:defRPr>
            </a:pPr>
            <a:r>
              <a:t>Le pilotage de nuit est constitué de 3 composants : ① l’observation ou visualisation des indications instrumentales, ② l’interprétation de ces informations, et ③ l’action sur les commandes de vol </a:t>
            </a:r>
          </a:p>
          <a:p>
            <a:pPr defTabSz="342900">
              <a:spcBef>
                <a:spcPts val="900"/>
              </a:spcBef>
              <a:buClrTx/>
              <a:buSzTx/>
              <a:buNone/>
              <a:defRPr sz="1100">
                <a:latin typeface="+mj-lt"/>
                <a:ea typeface="+mj-ea"/>
                <a:cs typeface="+mj-cs"/>
                <a:sym typeface="Helvetica"/>
              </a:defRPr>
            </a:pPr>
            <a:r>
              <a:t>L’objectif de ce cours est de transmettre les éléments techniques, non techniques et règlementaires nécessaires afin de comprendre les exigences du vol à vue de nuit pour le mettre en pratique. </a:t>
            </a:r>
          </a:p>
        </p:txBody>
      </p:sp>
      <p:pic>
        <p:nvPicPr>
          <p:cNvPr id="65" name="Pré-Aff Circuit Visuel 2.png" descr="Pré-Aff Circuit Visuel 2.png"/>
          <p:cNvPicPr>
            <a:picLocks noChangeAspect="1"/>
          </p:cNvPicPr>
          <p:nvPr/>
        </p:nvPicPr>
        <p:blipFill>
          <a:blip r:embed="rId2">
            <a:extLst/>
          </a:blip>
          <a:srcRect l="0" t="120" r="0" b="4198"/>
          <a:stretch>
            <a:fillRect/>
          </a:stretch>
        </p:blipFill>
        <p:spPr>
          <a:xfrm>
            <a:off x="1579845" y="1365448"/>
            <a:ext cx="4435460" cy="3214417"/>
          </a:xfrm>
          <a:prstGeom prst="rect">
            <a:avLst/>
          </a:prstGeom>
          <a:ln w="12700">
            <a:miter lim="400000"/>
          </a:ln>
        </p:spPr>
      </p:pic>
      <p:pic>
        <p:nvPicPr>
          <p:cNvPr id="66" name="Pré-Aff Circuit Visuel 2.png" descr="Pré-Aff Circuit Visuel 2.png"/>
          <p:cNvPicPr>
            <a:picLocks noChangeAspect="1"/>
          </p:cNvPicPr>
          <p:nvPr/>
        </p:nvPicPr>
        <p:blipFill>
          <a:blip r:embed="rId2">
            <a:extLst/>
          </a:blip>
          <a:srcRect l="29603" t="24326" r="23751" b="13864"/>
          <a:stretch>
            <a:fillRect/>
          </a:stretch>
        </p:blipFill>
        <p:spPr>
          <a:xfrm>
            <a:off x="2893023" y="2184818"/>
            <a:ext cx="2068910" cy="2076451"/>
          </a:xfrm>
          <a:custGeom>
            <a:avLst/>
            <a:gdLst/>
            <a:ahLst/>
            <a:cxnLst>
              <a:cxn ang="0">
                <a:pos x="wd2" y="hd2"/>
              </a:cxn>
              <a:cxn ang="5400000">
                <a:pos x="wd2" y="hd2"/>
              </a:cxn>
              <a:cxn ang="10800000">
                <a:pos x="wd2" y="hd2"/>
              </a:cxn>
              <a:cxn ang="16200000">
                <a:pos x="wd2" y="hd2"/>
              </a:cxn>
            </a:cxnLst>
            <a:rect l="0" t="0" r="r" b="b"/>
            <a:pathLst>
              <a:path w="21472" h="21600" fill="norm" stroke="1" extrusionOk="0">
                <a:moveTo>
                  <a:pt x="10804" y="0"/>
                </a:moveTo>
                <a:cubicBezTo>
                  <a:pt x="7887" y="0"/>
                  <a:pt x="5268" y="1071"/>
                  <a:pt x="3254" y="3088"/>
                </a:cubicBezTo>
                <a:cubicBezTo>
                  <a:pt x="2362" y="3981"/>
                  <a:pt x="1812" y="4743"/>
                  <a:pt x="1240" y="5879"/>
                </a:cubicBezTo>
                <a:lnTo>
                  <a:pt x="1215" y="5928"/>
                </a:lnTo>
                <a:cubicBezTo>
                  <a:pt x="686" y="7023"/>
                  <a:pt x="325" y="8233"/>
                  <a:pt x="165" y="9528"/>
                </a:cubicBezTo>
                <a:cubicBezTo>
                  <a:pt x="65" y="10330"/>
                  <a:pt x="51" y="11157"/>
                  <a:pt x="132" y="11357"/>
                </a:cubicBezTo>
                <a:cubicBezTo>
                  <a:pt x="165" y="11441"/>
                  <a:pt x="173" y="11585"/>
                  <a:pt x="148" y="11679"/>
                </a:cubicBezTo>
                <a:cubicBezTo>
                  <a:pt x="124" y="11774"/>
                  <a:pt x="143" y="11958"/>
                  <a:pt x="194" y="12092"/>
                </a:cubicBezTo>
                <a:cubicBezTo>
                  <a:pt x="244" y="12226"/>
                  <a:pt x="259" y="12408"/>
                  <a:pt x="227" y="12493"/>
                </a:cubicBezTo>
                <a:cubicBezTo>
                  <a:pt x="177" y="12622"/>
                  <a:pt x="144" y="12611"/>
                  <a:pt x="0" y="12480"/>
                </a:cubicBezTo>
                <a:lnTo>
                  <a:pt x="0" y="12707"/>
                </a:lnTo>
                <a:cubicBezTo>
                  <a:pt x="66" y="12748"/>
                  <a:pt x="132" y="12788"/>
                  <a:pt x="181" y="12778"/>
                </a:cubicBezTo>
                <a:cubicBezTo>
                  <a:pt x="262" y="12760"/>
                  <a:pt x="331" y="12902"/>
                  <a:pt x="400" y="13223"/>
                </a:cubicBezTo>
                <a:cubicBezTo>
                  <a:pt x="455" y="13483"/>
                  <a:pt x="509" y="13703"/>
                  <a:pt x="519" y="13715"/>
                </a:cubicBezTo>
                <a:cubicBezTo>
                  <a:pt x="529" y="13726"/>
                  <a:pt x="546" y="13766"/>
                  <a:pt x="556" y="13801"/>
                </a:cubicBezTo>
                <a:cubicBezTo>
                  <a:pt x="566" y="13837"/>
                  <a:pt x="608" y="13942"/>
                  <a:pt x="647" y="14037"/>
                </a:cubicBezTo>
                <a:cubicBezTo>
                  <a:pt x="685" y="14131"/>
                  <a:pt x="791" y="14403"/>
                  <a:pt x="881" y="14639"/>
                </a:cubicBezTo>
                <a:cubicBezTo>
                  <a:pt x="1871" y="17215"/>
                  <a:pt x="3968" y="19384"/>
                  <a:pt x="6537" y="20485"/>
                </a:cubicBezTo>
                <a:cubicBezTo>
                  <a:pt x="7300" y="20813"/>
                  <a:pt x="8581" y="21205"/>
                  <a:pt x="8913" y="21212"/>
                </a:cubicBezTo>
                <a:cubicBezTo>
                  <a:pt x="9033" y="21215"/>
                  <a:pt x="9267" y="21268"/>
                  <a:pt x="9432" y="21328"/>
                </a:cubicBezTo>
                <a:cubicBezTo>
                  <a:pt x="9597" y="21387"/>
                  <a:pt x="9766" y="21415"/>
                  <a:pt x="9807" y="21394"/>
                </a:cubicBezTo>
                <a:cubicBezTo>
                  <a:pt x="9849" y="21372"/>
                  <a:pt x="10198" y="21364"/>
                  <a:pt x="10581" y="21373"/>
                </a:cubicBezTo>
                <a:cubicBezTo>
                  <a:pt x="10965" y="21382"/>
                  <a:pt x="11625" y="21344"/>
                  <a:pt x="12048" y="21290"/>
                </a:cubicBezTo>
                <a:cubicBezTo>
                  <a:pt x="13070" y="21161"/>
                  <a:pt x="13138" y="21152"/>
                  <a:pt x="13288" y="21100"/>
                </a:cubicBezTo>
                <a:cubicBezTo>
                  <a:pt x="13358" y="21076"/>
                  <a:pt x="13740" y="20956"/>
                  <a:pt x="14132" y="20832"/>
                </a:cubicBezTo>
                <a:cubicBezTo>
                  <a:pt x="14917" y="20585"/>
                  <a:pt x="16151" y="19991"/>
                  <a:pt x="16887" y="19507"/>
                </a:cubicBezTo>
                <a:cubicBezTo>
                  <a:pt x="17593" y="19043"/>
                  <a:pt x="19199" y="17402"/>
                  <a:pt x="19676" y="16658"/>
                </a:cubicBezTo>
                <a:cubicBezTo>
                  <a:pt x="20431" y="15480"/>
                  <a:pt x="21188" y="13631"/>
                  <a:pt x="21311" y="12666"/>
                </a:cubicBezTo>
                <a:cubicBezTo>
                  <a:pt x="21600" y="10398"/>
                  <a:pt x="21511" y="9087"/>
                  <a:pt x="20949" y="7353"/>
                </a:cubicBezTo>
                <a:cubicBezTo>
                  <a:pt x="20813" y="6934"/>
                  <a:pt x="20689" y="6586"/>
                  <a:pt x="20553" y="6267"/>
                </a:cubicBezTo>
                <a:lnTo>
                  <a:pt x="20389" y="5945"/>
                </a:lnTo>
                <a:cubicBezTo>
                  <a:pt x="19286" y="3773"/>
                  <a:pt x="17729" y="2192"/>
                  <a:pt x="15664" y="1148"/>
                </a:cubicBezTo>
                <a:cubicBezTo>
                  <a:pt x="14088" y="351"/>
                  <a:pt x="12602" y="0"/>
                  <a:pt x="10804" y="0"/>
                </a:cubicBezTo>
                <a:close/>
                <a:moveTo>
                  <a:pt x="19581" y="19775"/>
                </a:moveTo>
                <a:cubicBezTo>
                  <a:pt x="19555" y="19776"/>
                  <a:pt x="19529" y="19781"/>
                  <a:pt x="19503" y="19788"/>
                </a:cubicBezTo>
                <a:cubicBezTo>
                  <a:pt x="19409" y="19811"/>
                  <a:pt x="19023" y="19863"/>
                  <a:pt x="18646" y="19899"/>
                </a:cubicBezTo>
                <a:lnTo>
                  <a:pt x="17963" y="19961"/>
                </a:lnTo>
                <a:lnTo>
                  <a:pt x="18560" y="20011"/>
                </a:lnTo>
                <a:cubicBezTo>
                  <a:pt x="19593" y="20095"/>
                  <a:pt x="19792" y="20096"/>
                  <a:pt x="19853" y="19998"/>
                </a:cubicBezTo>
                <a:cubicBezTo>
                  <a:pt x="19923" y="19884"/>
                  <a:pt x="19763" y="19767"/>
                  <a:pt x="19581" y="19775"/>
                </a:cubicBezTo>
                <a:close/>
                <a:moveTo>
                  <a:pt x="1718" y="19920"/>
                </a:moveTo>
                <a:cubicBezTo>
                  <a:pt x="1505" y="19920"/>
                  <a:pt x="1456" y="20025"/>
                  <a:pt x="1536" y="20333"/>
                </a:cubicBezTo>
                <a:cubicBezTo>
                  <a:pt x="1540" y="20348"/>
                  <a:pt x="1628" y="20348"/>
                  <a:pt x="1730" y="20333"/>
                </a:cubicBezTo>
                <a:cubicBezTo>
                  <a:pt x="1852" y="20315"/>
                  <a:pt x="1923" y="20241"/>
                  <a:pt x="1932" y="20114"/>
                </a:cubicBezTo>
                <a:cubicBezTo>
                  <a:pt x="1943" y="19958"/>
                  <a:pt x="1902" y="19920"/>
                  <a:pt x="1718" y="19920"/>
                </a:cubicBezTo>
                <a:close/>
                <a:moveTo>
                  <a:pt x="3464" y="21063"/>
                </a:moveTo>
                <a:cubicBezTo>
                  <a:pt x="3357" y="21058"/>
                  <a:pt x="3214" y="21064"/>
                  <a:pt x="3027" y="21080"/>
                </a:cubicBezTo>
                <a:cubicBezTo>
                  <a:pt x="2664" y="21110"/>
                  <a:pt x="2336" y="21152"/>
                  <a:pt x="2298" y="21175"/>
                </a:cubicBezTo>
                <a:cubicBezTo>
                  <a:pt x="2235" y="21214"/>
                  <a:pt x="2232" y="21436"/>
                  <a:pt x="2261" y="21600"/>
                </a:cubicBezTo>
                <a:lnTo>
                  <a:pt x="3382" y="21600"/>
                </a:lnTo>
                <a:cubicBezTo>
                  <a:pt x="3416" y="21571"/>
                  <a:pt x="3455" y="21557"/>
                  <a:pt x="3489" y="21517"/>
                </a:cubicBezTo>
                <a:cubicBezTo>
                  <a:pt x="3762" y="21199"/>
                  <a:pt x="3784" y="21078"/>
                  <a:pt x="3464" y="21063"/>
                </a:cubicBezTo>
                <a:close/>
                <a:moveTo>
                  <a:pt x="185" y="21092"/>
                </a:moveTo>
                <a:cubicBezTo>
                  <a:pt x="100" y="21092"/>
                  <a:pt x="55" y="21101"/>
                  <a:pt x="0" y="21109"/>
                </a:cubicBezTo>
                <a:lnTo>
                  <a:pt x="0" y="21600"/>
                </a:lnTo>
                <a:lnTo>
                  <a:pt x="1116" y="21600"/>
                </a:lnTo>
                <a:lnTo>
                  <a:pt x="1116" y="21476"/>
                </a:lnTo>
                <a:lnTo>
                  <a:pt x="1116" y="21142"/>
                </a:lnTo>
                <a:lnTo>
                  <a:pt x="494" y="21105"/>
                </a:lnTo>
                <a:cubicBezTo>
                  <a:pt x="371" y="21097"/>
                  <a:pt x="270" y="21093"/>
                  <a:pt x="185" y="21092"/>
                </a:cubicBezTo>
                <a:close/>
                <a:moveTo>
                  <a:pt x="4201" y="21208"/>
                </a:moveTo>
                <a:cubicBezTo>
                  <a:pt x="4154" y="21208"/>
                  <a:pt x="4119" y="21247"/>
                  <a:pt x="4119" y="21294"/>
                </a:cubicBezTo>
                <a:cubicBezTo>
                  <a:pt x="4119" y="21342"/>
                  <a:pt x="4154" y="21381"/>
                  <a:pt x="4201" y="21381"/>
                </a:cubicBezTo>
                <a:cubicBezTo>
                  <a:pt x="4248" y="21381"/>
                  <a:pt x="4288" y="21342"/>
                  <a:pt x="4288" y="21294"/>
                </a:cubicBezTo>
                <a:cubicBezTo>
                  <a:pt x="4288" y="21247"/>
                  <a:pt x="4248" y="21208"/>
                  <a:pt x="4201" y="21208"/>
                </a:cubicBezTo>
                <a:close/>
              </a:path>
            </a:pathLst>
          </a:custGeom>
          <a:ln w="12700">
            <a:miter lim="400000"/>
          </a:ln>
        </p:spPr>
      </p:pic>
      <p:pic>
        <p:nvPicPr>
          <p:cNvPr id="67" name="Pré-Aff Circuit Visuel 2.png" descr="Pré-Aff Circuit Visuel 2.png"/>
          <p:cNvPicPr>
            <a:picLocks noChangeAspect="1"/>
          </p:cNvPicPr>
          <p:nvPr/>
        </p:nvPicPr>
        <p:blipFill>
          <a:blip r:embed="rId2">
            <a:extLst/>
          </a:blip>
          <a:srcRect l="37671" t="35026" r="31575" b="24286"/>
          <a:stretch>
            <a:fillRect/>
          </a:stretch>
        </p:blipFill>
        <p:spPr>
          <a:xfrm>
            <a:off x="3247689" y="2547429"/>
            <a:ext cx="1364060" cy="1366890"/>
          </a:xfrm>
          <a:custGeom>
            <a:avLst/>
            <a:gdLst/>
            <a:ahLst/>
            <a:cxnLst>
              <a:cxn ang="0">
                <a:pos x="wd2" y="hd2"/>
              </a:cxn>
              <a:cxn ang="5400000">
                <a:pos x="wd2" y="hd2"/>
              </a:cxn>
              <a:cxn ang="10800000">
                <a:pos x="wd2" y="hd2"/>
              </a:cxn>
              <a:cxn ang="16200000">
                <a:pos x="wd2" y="hd2"/>
              </a:cxn>
            </a:cxnLst>
            <a:rect l="0" t="0" r="r" b="b"/>
            <a:pathLst>
              <a:path w="21600" h="21591" fill="norm" stroke="1" extrusionOk="0">
                <a:moveTo>
                  <a:pt x="10910" y="1"/>
                </a:moveTo>
                <a:cubicBezTo>
                  <a:pt x="9915" y="-9"/>
                  <a:pt x="8924" y="67"/>
                  <a:pt x="8264" y="239"/>
                </a:cubicBezTo>
                <a:cubicBezTo>
                  <a:pt x="6159" y="788"/>
                  <a:pt x="4456" y="1824"/>
                  <a:pt x="2878" y="3505"/>
                </a:cubicBezTo>
                <a:lnTo>
                  <a:pt x="1829" y="4621"/>
                </a:lnTo>
                <a:lnTo>
                  <a:pt x="0" y="4621"/>
                </a:lnTo>
                <a:lnTo>
                  <a:pt x="0" y="21591"/>
                </a:lnTo>
                <a:lnTo>
                  <a:pt x="21600" y="21591"/>
                </a:lnTo>
                <a:lnTo>
                  <a:pt x="21600" y="4621"/>
                </a:lnTo>
                <a:lnTo>
                  <a:pt x="19765" y="4621"/>
                </a:lnTo>
                <a:lnTo>
                  <a:pt x="19042" y="3737"/>
                </a:lnTo>
                <a:cubicBezTo>
                  <a:pt x="17751" y="2161"/>
                  <a:pt x="15701" y="865"/>
                  <a:pt x="13593" y="295"/>
                </a:cubicBezTo>
                <a:cubicBezTo>
                  <a:pt x="12909" y="110"/>
                  <a:pt x="11905" y="10"/>
                  <a:pt x="10910" y="1"/>
                </a:cubicBezTo>
                <a:close/>
              </a:path>
            </a:pathLst>
          </a:custGeom>
          <a:ln w="12700">
            <a:miter lim="400000"/>
          </a:ln>
        </p:spPr>
      </p:pic>
      <p:pic>
        <p:nvPicPr>
          <p:cNvPr id="68" name="Pré-Aff Circuit Visuel 2.png" descr="Pré-Aff Circuit Visuel 2.png"/>
          <p:cNvPicPr>
            <a:picLocks noChangeAspect="1"/>
          </p:cNvPicPr>
          <p:nvPr/>
        </p:nvPicPr>
        <p:blipFill>
          <a:blip r:embed="rId2">
            <a:extLst/>
          </a:blip>
          <a:srcRect l="44269" t="43967" r="38030" b="33190"/>
          <a:stretch>
            <a:fillRect/>
          </a:stretch>
        </p:blipFill>
        <p:spPr>
          <a:xfrm>
            <a:off x="3543509" y="2854177"/>
            <a:ext cx="785084" cy="767356"/>
          </a:xfrm>
          <a:prstGeom prst="rect">
            <a:avLst/>
          </a:prstGeom>
          <a:ln w="12700">
            <a:miter lim="400000"/>
          </a:ln>
        </p:spPr>
      </p:pic>
      <p:sp>
        <p:nvSpPr>
          <p:cNvPr id="69" name="Texte"/>
          <p:cNvSpPr txBox="1"/>
          <p:nvPr/>
        </p:nvSpPr>
        <p:spPr>
          <a:xfrm>
            <a:off x="4105795" y="3210147"/>
            <a:ext cx="932410" cy="437706"/>
          </a:xfrm>
          <a:prstGeom prst="rect">
            <a:avLst/>
          </a:prstGeom>
          <a:ln w="12700">
            <a:miter lim="400000"/>
          </a:ln>
        </p:spPr>
        <p:txBody>
          <a:bodyPr wrap="none" lIns="46037" tIns="46037" rIns="46037" bIns="46037">
            <a:spAutoFit/>
          </a:bodyPr>
          <a:lstStyle/>
          <a:p>
            <a:pPr/>
          </a:p>
        </p:txBody>
      </p:sp>
      <p:sp>
        <p:nvSpPr>
          <p:cNvPr id="70" name="Rectangle"/>
          <p:cNvSpPr/>
          <p:nvPr/>
        </p:nvSpPr>
        <p:spPr>
          <a:xfrm>
            <a:off x="1563606" y="1371600"/>
            <a:ext cx="7259765" cy="4777838"/>
          </a:xfrm>
          <a:prstGeom prst="rect">
            <a:avLst/>
          </a:prstGeom>
          <a:solidFill>
            <a:srgbClr val="74FA4C">
              <a:alpha val="66923"/>
            </a:srgbClr>
          </a:solidFill>
          <a:ln w="12700">
            <a:miter lim="400000"/>
          </a:ln>
        </p:spPr>
        <p:txBody>
          <a:bodyPr lIns="46037" tIns="46037" rIns="46037" bIns="46037"/>
          <a:lstStyle/>
          <a:p>
            <a:pPr>
              <a:buClrTx/>
              <a:buSzTx/>
              <a:buNone/>
            </a:pPr>
          </a:p>
        </p:txBody>
      </p:sp>
      <p:sp>
        <p:nvSpPr>
          <p:cNvPr id="71" name="L’objectif de ce cours est de transmettre les éléments…"/>
          <p:cNvSpPr txBox="1"/>
          <p:nvPr/>
        </p:nvSpPr>
        <p:spPr>
          <a:xfrm>
            <a:off x="2010795" y="2808819"/>
            <a:ext cx="6365388" cy="1768477"/>
          </a:xfrm>
          <a:prstGeom prst="rect">
            <a:avLst/>
          </a:prstGeom>
          <a:solidFill>
            <a:srgbClr val="000000">
              <a:alpha val="85479"/>
            </a:srgbClr>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defTabSz="457200">
              <a:spcBef>
                <a:spcPts val="1200"/>
              </a:spcBef>
              <a:buClrTx/>
              <a:buSzTx/>
              <a:buNone/>
              <a:defRPr b="1" sz="1466">
                <a:solidFill>
                  <a:srgbClr val="FF2D21"/>
                </a:solidFill>
                <a:latin typeface="+mj-lt"/>
                <a:ea typeface="+mj-ea"/>
                <a:cs typeface="+mj-cs"/>
                <a:sym typeface="Helvetica"/>
              </a:defRPr>
            </a:pPr>
            <a:r>
              <a:t>L’objectif de ce cours est de transmettre les éléments </a:t>
            </a:r>
          </a:p>
          <a:p>
            <a:pPr marL="337555" indent="-147055" defTabSz="457200">
              <a:spcBef>
                <a:spcPts val="300"/>
              </a:spcBef>
              <a:buClrTx/>
              <a:buSzPct val="100000"/>
              <a:buChar char="•"/>
              <a:defRPr b="1" sz="1466">
                <a:solidFill>
                  <a:srgbClr val="FF2D21"/>
                </a:solidFill>
                <a:latin typeface="+mj-lt"/>
                <a:ea typeface="+mj-ea"/>
                <a:cs typeface="+mj-cs"/>
                <a:sym typeface="Helvetica"/>
              </a:defRPr>
            </a:pPr>
            <a:r>
              <a:t>techniques</a:t>
            </a:r>
          </a:p>
          <a:p>
            <a:pPr marL="337555" indent="-147055" defTabSz="457200">
              <a:spcBef>
                <a:spcPts val="300"/>
              </a:spcBef>
              <a:buClrTx/>
              <a:buSzPct val="100000"/>
              <a:buChar char="•"/>
              <a:defRPr b="1" sz="1466">
                <a:solidFill>
                  <a:srgbClr val="FF2D21"/>
                </a:solidFill>
                <a:latin typeface="+mj-lt"/>
                <a:ea typeface="+mj-ea"/>
                <a:cs typeface="+mj-cs"/>
                <a:sym typeface="Helvetica"/>
              </a:defRPr>
            </a:pPr>
            <a:r>
              <a:t>non techniques</a:t>
            </a:r>
          </a:p>
          <a:p>
            <a:pPr marL="337555" indent="-147055" defTabSz="457200">
              <a:spcBef>
                <a:spcPts val="1200"/>
              </a:spcBef>
              <a:buClrTx/>
              <a:buSzPct val="100000"/>
              <a:buChar char="•"/>
              <a:defRPr b="1" sz="1466">
                <a:solidFill>
                  <a:srgbClr val="FF2D21"/>
                </a:solidFill>
                <a:latin typeface="+mj-lt"/>
                <a:ea typeface="+mj-ea"/>
                <a:cs typeface="+mj-cs"/>
                <a:sym typeface="Helvetica"/>
              </a:defRPr>
            </a:pPr>
            <a:r>
              <a:t>règlementaires</a:t>
            </a:r>
          </a:p>
          <a:p>
            <a:pPr defTabSz="457200">
              <a:spcBef>
                <a:spcPts val="1200"/>
              </a:spcBef>
              <a:buClrTx/>
              <a:buSzTx/>
              <a:buNone/>
              <a:defRPr b="1" sz="1466">
                <a:solidFill>
                  <a:srgbClr val="FF2D21"/>
                </a:solidFill>
                <a:latin typeface="+mj-lt"/>
                <a:ea typeface="+mj-ea"/>
                <a:cs typeface="+mj-cs"/>
                <a:sym typeface="Helvetica"/>
              </a:defRPr>
            </a:pPr>
            <a:r>
              <a:t>nécessaires afin de comprendre les exigences du vol à vue de nuit pour le mettre en pratique. </a:t>
            </a:r>
          </a:p>
        </p:txBody>
      </p:sp>
      <p:sp>
        <p:nvSpPr>
          <p:cNvPr id="7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400"/>
                                  </p:stCondLst>
                                  <p:iterate type="el" backwards="0">
                                    <p:tmAbs val="0"/>
                                  </p:iterate>
                                  <p:childTnLst>
                                    <p:set>
                                      <p:cBhvr>
                                        <p:cTn id="6" fill="hold"/>
                                        <p:tgtEl>
                                          <p:spTgt spid="55"/>
                                        </p:tgtEl>
                                        <p:attrNameLst>
                                          <p:attrName>style.visibility</p:attrName>
                                        </p:attrNameLst>
                                      </p:cBhvr>
                                      <p:to>
                                        <p:strVal val="visible"/>
                                      </p:to>
                                    </p:set>
                                  </p:childTnLst>
                                </p:cTn>
                              </p:par>
                            </p:childTnLst>
                          </p:cTn>
                        </p:par>
                        <p:par>
                          <p:cTn id="7" fill="hold">
                            <p:stCondLst>
                              <p:cond delay="400"/>
                            </p:stCondLst>
                            <p:childTnLst>
                              <p:par>
                                <p:cTn id="8" presetClass="entr" nodeType="afterEffect" presetID="10" grpId="2" fill="hold">
                                  <p:stCondLst>
                                    <p:cond delay="200"/>
                                  </p:stCondLst>
                                  <p:iterate type="el" backwards="0">
                                    <p:tmAbs val="0"/>
                                  </p:iterate>
                                  <p:childTnLst>
                                    <p:set>
                                      <p:cBhvr>
                                        <p:cTn id="9" fill="hold"/>
                                        <p:tgtEl>
                                          <p:spTgt spid="48"/>
                                        </p:tgtEl>
                                        <p:attrNameLst>
                                          <p:attrName>style.visibility</p:attrName>
                                        </p:attrNameLst>
                                      </p:cBhvr>
                                      <p:to>
                                        <p:strVal val="visible"/>
                                      </p:to>
                                    </p:set>
                                    <p:animEffect filter="fade" transition="in">
                                      <p:cBhvr>
                                        <p:cTn id="10" dur="700"/>
                                        <p:tgtEl>
                                          <p:spTgt spid="48"/>
                                        </p:tgtEl>
                                      </p:cBhvr>
                                    </p:animEffect>
                                  </p:childTnLst>
                                </p:cTn>
                              </p:par>
                            </p:childTnLst>
                          </p:cTn>
                        </p:par>
                        <p:par>
                          <p:cTn id="11" fill="hold">
                            <p:stCondLst>
                              <p:cond delay="1300"/>
                            </p:stCondLst>
                            <p:childTnLst>
                              <p:par>
                                <p:cTn id="12" presetClass="entr" nodeType="afterEffect" presetID="10" grpId="3" fill="hold">
                                  <p:stCondLst>
                                    <p:cond delay="200"/>
                                  </p:stCondLst>
                                  <p:iterate type="el" backwards="0">
                                    <p:tmAbs val="0"/>
                                  </p:iterate>
                                  <p:childTnLst>
                                    <p:set>
                                      <p:cBhvr>
                                        <p:cTn id="13" fill="hold"/>
                                        <p:tgtEl>
                                          <p:spTgt spid="49">
                                            <p:bg/>
                                          </p:spTgt>
                                        </p:tgtEl>
                                        <p:attrNameLst>
                                          <p:attrName>style.visibility</p:attrName>
                                        </p:attrNameLst>
                                      </p:cBhvr>
                                      <p:to>
                                        <p:strVal val="visible"/>
                                      </p:to>
                                    </p:set>
                                    <p:animEffect filter="fade" transition="in">
                                      <p:cBhvr>
                                        <p:cTn id="14" dur="1000"/>
                                        <p:tgtEl>
                                          <p:spTgt spid="49">
                                            <p:bg/>
                                          </p:spTgt>
                                        </p:tgtEl>
                                      </p:cBhvr>
                                    </p:animEffect>
                                  </p:childTnLst>
                                </p:cTn>
                              </p:par>
                              <p:par>
                                <p:cTn id="15" presetClass="entr" nodeType="withEffect" presetSubtype="0" presetID="10" grpId="3" fill="hold">
                                  <p:stCondLst>
                                    <p:cond delay="200"/>
                                  </p:stCondLst>
                                  <p:iterate type="el" backwards="0">
                                    <p:tmAbs val="0"/>
                                  </p:iterate>
                                  <p:childTnLst>
                                    <p:set>
                                      <p:cBhvr>
                                        <p:cTn id="16" fill="hold"/>
                                        <p:tgtEl>
                                          <p:spTgt spid="49">
                                            <p:txEl>
                                              <p:pRg st="0" end="0"/>
                                            </p:txEl>
                                          </p:spTgt>
                                        </p:tgtEl>
                                        <p:attrNameLst>
                                          <p:attrName>style.visibility</p:attrName>
                                        </p:attrNameLst>
                                      </p:cBhvr>
                                      <p:to>
                                        <p:strVal val="visible"/>
                                      </p:to>
                                    </p:set>
                                    <p:animEffect filter="fade" transition="in">
                                      <p:cBhvr>
                                        <p:cTn id="17" dur="1000"/>
                                        <p:tgtEl>
                                          <p:spTgt spid="49">
                                            <p:txEl>
                                              <p:pRg st="0" end="0"/>
                                            </p:txEl>
                                          </p:spTgt>
                                        </p:tgtEl>
                                      </p:cBhvr>
                                    </p:animEffect>
                                  </p:childTnLst>
                                </p:cTn>
                              </p:par>
                            </p:childTnLst>
                          </p:cTn>
                        </p:par>
                        <p:par>
                          <p:cTn id="18" fill="hold">
                            <p:stCondLst>
                              <p:cond delay="2500"/>
                            </p:stCondLst>
                            <p:childTnLst>
                              <p:par>
                                <p:cTn id="19" presetClass="entr" nodeType="afterEffect" presetID="10" grpId="4" fill="hold">
                                  <p:stCondLst>
                                    <p:cond delay="0"/>
                                  </p:stCondLst>
                                  <p:iterate type="el" backwards="0">
                                    <p:tmAbs val="0"/>
                                  </p:iterate>
                                  <p:childTnLst>
                                    <p:set>
                                      <p:cBhvr>
                                        <p:cTn id="20" fill="hold"/>
                                        <p:tgtEl>
                                          <p:spTgt spid="68"/>
                                        </p:tgtEl>
                                        <p:attrNameLst>
                                          <p:attrName>style.visibility</p:attrName>
                                        </p:attrNameLst>
                                      </p:cBhvr>
                                      <p:to>
                                        <p:strVal val="visible"/>
                                      </p:to>
                                    </p:set>
                                    <p:animEffect filter="fade" transition="in">
                                      <p:cBhvr>
                                        <p:cTn id="21" dur="500"/>
                                        <p:tgtEl>
                                          <p:spTgt spid="68"/>
                                        </p:tgtEl>
                                      </p:cBhvr>
                                    </p:animEffect>
                                  </p:childTnLst>
                                </p:cTn>
                              </p:par>
                            </p:childTnLst>
                          </p:cTn>
                        </p:par>
                        <p:par>
                          <p:cTn id="22" fill="hold">
                            <p:stCondLst>
                              <p:cond delay="3000"/>
                            </p:stCondLst>
                            <p:childTnLst>
                              <p:par>
                                <p:cTn id="23" presetClass="entr" nodeType="afterEffect" presetID="10" grpId="3" fill="hold">
                                  <p:stCondLst>
                                    <p:cond delay="200"/>
                                  </p:stCondLst>
                                  <p:iterate type="el" backwards="0">
                                    <p:tmAbs val="0"/>
                                  </p:iterate>
                                  <p:childTnLst>
                                    <p:set>
                                      <p:cBhvr>
                                        <p:cTn id="24" fill="hold"/>
                                        <p:tgtEl>
                                          <p:spTgt spid="49">
                                            <p:txEl>
                                              <p:pRg st="1" end="1"/>
                                            </p:txEl>
                                          </p:spTgt>
                                        </p:tgtEl>
                                        <p:attrNameLst>
                                          <p:attrName>style.visibility</p:attrName>
                                        </p:attrNameLst>
                                      </p:cBhvr>
                                      <p:to>
                                        <p:strVal val="visible"/>
                                      </p:to>
                                    </p:set>
                                    <p:animEffect filter="fade" transition="in">
                                      <p:cBhvr>
                                        <p:cTn id="25" dur="1000"/>
                                        <p:tgtEl>
                                          <p:spTgt spid="49">
                                            <p:txEl>
                                              <p:pRg st="1" end="1"/>
                                            </p:txEl>
                                          </p:spTgt>
                                        </p:tgtEl>
                                      </p:cBhvr>
                                    </p:animEffect>
                                  </p:childTnLst>
                                </p:cTn>
                              </p:par>
                            </p:childTnLst>
                          </p:cTn>
                        </p:par>
                        <p:par>
                          <p:cTn id="26" fill="hold">
                            <p:stCondLst>
                              <p:cond delay="4200"/>
                            </p:stCondLst>
                            <p:childTnLst>
                              <p:par>
                                <p:cTn id="27" presetClass="entr" nodeType="afterEffect" presetID="10" grpId="5" fill="hold">
                                  <p:stCondLst>
                                    <p:cond delay="0"/>
                                  </p:stCondLst>
                                  <p:iterate type="el" backwards="0">
                                    <p:tmAbs val="0"/>
                                  </p:iterate>
                                  <p:childTnLst>
                                    <p:set>
                                      <p:cBhvr>
                                        <p:cTn id="28" fill="hold"/>
                                        <p:tgtEl>
                                          <p:spTgt spid="67"/>
                                        </p:tgtEl>
                                        <p:attrNameLst>
                                          <p:attrName>style.visibility</p:attrName>
                                        </p:attrNameLst>
                                      </p:cBhvr>
                                      <p:to>
                                        <p:strVal val="visible"/>
                                      </p:to>
                                    </p:set>
                                    <p:animEffect filter="fade" transition="in">
                                      <p:cBhvr>
                                        <p:cTn id="29" dur="500"/>
                                        <p:tgtEl>
                                          <p:spTgt spid="67"/>
                                        </p:tgtEl>
                                      </p:cBhvr>
                                    </p:animEffect>
                                  </p:childTnLst>
                                </p:cTn>
                              </p:par>
                            </p:childTnLst>
                          </p:cTn>
                        </p:par>
                        <p:par>
                          <p:cTn id="30" fill="hold">
                            <p:stCondLst>
                              <p:cond delay="4700"/>
                            </p:stCondLst>
                            <p:childTnLst>
                              <p:par>
                                <p:cTn id="31" presetClass="entr" nodeType="afterEffect" presetID="10" grpId="3" fill="hold">
                                  <p:stCondLst>
                                    <p:cond delay="200"/>
                                  </p:stCondLst>
                                  <p:iterate type="el" backwards="0">
                                    <p:tmAbs val="0"/>
                                  </p:iterate>
                                  <p:childTnLst>
                                    <p:set>
                                      <p:cBhvr>
                                        <p:cTn id="32" fill="hold"/>
                                        <p:tgtEl>
                                          <p:spTgt spid="49">
                                            <p:txEl>
                                              <p:pRg st="2" end="2"/>
                                            </p:txEl>
                                          </p:spTgt>
                                        </p:tgtEl>
                                        <p:attrNameLst>
                                          <p:attrName>style.visibility</p:attrName>
                                        </p:attrNameLst>
                                      </p:cBhvr>
                                      <p:to>
                                        <p:strVal val="visible"/>
                                      </p:to>
                                    </p:set>
                                    <p:animEffect filter="fade" transition="in">
                                      <p:cBhvr>
                                        <p:cTn id="33" dur="1000"/>
                                        <p:tgtEl>
                                          <p:spTgt spid="49">
                                            <p:txEl>
                                              <p:pRg st="2" end="2"/>
                                            </p:txEl>
                                          </p:spTgt>
                                        </p:tgtEl>
                                      </p:cBhvr>
                                    </p:animEffect>
                                  </p:childTnLst>
                                </p:cTn>
                              </p:par>
                            </p:childTnLst>
                          </p:cTn>
                        </p:par>
                        <p:par>
                          <p:cTn id="34" fill="hold">
                            <p:stCondLst>
                              <p:cond delay="5900"/>
                            </p:stCondLst>
                            <p:childTnLst>
                              <p:par>
                                <p:cTn id="35" presetClass="entr" nodeType="afterEffect" presetID="10" grpId="6" fill="hold">
                                  <p:stCondLst>
                                    <p:cond delay="0"/>
                                  </p:stCondLst>
                                  <p:iterate type="el" backwards="0">
                                    <p:tmAbs val="0"/>
                                  </p:iterate>
                                  <p:childTnLst>
                                    <p:set>
                                      <p:cBhvr>
                                        <p:cTn id="36" fill="hold"/>
                                        <p:tgtEl>
                                          <p:spTgt spid="66"/>
                                        </p:tgtEl>
                                        <p:attrNameLst>
                                          <p:attrName>style.visibility</p:attrName>
                                        </p:attrNameLst>
                                      </p:cBhvr>
                                      <p:to>
                                        <p:strVal val="visible"/>
                                      </p:to>
                                    </p:set>
                                    <p:animEffect filter="fade" transition="in">
                                      <p:cBhvr>
                                        <p:cTn id="37" dur="500"/>
                                        <p:tgtEl>
                                          <p:spTgt spid="66"/>
                                        </p:tgtEl>
                                      </p:cBhvr>
                                    </p:animEffect>
                                  </p:childTnLst>
                                </p:cTn>
                              </p:par>
                            </p:childTnLst>
                          </p:cTn>
                        </p:par>
                        <p:par>
                          <p:cTn id="38" fill="hold">
                            <p:stCondLst>
                              <p:cond delay="6400"/>
                            </p:stCondLst>
                            <p:childTnLst>
                              <p:par>
                                <p:cTn id="39" presetClass="entr" nodeType="afterEffect" presetSubtype="0" presetID="1" grpId="7" fill="hold">
                                  <p:stCondLst>
                                    <p:cond delay="200"/>
                                  </p:stCondLst>
                                  <p:iterate type="el" backwards="0">
                                    <p:tmAbs val="0"/>
                                  </p:iterate>
                                  <p:childTnLst>
                                    <p:set>
                                      <p:cBhvr>
                                        <p:cTn id="40" fill="hold"/>
                                        <p:tgtEl>
                                          <p:spTgt spid="56"/>
                                        </p:tgtEl>
                                        <p:attrNameLst>
                                          <p:attrName>style.visibility</p:attrName>
                                        </p:attrNameLst>
                                      </p:cBhvr>
                                      <p:to>
                                        <p:strVal val="visible"/>
                                      </p:to>
                                    </p:set>
                                  </p:childTnLst>
                                </p:cTn>
                              </p:par>
                            </p:childTnLst>
                          </p:cTn>
                        </p:par>
                        <p:par>
                          <p:cTn id="41" fill="hold">
                            <p:stCondLst>
                              <p:cond delay="6600"/>
                            </p:stCondLst>
                            <p:childTnLst>
                              <p:par>
                                <p:cTn id="42" presetClass="entr" nodeType="afterEffect" presetID="10" grpId="8" fill="hold">
                                  <p:stCondLst>
                                    <p:cond delay="0"/>
                                  </p:stCondLst>
                                  <p:iterate type="el" backwards="0">
                                    <p:tmAbs val="0"/>
                                  </p:iterate>
                                  <p:childTnLst>
                                    <p:set>
                                      <p:cBhvr>
                                        <p:cTn id="43" fill="hold"/>
                                        <p:tgtEl>
                                          <p:spTgt spid="65"/>
                                        </p:tgtEl>
                                        <p:attrNameLst>
                                          <p:attrName>style.visibility</p:attrName>
                                        </p:attrNameLst>
                                      </p:cBhvr>
                                      <p:to>
                                        <p:strVal val="visible"/>
                                      </p:to>
                                    </p:set>
                                    <p:animEffect filter="fade" transition="in">
                                      <p:cBhvr>
                                        <p:cTn id="44" dur="500"/>
                                        <p:tgtEl>
                                          <p:spTgt spid="65"/>
                                        </p:tgtEl>
                                      </p:cBhvr>
                                    </p:animEffect>
                                  </p:childTnLst>
                                </p:cTn>
                              </p:par>
                            </p:childTnLst>
                          </p:cTn>
                        </p:par>
                        <p:par>
                          <p:cTn id="45" fill="hold">
                            <p:stCondLst>
                              <p:cond delay="7100"/>
                            </p:stCondLst>
                            <p:childTnLst>
                              <p:par>
                                <p:cTn id="46" presetClass="entr" nodeType="afterEffect" presetID="10" grpId="3" fill="hold">
                                  <p:stCondLst>
                                    <p:cond delay="0"/>
                                  </p:stCondLst>
                                  <p:iterate type="el" backwards="0">
                                    <p:tmAbs val="0"/>
                                  </p:iterate>
                                  <p:childTnLst>
                                    <p:set>
                                      <p:cBhvr>
                                        <p:cTn id="47" fill="hold"/>
                                        <p:tgtEl>
                                          <p:spTgt spid="49">
                                            <p:txEl>
                                              <p:pRg st="3" end="3"/>
                                            </p:txEl>
                                          </p:spTgt>
                                        </p:tgtEl>
                                        <p:attrNameLst>
                                          <p:attrName>style.visibility</p:attrName>
                                        </p:attrNameLst>
                                      </p:cBhvr>
                                      <p:to>
                                        <p:strVal val="visible"/>
                                      </p:to>
                                    </p:set>
                                    <p:animEffect filter="fade" transition="in">
                                      <p:cBhvr>
                                        <p:cTn id="48" dur="1000"/>
                                        <p:tgtEl>
                                          <p:spTgt spid="49">
                                            <p:txEl>
                                              <p:pRg st="3" end="3"/>
                                            </p:txEl>
                                          </p:spTgt>
                                        </p:tgtEl>
                                      </p:cBhvr>
                                    </p:animEffect>
                                  </p:childTnLst>
                                </p:cTn>
                              </p:par>
                            </p:childTnLst>
                          </p:cTn>
                        </p:par>
                        <p:par>
                          <p:cTn id="49" fill="hold">
                            <p:stCondLst>
                              <p:cond delay="8100"/>
                            </p:stCondLst>
                            <p:childTnLst>
                              <p:par>
                                <p:cTn id="50" presetClass="entr" nodeType="afterEffect" presetID="10" grpId="3" fill="hold">
                                  <p:stCondLst>
                                    <p:cond delay="0"/>
                                  </p:stCondLst>
                                  <p:iterate type="el" backwards="0">
                                    <p:tmAbs val="0"/>
                                  </p:iterate>
                                  <p:childTnLst>
                                    <p:set>
                                      <p:cBhvr>
                                        <p:cTn id="51" fill="hold"/>
                                        <p:tgtEl>
                                          <p:spTgt spid="49">
                                            <p:txEl>
                                              <p:pRg st="4" end="4"/>
                                            </p:txEl>
                                          </p:spTgt>
                                        </p:tgtEl>
                                        <p:attrNameLst>
                                          <p:attrName>style.visibility</p:attrName>
                                        </p:attrNameLst>
                                      </p:cBhvr>
                                      <p:to>
                                        <p:strVal val="visible"/>
                                      </p:to>
                                    </p:set>
                                    <p:animEffect filter="fade" transition="in">
                                      <p:cBhvr>
                                        <p:cTn id="52" dur="1000"/>
                                        <p:tgtEl>
                                          <p:spTgt spid="49">
                                            <p:txEl>
                                              <p:pRg st="4" end="4"/>
                                            </p:txEl>
                                          </p:spTgt>
                                        </p:tgtEl>
                                      </p:cBhvr>
                                    </p:animEffect>
                                  </p:childTnLst>
                                </p:cTn>
                              </p:par>
                            </p:childTnLst>
                          </p:cTn>
                        </p:par>
                        <p:par>
                          <p:cTn id="53" fill="hold">
                            <p:stCondLst>
                              <p:cond delay="9100"/>
                            </p:stCondLst>
                            <p:childTnLst>
                              <p:par>
                                <p:cTn id="54" presetClass="entr" nodeType="afterEffect" presetSubtype="0" presetID="1" grpId="9" fill="hold">
                                  <p:stCondLst>
                                    <p:cond delay="0"/>
                                  </p:stCondLst>
                                  <p:iterate type="el" backwards="0">
                                    <p:tmAbs val="0"/>
                                  </p:iterate>
                                  <p:childTnLst>
                                    <p:set>
                                      <p:cBhvr>
                                        <p:cTn id="55" fill="hold"/>
                                        <p:tgtEl>
                                          <p:spTgt spid="51"/>
                                        </p:tgtEl>
                                        <p:attrNameLst>
                                          <p:attrName>style.visibility</p:attrName>
                                        </p:attrNameLst>
                                      </p:cBhvr>
                                      <p:to>
                                        <p:strVal val="visible"/>
                                      </p:to>
                                    </p:set>
                                  </p:childTnLst>
                                </p:cTn>
                              </p:par>
                            </p:childTnLst>
                          </p:cTn>
                        </p:par>
                        <p:par>
                          <p:cTn id="56" fill="hold">
                            <p:stCondLst>
                              <p:cond delay="9100"/>
                            </p:stCondLst>
                            <p:childTnLst>
                              <p:par>
                                <p:cTn id="57" presetClass="exit" nodeType="afterEffect" presetSubtype="0" presetID="1" grpId="10" fill="hold">
                                  <p:stCondLst>
                                    <p:cond delay="200"/>
                                  </p:stCondLst>
                                  <p:iterate type="el" backwards="0">
                                    <p:tmAbs val="0"/>
                                  </p:iterate>
                                  <p:childTnLst>
                                    <p:set>
                                      <p:cBhvr>
                                        <p:cTn id="58" fill="hold">
                                          <p:stCondLst>
                                            <p:cond delay="0"/>
                                          </p:stCondLst>
                                        </p:cTn>
                                        <p:tgtEl>
                                          <p:spTgt spid="49">
                                            <p:txEl>
                                              <p:pRg st="0" end="0"/>
                                            </p:txEl>
                                          </p:spTgt>
                                        </p:tgtEl>
                                        <p:attrNameLst>
                                          <p:attrName>style.visibility</p:attrName>
                                        </p:attrNameLst>
                                      </p:cBhvr>
                                      <p:to>
                                        <p:strVal val="hidden"/>
                                      </p:to>
                                    </p:set>
                                  </p:childTnLst>
                                </p:cTn>
                              </p:par>
                              <p:par>
                                <p:cTn id="59" presetClass="exit" nodeType="withEffect" presetSubtype="0" presetID="1" grpId="10" fill="hold">
                                  <p:stCondLst>
                                    <p:cond delay="200"/>
                                  </p:stCondLst>
                                  <p:iterate type="el" backwards="0">
                                    <p:tmAbs val="0"/>
                                  </p:iterate>
                                  <p:childTnLst>
                                    <p:set>
                                      <p:cBhvr>
                                        <p:cTn id="60" fill="hold">
                                          <p:stCondLst>
                                            <p:cond delay="0"/>
                                          </p:stCondLst>
                                        </p:cTn>
                                        <p:tgtEl>
                                          <p:spTgt spid="49">
                                            <p:txEl>
                                              <p:pRg st="1" end="1"/>
                                            </p:txEl>
                                          </p:spTgt>
                                        </p:tgtEl>
                                        <p:attrNameLst>
                                          <p:attrName>style.visibility</p:attrName>
                                        </p:attrNameLst>
                                      </p:cBhvr>
                                      <p:to>
                                        <p:strVal val="hidden"/>
                                      </p:to>
                                    </p:set>
                                  </p:childTnLst>
                                </p:cTn>
                              </p:par>
                              <p:par>
                                <p:cTn id="61" presetClass="exit" nodeType="withEffect" presetSubtype="0" presetID="1" grpId="10" fill="hold">
                                  <p:stCondLst>
                                    <p:cond delay="200"/>
                                  </p:stCondLst>
                                  <p:iterate type="el" backwards="0">
                                    <p:tmAbs val="0"/>
                                  </p:iterate>
                                  <p:childTnLst>
                                    <p:set>
                                      <p:cBhvr>
                                        <p:cTn id="62" fill="hold">
                                          <p:stCondLst>
                                            <p:cond delay="0"/>
                                          </p:stCondLst>
                                        </p:cTn>
                                        <p:tgtEl>
                                          <p:spTgt spid="49">
                                            <p:txEl>
                                              <p:pRg st="2" end="2"/>
                                            </p:txEl>
                                          </p:spTgt>
                                        </p:tgtEl>
                                        <p:attrNameLst>
                                          <p:attrName>style.visibility</p:attrName>
                                        </p:attrNameLst>
                                      </p:cBhvr>
                                      <p:to>
                                        <p:strVal val="hidden"/>
                                      </p:to>
                                    </p:set>
                                  </p:childTnLst>
                                </p:cTn>
                              </p:par>
                              <p:par>
                                <p:cTn id="63" presetClass="exit" nodeType="withEffect" presetSubtype="0" presetID="1" grpId="10" fill="hold">
                                  <p:stCondLst>
                                    <p:cond delay="200"/>
                                  </p:stCondLst>
                                  <p:iterate type="el" backwards="0">
                                    <p:tmAbs val="0"/>
                                  </p:iterate>
                                  <p:childTnLst>
                                    <p:set>
                                      <p:cBhvr>
                                        <p:cTn id="64" fill="hold">
                                          <p:stCondLst>
                                            <p:cond delay="0"/>
                                          </p:stCondLst>
                                        </p:cTn>
                                        <p:tgtEl>
                                          <p:spTgt spid="49">
                                            <p:txEl>
                                              <p:pRg st="3" end="3"/>
                                            </p:txEl>
                                          </p:spTgt>
                                        </p:tgtEl>
                                        <p:attrNameLst>
                                          <p:attrName>style.visibility</p:attrName>
                                        </p:attrNameLst>
                                      </p:cBhvr>
                                      <p:to>
                                        <p:strVal val="hidden"/>
                                      </p:to>
                                    </p:set>
                                  </p:childTnLst>
                                </p:cTn>
                              </p:par>
                              <p:par>
                                <p:cTn id="65" presetClass="exit" nodeType="withEffect" presetSubtype="0" presetID="1" grpId="10" fill="hold">
                                  <p:stCondLst>
                                    <p:cond delay="200"/>
                                  </p:stCondLst>
                                  <p:iterate type="el" backwards="0">
                                    <p:tmAbs val="0"/>
                                  </p:iterate>
                                  <p:childTnLst>
                                    <p:set>
                                      <p:cBhvr>
                                        <p:cTn id="66" fill="hold">
                                          <p:stCondLst>
                                            <p:cond delay="0"/>
                                          </p:stCondLst>
                                        </p:cTn>
                                        <p:tgtEl>
                                          <p:spTgt spid="49">
                                            <p:txEl>
                                              <p:pRg st="4" end="4"/>
                                            </p:txEl>
                                          </p:spTgt>
                                        </p:tgtEl>
                                        <p:attrNameLst>
                                          <p:attrName>style.visibility</p:attrName>
                                        </p:attrNameLst>
                                      </p:cBhvr>
                                      <p:to>
                                        <p:strVal val="hidden"/>
                                      </p:to>
                                    </p:set>
                                  </p:childTnLst>
                                </p:cTn>
                              </p:par>
                              <p:par>
                                <p:cTn id="67" presetClass="exit" nodeType="withEffect" presetSubtype="0" presetID="1" grpId="10" fill="hold">
                                  <p:stCondLst>
                                    <p:cond delay="200"/>
                                  </p:stCondLst>
                                  <p:iterate type="el" backwards="0">
                                    <p:tmAbs val="0"/>
                                  </p:iterate>
                                  <p:childTnLst>
                                    <p:set>
                                      <p:cBhvr>
                                        <p:cTn id="68" fill="hold">
                                          <p:stCondLst>
                                            <p:cond delay="0"/>
                                          </p:stCondLst>
                                        </p:cTn>
                                        <p:tgtEl>
                                          <p:spTgt spid="49">
                                            <p:bg/>
                                          </p:spTgt>
                                        </p:tgtEl>
                                        <p:attrNameLst>
                                          <p:attrName>style.visibility</p:attrName>
                                        </p:attrNameLst>
                                      </p:cBhvr>
                                      <p:to>
                                        <p:strVal val="hidden"/>
                                      </p:to>
                                    </p:set>
                                  </p:childTnLst>
                                </p:cTn>
                              </p:par>
                            </p:childTnLst>
                          </p:cTn>
                        </p:par>
                        <p:par>
                          <p:cTn id="69" fill="hold">
                            <p:stCondLst>
                              <p:cond delay="9300"/>
                            </p:stCondLst>
                            <p:childTnLst>
                              <p:par>
                                <p:cTn id="70" presetClass="exit" nodeType="afterEffect" presetSubtype="0" presetID="1" grpId="11" fill="hold">
                                  <p:stCondLst>
                                    <p:cond delay="0"/>
                                  </p:stCondLst>
                                  <p:iterate type="el" backwards="0">
                                    <p:tmAbs val="0"/>
                                  </p:iterate>
                                  <p:childTnLst>
                                    <p:set>
                                      <p:cBhvr>
                                        <p:cTn id="71" fill="hold">
                                          <p:stCondLst>
                                            <p:cond delay="0"/>
                                          </p:stCondLst>
                                        </p:cTn>
                                        <p:tgtEl>
                                          <p:spTgt spid="51"/>
                                        </p:tgtEl>
                                        <p:attrNameLst>
                                          <p:attrName>style.visibility</p:attrName>
                                        </p:attrNameLst>
                                      </p:cBhvr>
                                      <p:to>
                                        <p:strVal val="hidden"/>
                                      </p:to>
                                    </p:set>
                                  </p:childTnLst>
                                </p:cTn>
                              </p:par>
                            </p:childTnLst>
                          </p:cTn>
                        </p:par>
                        <p:par>
                          <p:cTn id="72" fill="hold">
                            <p:stCondLst>
                              <p:cond delay="9300"/>
                            </p:stCondLst>
                            <p:childTnLst>
                              <p:par>
                                <p:cTn id="73" presetClass="entr" nodeType="afterEffect" presetSubtype="0" presetID="1" grpId="12" fill="hold">
                                  <p:stCondLst>
                                    <p:cond delay="0"/>
                                  </p:stCondLst>
                                  <p:iterate type="el" backwards="0">
                                    <p:tmAbs val="0"/>
                                  </p:iterate>
                                  <p:childTnLst>
                                    <p:set>
                                      <p:cBhvr>
                                        <p:cTn id="74" fill="hold"/>
                                        <p:tgtEl>
                                          <p:spTgt spid="60"/>
                                        </p:tgtEl>
                                        <p:attrNameLst>
                                          <p:attrName>style.visibility</p:attrName>
                                        </p:attrNameLst>
                                      </p:cBhvr>
                                      <p:to>
                                        <p:strVal val="visible"/>
                                      </p:to>
                                    </p:set>
                                  </p:childTnLst>
                                </p:cTn>
                              </p:par>
                            </p:childTnLst>
                          </p:cTn>
                        </p:par>
                        <p:par>
                          <p:cTn id="75" fill="hold">
                            <p:stCondLst>
                              <p:cond delay="9300"/>
                            </p:stCondLst>
                            <p:childTnLst>
                              <p:par>
                                <p:cTn id="76" presetClass="entr" nodeType="afterEffect" presetSubtype="0" presetID="1" grpId="13" fill="hold">
                                  <p:stCondLst>
                                    <p:cond delay="0"/>
                                  </p:stCondLst>
                                  <p:iterate type="el" backwards="0">
                                    <p:tmAbs val="0"/>
                                  </p:iterate>
                                  <p:childTnLst>
                                    <p:set>
                                      <p:cBhvr>
                                        <p:cTn id="77" fill="hold"/>
                                        <p:tgtEl>
                                          <p:spTgt spid="52"/>
                                        </p:tgtEl>
                                        <p:attrNameLst>
                                          <p:attrName>style.visibility</p:attrName>
                                        </p:attrNameLst>
                                      </p:cBhvr>
                                      <p:to>
                                        <p:strVal val="visible"/>
                                      </p:to>
                                    </p:set>
                                  </p:childTnLst>
                                </p:cTn>
                              </p:par>
                            </p:childTnLst>
                          </p:cTn>
                        </p:par>
                        <p:par>
                          <p:cTn id="78" fill="hold">
                            <p:stCondLst>
                              <p:cond delay="9300"/>
                            </p:stCondLst>
                            <p:childTnLst>
                              <p:par>
                                <p:cTn id="79" presetClass="exit" nodeType="afterEffect" presetSubtype="0" presetID="1" grpId="14" fill="hold">
                                  <p:stCondLst>
                                    <p:cond delay="200"/>
                                  </p:stCondLst>
                                  <p:iterate type="el" backwards="0">
                                    <p:tmAbs val="0"/>
                                  </p:iterate>
                                  <p:childTnLst>
                                    <p:set>
                                      <p:cBhvr>
                                        <p:cTn id="80" fill="hold">
                                          <p:stCondLst>
                                            <p:cond delay="0"/>
                                          </p:stCondLst>
                                        </p:cTn>
                                        <p:tgtEl>
                                          <p:spTgt spid="60"/>
                                        </p:tgtEl>
                                        <p:attrNameLst>
                                          <p:attrName>style.visibility</p:attrName>
                                        </p:attrNameLst>
                                      </p:cBhvr>
                                      <p:to>
                                        <p:strVal val="hidden"/>
                                      </p:to>
                                    </p:set>
                                  </p:childTnLst>
                                </p:cTn>
                              </p:par>
                            </p:childTnLst>
                          </p:cTn>
                        </p:par>
                        <p:par>
                          <p:cTn id="81" fill="hold">
                            <p:stCondLst>
                              <p:cond delay="9500"/>
                            </p:stCondLst>
                            <p:childTnLst>
                              <p:par>
                                <p:cTn id="82" presetClass="exit" nodeType="afterEffect" presetSubtype="0" presetID="1" grpId="15" fill="hold">
                                  <p:stCondLst>
                                    <p:cond delay="0"/>
                                  </p:stCondLst>
                                  <p:iterate type="el" backwards="0">
                                    <p:tmAbs val="0"/>
                                  </p:iterate>
                                  <p:childTnLst>
                                    <p:set>
                                      <p:cBhvr>
                                        <p:cTn id="83" fill="hold">
                                          <p:stCondLst>
                                            <p:cond delay="0"/>
                                          </p:stCondLst>
                                        </p:cTn>
                                        <p:tgtEl>
                                          <p:spTgt spid="52"/>
                                        </p:tgtEl>
                                        <p:attrNameLst>
                                          <p:attrName>style.visibility</p:attrName>
                                        </p:attrNameLst>
                                      </p:cBhvr>
                                      <p:to>
                                        <p:strVal val="hidden"/>
                                      </p:to>
                                    </p:set>
                                  </p:childTnLst>
                                </p:cTn>
                              </p:par>
                            </p:childTnLst>
                          </p:cTn>
                        </p:par>
                        <p:par>
                          <p:cTn id="84" fill="hold">
                            <p:stCondLst>
                              <p:cond delay="9500"/>
                            </p:stCondLst>
                            <p:childTnLst>
                              <p:par>
                                <p:cTn id="85" presetClass="entr" nodeType="afterEffect" presetSubtype="0" presetID="1" grpId="16" fill="hold">
                                  <p:stCondLst>
                                    <p:cond delay="0"/>
                                  </p:stCondLst>
                                  <p:iterate type="el" backwards="0">
                                    <p:tmAbs val="0"/>
                                  </p:iterate>
                                  <p:childTnLst>
                                    <p:set>
                                      <p:cBhvr>
                                        <p:cTn id="86" fill="hold"/>
                                        <p:tgtEl>
                                          <p:spTgt spid="63"/>
                                        </p:tgtEl>
                                        <p:attrNameLst>
                                          <p:attrName>style.visibility</p:attrName>
                                        </p:attrNameLst>
                                      </p:cBhvr>
                                      <p:to>
                                        <p:strVal val="visible"/>
                                      </p:to>
                                    </p:set>
                                  </p:childTnLst>
                                </p:cTn>
                              </p:par>
                            </p:childTnLst>
                          </p:cTn>
                        </p:par>
                        <p:par>
                          <p:cTn id="87" fill="hold">
                            <p:stCondLst>
                              <p:cond delay="9500"/>
                            </p:stCondLst>
                            <p:childTnLst>
                              <p:par>
                                <p:cTn id="88" presetClass="entr" nodeType="afterEffect" presetSubtype="0" presetID="1" grpId="17" fill="hold">
                                  <p:stCondLst>
                                    <p:cond delay="0"/>
                                  </p:stCondLst>
                                  <p:iterate type="el" backwards="0">
                                    <p:tmAbs val="0"/>
                                  </p:iterate>
                                  <p:childTnLst>
                                    <p:set>
                                      <p:cBhvr>
                                        <p:cTn id="89" fill="hold"/>
                                        <p:tgtEl>
                                          <p:spTgt spid="53"/>
                                        </p:tgtEl>
                                        <p:attrNameLst>
                                          <p:attrName>style.visibility</p:attrName>
                                        </p:attrNameLst>
                                      </p:cBhvr>
                                      <p:to>
                                        <p:strVal val="visible"/>
                                      </p:to>
                                    </p:set>
                                  </p:childTnLst>
                                </p:cTn>
                              </p:par>
                            </p:childTnLst>
                          </p:cTn>
                        </p:par>
                        <p:par>
                          <p:cTn id="90" fill="hold">
                            <p:stCondLst>
                              <p:cond delay="9500"/>
                            </p:stCondLst>
                            <p:childTnLst>
                              <p:par>
                                <p:cTn id="91" presetClass="exit" nodeType="afterEffect" presetSubtype="0" presetID="1" grpId="18" fill="hold">
                                  <p:stCondLst>
                                    <p:cond delay="200"/>
                                  </p:stCondLst>
                                  <p:iterate type="el" backwards="0">
                                    <p:tmAbs val="0"/>
                                  </p:iterate>
                                  <p:childTnLst>
                                    <p:set>
                                      <p:cBhvr>
                                        <p:cTn id="92" fill="hold">
                                          <p:stCondLst>
                                            <p:cond delay="0"/>
                                          </p:stCondLst>
                                        </p:cTn>
                                        <p:tgtEl>
                                          <p:spTgt spid="63"/>
                                        </p:tgtEl>
                                        <p:attrNameLst>
                                          <p:attrName>style.visibility</p:attrName>
                                        </p:attrNameLst>
                                      </p:cBhvr>
                                      <p:to>
                                        <p:strVal val="hidden"/>
                                      </p:to>
                                    </p:set>
                                  </p:childTnLst>
                                </p:cTn>
                              </p:par>
                            </p:childTnLst>
                          </p:cTn>
                        </p:par>
                        <p:par>
                          <p:cTn id="93" fill="hold">
                            <p:stCondLst>
                              <p:cond delay="9700"/>
                            </p:stCondLst>
                            <p:childTnLst>
                              <p:par>
                                <p:cTn id="94" presetClass="exit" nodeType="afterEffect" presetSubtype="0" presetID="1" grpId="19" fill="hold">
                                  <p:stCondLst>
                                    <p:cond delay="0"/>
                                  </p:stCondLst>
                                  <p:iterate type="el" backwards="0">
                                    <p:tmAbs val="0"/>
                                  </p:iterate>
                                  <p:childTnLst>
                                    <p:set>
                                      <p:cBhvr>
                                        <p:cTn id="95" fill="hold">
                                          <p:stCondLst>
                                            <p:cond delay="0"/>
                                          </p:stCondLst>
                                        </p:cTn>
                                        <p:tgtEl>
                                          <p:spTgt spid="53"/>
                                        </p:tgtEl>
                                        <p:attrNameLst>
                                          <p:attrName>style.visibility</p:attrName>
                                        </p:attrNameLst>
                                      </p:cBhvr>
                                      <p:to>
                                        <p:strVal val="hidden"/>
                                      </p:to>
                                    </p:set>
                                  </p:childTnLst>
                                </p:cTn>
                              </p:par>
                            </p:childTnLst>
                          </p:cTn>
                        </p:par>
                        <p:par>
                          <p:cTn id="96" fill="hold">
                            <p:stCondLst>
                              <p:cond delay="9700"/>
                            </p:stCondLst>
                            <p:childTnLst>
                              <p:par>
                                <p:cTn id="97" presetClass="entr" nodeType="afterEffect" presetSubtype="0" presetID="1" grpId="20" fill="hold">
                                  <p:stCondLst>
                                    <p:cond delay="0"/>
                                  </p:stCondLst>
                                  <p:iterate type="el" backwards="0">
                                    <p:tmAbs val="0"/>
                                  </p:iterate>
                                  <p:childTnLst>
                                    <p:set>
                                      <p:cBhvr>
                                        <p:cTn id="98" fill="hold"/>
                                        <p:tgtEl>
                                          <p:spTgt spid="64"/>
                                        </p:tgtEl>
                                        <p:attrNameLst>
                                          <p:attrName>style.visibility</p:attrName>
                                        </p:attrNameLst>
                                      </p:cBhvr>
                                      <p:to>
                                        <p:strVal val="visible"/>
                                      </p:to>
                                    </p:set>
                                  </p:childTnLst>
                                </p:cTn>
                              </p:par>
                            </p:childTnLst>
                          </p:cTn>
                        </p:par>
                        <p:par>
                          <p:cTn id="99" fill="hold">
                            <p:stCondLst>
                              <p:cond delay="9700"/>
                            </p:stCondLst>
                            <p:childTnLst>
                              <p:par>
                                <p:cTn id="100" presetClass="entr" nodeType="afterEffect" presetSubtype="0" presetID="1" grpId="21" fill="hold">
                                  <p:stCondLst>
                                    <p:cond delay="0"/>
                                  </p:stCondLst>
                                  <p:iterate type="el" backwards="0">
                                    <p:tmAbs val="0"/>
                                  </p:iterate>
                                  <p:childTnLst>
                                    <p:set>
                                      <p:cBhvr>
                                        <p:cTn id="101" fill="hold"/>
                                        <p:tgtEl>
                                          <p:spTgt spid="54"/>
                                        </p:tgtEl>
                                        <p:attrNameLst>
                                          <p:attrName>style.visibility</p:attrName>
                                        </p:attrNameLst>
                                      </p:cBhvr>
                                      <p:to>
                                        <p:strVal val="visible"/>
                                      </p:to>
                                    </p:set>
                                  </p:childTnLst>
                                </p:cTn>
                              </p:par>
                            </p:childTnLst>
                          </p:cTn>
                        </p:par>
                        <p:par>
                          <p:cTn id="102" fill="hold">
                            <p:stCondLst>
                              <p:cond delay="9700"/>
                            </p:stCondLst>
                            <p:childTnLst>
                              <p:par>
                                <p:cTn id="103" presetClass="entr" nodeType="afterEffect" presetID="10" grpId="22" fill="hold">
                                  <p:stCondLst>
                                    <p:cond delay="1500"/>
                                  </p:stCondLst>
                                  <p:iterate type="el" backwards="0">
                                    <p:tmAbs val="0"/>
                                  </p:iterate>
                                  <p:childTnLst>
                                    <p:set>
                                      <p:cBhvr>
                                        <p:cTn id="104" fill="hold"/>
                                        <p:tgtEl>
                                          <p:spTgt spid="70"/>
                                        </p:tgtEl>
                                        <p:attrNameLst>
                                          <p:attrName>style.visibility</p:attrName>
                                        </p:attrNameLst>
                                      </p:cBhvr>
                                      <p:to>
                                        <p:strVal val="visible"/>
                                      </p:to>
                                    </p:set>
                                    <p:animEffect filter="fade" transition="in">
                                      <p:cBhvr>
                                        <p:cTn id="105" dur="400"/>
                                        <p:tgtEl>
                                          <p:spTgt spid="70"/>
                                        </p:tgtEl>
                                      </p:cBhvr>
                                    </p:animEffect>
                                  </p:childTnLst>
                                </p:cTn>
                              </p:par>
                            </p:childTnLst>
                          </p:cTn>
                        </p:par>
                        <p:par>
                          <p:cTn id="106" fill="hold">
                            <p:stCondLst>
                              <p:cond delay="11600"/>
                            </p:stCondLst>
                            <p:childTnLst>
                              <p:par>
                                <p:cTn id="107" presetClass="entr" nodeType="afterEffect" presetID="10" grpId="23" fill="hold">
                                  <p:stCondLst>
                                    <p:cond delay="0"/>
                                  </p:stCondLst>
                                  <p:iterate type="el" backwards="0">
                                    <p:tmAbs val="0"/>
                                  </p:iterate>
                                  <p:childTnLst>
                                    <p:set>
                                      <p:cBhvr>
                                        <p:cTn id="108" fill="hold"/>
                                        <p:tgtEl>
                                          <p:spTgt spid="71"/>
                                        </p:tgtEl>
                                        <p:attrNameLst>
                                          <p:attrName>style.visibility</p:attrName>
                                        </p:attrNameLst>
                                      </p:cBhvr>
                                      <p:to>
                                        <p:strVal val="visible"/>
                                      </p:to>
                                    </p:set>
                                    <p:animEffect filter="fade" transition="in">
                                      <p:cBhvr>
                                        <p:cTn id="109" dur="2250"/>
                                        <p:tgtEl>
                                          <p:spTgt spid="71"/>
                                        </p:tgtEl>
                                      </p:cBhvr>
                                    </p:animEffect>
                                  </p:childTnLst>
                                </p:cTn>
                              </p:par>
                            </p:childTnLst>
                          </p:cTn>
                        </p:par>
                        <p:par>
                          <p:cTn id="110" fill="hold">
                            <p:stCondLst>
                              <p:cond delay="13850"/>
                            </p:stCondLst>
                            <p:childTnLst>
                              <p:par>
                                <p:cTn id="111" presetClass="entr" nodeType="afterEffect" presetSubtype="0" presetID="1" grpId="24" fill="hold">
                                  <p:stCondLst>
                                    <p:cond delay="0"/>
                                  </p:stCondLst>
                                  <p:iterate type="el" backwards="0">
                                    <p:tmAbs val="0"/>
                                  </p:iterate>
                                  <p:childTnLst>
                                    <p:set>
                                      <p:cBhvr>
                                        <p:cTn id="112" fill="hold"/>
                                        <p:tgtEl>
                                          <p:spTgt spid="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 grpId="4"/>
      <p:bldP build="whole" bldLvl="1" animBg="1" rev="0" advAuto="0" spid="55" grpId="1"/>
      <p:bldP build="whole" bldLvl="1" animBg="1" rev="0" advAuto="0" spid="67" grpId="5"/>
      <p:bldP build="whole" bldLvl="1" animBg="1" rev="0" advAuto="0" spid="52" grpId="13"/>
      <p:bldP build="whole" bldLvl="1" animBg="1" rev="0" advAuto="0" spid="51" grpId="9"/>
      <p:bldP build="whole" bldLvl="1" animBg="1" rev="0" advAuto="0" spid="52" grpId="15"/>
      <p:bldP build="whole" bldLvl="1" animBg="1" rev="0" advAuto="0" spid="51" grpId="11"/>
      <p:bldP build="whole" bldLvl="1" animBg="1" rev="0" advAuto="0" spid="71" grpId="23"/>
      <p:bldP build="whole" bldLvl="1" animBg="1" rev="0" advAuto="0" spid="70" grpId="22"/>
      <p:bldP build="p" bldLvl="5" animBg="1" rev="0" advAuto="0" spid="49" grpId="3"/>
      <p:bldP build="whole" bldLvl="1" animBg="1" rev="0" advAuto="0" spid="53" grpId="17"/>
      <p:bldP build="whole" bldLvl="1" animBg="1" rev="0" advAuto="0" spid="53" grpId="19"/>
      <p:bldP build="whole" bldLvl="1" animBg="1" rev="0" advAuto="0" spid="63" grpId="16"/>
      <p:bldP build="p" bldLvl="5" animBg="1" rev="0" advAuto="0" spid="49" grpId="10"/>
      <p:bldP build="whole" bldLvl="1" animBg="1" rev="0" advAuto="0" spid="63" grpId="18"/>
      <p:bldP build="whole" bldLvl="1" animBg="1" rev="0" advAuto="0" spid="60" grpId="12"/>
      <p:bldP build="whole" bldLvl="1" animBg="1" rev="0" advAuto="0" spid="56" grpId="7"/>
      <p:bldP build="whole" bldLvl="1" animBg="1" rev="0" advAuto="0" spid="60" grpId="14"/>
      <p:bldP build="whole" bldLvl="1" animBg="1" rev="0" advAuto="0" spid="54" grpId="21"/>
      <p:bldP build="whole" bldLvl="1" animBg="1" rev="0" advAuto="0" spid="48" grpId="2"/>
      <p:bldP build="whole" bldLvl="1" animBg="1" rev="0" advAuto="0" spid="66" grpId="6"/>
      <p:bldP build="whole" bldLvl="1" animBg="1" rev="0" advAuto="0" spid="65" grpId="8"/>
      <p:bldP build="whole" bldLvl="1" animBg="1" rev="0" advAuto="0" spid="64" grpId="20"/>
      <p:bldP build="whole" bldLvl="1" animBg="1" rev="0" advAuto="0" spid="72" grpId="24"/>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Pour la flotte de l'ACA • F-BPCH"/>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Pour la flotte de l'ACA • F-BPCH</a:t>
            </a:r>
          </a:p>
        </p:txBody>
      </p:sp>
      <p:sp>
        <p:nvSpPr>
          <p:cNvPr id="207" name="En supposant des navigations de nuit dans les EAC"/>
          <p:cNvSpPr txBox="1"/>
          <p:nvPr/>
        </p:nvSpPr>
        <p:spPr>
          <a:xfrm>
            <a:off x="406400" y="1145393"/>
            <a:ext cx="8331200" cy="26678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1200">
                <a:solidFill>
                  <a:srgbClr val="FFFFFF"/>
                </a:solidFill>
                <a:latin typeface="Franklin Gothic Book"/>
                <a:ea typeface="Franklin Gothic Book"/>
                <a:cs typeface="Franklin Gothic Book"/>
                <a:sym typeface="Franklin Gothic Book"/>
              </a:defRPr>
            </a:lvl1pPr>
          </a:lstStyle>
          <a:p>
            <a:pPr/>
            <a:r>
              <a:t>En supposant des navigations de nuit dans les EAC</a:t>
            </a:r>
          </a:p>
        </p:txBody>
      </p:sp>
      <p:pic>
        <p:nvPicPr>
          <p:cNvPr id="208" name="F-BPCH DB noir.jpg" descr="F-BPCH DB noir.jpg"/>
          <p:cNvPicPr>
            <a:picLocks noChangeAspect="1"/>
          </p:cNvPicPr>
          <p:nvPr/>
        </p:nvPicPr>
        <p:blipFill>
          <a:blip r:embed="rId2">
            <a:extLst/>
          </a:blip>
          <a:stretch>
            <a:fillRect/>
          </a:stretch>
        </p:blipFill>
        <p:spPr>
          <a:xfrm>
            <a:off x="2911282" y="1805011"/>
            <a:ext cx="6127323" cy="3247978"/>
          </a:xfrm>
          <a:prstGeom prst="rect">
            <a:avLst/>
          </a:prstGeom>
          <a:ln w="12700">
            <a:miter lim="400000"/>
          </a:ln>
        </p:spPr>
      </p:pic>
      <p:sp>
        <p:nvSpPr>
          <p:cNvPr id="209" name="❌"/>
          <p:cNvSpPr txBox="1"/>
          <p:nvPr/>
        </p:nvSpPr>
        <p:spPr>
          <a:xfrm>
            <a:off x="7347060" y="558800"/>
            <a:ext cx="126354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a:t>
            </a:r>
          </a:p>
        </p:txBody>
      </p:sp>
      <p:sp>
        <p:nvSpPr>
          <p:cNvPr id="210" name="Communication et Surveillance (VFR Jour et VFR Nuit)…"/>
          <p:cNvSpPr txBox="1"/>
          <p:nvPr/>
        </p:nvSpPr>
        <p:spPr>
          <a:xfrm>
            <a:off x="406400" y="1572275"/>
            <a:ext cx="6881529" cy="4729990"/>
          </a:xfrm>
          <a:prstGeom prst="rect">
            <a:avLst/>
          </a:prstGeom>
          <a:ln w="12700">
            <a:miter lim="400000"/>
          </a:ln>
          <a:extLst>
            <a:ext uri="{C572A759-6A51-4108-AA02-DFA0A04FC94B}">
              <ma14:wrappingTextBoxFlag xmlns:ma14="http://schemas.microsoft.com/office/mac/drawingml/2011/main" val="1"/>
            </a:ext>
          </a:extLst>
        </p:spPr>
        <p:txBody>
          <a:bodyPr lIns="0" tIns="0" rIns="0" bIns="0" numCol="3" spcCol="344076">
            <a:normAutofit fontScale="100000" lnSpcReduction="0"/>
          </a:bodyPr>
          <a:lstStyle/>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Communication et Surveillance (VFR Jour et VFR Nuit)</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émetteur-récepteur VHF</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de surveillance</a:t>
            </a:r>
          </a:p>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VFR nuit : Équipement minimal + Navigation + éléments suivants </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Anémomètre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Altimètre sensible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Compas magnétique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Variomètre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Horizon artificiel</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Alimenté indépendamment du premier horizon :</a:t>
            </a:r>
          </a:p>
          <a:p>
            <a:pPr lvl="2" marL="8509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Deuxième horizon artificiel</a:t>
            </a:r>
          </a:p>
          <a:p>
            <a:pPr lvl="4" marL="0" indent="850900">
              <a:spcBef>
                <a:spcPts val="200"/>
              </a:spcBef>
              <a:buClrTx/>
              <a:buSzTx/>
              <a:buNone/>
              <a:defRPr i="1" sz="800">
                <a:solidFill>
                  <a:srgbClr val="FFFFFF"/>
                </a:solidFill>
                <a:latin typeface="Franklin Gothic Book"/>
                <a:ea typeface="Franklin Gothic Book"/>
                <a:cs typeface="Franklin Gothic Book"/>
                <a:sym typeface="Franklin Gothic Book"/>
              </a:defRPr>
            </a:pPr>
            <a:r>
              <a:t>ou</a:t>
            </a:r>
          </a:p>
          <a:p>
            <a:pPr lvl="2" marL="8382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bille-aiguille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de dérapage si l'aéronef est équipé de deux horizons artificiels</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conservateur de cap</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Récepteur VOR ou Radiocompas automatique ou GPS homologué en classe A, B, ou C</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Lampe électrique autonome</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Jeu de fusible (si applicable)</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Système de feux de navigation</a:t>
            </a:r>
          </a:p>
          <a:p>
            <a:pPr lvl="1" marL="550862" indent="-101600">
              <a:spcBef>
                <a:spcPts val="200"/>
              </a:spcBef>
              <a:buClr>
                <a:srgbClr val="FFFFFF"/>
              </a:buClr>
              <a:buSzPct val="80000"/>
              <a:buChar char="➡"/>
              <a:defRPr sz="800">
                <a:solidFill>
                  <a:srgbClr val="FFFFFF"/>
                </a:solidFill>
                <a:latin typeface="Franklin Gothic Book"/>
                <a:ea typeface="Franklin Gothic Book"/>
                <a:cs typeface="Franklin Gothic Book"/>
                <a:sym typeface="Franklin Gothic Book"/>
              </a:defRPr>
            </a:pPr>
            <a:r>
              <a:t>Système de feux anti-collision</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Phare d'atterrissage</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Dispositif d'éclairage des instruments de bord et des appareils indispensables à la sécurité</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Montre marquant les heures et les minutes</a:t>
            </a:r>
          </a:p>
        </p:txBody>
      </p:sp>
      <p:sp>
        <p:nvSpPr>
          <p:cNvPr id="21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209"/>
                                        </p:tgtEl>
                                        <p:attrNameLst>
                                          <p:attrName>style.visibility</p:attrName>
                                        </p:attrNameLst>
                                      </p:cBhvr>
                                      <p:to>
                                        <p:strVal val="visible"/>
                                      </p:to>
                                    </p:set>
                                    <p:anim calcmode="lin" valueType="num">
                                      <p:cBhvr>
                                        <p:cTn id="7" dur="1000" fill="hold"/>
                                        <p:tgtEl>
                                          <p:spTgt spid="209"/>
                                        </p:tgtEl>
                                        <p:attrNameLst>
                                          <p:attrName>ppt_w</p:attrName>
                                        </p:attrNameLst>
                                      </p:cBhvr>
                                      <p:tavLst>
                                        <p:tav tm="0">
                                          <p:val>
                                            <p:fltVal val="0"/>
                                          </p:val>
                                        </p:tav>
                                        <p:tav tm="100000">
                                          <p:val>
                                            <p:strVal val="#ppt_w"/>
                                          </p:val>
                                        </p:tav>
                                      </p:tavLst>
                                    </p:anim>
                                    <p:anim calcmode="lin" valueType="num">
                                      <p:cBhvr>
                                        <p:cTn id="8" dur="1000" fill="hold"/>
                                        <p:tgtEl>
                                          <p:spTgt spid="209"/>
                                        </p:tgtEl>
                                        <p:attrNameLst>
                                          <p:attrName>ppt_h</p:attrName>
                                        </p:attrNameLst>
                                      </p:cBhvr>
                                      <p:tavLst>
                                        <p:tav tm="0">
                                          <p:val>
                                            <p:fltVal val="0"/>
                                          </p:val>
                                        </p:tav>
                                        <p:tav tm="100000">
                                          <p:val>
                                            <p:strVal val="#ppt_h"/>
                                          </p:val>
                                        </p:tav>
                                      </p:tavLst>
                                    </p:anim>
                                    <p:anim calcmode="lin" valueType="num">
                                      <p:cBhvr>
                                        <p:cTn id="9" dur="1000" fill="hold"/>
                                        <p:tgtEl>
                                          <p:spTgt spid="20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0" presetID="1" grpId="2" fill="hold">
                                  <p:stCondLst>
                                    <p:cond delay="0"/>
                                  </p:stCondLst>
                                  <p:iterate type="el" backwards="0">
                                    <p:tmAbs val="0"/>
                                  </p:iterate>
                                  <p:childTnLst>
                                    <p:set>
                                      <p:cBhvr>
                                        <p:cTn id="13" fill="hold"/>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2"/>
      <p:bldP build="whole" bldLvl="1" animBg="1" rev="0" advAuto="0" spid="209"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Pour la flotte de l'ACA • F-GEBV"/>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Pour la flotte de l'ACA • F-GEBV</a:t>
            </a:r>
          </a:p>
        </p:txBody>
      </p:sp>
      <p:sp>
        <p:nvSpPr>
          <p:cNvPr id="214" name="En supposant des navigations de nuit dans les EAC"/>
          <p:cNvSpPr txBox="1"/>
          <p:nvPr/>
        </p:nvSpPr>
        <p:spPr>
          <a:xfrm>
            <a:off x="406400" y="1145393"/>
            <a:ext cx="8331200" cy="26678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1200">
                <a:solidFill>
                  <a:srgbClr val="FFFFFF"/>
                </a:solidFill>
                <a:latin typeface="Franklin Gothic Book"/>
                <a:ea typeface="Franklin Gothic Book"/>
                <a:cs typeface="Franklin Gothic Book"/>
                <a:sym typeface="Franklin Gothic Book"/>
              </a:defRPr>
            </a:lvl1pPr>
          </a:lstStyle>
          <a:p>
            <a:pPr/>
            <a:r>
              <a:t>En supposant des navigations de nuit dans les EAC</a:t>
            </a:r>
          </a:p>
        </p:txBody>
      </p:sp>
      <p:pic>
        <p:nvPicPr>
          <p:cNvPr id="215" name="F-GEBV DB noir.jpg" descr="F-GEBV DB noir.jpg"/>
          <p:cNvPicPr>
            <a:picLocks noChangeAspect="1"/>
          </p:cNvPicPr>
          <p:nvPr/>
        </p:nvPicPr>
        <p:blipFill>
          <a:blip r:embed="rId2">
            <a:extLst/>
          </a:blip>
          <a:srcRect l="0" t="217" r="0" b="217"/>
          <a:stretch>
            <a:fillRect/>
          </a:stretch>
        </p:blipFill>
        <p:spPr>
          <a:xfrm>
            <a:off x="2911282" y="1805011"/>
            <a:ext cx="6127323" cy="3247978"/>
          </a:xfrm>
          <a:prstGeom prst="rect">
            <a:avLst/>
          </a:prstGeom>
          <a:ln w="12700">
            <a:miter lim="400000"/>
          </a:ln>
        </p:spPr>
      </p:pic>
      <p:sp>
        <p:nvSpPr>
          <p:cNvPr id="216" name="✅"/>
          <p:cNvSpPr txBox="1"/>
          <p:nvPr/>
        </p:nvSpPr>
        <p:spPr>
          <a:xfrm>
            <a:off x="7347060" y="558800"/>
            <a:ext cx="126354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a:t>
            </a:r>
          </a:p>
        </p:txBody>
      </p:sp>
      <p:sp>
        <p:nvSpPr>
          <p:cNvPr id="217" name="Communication et Surveillance (VFR Jour et VFR Nuit)…"/>
          <p:cNvSpPr txBox="1"/>
          <p:nvPr/>
        </p:nvSpPr>
        <p:spPr>
          <a:xfrm>
            <a:off x="406400" y="1572275"/>
            <a:ext cx="6881529" cy="4729990"/>
          </a:xfrm>
          <a:prstGeom prst="rect">
            <a:avLst/>
          </a:prstGeom>
          <a:ln w="12700">
            <a:miter lim="400000"/>
          </a:ln>
          <a:extLst>
            <a:ext uri="{C572A759-6A51-4108-AA02-DFA0A04FC94B}">
              <ma14:wrappingTextBoxFlag xmlns:ma14="http://schemas.microsoft.com/office/mac/drawingml/2011/main" val="1"/>
            </a:ext>
          </a:extLst>
        </p:spPr>
        <p:txBody>
          <a:bodyPr lIns="0" tIns="0" rIns="0" bIns="0" numCol="3" spcCol="344076">
            <a:normAutofit fontScale="100000" lnSpcReduction="0"/>
          </a:bodyPr>
          <a:lstStyle/>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Communication et Surveillance (VFR Jour et VFR Nuit)</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émetteur-récepteur VHF</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de surveillance</a:t>
            </a:r>
          </a:p>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VFR nuit : Équipement minimal + Navigation + éléments suivants </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Anémomètre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Altimètre sensible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Compas magnétique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Variomètre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Horizon artificiel</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Alimenté indépendamment du premier horizon :</a:t>
            </a:r>
          </a:p>
          <a:p>
            <a:pPr lvl="2" marL="8509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Deuxième horizon artificiel</a:t>
            </a:r>
          </a:p>
          <a:p>
            <a:pPr lvl="4" marL="0" indent="850900">
              <a:spcBef>
                <a:spcPts val="200"/>
              </a:spcBef>
              <a:buClrTx/>
              <a:buSzTx/>
              <a:buNone/>
              <a:defRPr i="1" sz="800">
                <a:solidFill>
                  <a:srgbClr val="FFFFFF"/>
                </a:solidFill>
                <a:latin typeface="Franklin Gothic Book"/>
                <a:ea typeface="Franklin Gothic Book"/>
                <a:cs typeface="Franklin Gothic Book"/>
                <a:sym typeface="Franklin Gothic Book"/>
              </a:defRPr>
            </a:pPr>
            <a:r>
              <a:t>ou</a:t>
            </a:r>
          </a:p>
          <a:p>
            <a:pPr lvl="2" marL="8382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bille-aiguille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de dérapage si l'aéronef est équipé de deux horizons artificiels</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conservateur de cap</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Récepteur VOR ou Radiocompas automatique ou GPS homologué en classe A, B, ou C</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Lampe électrique autonome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Jeu de fusible (si applicable)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Système de feux de navigation</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Système de feux anti-collision</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Phare d'atterrissage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Dispositif d'éclairage des instruments de bord et des appareils indispensables à la sécurité</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Montre marquant les heures et les minutes</a:t>
            </a:r>
          </a:p>
        </p:txBody>
      </p:sp>
      <p:sp>
        <p:nvSpPr>
          <p:cNvPr id="21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216"/>
                                        </p:tgtEl>
                                        <p:attrNameLst>
                                          <p:attrName>style.visibility</p:attrName>
                                        </p:attrNameLst>
                                      </p:cBhvr>
                                      <p:to>
                                        <p:strVal val="visible"/>
                                      </p:to>
                                    </p:set>
                                    <p:anim calcmode="lin" valueType="num">
                                      <p:cBhvr>
                                        <p:cTn id="7" dur="1000" fill="hold"/>
                                        <p:tgtEl>
                                          <p:spTgt spid="216"/>
                                        </p:tgtEl>
                                        <p:attrNameLst>
                                          <p:attrName>ppt_w</p:attrName>
                                        </p:attrNameLst>
                                      </p:cBhvr>
                                      <p:tavLst>
                                        <p:tav tm="0">
                                          <p:val>
                                            <p:fltVal val="0"/>
                                          </p:val>
                                        </p:tav>
                                        <p:tav tm="100000">
                                          <p:val>
                                            <p:strVal val="#ppt_w"/>
                                          </p:val>
                                        </p:tav>
                                      </p:tavLst>
                                    </p:anim>
                                    <p:anim calcmode="lin" valueType="num">
                                      <p:cBhvr>
                                        <p:cTn id="8" dur="1000" fill="hold"/>
                                        <p:tgtEl>
                                          <p:spTgt spid="216"/>
                                        </p:tgtEl>
                                        <p:attrNameLst>
                                          <p:attrName>ppt_h</p:attrName>
                                        </p:attrNameLst>
                                      </p:cBhvr>
                                      <p:tavLst>
                                        <p:tav tm="0">
                                          <p:val>
                                            <p:fltVal val="0"/>
                                          </p:val>
                                        </p:tav>
                                        <p:tav tm="100000">
                                          <p:val>
                                            <p:strVal val="#ppt_h"/>
                                          </p:val>
                                        </p:tav>
                                      </p:tavLst>
                                    </p:anim>
                                    <p:anim calcmode="lin" valueType="num">
                                      <p:cBhvr>
                                        <p:cTn id="9" dur="1000" fill="hold"/>
                                        <p:tgtEl>
                                          <p:spTgt spid="2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0" presetID="1" grpId="2" fill="hold">
                                  <p:stCondLst>
                                    <p:cond delay="0"/>
                                  </p:stCondLst>
                                  <p:iterate type="el" backwards="0">
                                    <p:tmAbs val="0"/>
                                  </p:iterate>
                                  <p:childTnLst>
                                    <p:set>
                                      <p:cBhvr>
                                        <p:cTn id="13" fill="hold"/>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 grpId="2"/>
      <p:bldP build="whole" bldLvl="1" animBg="1" rev="0" advAuto="0" spid="216"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Pour la flotte de l'ACA • F-BFES"/>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Pour la flotte de l'ACA • F-BFES</a:t>
            </a:r>
          </a:p>
        </p:txBody>
      </p:sp>
      <p:sp>
        <p:nvSpPr>
          <p:cNvPr id="221" name="En supposant des navigations de nuit dans les EAC"/>
          <p:cNvSpPr txBox="1"/>
          <p:nvPr/>
        </p:nvSpPr>
        <p:spPr>
          <a:xfrm>
            <a:off x="406400" y="1145393"/>
            <a:ext cx="8331200" cy="26678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1200">
                <a:solidFill>
                  <a:srgbClr val="FFFFFF"/>
                </a:solidFill>
                <a:latin typeface="Franklin Gothic Book"/>
                <a:ea typeface="Franklin Gothic Book"/>
                <a:cs typeface="Franklin Gothic Book"/>
                <a:sym typeface="Franklin Gothic Book"/>
              </a:defRPr>
            </a:lvl1pPr>
          </a:lstStyle>
          <a:p>
            <a:pPr/>
            <a:r>
              <a:t>En supposant des navigations de nuit dans les EAC</a:t>
            </a:r>
          </a:p>
        </p:txBody>
      </p:sp>
      <p:pic>
        <p:nvPicPr>
          <p:cNvPr id="222" name="F-BFES DB noir.jpg" descr="F-BFES DB noir.jpg"/>
          <p:cNvPicPr>
            <a:picLocks noChangeAspect="1"/>
          </p:cNvPicPr>
          <p:nvPr/>
        </p:nvPicPr>
        <p:blipFill>
          <a:blip r:embed="rId2">
            <a:extLst/>
          </a:blip>
          <a:srcRect l="11911" t="0" r="11911" b="0"/>
          <a:stretch>
            <a:fillRect/>
          </a:stretch>
        </p:blipFill>
        <p:spPr>
          <a:xfrm>
            <a:off x="2911282" y="1805011"/>
            <a:ext cx="6127323" cy="3247978"/>
          </a:xfrm>
          <a:prstGeom prst="rect">
            <a:avLst/>
          </a:prstGeom>
          <a:ln w="12700">
            <a:miter lim="400000"/>
          </a:ln>
        </p:spPr>
      </p:pic>
      <p:sp>
        <p:nvSpPr>
          <p:cNvPr id="223" name="Communication et Surveillance (VFR Jour et VFR Nuit)…"/>
          <p:cNvSpPr txBox="1"/>
          <p:nvPr/>
        </p:nvSpPr>
        <p:spPr>
          <a:xfrm>
            <a:off x="406400" y="1572275"/>
            <a:ext cx="6881529" cy="4729990"/>
          </a:xfrm>
          <a:prstGeom prst="rect">
            <a:avLst/>
          </a:prstGeom>
          <a:ln w="12700">
            <a:miter lim="400000"/>
          </a:ln>
          <a:extLst>
            <a:ext uri="{C572A759-6A51-4108-AA02-DFA0A04FC94B}">
              <ma14:wrappingTextBoxFlag xmlns:ma14="http://schemas.microsoft.com/office/mac/drawingml/2011/main" val="1"/>
            </a:ext>
          </a:extLst>
        </p:spPr>
        <p:txBody>
          <a:bodyPr lIns="0" tIns="0" rIns="0" bIns="0" numCol="3" spcCol="344076">
            <a:normAutofit fontScale="100000" lnSpcReduction="0"/>
          </a:bodyPr>
          <a:lstStyle/>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Communication et Surveillance (VFR Jour et VFR Nuit)</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émetteur-récepteur VHF</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de surveillance</a:t>
            </a:r>
          </a:p>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VFR nuit : Équipement minimal + Navigation + éléments suivants </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Anémomètre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Altimètre sensible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Compas magnétique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Variomètre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Horizon artificiel</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Alimenté indépendamment du premier horizon :</a:t>
            </a:r>
          </a:p>
          <a:p>
            <a:pPr lvl="2" marL="8509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Deuxième horizon artificiel</a:t>
            </a:r>
          </a:p>
          <a:p>
            <a:pPr lvl="4" marL="0" indent="850900">
              <a:spcBef>
                <a:spcPts val="200"/>
              </a:spcBef>
              <a:buClrTx/>
              <a:buSzTx/>
              <a:buNone/>
              <a:defRPr i="1" sz="800">
                <a:solidFill>
                  <a:srgbClr val="FFFFFF"/>
                </a:solidFill>
                <a:latin typeface="Franklin Gothic Book"/>
                <a:ea typeface="Franklin Gothic Book"/>
                <a:cs typeface="Franklin Gothic Book"/>
                <a:sym typeface="Franklin Gothic Book"/>
              </a:defRPr>
            </a:pPr>
            <a:r>
              <a:t>ou</a:t>
            </a:r>
          </a:p>
          <a:p>
            <a:pPr lvl="2" marL="8382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bille-aiguille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de dérapage si l'aéronef est équipé de deux horizons artificiels</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conservateur de cap</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Récepteur VOR ou Radiocompas automatique ou GPS homologué en classe A, B, ou C</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Lampe électrique autonome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Jeu de fusible (si applicable)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Système de feux de navigation</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Système de feux anti-collision</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Phare d'atterrissage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Dispositif d'éclairage des instruments de bord et des appareils indispensables à la sécurité</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Montre marquant les heures et les minutes</a:t>
            </a:r>
          </a:p>
        </p:txBody>
      </p:sp>
      <p:sp>
        <p:nvSpPr>
          <p:cNvPr id="22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Pour la flotte de l'ACA • F-BFES"/>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Pour la flotte de l'ACA • F-BFES</a:t>
            </a:r>
          </a:p>
        </p:txBody>
      </p:sp>
      <p:sp>
        <p:nvSpPr>
          <p:cNvPr id="227" name="En supposant des navigations de nuit dans les EAC"/>
          <p:cNvSpPr txBox="1"/>
          <p:nvPr/>
        </p:nvSpPr>
        <p:spPr>
          <a:xfrm>
            <a:off x="406400" y="1145393"/>
            <a:ext cx="8331200" cy="26678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1200">
                <a:solidFill>
                  <a:srgbClr val="FFFFFF"/>
                </a:solidFill>
                <a:latin typeface="Franklin Gothic Book"/>
                <a:ea typeface="Franklin Gothic Book"/>
                <a:cs typeface="Franklin Gothic Book"/>
                <a:sym typeface="Franklin Gothic Book"/>
              </a:defRPr>
            </a:lvl1pPr>
          </a:lstStyle>
          <a:p>
            <a:pPr/>
            <a:r>
              <a:t>En supposant des navigations de nuit dans les EAC</a:t>
            </a:r>
          </a:p>
        </p:txBody>
      </p:sp>
      <p:pic>
        <p:nvPicPr>
          <p:cNvPr id="228" name="F-BFES DB noir.jpg" descr="F-BFES DB noir.jpg"/>
          <p:cNvPicPr>
            <a:picLocks noChangeAspect="1"/>
          </p:cNvPicPr>
          <p:nvPr/>
        </p:nvPicPr>
        <p:blipFill>
          <a:blip r:embed="rId2">
            <a:extLst/>
          </a:blip>
          <a:srcRect l="11911" t="0" r="11911" b="0"/>
          <a:stretch>
            <a:fillRect/>
          </a:stretch>
        </p:blipFill>
        <p:spPr>
          <a:xfrm>
            <a:off x="2911282" y="1805011"/>
            <a:ext cx="6127323" cy="3247978"/>
          </a:xfrm>
          <a:prstGeom prst="rect">
            <a:avLst/>
          </a:prstGeom>
          <a:ln w="12700">
            <a:miter lim="400000"/>
          </a:ln>
        </p:spPr>
      </p:pic>
      <p:sp>
        <p:nvSpPr>
          <p:cNvPr id="229" name="❌"/>
          <p:cNvSpPr txBox="1"/>
          <p:nvPr/>
        </p:nvSpPr>
        <p:spPr>
          <a:xfrm>
            <a:off x="7347060" y="558800"/>
            <a:ext cx="126354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a:t>
            </a:r>
          </a:p>
        </p:txBody>
      </p:sp>
      <p:sp>
        <p:nvSpPr>
          <p:cNvPr id="230" name="Communication et Surveillance (VFR Jour et VFR Nuit)…"/>
          <p:cNvSpPr txBox="1"/>
          <p:nvPr/>
        </p:nvSpPr>
        <p:spPr>
          <a:xfrm>
            <a:off x="406400" y="1572275"/>
            <a:ext cx="6881529" cy="4729990"/>
          </a:xfrm>
          <a:prstGeom prst="rect">
            <a:avLst/>
          </a:prstGeom>
          <a:ln w="12700">
            <a:miter lim="400000"/>
          </a:ln>
          <a:extLst>
            <a:ext uri="{C572A759-6A51-4108-AA02-DFA0A04FC94B}">
              <ma14:wrappingTextBoxFlag xmlns:ma14="http://schemas.microsoft.com/office/mac/drawingml/2011/main" val="1"/>
            </a:ext>
          </a:extLst>
        </p:spPr>
        <p:txBody>
          <a:bodyPr lIns="0" tIns="0" rIns="0" bIns="0" numCol="3" spcCol="344076">
            <a:normAutofit fontScale="100000" lnSpcReduction="0"/>
          </a:bodyPr>
          <a:lstStyle/>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Communication et Surveillance (VFR Jour et VFR Nuit)</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émetteur-récepteur VHF</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de surveillance</a:t>
            </a:r>
          </a:p>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VFR nuit : Équipement minimal + Navigation + éléments suivants </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Anémomètre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Altimètre sensible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Compas magnétique</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Variomètre</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Horizon artificiel</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Alimenté indépendamment du premier horizon :</a:t>
            </a:r>
          </a:p>
          <a:p>
            <a:pPr lvl="2" marL="834495" indent="-85195">
              <a:spcBef>
                <a:spcPts val="200"/>
              </a:spcBef>
              <a:buClr>
                <a:srgbClr val="FF2D21"/>
              </a:buClr>
              <a:buSzPct val="85000"/>
              <a:buChar char="○"/>
              <a:defRPr sz="800">
                <a:solidFill>
                  <a:srgbClr val="FF2D21"/>
                </a:solidFill>
                <a:latin typeface="Franklin Gothic Book"/>
                <a:ea typeface="Franklin Gothic Book"/>
                <a:cs typeface="Franklin Gothic Book"/>
                <a:sym typeface="Franklin Gothic Book"/>
              </a:defRPr>
            </a:pPr>
            <a:r>
              <a:t>Deuxième horizon artificiel</a:t>
            </a:r>
          </a:p>
          <a:p>
            <a:pPr lvl="4" marL="1387651" indent="-81138">
              <a:spcBef>
                <a:spcPts val="200"/>
              </a:spcBef>
              <a:buClr>
                <a:srgbClr val="FF2D21"/>
              </a:buClr>
              <a:buSzPct val="100000"/>
              <a:buChar char="-"/>
              <a:defRPr i="1" sz="800">
                <a:solidFill>
                  <a:srgbClr val="FF2D21"/>
                </a:solidFill>
                <a:latin typeface="Franklin Gothic Book"/>
                <a:ea typeface="Franklin Gothic Book"/>
                <a:cs typeface="Franklin Gothic Book"/>
                <a:sym typeface="Franklin Gothic Book"/>
              </a:defRPr>
            </a:pPr>
            <a:r>
              <a:t>ou</a:t>
            </a:r>
          </a:p>
          <a:p>
            <a:pPr lvl="2" marL="834495" indent="-85195">
              <a:spcBef>
                <a:spcPts val="200"/>
              </a:spcBef>
              <a:buClr>
                <a:srgbClr val="FF2D21"/>
              </a:buClr>
              <a:buSzPct val="85000"/>
              <a:buChar char="○"/>
              <a:defRPr sz="800">
                <a:solidFill>
                  <a:srgbClr val="FF2D21"/>
                </a:solidFill>
                <a:latin typeface="Franklin Gothic Book"/>
                <a:ea typeface="Franklin Gothic Book"/>
                <a:cs typeface="Franklin Gothic Book"/>
                <a:sym typeface="Franklin Gothic Book"/>
              </a:defRPr>
            </a:pPr>
            <a:r>
              <a:t>Indicateur bille-aiguille</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Indicateur de dérapage si l'aéronef est équipé de deux horizons artificiels</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conservateur de cap</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Récepteur VOR ou Radiocompas automatique ou GPS homologué en classe A, B, ou C</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Lampe électrique autonome</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Jeu de fusible (si applicable)</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Système de feux de navigation</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Système de feux anti-collision</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Phare d'atterrissage</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Dispositif d'éclairage des instruments de bord et des appareils indispensables à la sécurité</a:t>
            </a:r>
          </a:p>
          <a:p>
            <a:pPr lvl="1" marL="550862" indent="-101600">
              <a:spcBef>
                <a:spcPts val="200"/>
              </a:spcBef>
              <a:buClr>
                <a:srgbClr val="FF2D21"/>
              </a:buClr>
              <a:buSzPct val="80000"/>
              <a:buChar char="➡"/>
              <a:defRPr sz="800">
                <a:solidFill>
                  <a:srgbClr val="FF2D21"/>
                </a:solidFill>
                <a:latin typeface="Franklin Gothic Book"/>
                <a:ea typeface="Franklin Gothic Book"/>
                <a:cs typeface="Franklin Gothic Book"/>
                <a:sym typeface="Franklin Gothic Book"/>
              </a:defRPr>
            </a:pPr>
            <a:r>
              <a:t>Montre marquant les heures et les minutes</a:t>
            </a:r>
          </a:p>
        </p:txBody>
      </p:sp>
      <p:sp>
        <p:nvSpPr>
          <p:cNvPr id="23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229"/>
                                        </p:tgtEl>
                                        <p:attrNameLst>
                                          <p:attrName>style.visibility</p:attrName>
                                        </p:attrNameLst>
                                      </p:cBhvr>
                                      <p:to>
                                        <p:strVal val="visible"/>
                                      </p:to>
                                    </p:set>
                                    <p:anim calcmode="lin" valueType="num">
                                      <p:cBhvr>
                                        <p:cTn id="7" dur="1000" fill="hold"/>
                                        <p:tgtEl>
                                          <p:spTgt spid="229"/>
                                        </p:tgtEl>
                                        <p:attrNameLst>
                                          <p:attrName>ppt_w</p:attrName>
                                        </p:attrNameLst>
                                      </p:cBhvr>
                                      <p:tavLst>
                                        <p:tav tm="0">
                                          <p:val>
                                            <p:fltVal val="0"/>
                                          </p:val>
                                        </p:tav>
                                        <p:tav tm="100000">
                                          <p:val>
                                            <p:strVal val="#ppt_w"/>
                                          </p:val>
                                        </p:tav>
                                      </p:tavLst>
                                    </p:anim>
                                    <p:anim calcmode="lin" valueType="num">
                                      <p:cBhvr>
                                        <p:cTn id="8" dur="1000" fill="hold"/>
                                        <p:tgtEl>
                                          <p:spTgt spid="229"/>
                                        </p:tgtEl>
                                        <p:attrNameLst>
                                          <p:attrName>ppt_h</p:attrName>
                                        </p:attrNameLst>
                                      </p:cBhvr>
                                      <p:tavLst>
                                        <p:tav tm="0">
                                          <p:val>
                                            <p:fltVal val="0"/>
                                          </p:val>
                                        </p:tav>
                                        <p:tav tm="100000">
                                          <p:val>
                                            <p:strVal val="#ppt_h"/>
                                          </p:val>
                                        </p:tav>
                                      </p:tavLst>
                                    </p:anim>
                                    <p:anim calcmode="lin" valueType="num">
                                      <p:cBhvr>
                                        <p:cTn id="9" dur="1000" fill="hold"/>
                                        <p:tgtEl>
                                          <p:spTgt spid="2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0" presetID="1" grpId="2" fill="hold">
                                  <p:stCondLst>
                                    <p:cond delay="0"/>
                                  </p:stCondLst>
                                  <p:iterate type="el" backwards="0">
                                    <p:tmAbs val="0"/>
                                  </p:iterate>
                                  <p:childTnLst>
                                    <p:set>
                                      <p:cBhvr>
                                        <p:cTn id="13" fill="hold"/>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2"/>
      <p:bldP build="whole" bldLvl="1" animBg="1" rev="0" advAuto="0" spid="229"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Pour la flotte de l'ACA • F-GEKF"/>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Pour la flotte de l'ACA • F-GEKF</a:t>
            </a:r>
          </a:p>
        </p:txBody>
      </p:sp>
      <p:sp>
        <p:nvSpPr>
          <p:cNvPr id="234" name="En supposant des navigations de nuit dans les EAC"/>
          <p:cNvSpPr txBox="1"/>
          <p:nvPr/>
        </p:nvSpPr>
        <p:spPr>
          <a:xfrm>
            <a:off x="406400" y="1145393"/>
            <a:ext cx="8331200" cy="26678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1200">
                <a:solidFill>
                  <a:srgbClr val="FFFFFF"/>
                </a:solidFill>
                <a:latin typeface="Franklin Gothic Book"/>
                <a:ea typeface="Franklin Gothic Book"/>
                <a:cs typeface="Franklin Gothic Book"/>
                <a:sym typeface="Franklin Gothic Book"/>
              </a:defRPr>
            </a:lvl1pPr>
          </a:lstStyle>
          <a:p>
            <a:pPr/>
            <a:r>
              <a:t>En supposant des navigations de nuit dans les EAC</a:t>
            </a:r>
          </a:p>
        </p:txBody>
      </p:sp>
      <p:pic>
        <p:nvPicPr>
          <p:cNvPr id="235" name="F-GKEF DB noir.jpg" descr="F-GKEF DB noir.jpg"/>
          <p:cNvPicPr>
            <a:picLocks noChangeAspect="1"/>
          </p:cNvPicPr>
          <p:nvPr/>
        </p:nvPicPr>
        <p:blipFill>
          <a:blip r:embed="rId2">
            <a:extLst/>
          </a:blip>
          <a:srcRect l="5600" t="0" r="5600" b="0"/>
          <a:stretch>
            <a:fillRect/>
          </a:stretch>
        </p:blipFill>
        <p:spPr>
          <a:xfrm>
            <a:off x="2911282" y="1805011"/>
            <a:ext cx="6127323" cy="3247978"/>
          </a:xfrm>
          <a:prstGeom prst="rect">
            <a:avLst/>
          </a:prstGeom>
          <a:ln w="12700">
            <a:miter lim="400000"/>
          </a:ln>
        </p:spPr>
      </p:pic>
      <p:sp>
        <p:nvSpPr>
          <p:cNvPr id="236" name="Communication et Surveillance (VFR Jour et VFR Nuit)…"/>
          <p:cNvSpPr txBox="1"/>
          <p:nvPr/>
        </p:nvSpPr>
        <p:spPr>
          <a:xfrm>
            <a:off x="406400" y="1572275"/>
            <a:ext cx="6881529" cy="4729990"/>
          </a:xfrm>
          <a:prstGeom prst="rect">
            <a:avLst/>
          </a:prstGeom>
          <a:ln w="12700">
            <a:miter lim="400000"/>
          </a:ln>
          <a:extLst>
            <a:ext uri="{C572A759-6A51-4108-AA02-DFA0A04FC94B}">
              <ma14:wrappingTextBoxFlag xmlns:ma14="http://schemas.microsoft.com/office/mac/drawingml/2011/main" val="1"/>
            </a:ext>
          </a:extLst>
        </p:spPr>
        <p:txBody>
          <a:bodyPr lIns="0" tIns="0" rIns="0" bIns="0" numCol="3" spcCol="344076">
            <a:normAutofit fontScale="100000" lnSpcReduction="0"/>
          </a:bodyPr>
          <a:lstStyle/>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Communication et Surveillance (VFR Jour et VFR Nuit)</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émetteur-récepteur VHF</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de surveillance</a:t>
            </a:r>
          </a:p>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VFR nuit : Équipement minimal + Navigation + éléments suivants </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Anémomètre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Altimètre sensible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Compas magnétique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Variomètre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Horizon artificiel</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Alimenté indépendamment du premier horizon :</a:t>
            </a:r>
          </a:p>
          <a:p>
            <a:pPr lvl="2" marL="8509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Deuxième horizon artificiel</a:t>
            </a:r>
          </a:p>
          <a:p>
            <a:pPr lvl="4" marL="0" indent="850900">
              <a:spcBef>
                <a:spcPts val="200"/>
              </a:spcBef>
              <a:buClrTx/>
              <a:buSzTx/>
              <a:buNone/>
              <a:defRPr i="1" sz="800">
                <a:solidFill>
                  <a:srgbClr val="FFFFFF"/>
                </a:solidFill>
                <a:latin typeface="Franklin Gothic Book"/>
                <a:ea typeface="Franklin Gothic Book"/>
                <a:cs typeface="Franklin Gothic Book"/>
                <a:sym typeface="Franklin Gothic Book"/>
              </a:defRPr>
            </a:pPr>
            <a:r>
              <a:t>ou</a:t>
            </a:r>
          </a:p>
          <a:p>
            <a:pPr lvl="2" marL="8382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bille-aiguille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de dérapage si l'aéronef est équipé de deux horizons artificiels</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conservateur de cap</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Récepteur VOR ou Radiocompas automatique ou GPS homologué en classe A, B, ou C</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Lampe électrique autonome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Jeu de fusible (si applicable)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Système de feux de navigation</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Système de feux anti-collision</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Phare d'atterrissage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Dispositif d'éclairage des instruments de bord et des appareils indispensables à la sécurité</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Montre marquant les heures et les minutes</a:t>
            </a:r>
          </a:p>
        </p:txBody>
      </p:sp>
      <p:sp>
        <p:nvSpPr>
          <p:cNvPr id="237" name="✅"/>
          <p:cNvSpPr txBox="1"/>
          <p:nvPr/>
        </p:nvSpPr>
        <p:spPr>
          <a:xfrm>
            <a:off x="7347060" y="558800"/>
            <a:ext cx="126354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a:t>
            </a:r>
          </a:p>
        </p:txBody>
      </p:sp>
      <p:sp>
        <p:nvSpPr>
          <p:cNvPr id="23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237"/>
                                        </p:tgtEl>
                                        <p:attrNameLst>
                                          <p:attrName>style.visibility</p:attrName>
                                        </p:attrNameLst>
                                      </p:cBhvr>
                                      <p:to>
                                        <p:strVal val="visible"/>
                                      </p:to>
                                    </p:set>
                                    <p:anim calcmode="lin" valueType="num">
                                      <p:cBhvr>
                                        <p:cTn id="7" dur="1000" fill="hold"/>
                                        <p:tgtEl>
                                          <p:spTgt spid="237"/>
                                        </p:tgtEl>
                                        <p:attrNameLst>
                                          <p:attrName>ppt_w</p:attrName>
                                        </p:attrNameLst>
                                      </p:cBhvr>
                                      <p:tavLst>
                                        <p:tav tm="0">
                                          <p:val>
                                            <p:fltVal val="0"/>
                                          </p:val>
                                        </p:tav>
                                        <p:tav tm="100000">
                                          <p:val>
                                            <p:strVal val="#ppt_w"/>
                                          </p:val>
                                        </p:tav>
                                      </p:tavLst>
                                    </p:anim>
                                    <p:anim calcmode="lin" valueType="num">
                                      <p:cBhvr>
                                        <p:cTn id="8" dur="1000" fill="hold"/>
                                        <p:tgtEl>
                                          <p:spTgt spid="237"/>
                                        </p:tgtEl>
                                        <p:attrNameLst>
                                          <p:attrName>ppt_h</p:attrName>
                                        </p:attrNameLst>
                                      </p:cBhvr>
                                      <p:tavLst>
                                        <p:tav tm="0">
                                          <p:val>
                                            <p:fltVal val="0"/>
                                          </p:val>
                                        </p:tav>
                                        <p:tav tm="100000">
                                          <p:val>
                                            <p:strVal val="#ppt_h"/>
                                          </p:val>
                                        </p:tav>
                                      </p:tavLst>
                                    </p:anim>
                                    <p:anim calcmode="lin" valueType="num">
                                      <p:cBhvr>
                                        <p:cTn id="9" dur="1000" fill="hold"/>
                                        <p:tgtEl>
                                          <p:spTgt spid="2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0" presetID="1" grpId="2" fill="hold">
                                  <p:stCondLst>
                                    <p:cond delay="0"/>
                                  </p:stCondLst>
                                  <p:iterate type="el" backwards="0">
                                    <p:tmAbs val="0"/>
                                  </p:iterate>
                                  <p:childTnLst>
                                    <p:set>
                                      <p:cBhvr>
                                        <p:cTn id="13" fill="hold"/>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7" grpId="1"/>
      <p:bldP build="whole" bldLvl="1" animBg="1" rev="0" advAuto="0" spid="238"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Pour la flotte de l'ACA • F-BTUL"/>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Pour la flotte de l'ACA • F-BTUL</a:t>
            </a:r>
          </a:p>
        </p:txBody>
      </p:sp>
      <p:sp>
        <p:nvSpPr>
          <p:cNvPr id="241" name="En supposant des navigations de nuit dans les EAC"/>
          <p:cNvSpPr txBox="1"/>
          <p:nvPr/>
        </p:nvSpPr>
        <p:spPr>
          <a:xfrm>
            <a:off x="406400" y="1145393"/>
            <a:ext cx="8331200" cy="26678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1200">
                <a:solidFill>
                  <a:srgbClr val="FFFFFF"/>
                </a:solidFill>
                <a:latin typeface="Franklin Gothic Book"/>
                <a:ea typeface="Franklin Gothic Book"/>
                <a:cs typeface="Franklin Gothic Book"/>
                <a:sym typeface="Franklin Gothic Book"/>
              </a:defRPr>
            </a:lvl1pPr>
          </a:lstStyle>
          <a:p>
            <a:pPr/>
            <a:r>
              <a:t>En supposant des navigations de nuit dans les EAC</a:t>
            </a:r>
          </a:p>
        </p:txBody>
      </p:sp>
      <p:pic>
        <p:nvPicPr>
          <p:cNvPr id="242" name="F-BTUL DB noir.jpg" descr="F-BTUL DB noir.jpg"/>
          <p:cNvPicPr>
            <a:picLocks noChangeAspect="1"/>
          </p:cNvPicPr>
          <p:nvPr/>
        </p:nvPicPr>
        <p:blipFill>
          <a:blip r:embed="rId2">
            <a:extLst/>
          </a:blip>
          <a:srcRect l="188" t="0" r="188" b="0"/>
          <a:stretch>
            <a:fillRect/>
          </a:stretch>
        </p:blipFill>
        <p:spPr>
          <a:xfrm>
            <a:off x="2911282" y="1805011"/>
            <a:ext cx="6127323" cy="3247978"/>
          </a:xfrm>
          <a:prstGeom prst="rect">
            <a:avLst/>
          </a:prstGeom>
          <a:ln w="12700">
            <a:miter lim="400000"/>
          </a:ln>
        </p:spPr>
      </p:pic>
      <p:sp>
        <p:nvSpPr>
          <p:cNvPr id="243" name="✅"/>
          <p:cNvSpPr txBox="1"/>
          <p:nvPr/>
        </p:nvSpPr>
        <p:spPr>
          <a:xfrm>
            <a:off x="7347060" y="558800"/>
            <a:ext cx="126354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a:t>
            </a:r>
          </a:p>
        </p:txBody>
      </p:sp>
      <p:sp>
        <p:nvSpPr>
          <p:cNvPr id="244" name="Communication et Surveillance (VFR Jour et VFR Nuit)…"/>
          <p:cNvSpPr txBox="1"/>
          <p:nvPr/>
        </p:nvSpPr>
        <p:spPr>
          <a:xfrm>
            <a:off x="406400" y="1572275"/>
            <a:ext cx="6881529" cy="4729990"/>
          </a:xfrm>
          <a:prstGeom prst="rect">
            <a:avLst/>
          </a:prstGeom>
          <a:ln w="12700">
            <a:miter lim="400000"/>
          </a:ln>
          <a:extLst>
            <a:ext uri="{C572A759-6A51-4108-AA02-DFA0A04FC94B}">
              <ma14:wrappingTextBoxFlag xmlns:ma14="http://schemas.microsoft.com/office/mac/drawingml/2011/main" val="1"/>
            </a:ext>
          </a:extLst>
        </p:spPr>
        <p:txBody>
          <a:bodyPr lIns="0" tIns="0" rIns="0" bIns="0" numCol="3" spcCol="344076">
            <a:normAutofit fontScale="100000" lnSpcReduction="0"/>
          </a:bodyPr>
          <a:lstStyle/>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Communication et Surveillance (VFR Jour et VFR Nuit)</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émetteur-récepteur VHF</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Équipement de surveillance</a:t>
            </a:r>
          </a:p>
          <a:p>
            <a:pPr marL="419100" indent="-382587">
              <a:spcBef>
                <a:spcPts val="700"/>
              </a:spcBef>
              <a:buClr>
                <a:srgbClr val="F6C343"/>
              </a:buClr>
              <a:buSzPct val="80000"/>
              <a:buChar char="⦿"/>
              <a:defRPr sz="800">
                <a:solidFill>
                  <a:srgbClr val="F6C343"/>
                </a:solidFill>
                <a:latin typeface="Franklin Gothic Book"/>
                <a:ea typeface="Franklin Gothic Book"/>
                <a:cs typeface="Franklin Gothic Book"/>
                <a:sym typeface="Franklin Gothic Book"/>
              </a:defRPr>
            </a:pPr>
            <a:r>
              <a:t>VFR nuit : Équipement minimal + Navigation + éléments suivants </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Anémomètre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Altimètre sensible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Compas magnétique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Variomètre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Horizon artificiel</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Alimenté indépendamment du premier horizon :</a:t>
            </a:r>
          </a:p>
          <a:p>
            <a:pPr lvl="2" marL="8509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Deuxième horizon artificiel</a:t>
            </a:r>
          </a:p>
          <a:p>
            <a:pPr lvl="4" marL="0" indent="850900">
              <a:spcBef>
                <a:spcPts val="200"/>
              </a:spcBef>
              <a:buClrTx/>
              <a:buSzTx/>
              <a:buNone/>
              <a:defRPr i="1" sz="800">
                <a:solidFill>
                  <a:srgbClr val="FFFFFF"/>
                </a:solidFill>
                <a:latin typeface="Franklin Gothic Book"/>
                <a:ea typeface="Franklin Gothic Book"/>
                <a:cs typeface="Franklin Gothic Book"/>
                <a:sym typeface="Franklin Gothic Book"/>
              </a:defRPr>
            </a:pPr>
            <a:r>
              <a:t>ou</a:t>
            </a:r>
          </a:p>
          <a:p>
            <a:pPr lvl="2" marL="838200"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bille-aiguille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Indicateur de dérapage si l'aéronef est équipé de deux horizons artificiels</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conservateur de cap</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Récepteur VOR ou Radiocompas automatique ou GPS homologué en classe A, B, ou C</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Lampe électrique autonome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Jeu de fusible (si applicable)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Système de feux de navigation</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Système de feux anti-collision</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Phare d'atterrissage</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Dispositif d'éclairage des instruments de bord et des appareils indispensables à la sécurité</a:t>
            </a:r>
          </a:p>
          <a:p>
            <a:pPr lvl="1" marL="550862" indent="-101600">
              <a:spcBef>
                <a:spcPts val="200"/>
              </a:spcBef>
              <a:buClr>
                <a:schemeClr val="accent2">
                  <a:lumOff val="16690"/>
                </a:schemeClr>
              </a:buClr>
              <a:buSzPct val="80000"/>
              <a:buChar char="➡"/>
              <a:defRPr sz="800">
                <a:solidFill>
                  <a:srgbClr val="FFFFFF"/>
                </a:solidFill>
                <a:latin typeface="Franklin Gothic Book"/>
                <a:ea typeface="Franklin Gothic Book"/>
                <a:cs typeface="Franklin Gothic Book"/>
                <a:sym typeface="Franklin Gothic Book"/>
              </a:defRPr>
            </a:pPr>
            <a:r>
              <a:t>Montre marquant les heures et les minutes</a:t>
            </a:r>
          </a:p>
        </p:txBody>
      </p:sp>
      <p:sp>
        <p:nvSpPr>
          <p:cNvPr id="245"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243"/>
                                        </p:tgtEl>
                                        <p:attrNameLst>
                                          <p:attrName>style.visibility</p:attrName>
                                        </p:attrNameLst>
                                      </p:cBhvr>
                                      <p:to>
                                        <p:strVal val="visible"/>
                                      </p:to>
                                    </p:set>
                                    <p:anim calcmode="lin" valueType="num">
                                      <p:cBhvr>
                                        <p:cTn id="7" dur="1000" fill="hold"/>
                                        <p:tgtEl>
                                          <p:spTgt spid="243"/>
                                        </p:tgtEl>
                                        <p:attrNameLst>
                                          <p:attrName>ppt_w</p:attrName>
                                        </p:attrNameLst>
                                      </p:cBhvr>
                                      <p:tavLst>
                                        <p:tav tm="0">
                                          <p:val>
                                            <p:fltVal val="0"/>
                                          </p:val>
                                        </p:tav>
                                        <p:tav tm="100000">
                                          <p:val>
                                            <p:strVal val="#ppt_w"/>
                                          </p:val>
                                        </p:tav>
                                      </p:tavLst>
                                    </p:anim>
                                    <p:anim calcmode="lin" valueType="num">
                                      <p:cBhvr>
                                        <p:cTn id="8" dur="1000" fill="hold"/>
                                        <p:tgtEl>
                                          <p:spTgt spid="243"/>
                                        </p:tgtEl>
                                        <p:attrNameLst>
                                          <p:attrName>ppt_h</p:attrName>
                                        </p:attrNameLst>
                                      </p:cBhvr>
                                      <p:tavLst>
                                        <p:tav tm="0">
                                          <p:val>
                                            <p:fltVal val="0"/>
                                          </p:val>
                                        </p:tav>
                                        <p:tav tm="100000">
                                          <p:val>
                                            <p:strVal val="#ppt_h"/>
                                          </p:val>
                                        </p:tav>
                                      </p:tavLst>
                                    </p:anim>
                                    <p:anim calcmode="lin" valueType="num">
                                      <p:cBhvr>
                                        <p:cTn id="9" dur="1000" fill="hold"/>
                                        <p:tgtEl>
                                          <p:spTgt spid="2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0" presetID="1" grpId="2" fill="hold">
                                  <p:stCondLst>
                                    <p:cond delay="0"/>
                                  </p:stCondLst>
                                  <p:iterate type="el" backwards="0">
                                    <p:tmAbs val="0"/>
                                  </p:iterate>
                                  <p:childTnLst>
                                    <p:set>
                                      <p:cBhvr>
                                        <p:cTn id="13" fill="hold"/>
                                        <p:tgtEl>
                                          <p:spTgt spid="2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 grpId="1"/>
      <p:bldP build="whole" bldLvl="1" animBg="1" rev="0" advAuto="0" spid="245" grpId="2"/>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Equipements de secours"/>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Equipements de secours</a:t>
            </a:r>
          </a:p>
        </p:txBody>
      </p:sp>
      <p:sp>
        <p:nvSpPr>
          <p:cNvPr id="248" name="Lorsque l'avion est équipé de protection de circuit électrique sous la forme de FUSIBLES INTERCHANGEABLES, il faudra des fusibles de rechange."/>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stStyle>
          <a:p>
            <a:pPr/>
            <a:r>
              <a:t>Lorsque l'avion est équipé de protection de circuit électrique sous la forme de FUSIBLES INTERCHANGEABLES, il faudra des fusibles de rechange. </a:t>
            </a:r>
          </a:p>
        </p:txBody>
      </p:sp>
      <p:sp>
        <p:nvSpPr>
          <p:cNvPr id="24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247"/>
                                        </p:tgtEl>
                                        <p:attrNameLst>
                                          <p:attrName>style.visibility</p:attrName>
                                        </p:attrNameLst>
                                      </p:cBhvr>
                                      <p:to>
                                        <p:strVal val="visible"/>
                                      </p:to>
                                    </p:set>
                                    <p:animEffect filter="blinds(horizontal)" transition="in">
                                      <p:cBhvr>
                                        <p:cTn id="7" dur="500"/>
                                        <p:tgtEl>
                                          <p:spTgt spid="247"/>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248">
                                            <p:bg/>
                                          </p:spTgt>
                                        </p:tgtEl>
                                        <p:attrNameLst>
                                          <p:attrName>style.visibility</p:attrName>
                                        </p:attrNameLst>
                                      </p:cBhvr>
                                      <p:to>
                                        <p:strVal val="visible"/>
                                      </p:to>
                                    </p:set>
                                    <p:animEffect filter="blinds(horizontal)" transition="in">
                                      <p:cBhvr>
                                        <p:cTn id="11" dur="500"/>
                                        <p:tgtEl>
                                          <p:spTgt spid="248">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248">
                                            <p:txEl>
                                              <p:pRg st="0" end="0"/>
                                            </p:txEl>
                                          </p:spTgt>
                                        </p:tgtEl>
                                        <p:attrNameLst>
                                          <p:attrName>style.visibility</p:attrName>
                                        </p:attrNameLst>
                                      </p:cBhvr>
                                      <p:to>
                                        <p:strVal val="visible"/>
                                      </p:to>
                                    </p:set>
                                    <p:animEffect filter="blinds(horizontal)" transition="in">
                                      <p:cBhvr>
                                        <p:cTn id="14" dur="500"/>
                                        <p:tgtEl>
                                          <p:spTgt spid="248">
                                            <p:txEl>
                                              <p:pRg st="0" end="0"/>
                                            </p:txEl>
                                          </p:spTgt>
                                        </p:tgtEl>
                                      </p:cBhvr>
                                    </p:animEffect>
                                  </p:childTnLst>
                                </p:cTn>
                              </p:par>
                            </p:childTnLst>
                          </p:cTn>
                        </p:par>
                        <p:par>
                          <p:cTn id="15" fill="hold">
                            <p:stCondLst>
                              <p:cond delay="2000"/>
                            </p:stCondLst>
                            <p:childTnLst>
                              <p:par>
                                <p:cTn id="16" presetClass="entr" nodeType="afterEffect" presetSubtype="0" presetID="1" grpId="3" fill="hold">
                                  <p:stCondLst>
                                    <p:cond delay="0"/>
                                  </p:stCondLst>
                                  <p:iterate type="el" backwards="0">
                                    <p:tmAbs val="0"/>
                                  </p:iterate>
                                  <p:childTnLst>
                                    <p:set>
                                      <p:cBhvr>
                                        <p:cTn id="17" fill="hold"/>
                                        <p:tgtEl>
                                          <p:spTgt spid="2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48" grpId="2"/>
      <p:bldP build="whole" bldLvl="1" animBg="1" rev="0" advAuto="0" spid="247" grpId="1"/>
      <p:bldP build="whole" bldLvl="1" animBg="1" rev="0" advAuto="0" spid="249" grpId="3"/>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Eclairage de secours"/>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Eclairage de secours</a:t>
            </a:r>
          </a:p>
        </p:txBody>
      </p:sp>
      <p:sp>
        <p:nvSpPr>
          <p:cNvPr id="252" name="Le pilote devra faire face à la panne éventuelle d'éclairage des instruments et du tableau de bord.…"/>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pilote devra faire face à la panne éventuelle d'éclairage des instruments et du tableau de bord.</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Il existe plusieurs solutions plus ou moins heureuses. À la base, il faut disposer d'une lampe torche, des ampoules et une ou plusieurs piles de rechange.</a:t>
            </a:r>
          </a:p>
          <a:p>
            <a:pPr marL="419100" indent="-382587">
              <a:spcBef>
                <a:spcPts val="20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Il faudra impérativement TAMISER et filtrer la lumière provenant de la lampe de secours. Ce tamisage peut être obtenu par des moyens de fortune (papier) ou plus sophistiqués (auto-collant). </a:t>
            </a:r>
            <a:r>
              <a:rPr>
                <a:solidFill>
                  <a:srgbClr val="F6C343"/>
                </a:solidFill>
              </a:rPr>
              <a:t>Il faut que cette lumière soit la plus diffuse possible pour ne pas éblouir.</a:t>
            </a:r>
            <a:r>
              <a:t> De plus, la réverbération du rayon lumineux non tamisé peut se réfléchir sur les verres des instruments et rendre ceux-ci illisibles. On peut effectuer une mise au point de ce genre de matériel dans un local plongé dans l'obscurité.</a:t>
            </a:r>
          </a:p>
        </p:txBody>
      </p:sp>
      <p:sp>
        <p:nvSpPr>
          <p:cNvPr id="25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251"/>
                                        </p:tgtEl>
                                        <p:attrNameLst>
                                          <p:attrName>style.visibility</p:attrName>
                                        </p:attrNameLst>
                                      </p:cBhvr>
                                      <p:to>
                                        <p:strVal val="visible"/>
                                      </p:to>
                                    </p:set>
                                    <p:animEffect filter="blinds(horizontal)" transition="in">
                                      <p:cBhvr>
                                        <p:cTn id="7" dur="500"/>
                                        <p:tgtEl>
                                          <p:spTgt spid="251"/>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252">
                                            <p:bg/>
                                          </p:spTgt>
                                        </p:tgtEl>
                                        <p:attrNameLst>
                                          <p:attrName>style.visibility</p:attrName>
                                        </p:attrNameLst>
                                      </p:cBhvr>
                                      <p:to>
                                        <p:strVal val="visible"/>
                                      </p:to>
                                    </p:set>
                                    <p:animEffect filter="blinds(horizontal)" transition="in">
                                      <p:cBhvr>
                                        <p:cTn id="11" dur="500"/>
                                        <p:tgtEl>
                                          <p:spTgt spid="252">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252">
                                            <p:txEl>
                                              <p:pRg st="0" end="0"/>
                                            </p:txEl>
                                          </p:spTgt>
                                        </p:tgtEl>
                                        <p:attrNameLst>
                                          <p:attrName>style.visibility</p:attrName>
                                        </p:attrNameLst>
                                      </p:cBhvr>
                                      <p:to>
                                        <p:strVal val="visible"/>
                                      </p:to>
                                    </p:set>
                                    <p:animEffect filter="blinds(horizontal)" transition="in">
                                      <p:cBhvr>
                                        <p:cTn id="14" dur="500"/>
                                        <p:tgtEl>
                                          <p:spTgt spid="25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252">
                                            <p:txEl>
                                              <p:pRg st="1" end="1"/>
                                            </p:txEl>
                                          </p:spTgt>
                                        </p:tgtEl>
                                        <p:attrNameLst>
                                          <p:attrName>style.visibility</p:attrName>
                                        </p:attrNameLst>
                                      </p:cBhvr>
                                      <p:to>
                                        <p:strVal val="visible"/>
                                      </p:to>
                                    </p:set>
                                    <p:animEffect filter="blinds(horizontal)" transition="in">
                                      <p:cBhvr>
                                        <p:cTn id="19" dur="500"/>
                                        <p:tgtEl>
                                          <p:spTgt spid="25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252">
                                            <p:txEl>
                                              <p:pRg st="2" end="2"/>
                                            </p:txEl>
                                          </p:spTgt>
                                        </p:tgtEl>
                                        <p:attrNameLst>
                                          <p:attrName>style.visibility</p:attrName>
                                        </p:attrNameLst>
                                      </p:cBhvr>
                                      <p:to>
                                        <p:strVal val="visible"/>
                                      </p:to>
                                    </p:set>
                                    <p:animEffect filter="blinds(horizontal)" transition="in">
                                      <p:cBhvr>
                                        <p:cTn id="24" dur="500"/>
                                        <p:tgtEl>
                                          <p:spTgt spid="252">
                                            <p:txEl>
                                              <p:pRg st="2" end="2"/>
                                            </p:txEl>
                                          </p:spTgt>
                                        </p:tgtEl>
                                      </p:cBhvr>
                                    </p:animEffect>
                                  </p:childTnLst>
                                </p:cTn>
                              </p:par>
                            </p:childTnLst>
                          </p:cTn>
                        </p:par>
                        <p:par>
                          <p:cTn id="25" fill="hold">
                            <p:stCondLst>
                              <p:cond delay="500"/>
                            </p:stCondLst>
                            <p:childTnLst>
                              <p:par>
                                <p:cTn id="26" presetClass="entr" nodeType="afterEffect" presetSubtype="0" presetID="1" grpId="3" fill="hold">
                                  <p:stCondLst>
                                    <p:cond delay="0"/>
                                  </p:stCondLst>
                                  <p:iterate type="el" backwards="0">
                                    <p:tmAbs val="0"/>
                                  </p:iterate>
                                  <p:childTnLst>
                                    <p:set>
                                      <p:cBhvr>
                                        <p:cTn id="27" fill="hold"/>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3" grpId="3"/>
      <p:bldP build="whole" bldLvl="1" animBg="1" rev="0" advAuto="0" spid="251" grpId="1"/>
      <p:bldP build="p" bldLvl="1" animBg="1" rev="0" advAuto="0" spid="252"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Equipement de secours optionnel"/>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Equipement de secours optionnel</a:t>
            </a:r>
          </a:p>
        </p:txBody>
      </p:sp>
      <p:sp>
        <p:nvSpPr>
          <p:cNvPr id="256" name="Avec le développement d'émetteurs-récepteurs portatif, le pilote tirera avantage d'une radio supplémentaire totalement indépendante du circuit de bord."/>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stStyle>
          <a:p>
            <a:pPr/>
            <a:r>
              <a:t>Avec le développement d'émetteurs-récepteurs portatif, le pilote tirera avantage d'une radio supplémentaire totalement indépendante du circuit de bord. </a:t>
            </a:r>
          </a:p>
        </p:txBody>
      </p:sp>
      <p:sp>
        <p:nvSpPr>
          <p:cNvPr id="25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255"/>
                                        </p:tgtEl>
                                        <p:attrNameLst>
                                          <p:attrName>style.visibility</p:attrName>
                                        </p:attrNameLst>
                                      </p:cBhvr>
                                      <p:to>
                                        <p:strVal val="visible"/>
                                      </p:to>
                                    </p:set>
                                    <p:animEffect filter="blinds(horizontal)" transition="in">
                                      <p:cBhvr>
                                        <p:cTn id="7" dur="500"/>
                                        <p:tgtEl>
                                          <p:spTgt spid="255"/>
                                        </p:tgtEl>
                                      </p:cBhvr>
                                    </p:animEffect>
                                  </p:childTnLst>
                                </p:cTn>
                              </p:par>
                            </p:childTnLst>
                          </p:cTn>
                        </p:par>
                        <p:par>
                          <p:cTn id="8" fill="hold">
                            <p:stCondLst>
                              <p:cond delay="1000"/>
                            </p:stCondLst>
                            <p:childTnLst>
                              <p:par>
                                <p:cTn id="9" presetClass="entr" nodeType="afterEffect" presetSubtype="10" presetID="3" grpId="2" fill="hold">
                                  <p:stCondLst>
                                    <p:cond delay="0"/>
                                  </p:stCondLst>
                                  <p:iterate type="el" backwards="0">
                                    <p:tmAbs val="0"/>
                                  </p:iterate>
                                  <p:childTnLst>
                                    <p:set>
                                      <p:cBhvr>
                                        <p:cTn id="10" fill="hold"/>
                                        <p:tgtEl>
                                          <p:spTgt spid="256">
                                            <p:bg/>
                                          </p:spTgt>
                                        </p:tgtEl>
                                        <p:attrNameLst>
                                          <p:attrName>style.visibility</p:attrName>
                                        </p:attrNameLst>
                                      </p:cBhvr>
                                      <p:to>
                                        <p:strVal val="visible"/>
                                      </p:to>
                                    </p:set>
                                    <p:animEffect filter="blinds(horizontal)" transition="in">
                                      <p:cBhvr>
                                        <p:cTn id="11" dur="500"/>
                                        <p:tgtEl>
                                          <p:spTgt spid="256">
                                            <p:bg/>
                                          </p:spTgt>
                                        </p:tgtEl>
                                      </p:cBhvr>
                                    </p:animEffect>
                                  </p:childTnLst>
                                </p:cTn>
                              </p:par>
                              <p:par>
                                <p:cTn id="12" presetClass="entr" nodeType="withEffect" presetSubtype="10" presetID="3" grpId="2" fill="hold">
                                  <p:stCondLst>
                                    <p:cond delay="0"/>
                                  </p:stCondLst>
                                  <p:iterate type="el" backwards="0">
                                    <p:tmAbs val="0"/>
                                  </p:iterate>
                                  <p:childTnLst>
                                    <p:set>
                                      <p:cBhvr>
                                        <p:cTn id="13" fill="hold"/>
                                        <p:tgtEl>
                                          <p:spTgt spid="256">
                                            <p:txEl>
                                              <p:pRg st="0" end="0"/>
                                            </p:txEl>
                                          </p:spTgt>
                                        </p:tgtEl>
                                        <p:attrNameLst>
                                          <p:attrName>style.visibility</p:attrName>
                                        </p:attrNameLst>
                                      </p:cBhvr>
                                      <p:to>
                                        <p:strVal val="visible"/>
                                      </p:to>
                                    </p:set>
                                    <p:animEffect filter="blinds(horizontal)" transition="in">
                                      <p:cBhvr>
                                        <p:cTn id="14" dur="500"/>
                                        <p:tgtEl>
                                          <p:spTgt spid="256">
                                            <p:txEl>
                                              <p:pRg st="0" end="0"/>
                                            </p:txEl>
                                          </p:spTgt>
                                        </p:tgtEl>
                                      </p:cBhvr>
                                    </p:animEffect>
                                  </p:childTnLst>
                                </p:cTn>
                              </p:par>
                            </p:childTnLst>
                          </p:cTn>
                        </p:par>
                        <p:par>
                          <p:cTn id="15" fill="hold">
                            <p:stCondLst>
                              <p:cond delay="1500"/>
                            </p:stCondLst>
                            <p:childTnLst>
                              <p:par>
                                <p:cTn id="16" presetClass="entr" nodeType="afterEffect" presetSubtype="0" presetID="1" grpId="3" fill="hold">
                                  <p:stCondLst>
                                    <p:cond delay="0"/>
                                  </p:stCondLst>
                                  <p:iterate type="el" backwards="0">
                                    <p:tmAbs val="0"/>
                                  </p:iterate>
                                  <p:childTnLst>
                                    <p:set>
                                      <p:cBhvr>
                                        <p:cTn id="17" fill="hold"/>
                                        <p:tgtEl>
                                          <p:spTgt spid="2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56" grpId="2"/>
      <p:bldP build="whole" bldLvl="1" animBg="1" rev="0" advAuto="0" spid="257" grpId="3"/>
      <p:bldP build="whole" bldLvl="1" animBg="1" rev="0" advAuto="0" spid="255"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Feux réglementaires"/>
          <p:cNvSpPr txBox="1"/>
          <p:nvPr>
            <p:ph type="title" idx="4294967295"/>
          </p:nvPr>
        </p:nvSpPr>
        <p:spPr>
          <a:xfrm>
            <a:off x="533400" y="558800"/>
            <a:ext cx="8077200" cy="685800"/>
          </a:xfrm>
          <a:prstGeom prst="rect">
            <a:avLst/>
          </a:prstGeom>
        </p:spPr>
        <p:txBody>
          <a:bodyPr>
            <a:normAutofit fontScale="100000" lnSpcReduction="0"/>
          </a:bodyPr>
          <a:lstStyle>
            <a:lvl1pPr>
              <a:spcBef>
                <a:spcPts val="1100"/>
              </a:spcBef>
              <a:defRPr sz="3600"/>
            </a:lvl1pPr>
          </a:lstStyle>
          <a:p>
            <a:pPr/>
            <a:r>
              <a:t>Feux réglementaires</a:t>
            </a:r>
          </a:p>
        </p:txBody>
      </p:sp>
      <p:sp>
        <p:nvSpPr>
          <p:cNvPr id="260" name="L'avion doit disposer d'un éclairage des instruments et du tableau de bord, ainsi que de feux de position. Ces feux de position fonctionnent en continu.…"/>
          <p:cNvSpPr txBox="1"/>
          <p:nvPr/>
        </p:nvSpPr>
        <p:spPr>
          <a:xfrm>
            <a:off x="2363473" y="16683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L'avion doit disposer d'un éclairage des instruments et du tableau de bord, ainsi que de feux de position. Ces feux de position fonctionnent en continu.</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L'avion doit disposer aussi d'un phare au minimum pour les opérations de roulage et d'atterrissage.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Quand il est présent, le phare de roulage (taxi) est allumé pour rouler puis le phare d'atterrissage pour atterrir. </a:t>
            </a:r>
          </a:p>
          <a:p>
            <a:pPr marL="419100" indent="-382587">
              <a:spcBef>
                <a:spcPts val="2000"/>
              </a:spcBef>
              <a:buClr>
                <a:srgbClr val="F6C343"/>
              </a:buClr>
              <a:buSzPct val="80000"/>
              <a:buChar char="⦿"/>
              <a:defRPr sz="2000">
                <a:solidFill>
                  <a:srgbClr val="F6C343"/>
                </a:solidFill>
                <a:latin typeface="Franklin Gothic Book"/>
                <a:ea typeface="Franklin Gothic Book"/>
                <a:cs typeface="Franklin Gothic Book"/>
                <a:sym typeface="Franklin Gothic Book"/>
              </a:defRPr>
            </a:pPr>
            <a:r>
              <a:t>« Il vaut mieux ne pas tout allumer en même temps pour ne pas surcharger le circuit électrique » surtout quand les ampoules ne sont pas des LED.	</a:t>
            </a:r>
          </a:p>
        </p:txBody>
      </p:sp>
      <p:pic>
        <p:nvPicPr>
          <p:cNvPr id="261" name="Phare2.png" descr="Phare2.png"/>
          <p:cNvPicPr>
            <a:picLocks noChangeAspect="1"/>
          </p:cNvPicPr>
          <p:nvPr/>
        </p:nvPicPr>
        <p:blipFill>
          <a:blip r:embed="rId2">
            <a:extLst/>
          </a:blip>
          <a:srcRect l="7855" t="10150" r="2675" b="3657"/>
          <a:stretch>
            <a:fillRect/>
          </a:stretch>
        </p:blipFill>
        <p:spPr>
          <a:xfrm>
            <a:off x="360338" y="2679781"/>
            <a:ext cx="1647469" cy="1130896"/>
          </a:xfrm>
          <a:custGeom>
            <a:avLst/>
            <a:gdLst/>
            <a:ahLst/>
            <a:cxnLst>
              <a:cxn ang="0">
                <a:pos x="wd2" y="hd2"/>
              </a:cxn>
              <a:cxn ang="5400000">
                <a:pos x="wd2" y="hd2"/>
              </a:cxn>
              <a:cxn ang="10800000">
                <a:pos x="wd2" y="hd2"/>
              </a:cxn>
              <a:cxn ang="16200000">
                <a:pos x="wd2" y="hd2"/>
              </a:cxn>
            </a:cxnLst>
            <a:rect l="0" t="0" r="r" b="b"/>
            <a:pathLst>
              <a:path w="21585" h="21523" fill="norm" stroke="1" extrusionOk="0">
                <a:moveTo>
                  <a:pt x="10885" y="16"/>
                </a:moveTo>
                <a:cubicBezTo>
                  <a:pt x="10876" y="-44"/>
                  <a:pt x="10872" y="67"/>
                  <a:pt x="10859" y="281"/>
                </a:cubicBezTo>
                <a:cubicBezTo>
                  <a:pt x="10845" y="516"/>
                  <a:pt x="10806" y="1288"/>
                  <a:pt x="10776" y="1995"/>
                </a:cubicBezTo>
                <a:cubicBezTo>
                  <a:pt x="10745" y="2703"/>
                  <a:pt x="10707" y="3560"/>
                  <a:pt x="10687" y="3899"/>
                </a:cubicBezTo>
                <a:cubicBezTo>
                  <a:pt x="10667" y="4238"/>
                  <a:pt x="10638" y="4768"/>
                  <a:pt x="10625" y="5085"/>
                </a:cubicBezTo>
                <a:cubicBezTo>
                  <a:pt x="10611" y="5401"/>
                  <a:pt x="10580" y="5700"/>
                  <a:pt x="10557" y="5742"/>
                </a:cubicBezTo>
                <a:cubicBezTo>
                  <a:pt x="10524" y="5803"/>
                  <a:pt x="10228" y="5819"/>
                  <a:pt x="8914" y="5847"/>
                </a:cubicBezTo>
                <a:lnTo>
                  <a:pt x="7307" y="5885"/>
                </a:lnTo>
                <a:lnTo>
                  <a:pt x="7224" y="6021"/>
                </a:lnTo>
                <a:cubicBezTo>
                  <a:pt x="7128" y="6178"/>
                  <a:pt x="7119" y="6402"/>
                  <a:pt x="7198" y="6625"/>
                </a:cubicBezTo>
                <a:cubicBezTo>
                  <a:pt x="7257" y="6791"/>
                  <a:pt x="7319" y="6831"/>
                  <a:pt x="7770" y="6950"/>
                </a:cubicBezTo>
                <a:cubicBezTo>
                  <a:pt x="7902" y="6985"/>
                  <a:pt x="8074" y="7031"/>
                  <a:pt x="8155" y="7056"/>
                </a:cubicBezTo>
                <a:cubicBezTo>
                  <a:pt x="8301" y="7101"/>
                  <a:pt x="8659" y="7167"/>
                  <a:pt x="9372" y="7275"/>
                </a:cubicBezTo>
                <a:cubicBezTo>
                  <a:pt x="9574" y="7306"/>
                  <a:pt x="9759" y="7354"/>
                  <a:pt x="9777" y="7381"/>
                </a:cubicBezTo>
                <a:cubicBezTo>
                  <a:pt x="9797" y="7409"/>
                  <a:pt x="9764" y="7545"/>
                  <a:pt x="9699" y="7713"/>
                </a:cubicBezTo>
                <a:cubicBezTo>
                  <a:pt x="9423" y="8431"/>
                  <a:pt x="9262" y="9310"/>
                  <a:pt x="9205" y="10455"/>
                </a:cubicBezTo>
                <a:cubicBezTo>
                  <a:pt x="9183" y="10898"/>
                  <a:pt x="9158" y="11297"/>
                  <a:pt x="9148" y="11339"/>
                </a:cubicBezTo>
                <a:cubicBezTo>
                  <a:pt x="9134" y="11402"/>
                  <a:pt x="8989" y="11409"/>
                  <a:pt x="8238" y="11376"/>
                </a:cubicBezTo>
                <a:cubicBezTo>
                  <a:pt x="7747" y="11355"/>
                  <a:pt x="7253" y="11327"/>
                  <a:pt x="7141" y="11316"/>
                </a:cubicBezTo>
                <a:cubicBezTo>
                  <a:pt x="7029" y="11305"/>
                  <a:pt x="6804" y="11287"/>
                  <a:pt x="6642" y="11271"/>
                </a:cubicBezTo>
                <a:cubicBezTo>
                  <a:pt x="6479" y="11255"/>
                  <a:pt x="6050" y="11227"/>
                  <a:pt x="5685" y="11210"/>
                </a:cubicBezTo>
                <a:cubicBezTo>
                  <a:pt x="4267" y="11146"/>
                  <a:pt x="2921" y="11072"/>
                  <a:pt x="2113" y="11021"/>
                </a:cubicBezTo>
                <a:cubicBezTo>
                  <a:pt x="1649" y="10992"/>
                  <a:pt x="1254" y="10985"/>
                  <a:pt x="1239" y="10999"/>
                </a:cubicBezTo>
                <a:cubicBezTo>
                  <a:pt x="1224" y="11012"/>
                  <a:pt x="1103" y="11366"/>
                  <a:pt x="969" y="11792"/>
                </a:cubicBezTo>
                <a:cubicBezTo>
                  <a:pt x="754" y="12471"/>
                  <a:pt x="724" y="12607"/>
                  <a:pt x="724" y="12887"/>
                </a:cubicBezTo>
                <a:cubicBezTo>
                  <a:pt x="724" y="13115"/>
                  <a:pt x="739" y="13229"/>
                  <a:pt x="782" y="13280"/>
                </a:cubicBezTo>
                <a:cubicBezTo>
                  <a:pt x="826" y="13333"/>
                  <a:pt x="839" y="13406"/>
                  <a:pt x="823" y="13567"/>
                </a:cubicBezTo>
                <a:cubicBezTo>
                  <a:pt x="775" y="14055"/>
                  <a:pt x="428" y="17298"/>
                  <a:pt x="210" y="19300"/>
                </a:cubicBezTo>
                <a:cubicBezTo>
                  <a:pt x="110" y="20213"/>
                  <a:pt x="17" y="21055"/>
                  <a:pt x="7" y="21165"/>
                </a:cubicBezTo>
                <a:cubicBezTo>
                  <a:pt x="-11" y="21358"/>
                  <a:pt x="-4" y="21362"/>
                  <a:pt x="126" y="21414"/>
                </a:cubicBezTo>
                <a:cubicBezTo>
                  <a:pt x="201" y="21444"/>
                  <a:pt x="304" y="21479"/>
                  <a:pt x="355" y="21490"/>
                </a:cubicBezTo>
                <a:cubicBezTo>
                  <a:pt x="657" y="21556"/>
                  <a:pt x="972" y="21521"/>
                  <a:pt x="1218" y="21392"/>
                </a:cubicBezTo>
                <a:cubicBezTo>
                  <a:pt x="1359" y="21317"/>
                  <a:pt x="1488" y="21237"/>
                  <a:pt x="1499" y="21210"/>
                </a:cubicBezTo>
                <a:cubicBezTo>
                  <a:pt x="1510" y="21184"/>
                  <a:pt x="1512" y="20958"/>
                  <a:pt x="1510" y="20712"/>
                </a:cubicBezTo>
                <a:cubicBezTo>
                  <a:pt x="1507" y="20466"/>
                  <a:pt x="1493" y="18748"/>
                  <a:pt x="1478" y="16890"/>
                </a:cubicBezTo>
                <a:cubicBezTo>
                  <a:pt x="1453" y="13771"/>
                  <a:pt x="1458" y="13507"/>
                  <a:pt x="1515" y="13438"/>
                </a:cubicBezTo>
                <a:cubicBezTo>
                  <a:pt x="1618" y="13314"/>
                  <a:pt x="2699" y="13382"/>
                  <a:pt x="5612" y="13703"/>
                </a:cubicBezTo>
                <a:cubicBezTo>
                  <a:pt x="5896" y="13734"/>
                  <a:pt x="6352" y="13781"/>
                  <a:pt x="6626" y="13808"/>
                </a:cubicBezTo>
                <a:cubicBezTo>
                  <a:pt x="7150" y="13862"/>
                  <a:pt x="7456" y="13906"/>
                  <a:pt x="7640" y="13944"/>
                </a:cubicBezTo>
                <a:cubicBezTo>
                  <a:pt x="7701" y="13957"/>
                  <a:pt x="8024" y="13995"/>
                  <a:pt x="8358" y="14027"/>
                </a:cubicBezTo>
                <a:cubicBezTo>
                  <a:pt x="8727" y="14063"/>
                  <a:pt x="9004" y="14110"/>
                  <a:pt x="9065" y="14156"/>
                </a:cubicBezTo>
                <a:cubicBezTo>
                  <a:pt x="9180" y="14242"/>
                  <a:pt x="9296" y="14586"/>
                  <a:pt x="9335" y="14934"/>
                </a:cubicBezTo>
                <a:cubicBezTo>
                  <a:pt x="9415" y="15648"/>
                  <a:pt x="9627" y="16413"/>
                  <a:pt x="9829" y="16724"/>
                </a:cubicBezTo>
                <a:cubicBezTo>
                  <a:pt x="10066" y="17087"/>
                  <a:pt x="10470" y="17300"/>
                  <a:pt x="10921" y="17298"/>
                </a:cubicBezTo>
                <a:cubicBezTo>
                  <a:pt x="11583" y="17295"/>
                  <a:pt x="11984" y="16825"/>
                  <a:pt x="12247" y="15757"/>
                </a:cubicBezTo>
                <a:cubicBezTo>
                  <a:pt x="12344" y="15364"/>
                  <a:pt x="12455" y="14639"/>
                  <a:pt x="12455" y="14382"/>
                </a:cubicBezTo>
                <a:cubicBezTo>
                  <a:pt x="12455" y="14161"/>
                  <a:pt x="12571" y="14020"/>
                  <a:pt x="12757" y="14020"/>
                </a:cubicBezTo>
                <a:cubicBezTo>
                  <a:pt x="12843" y="14020"/>
                  <a:pt x="13063" y="13989"/>
                  <a:pt x="13240" y="13944"/>
                </a:cubicBezTo>
                <a:cubicBezTo>
                  <a:pt x="13555" y="13864"/>
                  <a:pt x="13761" y="13823"/>
                  <a:pt x="14629" y="13703"/>
                </a:cubicBezTo>
                <a:cubicBezTo>
                  <a:pt x="15600" y="13568"/>
                  <a:pt x="16222" y="13478"/>
                  <a:pt x="16605" y="13408"/>
                </a:cubicBezTo>
                <a:cubicBezTo>
                  <a:pt x="16828" y="13367"/>
                  <a:pt x="17160" y="13313"/>
                  <a:pt x="17343" y="13295"/>
                </a:cubicBezTo>
                <a:cubicBezTo>
                  <a:pt x="17708" y="13258"/>
                  <a:pt x="17848" y="13248"/>
                  <a:pt x="18451" y="13166"/>
                </a:cubicBezTo>
                <a:cubicBezTo>
                  <a:pt x="19269" y="13056"/>
                  <a:pt x="19742" y="13017"/>
                  <a:pt x="19886" y="13053"/>
                </a:cubicBezTo>
                <a:lnTo>
                  <a:pt x="20037" y="13091"/>
                </a:lnTo>
                <a:lnTo>
                  <a:pt x="20047" y="16981"/>
                </a:lnTo>
                <a:cubicBezTo>
                  <a:pt x="20056" y="20765"/>
                  <a:pt x="20056" y="20877"/>
                  <a:pt x="20125" y="20931"/>
                </a:cubicBezTo>
                <a:cubicBezTo>
                  <a:pt x="20232" y="21014"/>
                  <a:pt x="20702" y="21150"/>
                  <a:pt x="20889" y="21150"/>
                </a:cubicBezTo>
                <a:cubicBezTo>
                  <a:pt x="21079" y="21150"/>
                  <a:pt x="21536" y="20999"/>
                  <a:pt x="21571" y="20923"/>
                </a:cubicBezTo>
                <a:cubicBezTo>
                  <a:pt x="21583" y="20896"/>
                  <a:pt x="21589" y="20828"/>
                  <a:pt x="21581" y="20780"/>
                </a:cubicBezTo>
                <a:cubicBezTo>
                  <a:pt x="21573" y="20732"/>
                  <a:pt x="21527" y="20323"/>
                  <a:pt x="21477" y="19866"/>
                </a:cubicBezTo>
                <a:cubicBezTo>
                  <a:pt x="21427" y="19409"/>
                  <a:pt x="21351" y="18747"/>
                  <a:pt x="21311" y="18393"/>
                </a:cubicBezTo>
                <a:cubicBezTo>
                  <a:pt x="20702" y="13029"/>
                  <a:pt x="20700" y="13014"/>
                  <a:pt x="20765" y="12910"/>
                </a:cubicBezTo>
                <a:cubicBezTo>
                  <a:pt x="20807" y="12841"/>
                  <a:pt x="20827" y="12711"/>
                  <a:pt x="20827" y="12502"/>
                </a:cubicBezTo>
                <a:cubicBezTo>
                  <a:pt x="20827" y="12236"/>
                  <a:pt x="20799" y="12101"/>
                  <a:pt x="20577" y="11429"/>
                </a:cubicBezTo>
                <a:cubicBezTo>
                  <a:pt x="20438" y="11006"/>
                  <a:pt x="20309" y="10651"/>
                  <a:pt x="20291" y="10636"/>
                </a:cubicBezTo>
                <a:cubicBezTo>
                  <a:pt x="20273" y="10622"/>
                  <a:pt x="20099" y="10628"/>
                  <a:pt x="19907" y="10651"/>
                </a:cubicBezTo>
                <a:cubicBezTo>
                  <a:pt x="19449" y="10707"/>
                  <a:pt x="18418" y="10805"/>
                  <a:pt x="17676" y="10863"/>
                </a:cubicBezTo>
                <a:cubicBezTo>
                  <a:pt x="17043" y="10912"/>
                  <a:pt x="16080" y="11010"/>
                  <a:pt x="15809" y="11051"/>
                </a:cubicBezTo>
                <a:cubicBezTo>
                  <a:pt x="15718" y="11066"/>
                  <a:pt x="15154" y="11114"/>
                  <a:pt x="14556" y="11157"/>
                </a:cubicBezTo>
                <a:cubicBezTo>
                  <a:pt x="13957" y="11200"/>
                  <a:pt x="13301" y="11259"/>
                  <a:pt x="13095" y="11293"/>
                </a:cubicBezTo>
                <a:cubicBezTo>
                  <a:pt x="12888" y="11327"/>
                  <a:pt x="12693" y="11348"/>
                  <a:pt x="12663" y="11331"/>
                </a:cubicBezTo>
                <a:cubicBezTo>
                  <a:pt x="12623" y="11308"/>
                  <a:pt x="12604" y="11162"/>
                  <a:pt x="12585" y="10772"/>
                </a:cubicBezTo>
                <a:cubicBezTo>
                  <a:pt x="12550" y="10029"/>
                  <a:pt x="12469" y="9344"/>
                  <a:pt x="12367" y="8876"/>
                </a:cubicBezTo>
                <a:cubicBezTo>
                  <a:pt x="12276" y="8465"/>
                  <a:pt x="12008" y="7633"/>
                  <a:pt x="11914" y="7479"/>
                </a:cubicBezTo>
                <a:cubicBezTo>
                  <a:pt x="11870" y="7406"/>
                  <a:pt x="11872" y="7387"/>
                  <a:pt x="11914" y="7335"/>
                </a:cubicBezTo>
                <a:cubicBezTo>
                  <a:pt x="11959" y="7282"/>
                  <a:pt x="12482" y="7118"/>
                  <a:pt x="13433" y="6867"/>
                </a:cubicBezTo>
                <a:cubicBezTo>
                  <a:pt x="13594" y="6824"/>
                  <a:pt x="13809" y="6758"/>
                  <a:pt x="13911" y="6716"/>
                </a:cubicBezTo>
                <a:cubicBezTo>
                  <a:pt x="14013" y="6674"/>
                  <a:pt x="14164" y="6613"/>
                  <a:pt x="14249" y="6580"/>
                </a:cubicBezTo>
                <a:cubicBezTo>
                  <a:pt x="14334" y="6548"/>
                  <a:pt x="14431" y="6482"/>
                  <a:pt x="14462" y="6437"/>
                </a:cubicBezTo>
                <a:cubicBezTo>
                  <a:pt x="14552" y="6306"/>
                  <a:pt x="14533" y="6003"/>
                  <a:pt x="14426" y="5847"/>
                </a:cubicBezTo>
                <a:lnTo>
                  <a:pt x="14338" y="5711"/>
                </a:lnTo>
                <a:lnTo>
                  <a:pt x="13329" y="5742"/>
                </a:lnTo>
                <a:cubicBezTo>
                  <a:pt x="12776" y="5759"/>
                  <a:pt x="12082" y="5782"/>
                  <a:pt x="11784" y="5795"/>
                </a:cubicBezTo>
                <a:cubicBezTo>
                  <a:pt x="11392" y="5811"/>
                  <a:pt x="11234" y="5804"/>
                  <a:pt x="11207" y="5757"/>
                </a:cubicBezTo>
                <a:cubicBezTo>
                  <a:pt x="11175" y="5699"/>
                  <a:pt x="11120" y="4825"/>
                  <a:pt x="11010" y="2448"/>
                </a:cubicBezTo>
                <a:cubicBezTo>
                  <a:pt x="10990" y="2021"/>
                  <a:pt x="10957" y="1265"/>
                  <a:pt x="10932" y="764"/>
                </a:cubicBezTo>
                <a:cubicBezTo>
                  <a:pt x="10909" y="309"/>
                  <a:pt x="10894" y="77"/>
                  <a:pt x="10885" y="16"/>
                </a:cubicBezTo>
                <a:close/>
              </a:path>
            </a:pathLst>
          </a:custGeom>
          <a:ln w="12700">
            <a:miter lim="400000"/>
          </a:ln>
        </p:spPr>
      </p:pic>
      <p:pic>
        <p:nvPicPr>
          <p:cNvPr id="262" name="Phare3.png" descr="Phare3.png"/>
          <p:cNvPicPr>
            <a:picLocks noChangeAspect="1"/>
          </p:cNvPicPr>
          <p:nvPr/>
        </p:nvPicPr>
        <p:blipFill>
          <a:blip r:embed="rId3">
            <a:extLst/>
          </a:blip>
          <a:srcRect l="3415" t="9566" r="5558" b="9576"/>
          <a:stretch>
            <a:fillRect/>
          </a:stretch>
        </p:blipFill>
        <p:spPr>
          <a:xfrm>
            <a:off x="628027" y="4082744"/>
            <a:ext cx="1116815" cy="842170"/>
          </a:xfrm>
          <a:custGeom>
            <a:avLst/>
            <a:gdLst/>
            <a:ahLst/>
            <a:cxnLst>
              <a:cxn ang="0">
                <a:pos x="wd2" y="hd2"/>
              </a:cxn>
              <a:cxn ang="5400000">
                <a:pos x="wd2" y="hd2"/>
              </a:cxn>
              <a:cxn ang="10800000">
                <a:pos x="wd2" y="hd2"/>
              </a:cxn>
              <a:cxn ang="16200000">
                <a:pos x="wd2" y="hd2"/>
              </a:cxn>
            </a:cxnLst>
            <a:rect l="0" t="0" r="r" b="b"/>
            <a:pathLst>
              <a:path w="21549" h="21600" fill="norm" stroke="1" extrusionOk="0">
                <a:moveTo>
                  <a:pt x="15610" y="0"/>
                </a:moveTo>
                <a:cubicBezTo>
                  <a:pt x="14967" y="75"/>
                  <a:pt x="13969" y="405"/>
                  <a:pt x="13665" y="692"/>
                </a:cubicBezTo>
                <a:cubicBezTo>
                  <a:pt x="13581" y="772"/>
                  <a:pt x="13495" y="845"/>
                  <a:pt x="13474" y="845"/>
                </a:cubicBezTo>
                <a:cubicBezTo>
                  <a:pt x="13452" y="845"/>
                  <a:pt x="13241" y="1016"/>
                  <a:pt x="13006" y="1232"/>
                </a:cubicBezTo>
                <a:cubicBezTo>
                  <a:pt x="12454" y="1739"/>
                  <a:pt x="11656" y="2789"/>
                  <a:pt x="11061" y="3787"/>
                </a:cubicBezTo>
                <a:cubicBezTo>
                  <a:pt x="10802" y="4222"/>
                  <a:pt x="10581" y="4587"/>
                  <a:pt x="10571" y="4601"/>
                </a:cubicBezTo>
                <a:cubicBezTo>
                  <a:pt x="10562" y="4615"/>
                  <a:pt x="10326" y="4693"/>
                  <a:pt x="10051" y="4774"/>
                </a:cubicBezTo>
                <a:cubicBezTo>
                  <a:pt x="8784" y="5148"/>
                  <a:pt x="7704" y="5880"/>
                  <a:pt x="6842" y="6942"/>
                </a:cubicBezTo>
                <a:cubicBezTo>
                  <a:pt x="6646" y="7183"/>
                  <a:pt x="6370" y="7439"/>
                  <a:pt x="6229" y="7512"/>
                </a:cubicBezTo>
                <a:cubicBezTo>
                  <a:pt x="5613" y="7834"/>
                  <a:pt x="4732" y="8833"/>
                  <a:pt x="4506" y="9467"/>
                </a:cubicBezTo>
                <a:cubicBezTo>
                  <a:pt x="4377" y="9829"/>
                  <a:pt x="4384" y="10531"/>
                  <a:pt x="4522" y="10932"/>
                </a:cubicBezTo>
                <a:cubicBezTo>
                  <a:pt x="4581" y="11106"/>
                  <a:pt x="4739" y="11390"/>
                  <a:pt x="4866" y="11574"/>
                </a:cubicBezTo>
                <a:cubicBezTo>
                  <a:pt x="5096" y="11905"/>
                  <a:pt x="5096" y="11919"/>
                  <a:pt x="5096" y="12510"/>
                </a:cubicBezTo>
                <a:cubicBezTo>
                  <a:pt x="5096" y="13025"/>
                  <a:pt x="5162" y="13746"/>
                  <a:pt x="5303" y="14821"/>
                </a:cubicBezTo>
                <a:lnTo>
                  <a:pt x="5341" y="15096"/>
                </a:lnTo>
                <a:lnTo>
                  <a:pt x="4269" y="15788"/>
                </a:lnTo>
                <a:cubicBezTo>
                  <a:pt x="3680" y="16169"/>
                  <a:pt x="3179" y="16519"/>
                  <a:pt x="3159" y="16561"/>
                </a:cubicBezTo>
                <a:cubicBezTo>
                  <a:pt x="3138" y="16604"/>
                  <a:pt x="3085" y="16645"/>
                  <a:pt x="3044" y="16653"/>
                </a:cubicBezTo>
                <a:cubicBezTo>
                  <a:pt x="3002" y="16661"/>
                  <a:pt x="2831" y="16758"/>
                  <a:pt x="2661" y="16867"/>
                </a:cubicBezTo>
                <a:cubicBezTo>
                  <a:pt x="2491" y="16976"/>
                  <a:pt x="2302" y="17060"/>
                  <a:pt x="2247" y="17060"/>
                </a:cubicBezTo>
                <a:cubicBezTo>
                  <a:pt x="2193" y="17060"/>
                  <a:pt x="2137" y="17099"/>
                  <a:pt x="2117" y="17142"/>
                </a:cubicBezTo>
                <a:cubicBezTo>
                  <a:pt x="2097" y="17184"/>
                  <a:pt x="2054" y="17196"/>
                  <a:pt x="2025" y="17172"/>
                </a:cubicBezTo>
                <a:cubicBezTo>
                  <a:pt x="1996" y="17148"/>
                  <a:pt x="1972" y="17166"/>
                  <a:pt x="1972" y="17213"/>
                </a:cubicBezTo>
                <a:cubicBezTo>
                  <a:pt x="1972" y="17259"/>
                  <a:pt x="1762" y="17433"/>
                  <a:pt x="1504" y="17589"/>
                </a:cubicBezTo>
                <a:cubicBezTo>
                  <a:pt x="868" y="17976"/>
                  <a:pt x="834" y="17988"/>
                  <a:pt x="639" y="18007"/>
                </a:cubicBezTo>
                <a:cubicBezTo>
                  <a:pt x="545" y="18016"/>
                  <a:pt x="343" y="18119"/>
                  <a:pt x="187" y="18231"/>
                </a:cubicBezTo>
                <a:cubicBezTo>
                  <a:pt x="32" y="18342"/>
                  <a:pt x="-43" y="18412"/>
                  <a:pt x="27" y="18394"/>
                </a:cubicBezTo>
                <a:cubicBezTo>
                  <a:pt x="190" y="18350"/>
                  <a:pt x="325" y="18693"/>
                  <a:pt x="325" y="19147"/>
                </a:cubicBezTo>
                <a:cubicBezTo>
                  <a:pt x="325" y="19325"/>
                  <a:pt x="356" y="19488"/>
                  <a:pt x="386" y="19513"/>
                </a:cubicBezTo>
                <a:cubicBezTo>
                  <a:pt x="421" y="19542"/>
                  <a:pt x="403" y="19636"/>
                  <a:pt x="348" y="19747"/>
                </a:cubicBezTo>
                <a:cubicBezTo>
                  <a:pt x="294" y="19857"/>
                  <a:pt x="279" y="19987"/>
                  <a:pt x="302" y="20083"/>
                </a:cubicBezTo>
                <a:cubicBezTo>
                  <a:pt x="327" y="20185"/>
                  <a:pt x="300" y="20292"/>
                  <a:pt x="241" y="20379"/>
                </a:cubicBezTo>
                <a:cubicBezTo>
                  <a:pt x="163" y="20493"/>
                  <a:pt x="165" y="20527"/>
                  <a:pt x="233" y="20562"/>
                </a:cubicBezTo>
                <a:cubicBezTo>
                  <a:pt x="297" y="20594"/>
                  <a:pt x="316" y="20804"/>
                  <a:pt x="318" y="21569"/>
                </a:cubicBezTo>
                <a:lnTo>
                  <a:pt x="318" y="21600"/>
                </a:lnTo>
                <a:lnTo>
                  <a:pt x="1527" y="21600"/>
                </a:lnTo>
                <a:cubicBezTo>
                  <a:pt x="1829" y="21308"/>
                  <a:pt x="2165" y="20986"/>
                  <a:pt x="4782" y="18404"/>
                </a:cubicBezTo>
                <a:cubicBezTo>
                  <a:pt x="5488" y="17707"/>
                  <a:pt x="6104" y="17115"/>
                  <a:pt x="6153" y="17091"/>
                </a:cubicBezTo>
                <a:cubicBezTo>
                  <a:pt x="6207" y="17063"/>
                  <a:pt x="6322" y="17143"/>
                  <a:pt x="6451" y="17304"/>
                </a:cubicBezTo>
                <a:cubicBezTo>
                  <a:pt x="6763" y="17694"/>
                  <a:pt x="7078" y="18010"/>
                  <a:pt x="7424" y="18261"/>
                </a:cubicBezTo>
                <a:cubicBezTo>
                  <a:pt x="8149" y="18788"/>
                  <a:pt x="9345" y="19225"/>
                  <a:pt x="10341" y="19330"/>
                </a:cubicBezTo>
                <a:cubicBezTo>
                  <a:pt x="10936" y="19393"/>
                  <a:pt x="12892" y="19367"/>
                  <a:pt x="13443" y="19289"/>
                </a:cubicBezTo>
                <a:cubicBezTo>
                  <a:pt x="13765" y="19244"/>
                  <a:pt x="13828" y="19207"/>
                  <a:pt x="13902" y="19035"/>
                </a:cubicBezTo>
                <a:cubicBezTo>
                  <a:pt x="14008" y="18789"/>
                  <a:pt x="13992" y="18793"/>
                  <a:pt x="18237" y="18119"/>
                </a:cubicBezTo>
                <a:cubicBezTo>
                  <a:pt x="18486" y="18079"/>
                  <a:pt x="18988" y="17998"/>
                  <a:pt x="19347" y="17936"/>
                </a:cubicBezTo>
                <a:cubicBezTo>
                  <a:pt x="19706" y="17873"/>
                  <a:pt x="20103" y="17803"/>
                  <a:pt x="20228" y="17783"/>
                </a:cubicBezTo>
                <a:cubicBezTo>
                  <a:pt x="20353" y="17763"/>
                  <a:pt x="20540" y="17733"/>
                  <a:pt x="20649" y="17712"/>
                </a:cubicBezTo>
                <a:cubicBezTo>
                  <a:pt x="20758" y="17690"/>
                  <a:pt x="21000" y="17651"/>
                  <a:pt x="21185" y="17630"/>
                </a:cubicBezTo>
                <a:cubicBezTo>
                  <a:pt x="21369" y="17609"/>
                  <a:pt x="21533" y="17585"/>
                  <a:pt x="21545" y="17569"/>
                </a:cubicBezTo>
                <a:cubicBezTo>
                  <a:pt x="21557" y="17553"/>
                  <a:pt x="21544" y="16754"/>
                  <a:pt x="21522" y="15798"/>
                </a:cubicBezTo>
                <a:cubicBezTo>
                  <a:pt x="21486" y="14250"/>
                  <a:pt x="21478" y="14057"/>
                  <a:pt x="21392" y="14027"/>
                </a:cubicBezTo>
                <a:cubicBezTo>
                  <a:pt x="21338" y="14008"/>
                  <a:pt x="21117" y="13698"/>
                  <a:pt x="20902" y="13335"/>
                </a:cubicBezTo>
                <a:cubicBezTo>
                  <a:pt x="20686" y="12971"/>
                  <a:pt x="20421" y="12523"/>
                  <a:pt x="20312" y="12347"/>
                </a:cubicBezTo>
                <a:cubicBezTo>
                  <a:pt x="20203" y="12171"/>
                  <a:pt x="20008" y="11853"/>
                  <a:pt x="19883" y="11635"/>
                </a:cubicBezTo>
                <a:cubicBezTo>
                  <a:pt x="19210" y="10456"/>
                  <a:pt x="17785" y="8439"/>
                  <a:pt x="17073" y="7665"/>
                </a:cubicBezTo>
                <a:cubicBezTo>
                  <a:pt x="16932" y="7512"/>
                  <a:pt x="16768" y="7314"/>
                  <a:pt x="16705" y="7217"/>
                </a:cubicBezTo>
                <a:cubicBezTo>
                  <a:pt x="16592" y="7042"/>
                  <a:pt x="16592" y="7042"/>
                  <a:pt x="16085" y="7146"/>
                </a:cubicBezTo>
                <a:cubicBezTo>
                  <a:pt x="15805" y="7203"/>
                  <a:pt x="15448" y="7291"/>
                  <a:pt x="15296" y="7339"/>
                </a:cubicBezTo>
                <a:cubicBezTo>
                  <a:pt x="15140" y="7389"/>
                  <a:pt x="15001" y="7396"/>
                  <a:pt x="14974" y="7359"/>
                </a:cubicBezTo>
                <a:cubicBezTo>
                  <a:pt x="14949" y="7323"/>
                  <a:pt x="14869" y="7109"/>
                  <a:pt x="14798" y="6881"/>
                </a:cubicBezTo>
                <a:cubicBezTo>
                  <a:pt x="14645" y="6386"/>
                  <a:pt x="14281" y="5640"/>
                  <a:pt x="14071" y="5395"/>
                </a:cubicBezTo>
                <a:cubicBezTo>
                  <a:pt x="13882" y="5174"/>
                  <a:pt x="13359" y="4835"/>
                  <a:pt x="13205" y="4835"/>
                </a:cubicBezTo>
                <a:cubicBezTo>
                  <a:pt x="13045" y="4835"/>
                  <a:pt x="12876" y="4705"/>
                  <a:pt x="12876" y="4581"/>
                </a:cubicBezTo>
                <a:cubicBezTo>
                  <a:pt x="12876" y="4523"/>
                  <a:pt x="13022" y="4054"/>
                  <a:pt x="13205" y="3542"/>
                </a:cubicBezTo>
                <a:cubicBezTo>
                  <a:pt x="14127" y="967"/>
                  <a:pt x="14066" y="1105"/>
                  <a:pt x="14331" y="1191"/>
                </a:cubicBezTo>
                <a:lnTo>
                  <a:pt x="14492" y="1242"/>
                </a:lnTo>
                <a:lnTo>
                  <a:pt x="14346" y="1079"/>
                </a:lnTo>
                <a:lnTo>
                  <a:pt x="14209" y="926"/>
                </a:lnTo>
                <a:lnTo>
                  <a:pt x="14423" y="631"/>
                </a:lnTo>
                <a:cubicBezTo>
                  <a:pt x="14675" y="286"/>
                  <a:pt x="14906" y="171"/>
                  <a:pt x="15656" y="41"/>
                </a:cubicBezTo>
                <a:cubicBezTo>
                  <a:pt x="15836" y="9"/>
                  <a:pt x="15699" y="15"/>
                  <a:pt x="15756" y="0"/>
                </a:cubicBezTo>
                <a:lnTo>
                  <a:pt x="15610" y="0"/>
                </a:lnTo>
                <a:close/>
                <a:moveTo>
                  <a:pt x="17762" y="0"/>
                </a:moveTo>
                <a:lnTo>
                  <a:pt x="17815" y="10"/>
                </a:lnTo>
                <a:cubicBezTo>
                  <a:pt x="18229" y="96"/>
                  <a:pt x="18420" y="96"/>
                  <a:pt x="18321" y="10"/>
                </a:cubicBezTo>
                <a:cubicBezTo>
                  <a:pt x="18313" y="4"/>
                  <a:pt x="18267" y="6"/>
                  <a:pt x="18252" y="0"/>
                </a:cubicBezTo>
                <a:lnTo>
                  <a:pt x="17762" y="0"/>
                </a:lnTo>
                <a:close/>
                <a:moveTo>
                  <a:pt x="13290" y="1140"/>
                </a:moveTo>
                <a:cubicBezTo>
                  <a:pt x="13527" y="1140"/>
                  <a:pt x="13494" y="1333"/>
                  <a:pt x="13060" y="2494"/>
                </a:cubicBezTo>
                <a:cubicBezTo>
                  <a:pt x="12721" y="3402"/>
                  <a:pt x="12550" y="3759"/>
                  <a:pt x="12287" y="4133"/>
                </a:cubicBezTo>
                <a:lnTo>
                  <a:pt x="11950" y="4611"/>
                </a:lnTo>
                <a:lnTo>
                  <a:pt x="11391" y="4611"/>
                </a:lnTo>
                <a:cubicBezTo>
                  <a:pt x="10942" y="4611"/>
                  <a:pt x="10819" y="4590"/>
                  <a:pt x="10793" y="4499"/>
                </a:cubicBezTo>
                <a:cubicBezTo>
                  <a:pt x="10694" y="4154"/>
                  <a:pt x="12934" y="1140"/>
                  <a:pt x="13290" y="1140"/>
                </a:cubicBezTo>
                <a:close/>
                <a:moveTo>
                  <a:pt x="14561" y="1232"/>
                </a:moveTo>
                <a:cubicBezTo>
                  <a:pt x="14530" y="1245"/>
                  <a:pt x="14736" y="1407"/>
                  <a:pt x="15013" y="1588"/>
                </a:cubicBezTo>
                <a:cubicBezTo>
                  <a:pt x="15401" y="1842"/>
                  <a:pt x="15601" y="2039"/>
                  <a:pt x="15886" y="2433"/>
                </a:cubicBezTo>
                <a:cubicBezTo>
                  <a:pt x="16089" y="2713"/>
                  <a:pt x="16259" y="2938"/>
                  <a:pt x="16269" y="2942"/>
                </a:cubicBezTo>
                <a:cubicBezTo>
                  <a:pt x="16347" y="2972"/>
                  <a:pt x="15893" y="2243"/>
                  <a:pt x="15725" y="2066"/>
                </a:cubicBezTo>
                <a:cubicBezTo>
                  <a:pt x="15464" y="1791"/>
                  <a:pt x="14638" y="1197"/>
                  <a:pt x="14561" y="1232"/>
                </a:cubicBezTo>
                <a:close/>
                <a:moveTo>
                  <a:pt x="16307" y="3033"/>
                </a:moveTo>
                <a:cubicBezTo>
                  <a:pt x="16291" y="3033"/>
                  <a:pt x="16304" y="3093"/>
                  <a:pt x="16338" y="3176"/>
                </a:cubicBezTo>
                <a:cubicBezTo>
                  <a:pt x="16371" y="3259"/>
                  <a:pt x="16414" y="3329"/>
                  <a:pt x="16429" y="3329"/>
                </a:cubicBezTo>
                <a:cubicBezTo>
                  <a:pt x="16445" y="3329"/>
                  <a:pt x="16425" y="3259"/>
                  <a:pt x="16391" y="3176"/>
                </a:cubicBezTo>
                <a:cubicBezTo>
                  <a:pt x="16358" y="3093"/>
                  <a:pt x="16322" y="3033"/>
                  <a:pt x="16307" y="3033"/>
                </a:cubicBezTo>
                <a:close/>
              </a:path>
            </a:pathLst>
          </a:custGeom>
          <a:ln w="12700">
            <a:miter lim="400000"/>
          </a:ln>
        </p:spPr>
      </p:pic>
      <p:pic>
        <p:nvPicPr>
          <p:cNvPr id="263" name="Phare 1.png" descr="Phare 1.png"/>
          <p:cNvPicPr>
            <a:picLocks noChangeAspect="1"/>
          </p:cNvPicPr>
          <p:nvPr/>
        </p:nvPicPr>
        <p:blipFill>
          <a:blip r:embed="rId4">
            <a:extLst/>
          </a:blip>
          <a:srcRect l="10802" t="1409" r="10799" b="11"/>
          <a:stretch>
            <a:fillRect/>
          </a:stretch>
        </p:blipFill>
        <p:spPr>
          <a:xfrm>
            <a:off x="248534" y="5391934"/>
            <a:ext cx="1671639" cy="1131201"/>
          </a:xfrm>
          <a:custGeom>
            <a:avLst/>
            <a:gdLst/>
            <a:ahLst/>
            <a:cxnLst>
              <a:cxn ang="0">
                <a:pos x="wd2" y="hd2"/>
              </a:cxn>
              <a:cxn ang="5400000">
                <a:pos x="wd2" y="hd2"/>
              </a:cxn>
              <a:cxn ang="10800000">
                <a:pos x="wd2" y="hd2"/>
              </a:cxn>
              <a:cxn ang="16200000">
                <a:pos x="wd2" y="hd2"/>
              </a:cxn>
            </a:cxnLst>
            <a:rect l="0" t="0" r="r" b="b"/>
            <a:pathLst>
              <a:path w="21600" h="21574" fill="norm" stroke="1" extrusionOk="0">
                <a:moveTo>
                  <a:pt x="14738" y="17"/>
                </a:moveTo>
                <a:cubicBezTo>
                  <a:pt x="14298" y="-24"/>
                  <a:pt x="13871" y="9"/>
                  <a:pt x="13482" y="115"/>
                </a:cubicBezTo>
                <a:cubicBezTo>
                  <a:pt x="12646" y="344"/>
                  <a:pt x="12508" y="387"/>
                  <a:pt x="12297" y="471"/>
                </a:cubicBezTo>
                <a:cubicBezTo>
                  <a:pt x="12182" y="517"/>
                  <a:pt x="11959" y="602"/>
                  <a:pt x="11800" y="660"/>
                </a:cubicBezTo>
                <a:cubicBezTo>
                  <a:pt x="11369" y="818"/>
                  <a:pt x="10178" y="1304"/>
                  <a:pt x="9908" y="1432"/>
                </a:cubicBezTo>
                <a:cubicBezTo>
                  <a:pt x="9778" y="1494"/>
                  <a:pt x="9422" y="1655"/>
                  <a:pt x="9118" y="1788"/>
                </a:cubicBezTo>
                <a:cubicBezTo>
                  <a:pt x="8814" y="1921"/>
                  <a:pt x="8436" y="2096"/>
                  <a:pt x="8277" y="2174"/>
                </a:cubicBezTo>
                <a:cubicBezTo>
                  <a:pt x="8118" y="2252"/>
                  <a:pt x="7701" y="2447"/>
                  <a:pt x="7354" y="2605"/>
                </a:cubicBezTo>
                <a:cubicBezTo>
                  <a:pt x="7007" y="2764"/>
                  <a:pt x="6561" y="2971"/>
                  <a:pt x="6359" y="3067"/>
                </a:cubicBezTo>
                <a:cubicBezTo>
                  <a:pt x="6157" y="3163"/>
                  <a:pt x="5584" y="3427"/>
                  <a:pt x="5092" y="3650"/>
                </a:cubicBezTo>
                <a:cubicBezTo>
                  <a:pt x="4601" y="3872"/>
                  <a:pt x="4072" y="4118"/>
                  <a:pt x="3913" y="4195"/>
                </a:cubicBezTo>
                <a:cubicBezTo>
                  <a:pt x="3754" y="4272"/>
                  <a:pt x="3375" y="4445"/>
                  <a:pt x="3072" y="4581"/>
                </a:cubicBezTo>
                <a:cubicBezTo>
                  <a:pt x="2768" y="4717"/>
                  <a:pt x="2390" y="4889"/>
                  <a:pt x="2231" y="4967"/>
                </a:cubicBezTo>
                <a:cubicBezTo>
                  <a:pt x="2072" y="5045"/>
                  <a:pt x="1727" y="5199"/>
                  <a:pt x="1467" y="5315"/>
                </a:cubicBezTo>
                <a:cubicBezTo>
                  <a:pt x="1206" y="5431"/>
                  <a:pt x="589" y="5710"/>
                  <a:pt x="97" y="5936"/>
                </a:cubicBezTo>
                <a:cubicBezTo>
                  <a:pt x="62" y="5952"/>
                  <a:pt x="36" y="5965"/>
                  <a:pt x="0" y="5981"/>
                </a:cubicBezTo>
                <a:lnTo>
                  <a:pt x="0" y="13262"/>
                </a:lnTo>
                <a:cubicBezTo>
                  <a:pt x="8" y="13279"/>
                  <a:pt x="23" y="13315"/>
                  <a:pt x="31" y="13331"/>
                </a:cubicBezTo>
                <a:cubicBezTo>
                  <a:pt x="224" y="13746"/>
                  <a:pt x="800" y="14971"/>
                  <a:pt x="1308" y="16048"/>
                </a:cubicBezTo>
                <a:cubicBezTo>
                  <a:pt x="1816" y="17125"/>
                  <a:pt x="2231" y="18031"/>
                  <a:pt x="2231" y="18061"/>
                </a:cubicBezTo>
                <a:cubicBezTo>
                  <a:pt x="2231" y="18091"/>
                  <a:pt x="2272" y="18185"/>
                  <a:pt x="2328" y="18273"/>
                </a:cubicBezTo>
                <a:cubicBezTo>
                  <a:pt x="2384" y="18361"/>
                  <a:pt x="2739" y="19097"/>
                  <a:pt x="3118" y="19908"/>
                </a:cubicBezTo>
                <a:cubicBezTo>
                  <a:pt x="3739" y="21238"/>
                  <a:pt x="3799" y="21395"/>
                  <a:pt x="3718" y="21482"/>
                </a:cubicBezTo>
                <a:cubicBezTo>
                  <a:pt x="3657" y="21548"/>
                  <a:pt x="3656" y="21576"/>
                  <a:pt x="3692" y="21573"/>
                </a:cubicBezTo>
                <a:cubicBezTo>
                  <a:pt x="3729" y="21570"/>
                  <a:pt x="3801" y="21536"/>
                  <a:pt x="3892" y="21467"/>
                </a:cubicBezTo>
                <a:cubicBezTo>
                  <a:pt x="3974" y="21406"/>
                  <a:pt x="4246" y="21249"/>
                  <a:pt x="4492" y="21119"/>
                </a:cubicBezTo>
                <a:cubicBezTo>
                  <a:pt x="4738" y="20989"/>
                  <a:pt x="5247" y="20711"/>
                  <a:pt x="5626" y="20498"/>
                </a:cubicBezTo>
                <a:cubicBezTo>
                  <a:pt x="6004" y="20286"/>
                  <a:pt x="6405" y="20060"/>
                  <a:pt x="6518" y="19999"/>
                </a:cubicBezTo>
                <a:cubicBezTo>
                  <a:pt x="6631" y="19937"/>
                  <a:pt x="6984" y="19738"/>
                  <a:pt x="7303" y="19560"/>
                </a:cubicBezTo>
                <a:cubicBezTo>
                  <a:pt x="8181" y="19066"/>
                  <a:pt x="8691" y="18782"/>
                  <a:pt x="9010" y="18614"/>
                </a:cubicBezTo>
                <a:cubicBezTo>
                  <a:pt x="9169" y="18530"/>
                  <a:pt x="9397" y="18396"/>
                  <a:pt x="9513" y="18318"/>
                </a:cubicBezTo>
                <a:cubicBezTo>
                  <a:pt x="9628" y="18241"/>
                  <a:pt x="9800" y="18159"/>
                  <a:pt x="9892" y="18129"/>
                </a:cubicBezTo>
                <a:cubicBezTo>
                  <a:pt x="10048" y="18079"/>
                  <a:pt x="10383" y="17868"/>
                  <a:pt x="10600" y="17690"/>
                </a:cubicBezTo>
                <a:cubicBezTo>
                  <a:pt x="10650" y="17649"/>
                  <a:pt x="10734" y="17615"/>
                  <a:pt x="10785" y="17615"/>
                </a:cubicBezTo>
                <a:cubicBezTo>
                  <a:pt x="10836" y="17614"/>
                  <a:pt x="10937" y="17573"/>
                  <a:pt x="11010" y="17516"/>
                </a:cubicBezTo>
                <a:cubicBezTo>
                  <a:pt x="11084" y="17460"/>
                  <a:pt x="11323" y="17316"/>
                  <a:pt x="11538" y="17198"/>
                </a:cubicBezTo>
                <a:cubicBezTo>
                  <a:pt x="11754" y="17081"/>
                  <a:pt x="11978" y="16956"/>
                  <a:pt x="12036" y="16918"/>
                </a:cubicBezTo>
                <a:cubicBezTo>
                  <a:pt x="12094" y="16880"/>
                  <a:pt x="12336" y="16737"/>
                  <a:pt x="12574" y="16608"/>
                </a:cubicBezTo>
                <a:cubicBezTo>
                  <a:pt x="12813" y="16479"/>
                  <a:pt x="13191" y="16277"/>
                  <a:pt x="13415" y="16154"/>
                </a:cubicBezTo>
                <a:cubicBezTo>
                  <a:pt x="13640" y="16031"/>
                  <a:pt x="13923" y="15904"/>
                  <a:pt x="14046" y="15874"/>
                </a:cubicBezTo>
                <a:cubicBezTo>
                  <a:pt x="14212" y="15833"/>
                  <a:pt x="14272" y="15780"/>
                  <a:pt x="14272" y="15677"/>
                </a:cubicBezTo>
                <a:cubicBezTo>
                  <a:pt x="14272" y="15486"/>
                  <a:pt x="14363" y="15395"/>
                  <a:pt x="14610" y="15329"/>
                </a:cubicBezTo>
                <a:cubicBezTo>
                  <a:pt x="14726" y="15298"/>
                  <a:pt x="14904" y="15225"/>
                  <a:pt x="15005" y="15170"/>
                </a:cubicBezTo>
                <a:cubicBezTo>
                  <a:pt x="15296" y="15012"/>
                  <a:pt x="16799" y="14393"/>
                  <a:pt x="17267" y="14239"/>
                </a:cubicBezTo>
                <a:cubicBezTo>
                  <a:pt x="17426" y="14186"/>
                  <a:pt x="17793" y="14051"/>
                  <a:pt x="18082" y="13936"/>
                </a:cubicBezTo>
                <a:cubicBezTo>
                  <a:pt x="18371" y="13821"/>
                  <a:pt x="18677" y="13707"/>
                  <a:pt x="18764" y="13686"/>
                </a:cubicBezTo>
                <a:cubicBezTo>
                  <a:pt x="18851" y="13665"/>
                  <a:pt x="19025" y="13596"/>
                  <a:pt x="19149" y="13535"/>
                </a:cubicBezTo>
                <a:cubicBezTo>
                  <a:pt x="19272" y="13474"/>
                  <a:pt x="19579" y="13361"/>
                  <a:pt x="19831" y="13278"/>
                </a:cubicBezTo>
                <a:cubicBezTo>
                  <a:pt x="20273" y="13132"/>
                  <a:pt x="21059" y="12852"/>
                  <a:pt x="21600" y="12657"/>
                </a:cubicBezTo>
                <a:lnTo>
                  <a:pt x="21600" y="6458"/>
                </a:lnTo>
                <a:cubicBezTo>
                  <a:pt x="19563" y="3289"/>
                  <a:pt x="17506" y="970"/>
                  <a:pt x="16062" y="357"/>
                </a:cubicBezTo>
                <a:cubicBezTo>
                  <a:pt x="15632" y="175"/>
                  <a:pt x="15179" y="58"/>
                  <a:pt x="14738" y="17"/>
                </a:cubicBezTo>
                <a:close/>
              </a:path>
            </a:pathLst>
          </a:custGeom>
          <a:ln w="12700">
            <a:miter lim="400000"/>
          </a:ln>
        </p:spPr>
      </p:pic>
      <p:sp>
        <p:nvSpPr>
          <p:cNvPr id="26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259"/>
                                        </p:tgtEl>
                                        <p:attrNameLst>
                                          <p:attrName>style.visibility</p:attrName>
                                        </p:attrNameLst>
                                      </p:cBhvr>
                                      <p:to>
                                        <p:strVal val="visible"/>
                                      </p:to>
                                    </p:set>
                                    <p:animEffect filter="blinds(horizontal)" transition="in">
                                      <p:cBhvr>
                                        <p:cTn id="7" dur="500"/>
                                        <p:tgtEl>
                                          <p:spTgt spid="259"/>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260">
                                            <p:bg/>
                                          </p:spTgt>
                                        </p:tgtEl>
                                        <p:attrNameLst>
                                          <p:attrName>style.visibility</p:attrName>
                                        </p:attrNameLst>
                                      </p:cBhvr>
                                      <p:to>
                                        <p:strVal val="visible"/>
                                      </p:to>
                                    </p:set>
                                    <p:animEffect filter="blinds(horizontal)" transition="in">
                                      <p:cBhvr>
                                        <p:cTn id="11" dur="500"/>
                                        <p:tgtEl>
                                          <p:spTgt spid="260">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260">
                                            <p:txEl>
                                              <p:pRg st="0" end="0"/>
                                            </p:txEl>
                                          </p:spTgt>
                                        </p:tgtEl>
                                        <p:attrNameLst>
                                          <p:attrName>style.visibility</p:attrName>
                                        </p:attrNameLst>
                                      </p:cBhvr>
                                      <p:to>
                                        <p:strVal val="visible"/>
                                      </p:to>
                                    </p:set>
                                    <p:animEffect filter="blinds(horizontal)" transition="in">
                                      <p:cBhvr>
                                        <p:cTn id="14" dur="500"/>
                                        <p:tgtEl>
                                          <p:spTgt spid="26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260">
                                            <p:txEl>
                                              <p:pRg st="1" end="1"/>
                                            </p:txEl>
                                          </p:spTgt>
                                        </p:tgtEl>
                                        <p:attrNameLst>
                                          <p:attrName>style.visibility</p:attrName>
                                        </p:attrNameLst>
                                      </p:cBhvr>
                                      <p:to>
                                        <p:strVal val="visible"/>
                                      </p:to>
                                    </p:set>
                                    <p:animEffect filter="blinds(horizontal)" transition="in">
                                      <p:cBhvr>
                                        <p:cTn id="19" dur="500"/>
                                        <p:tgtEl>
                                          <p:spTgt spid="260">
                                            <p:txEl>
                                              <p:pRg st="1" end="1"/>
                                            </p:txEl>
                                          </p:spTgt>
                                        </p:tgtEl>
                                      </p:cBhvr>
                                    </p:animEffect>
                                  </p:childTnLst>
                                </p:cTn>
                              </p:par>
                            </p:childTnLst>
                          </p:cTn>
                        </p:par>
                        <p:par>
                          <p:cTn id="20" fill="hold">
                            <p:stCondLst>
                              <p:cond delay="500"/>
                            </p:stCondLst>
                            <p:childTnLst>
                              <p:par>
                                <p:cTn id="21" presetClass="entr" nodeType="afterEffect" presetSubtype="10" presetID="3" grpId="3" fill="hold">
                                  <p:stCondLst>
                                    <p:cond delay="500"/>
                                  </p:stCondLst>
                                  <p:iterate type="el" backwards="0">
                                    <p:tmAbs val="0"/>
                                  </p:iterate>
                                  <p:childTnLst>
                                    <p:set>
                                      <p:cBhvr>
                                        <p:cTn id="22" fill="hold"/>
                                        <p:tgtEl>
                                          <p:spTgt spid="261"/>
                                        </p:tgtEl>
                                        <p:attrNameLst>
                                          <p:attrName>style.visibility</p:attrName>
                                        </p:attrNameLst>
                                      </p:cBhvr>
                                      <p:to>
                                        <p:strVal val="visible"/>
                                      </p:to>
                                    </p:set>
                                    <p:animEffect filter="blinds(horizontal)" transition="in">
                                      <p:cBhvr>
                                        <p:cTn id="23" dur="1000"/>
                                        <p:tgtEl>
                                          <p:spTgt spid="261"/>
                                        </p:tgtEl>
                                      </p:cBhvr>
                                    </p:animEffect>
                                  </p:childTnLst>
                                </p:cTn>
                              </p:par>
                            </p:childTnLst>
                          </p:cTn>
                        </p:par>
                        <p:par>
                          <p:cTn id="24" fill="hold">
                            <p:stCondLst>
                              <p:cond delay="2000"/>
                            </p:stCondLst>
                            <p:childTnLst>
                              <p:par>
                                <p:cTn id="25" presetClass="entr" nodeType="afterEffect" presetSubtype="10" presetID="3" grpId="4" fill="hold">
                                  <p:stCondLst>
                                    <p:cond delay="500"/>
                                  </p:stCondLst>
                                  <p:iterate type="el" backwards="0">
                                    <p:tmAbs val="0"/>
                                  </p:iterate>
                                  <p:childTnLst>
                                    <p:set>
                                      <p:cBhvr>
                                        <p:cTn id="26" fill="hold"/>
                                        <p:tgtEl>
                                          <p:spTgt spid="262"/>
                                        </p:tgtEl>
                                        <p:attrNameLst>
                                          <p:attrName>style.visibility</p:attrName>
                                        </p:attrNameLst>
                                      </p:cBhvr>
                                      <p:to>
                                        <p:strVal val="visible"/>
                                      </p:to>
                                    </p:set>
                                    <p:animEffect filter="blinds(horizontal)" transition="in">
                                      <p:cBhvr>
                                        <p:cTn id="27" dur="1000"/>
                                        <p:tgtEl>
                                          <p:spTgt spid="262"/>
                                        </p:tgtEl>
                                      </p:cBhvr>
                                    </p:animEffect>
                                  </p:childTnLst>
                                </p:cTn>
                              </p:par>
                            </p:childTnLst>
                          </p:cTn>
                        </p:par>
                        <p:par>
                          <p:cTn id="28" fill="hold">
                            <p:stCondLst>
                              <p:cond delay="3500"/>
                            </p:stCondLst>
                            <p:childTnLst>
                              <p:par>
                                <p:cTn id="29" presetClass="entr" nodeType="afterEffect" presetSubtype="10" presetID="3" grpId="5" fill="hold">
                                  <p:stCondLst>
                                    <p:cond delay="500"/>
                                  </p:stCondLst>
                                  <p:iterate type="el" backwards="0">
                                    <p:tmAbs val="0"/>
                                  </p:iterate>
                                  <p:childTnLst>
                                    <p:set>
                                      <p:cBhvr>
                                        <p:cTn id="30" fill="hold"/>
                                        <p:tgtEl>
                                          <p:spTgt spid="263"/>
                                        </p:tgtEl>
                                        <p:attrNameLst>
                                          <p:attrName>style.visibility</p:attrName>
                                        </p:attrNameLst>
                                      </p:cBhvr>
                                      <p:to>
                                        <p:strVal val="visible"/>
                                      </p:to>
                                    </p:set>
                                    <p:animEffect filter="blinds(horizontal)" transition="in">
                                      <p:cBhvr>
                                        <p:cTn id="31" dur="1000"/>
                                        <p:tgtEl>
                                          <p:spTgt spid="263"/>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10" presetID="3" grpId="2" fill="hold">
                                  <p:stCondLst>
                                    <p:cond delay="0"/>
                                  </p:stCondLst>
                                  <p:iterate type="el" backwards="0">
                                    <p:tmAbs val="0"/>
                                  </p:iterate>
                                  <p:childTnLst>
                                    <p:set>
                                      <p:cBhvr>
                                        <p:cTn id="35" fill="hold"/>
                                        <p:tgtEl>
                                          <p:spTgt spid="260">
                                            <p:txEl>
                                              <p:pRg st="2" end="2"/>
                                            </p:txEl>
                                          </p:spTgt>
                                        </p:tgtEl>
                                        <p:attrNameLst>
                                          <p:attrName>style.visibility</p:attrName>
                                        </p:attrNameLst>
                                      </p:cBhvr>
                                      <p:to>
                                        <p:strVal val="visible"/>
                                      </p:to>
                                    </p:set>
                                    <p:animEffect filter="blinds(horizontal)" transition="in">
                                      <p:cBhvr>
                                        <p:cTn id="36" dur="500"/>
                                        <p:tgtEl>
                                          <p:spTgt spid="26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0" presetID="3" grpId="2" fill="hold">
                                  <p:stCondLst>
                                    <p:cond delay="0"/>
                                  </p:stCondLst>
                                  <p:iterate type="el" backwards="0">
                                    <p:tmAbs val="0"/>
                                  </p:iterate>
                                  <p:childTnLst>
                                    <p:set>
                                      <p:cBhvr>
                                        <p:cTn id="40" fill="hold"/>
                                        <p:tgtEl>
                                          <p:spTgt spid="260">
                                            <p:txEl>
                                              <p:pRg st="3" end="3"/>
                                            </p:txEl>
                                          </p:spTgt>
                                        </p:tgtEl>
                                        <p:attrNameLst>
                                          <p:attrName>style.visibility</p:attrName>
                                        </p:attrNameLst>
                                      </p:cBhvr>
                                      <p:to>
                                        <p:strVal val="visible"/>
                                      </p:to>
                                    </p:set>
                                    <p:animEffect filter="blinds(horizontal)" transition="in">
                                      <p:cBhvr>
                                        <p:cTn id="41" dur="500"/>
                                        <p:tgtEl>
                                          <p:spTgt spid="260">
                                            <p:txEl>
                                              <p:pRg st="3" end="3"/>
                                            </p:txEl>
                                          </p:spTgt>
                                        </p:tgtEl>
                                      </p:cBhvr>
                                    </p:animEffect>
                                  </p:childTnLst>
                                </p:cTn>
                              </p:par>
                            </p:childTnLst>
                          </p:cTn>
                        </p:par>
                        <p:par>
                          <p:cTn id="42" fill="hold">
                            <p:stCondLst>
                              <p:cond delay="500"/>
                            </p:stCondLst>
                            <p:childTnLst>
                              <p:par>
                                <p:cTn id="43" presetClass="entr" nodeType="afterEffect" presetSubtype="0" presetID="1" grpId="6" fill="hold">
                                  <p:stCondLst>
                                    <p:cond delay="0"/>
                                  </p:stCondLst>
                                  <p:iterate type="el" backwards="0">
                                    <p:tmAbs val="0"/>
                                  </p:iterate>
                                  <p:childTnLst>
                                    <p:set>
                                      <p:cBhvr>
                                        <p:cTn id="44" fill="hold"/>
                                        <p:tgtEl>
                                          <p:spTgt spid="2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2" grpId="4"/>
      <p:bldP build="whole" bldLvl="1" animBg="1" rev="0" advAuto="0" spid="259" grpId="1"/>
      <p:bldP build="whole" bldLvl="1" animBg="1" rev="0" advAuto="0" spid="263" grpId="5"/>
      <p:bldP build="whole" bldLvl="1" animBg="1" rev="0" advAuto="0" spid="264" grpId="6"/>
      <p:bldP build="whole" bldLvl="1" animBg="1" rev="0" advAuto="0" spid="261" grpId="3"/>
      <p:bldP build="p" bldLvl="1" animBg="1" rev="0" advAuto="0" spid="260"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 name="Préambule"/>
          <p:cNvSpPr txBox="1"/>
          <p:nvPr>
            <p:ph type="title" idx="4294967295"/>
          </p:nvPr>
        </p:nvSpPr>
        <p:spPr>
          <a:xfrm>
            <a:off x="533400" y="558800"/>
            <a:ext cx="2743200" cy="685800"/>
          </a:xfrm>
          <a:prstGeom prst="rect">
            <a:avLst/>
          </a:prstGeom>
        </p:spPr>
        <p:txBody>
          <a:bodyPr>
            <a:normAutofit fontScale="100000" lnSpcReduction="0"/>
          </a:bodyPr>
          <a:lstStyle>
            <a:lvl1pPr>
              <a:defRPr sz="3600"/>
            </a:lvl1pPr>
          </a:lstStyle>
          <a:p>
            <a:pPr/>
            <a:r>
              <a:t>Préambule</a:t>
            </a:r>
          </a:p>
        </p:txBody>
      </p:sp>
      <p:sp>
        <p:nvSpPr>
          <p:cNvPr id="75" name="Plus qu'une simple qualification et une signature sur le carnet de vol ou la licence, la qualification au vol de nuit avion est une phase d'émulation fascinante pour le pilote VFR.…"/>
          <p:cNvSpPr txBox="1"/>
          <p:nvPr>
            <p:ph type="body" idx="4294967295"/>
          </p:nvPr>
        </p:nvSpPr>
        <p:spPr>
          <a:xfrm>
            <a:off x="2819400" y="342899"/>
            <a:ext cx="6096000" cy="6172202"/>
          </a:xfrm>
          <a:prstGeom prst="rect">
            <a:avLst/>
          </a:prstGeom>
        </p:spPr>
        <p:txBody>
          <a:bodyPr>
            <a:normAutofit fontScale="100000" lnSpcReduction="0"/>
          </a:bodyPr>
          <a:lstStyle/>
          <a:p>
            <a:pPr>
              <a:buChar char="⦿"/>
              <a:defRPr sz="1400">
                <a:latin typeface="Franklin Gothic Book"/>
                <a:ea typeface="Franklin Gothic Book"/>
                <a:cs typeface="Franklin Gothic Book"/>
                <a:sym typeface="Franklin Gothic Book"/>
              </a:defRPr>
            </a:pPr>
          </a:p>
          <a:p>
            <a:pPr>
              <a:spcBef>
                <a:spcPts val="300"/>
              </a:spcBef>
              <a:buChar char="⦿"/>
              <a:defRPr sz="1600">
                <a:latin typeface="Franklin Gothic Book"/>
                <a:ea typeface="Franklin Gothic Book"/>
                <a:cs typeface="Franklin Gothic Book"/>
                <a:sym typeface="Franklin Gothic Book"/>
              </a:defRPr>
            </a:pPr>
            <a:r>
              <a:t>Plus qu'une simple qualification et une signature sur le carnet de vol ou la licence, la qualification au vol de nuit avion est une phase d'émulation fascinante pour le pilote VFR. </a:t>
            </a:r>
          </a:p>
          <a:p>
            <a:pPr>
              <a:spcBef>
                <a:spcPts val="2500"/>
              </a:spcBef>
              <a:buChar char="⦿"/>
              <a:defRPr sz="1600">
                <a:latin typeface="Franklin Gothic Book"/>
                <a:ea typeface="Franklin Gothic Book"/>
                <a:cs typeface="Franklin Gothic Book"/>
                <a:sym typeface="Franklin Gothic Book"/>
              </a:defRPr>
            </a:pPr>
            <a:r>
              <a:t>En effet, l'accession à cette qualification permettra, pendant le temps de la formation, de revoir et d'affiner les acquis du VFR de jour, mais aussi d'acquérir une réelle habilité au pilotage sans visibilité.</a:t>
            </a:r>
          </a:p>
          <a:p>
            <a:pPr>
              <a:spcBef>
                <a:spcPts val="2500"/>
              </a:spcBef>
              <a:buChar char="⦿"/>
              <a:defRPr sz="1600">
                <a:latin typeface="Franklin Gothic Book"/>
                <a:ea typeface="Franklin Gothic Book"/>
                <a:cs typeface="Franklin Gothic Book"/>
                <a:sym typeface="Franklin Gothic Book"/>
              </a:defRPr>
            </a:pPr>
            <a:r>
              <a:t>De plus, le pilote découvrira les particularités de la navigation VFR de nuit, qui lui apporteront grande rigueur et précision dans l'organisation et le suivi de sa route.</a:t>
            </a:r>
          </a:p>
          <a:p>
            <a:pPr>
              <a:spcBef>
                <a:spcPts val="2500"/>
              </a:spcBef>
              <a:buChar char="⦿"/>
              <a:defRPr sz="1600">
                <a:latin typeface="Franklin Gothic Book"/>
                <a:ea typeface="Franklin Gothic Book"/>
                <a:cs typeface="Franklin Gothic Book"/>
                <a:sym typeface="Franklin Gothic Book"/>
              </a:defRPr>
            </a:pPr>
            <a:r>
              <a:t>De nombreux aspects techniques et réglementaires spécifiques au vol de nuit éveilleront l'esprit du pilote et devront le conduire à une philosophie d'un pilotage « total » et réfléchi, dans lequel rien n'est laissé au hasard, où chaque point du parcours est prévu et revu pas à pas </a:t>
            </a:r>
            <a:r>
              <a:rPr i="1"/>
              <a:t>et, enfin</a:t>
            </a:r>
            <a:r>
              <a:rPr baseline="-30000" i="1"/>
              <a:t>,</a:t>
            </a:r>
            <a:r>
              <a:rPr i="1"/>
              <a:t> grande nouveauté pour le pilote VFR de jour,</a:t>
            </a:r>
            <a:r>
              <a:t> où le cerveau de la Machine - l'homme - est interpellé sur ses capacités mentales et physiques et aussi sur ses limites.</a:t>
            </a:r>
          </a:p>
        </p:txBody>
      </p:sp>
      <p:pic>
        <p:nvPicPr>
          <p:cNvPr id="76" name="NA00494_" descr="NA00494_"/>
          <p:cNvPicPr>
            <a:picLocks noChangeAspect="1"/>
          </p:cNvPicPr>
          <p:nvPr/>
        </p:nvPicPr>
        <p:blipFill>
          <a:blip r:embed="rId2">
            <a:extLst/>
          </a:blip>
          <a:stretch>
            <a:fillRect/>
          </a:stretch>
        </p:blipFill>
        <p:spPr>
          <a:xfrm>
            <a:off x="428625" y="2133600"/>
            <a:ext cx="1863725" cy="1863725"/>
          </a:xfrm>
          <a:prstGeom prst="rect">
            <a:avLst/>
          </a:prstGeom>
          <a:ln w="12700">
            <a:miter lim="400000"/>
          </a:ln>
        </p:spPr>
      </p:pic>
      <p:sp>
        <p:nvSpPr>
          <p:cNvPr id="7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74"/>
                                        </p:tgtEl>
                                        <p:attrNameLst>
                                          <p:attrName>style.visibility</p:attrName>
                                        </p:attrNameLst>
                                      </p:cBhvr>
                                      <p:to>
                                        <p:strVal val="visible"/>
                                      </p:to>
                                    </p:set>
                                    <p:animEffect filter="blinds(horizontal)" transition="in">
                                      <p:cBhvr>
                                        <p:cTn id="7" dur="500"/>
                                        <p:tgtEl>
                                          <p:spTgt spid="74"/>
                                        </p:tgtEl>
                                      </p:cBhvr>
                                    </p:animEffect>
                                  </p:childTnLst>
                                </p:cTn>
                              </p:par>
                            </p:childTnLst>
                          </p:cTn>
                        </p:par>
                        <p:par>
                          <p:cTn id="8" fill="hold">
                            <p:stCondLst>
                              <p:cond delay="1000"/>
                            </p:stCondLst>
                            <p:childTnLst>
                              <p:par>
                                <p:cTn id="9" presetClass="entr" nodeType="afterEffect" presetSubtype="10" presetID="3" grpId="2" fill="hold">
                                  <p:stCondLst>
                                    <p:cond delay="200"/>
                                  </p:stCondLst>
                                  <p:iterate type="el" backwards="0">
                                    <p:tmAbs val="0"/>
                                  </p:iterate>
                                  <p:childTnLst>
                                    <p:set>
                                      <p:cBhvr>
                                        <p:cTn id="10" fill="hold"/>
                                        <p:tgtEl>
                                          <p:spTgt spid="75">
                                            <p:bg/>
                                          </p:spTgt>
                                        </p:tgtEl>
                                        <p:attrNameLst>
                                          <p:attrName>style.visibility</p:attrName>
                                        </p:attrNameLst>
                                      </p:cBhvr>
                                      <p:to>
                                        <p:strVal val="visible"/>
                                      </p:to>
                                    </p:set>
                                    <p:animEffect filter="blinds(horizontal)" transition="in">
                                      <p:cBhvr>
                                        <p:cTn id="11" dur="200"/>
                                        <p:tgtEl>
                                          <p:spTgt spid="75">
                                            <p:bg/>
                                          </p:spTgt>
                                        </p:tgtEl>
                                      </p:cBhvr>
                                    </p:animEffect>
                                  </p:childTnLst>
                                </p:cTn>
                              </p:par>
                              <p:par>
                                <p:cTn id="12" presetClass="entr" nodeType="withEffect" presetSubtype="10" presetID="3" grpId="2" fill="hold">
                                  <p:stCondLst>
                                    <p:cond delay="200"/>
                                  </p:stCondLst>
                                  <p:iterate type="el" backwards="0">
                                    <p:tmAbs val="0"/>
                                  </p:iterate>
                                  <p:childTnLst>
                                    <p:set>
                                      <p:cBhvr>
                                        <p:cTn id="13" fill="hold"/>
                                        <p:tgtEl>
                                          <p:spTgt spid="75">
                                            <p:txEl>
                                              <p:pRg st="0" end="0"/>
                                            </p:txEl>
                                          </p:spTgt>
                                        </p:tgtEl>
                                        <p:attrNameLst>
                                          <p:attrName>style.visibility</p:attrName>
                                        </p:attrNameLst>
                                      </p:cBhvr>
                                      <p:to>
                                        <p:strVal val="visible"/>
                                      </p:to>
                                    </p:set>
                                    <p:animEffect filter="blinds(horizontal)" transition="in">
                                      <p:cBhvr>
                                        <p:cTn id="14" dur="200"/>
                                        <p:tgtEl>
                                          <p:spTgt spid="75">
                                            <p:txEl>
                                              <p:pRg st="0" end="0"/>
                                            </p:txEl>
                                          </p:spTgt>
                                        </p:tgtEl>
                                      </p:cBhvr>
                                    </p:animEffect>
                                  </p:childTnLst>
                                </p:cTn>
                              </p:par>
                            </p:childTnLst>
                          </p:cTn>
                        </p:par>
                        <p:par>
                          <p:cTn id="15" fill="hold">
                            <p:stCondLst>
                              <p:cond delay="1400"/>
                            </p:stCondLst>
                            <p:childTnLst>
                              <p:par>
                                <p:cTn id="16" presetClass="entr" nodeType="afterEffect" presetSubtype="10" presetID="3" grpId="2" fill="hold">
                                  <p:stCondLst>
                                    <p:cond delay="500"/>
                                  </p:stCondLst>
                                  <p:iterate type="el" backwards="0">
                                    <p:tmAbs val="0"/>
                                  </p:iterate>
                                  <p:childTnLst>
                                    <p:set>
                                      <p:cBhvr>
                                        <p:cTn id="17" fill="hold"/>
                                        <p:tgtEl>
                                          <p:spTgt spid="75">
                                            <p:txEl>
                                              <p:pRg st="1" end="1"/>
                                            </p:txEl>
                                          </p:spTgt>
                                        </p:tgtEl>
                                        <p:attrNameLst>
                                          <p:attrName>style.visibility</p:attrName>
                                        </p:attrNameLst>
                                      </p:cBhvr>
                                      <p:to>
                                        <p:strVal val="visible"/>
                                      </p:to>
                                    </p:set>
                                    <p:animEffect filter="blinds(horizontal)" transition="in">
                                      <p:cBhvr>
                                        <p:cTn id="18" dur="200"/>
                                        <p:tgtEl>
                                          <p:spTgt spid="7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0" presetID="3" grpId="2" fill="hold">
                                  <p:stCondLst>
                                    <p:cond delay="0"/>
                                  </p:stCondLst>
                                  <p:iterate type="el" backwards="0">
                                    <p:tmAbs val="0"/>
                                  </p:iterate>
                                  <p:childTnLst>
                                    <p:set>
                                      <p:cBhvr>
                                        <p:cTn id="22" fill="hold"/>
                                        <p:tgtEl>
                                          <p:spTgt spid="75">
                                            <p:txEl>
                                              <p:pRg st="2" end="2"/>
                                            </p:txEl>
                                          </p:spTgt>
                                        </p:tgtEl>
                                        <p:attrNameLst>
                                          <p:attrName>style.visibility</p:attrName>
                                        </p:attrNameLst>
                                      </p:cBhvr>
                                      <p:to>
                                        <p:strVal val="visible"/>
                                      </p:to>
                                    </p:set>
                                    <p:animEffect filter="blinds(horizontal)" transition="in">
                                      <p:cBhvr>
                                        <p:cTn id="23" dur="200"/>
                                        <p:tgtEl>
                                          <p:spTgt spid="7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0" presetID="3" grpId="2" fill="hold">
                                  <p:stCondLst>
                                    <p:cond delay="0"/>
                                  </p:stCondLst>
                                  <p:iterate type="el" backwards="0">
                                    <p:tmAbs val="0"/>
                                  </p:iterate>
                                  <p:childTnLst>
                                    <p:set>
                                      <p:cBhvr>
                                        <p:cTn id="27" fill="hold"/>
                                        <p:tgtEl>
                                          <p:spTgt spid="75">
                                            <p:txEl>
                                              <p:pRg st="3" end="3"/>
                                            </p:txEl>
                                          </p:spTgt>
                                        </p:tgtEl>
                                        <p:attrNameLst>
                                          <p:attrName>style.visibility</p:attrName>
                                        </p:attrNameLst>
                                      </p:cBhvr>
                                      <p:to>
                                        <p:strVal val="visible"/>
                                      </p:to>
                                    </p:set>
                                    <p:animEffect filter="blinds(horizontal)" transition="in">
                                      <p:cBhvr>
                                        <p:cTn id="28" dur="200"/>
                                        <p:tgtEl>
                                          <p:spTgt spid="7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0" presetID="3" grpId="2" fill="hold">
                                  <p:stCondLst>
                                    <p:cond delay="0"/>
                                  </p:stCondLst>
                                  <p:iterate type="el" backwards="0">
                                    <p:tmAbs val="0"/>
                                  </p:iterate>
                                  <p:childTnLst>
                                    <p:set>
                                      <p:cBhvr>
                                        <p:cTn id="32" fill="hold"/>
                                        <p:tgtEl>
                                          <p:spTgt spid="75">
                                            <p:txEl>
                                              <p:pRg st="4" end="4"/>
                                            </p:txEl>
                                          </p:spTgt>
                                        </p:tgtEl>
                                        <p:attrNameLst>
                                          <p:attrName>style.visibility</p:attrName>
                                        </p:attrNameLst>
                                      </p:cBhvr>
                                      <p:to>
                                        <p:strVal val="visible"/>
                                      </p:to>
                                    </p:set>
                                    <p:animEffect filter="blinds(horizontal)" transition="in">
                                      <p:cBhvr>
                                        <p:cTn id="33" dur="200"/>
                                        <p:tgtEl>
                                          <p:spTgt spid="75">
                                            <p:txEl>
                                              <p:pRg st="4" end="4"/>
                                            </p:txEl>
                                          </p:spTgt>
                                        </p:tgtEl>
                                      </p:cBhvr>
                                    </p:animEffect>
                                  </p:childTnLst>
                                </p:cTn>
                              </p:par>
                            </p:childTnLst>
                          </p:cTn>
                        </p:par>
                        <p:par>
                          <p:cTn id="34" fill="hold">
                            <p:stCondLst>
                              <p:cond delay="200"/>
                            </p:stCondLst>
                            <p:childTnLst>
                              <p:par>
                                <p:cTn id="35" presetClass="entr" nodeType="afterEffect" presetSubtype="0" presetID="1" grpId="3" fill="hold">
                                  <p:stCondLst>
                                    <p:cond delay="0"/>
                                  </p:stCondLst>
                                  <p:iterate type="el" backwards="0">
                                    <p:tmAbs val="0"/>
                                  </p:iterate>
                                  <p:childTnLst>
                                    <p:set>
                                      <p:cBhvr>
                                        <p:cTn id="36" fill="hold"/>
                                        <p:tgtEl>
                                          <p:spTgt spid="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5" grpId="2"/>
      <p:bldP build="whole" bldLvl="1" animBg="1" rev="0" advAuto="0" spid="77" grpId="3"/>
      <p:bldP build="whole" bldLvl="1" animBg="1" rev="0" advAuto="0" spid="74"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Feux de position (ou de navigation)"/>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Feux de position (ou de navigation)</a:t>
            </a:r>
          </a:p>
        </p:txBody>
      </p:sp>
      <p:sp>
        <p:nvSpPr>
          <p:cNvPr id="267" name="Ils permettent, grâce à leur couleur et leur disposition, de matérialiser la trajectoire des autres aéronefs:"/>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stStyle>
          <a:p>
            <a:pPr/>
            <a:r>
              <a:t>Ils permettent, grâce à leur couleur et leur disposition, de matérialiser la trajectoire des autres aéronefs:</a:t>
            </a:r>
          </a:p>
        </p:txBody>
      </p:sp>
      <p:grpSp>
        <p:nvGrpSpPr>
          <p:cNvPr id="295" name="Grouper"/>
          <p:cNvGrpSpPr/>
          <p:nvPr/>
        </p:nvGrpSpPr>
        <p:grpSpPr>
          <a:xfrm>
            <a:off x="2889838" y="3427738"/>
            <a:ext cx="3642652" cy="2243278"/>
            <a:chOff x="0" y="0"/>
            <a:chExt cx="3642650" cy="2243276"/>
          </a:xfrm>
        </p:grpSpPr>
        <p:sp>
          <p:nvSpPr>
            <p:cNvPr id="268" name="Figure"/>
            <p:cNvSpPr/>
            <p:nvPr/>
          </p:nvSpPr>
          <p:spPr>
            <a:xfrm flipH="1">
              <a:off x="1129486" y="1610624"/>
              <a:ext cx="1227936" cy="63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863"/>
                  </a:moveTo>
                  <a:cubicBezTo>
                    <a:pt x="20236" y="15171"/>
                    <a:pt x="15821" y="21599"/>
                    <a:pt x="10795" y="21600"/>
                  </a:cubicBezTo>
                  <a:cubicBezTo>
                    <a:pt x="5782" y="21600"/>
                    <a:pt x="1377" y="15207"/>
                    <a:pt x="0" y="5936"/>
                  </a:cubicBezTo>
                  <a:lnTo>
                    <a:pt x="10795" y="0"/>
                  </a:lnTo>
                  <a:close/>
                </a:path>
              </a:pathLst>
            </a:custGeom>
            <a:solidFill>
              <a:srgbClr val="FFFFFF"/>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grpSp>
          <p:nvGrpSpPr>
            <p:cNvPr id="279" name="Grouper"/>
            <p:cNvGrpSpPr/>
            <p:nvPr/>
          </p:nvGrpSpPr>
          <p:grpSpPr>
            <a:xfrm>
              <a:off x="1010925" y="379590"/>
              <a:ext cx="1446354" cy="1299573"/>
              <a:chOff x="0" y="0"/>
              <a:chExt cx="1446352" cy="1299571"/>
            </a:xfrm>
          </p:grpSpPr>
          <p:sp>
            <p:nvSpPr>
              <p:cNvPr id="269" name="Rectangle"/>
              <p:cNvSpPr/>
              <p:nvPr/>
            </p:nvSpPr>
            <p:spPr>
              <a:xfrm>
                <a:off x="0" y="432083"/>
                <a:ext cx="1446353" cy="214107"/>
              </a:xfrm>
              <a:prstGeom prst="rect">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270" name="Ovale"/>
              <p:cNvSpPr/>
              <p:nvPr/>
            </p:nvSpPr>
            <p:spPr>
              <a:xfrm>
                <a:off x="708110" y="0"/>
                <a:ext cx="33481" cy="174273"/>
              </a:xfrm>
              <a:prstGeom prst="ellipse">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271" name="Figure"/>
              <p:cNvSpPr/>
              <p:nvPr/>
            </p:nvSpPr>
            <p:spPr>
              <a:xfrm>
                <a:off x="617713" y="70815"/>
                <a:ext cx="215128" cy="11636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1" y="504"/>
                    </a:moveTo>
                    <a:lnTo>
                      <a:pt x="4205" y="36"/>
                    </a:lnTo>
                    <a:lnTo>
                      <a:pt x="17148" y="0"/>
                    </a:lnTo>
                    <a:lnTo>
                      <a:pt x="19374" y="468"/>
                    </a:lnTo>
                    <a:lnTo>
                      <a:pt x="21518" y="4712"/>
                    </a:lnTo>
                    <a:lnTo>
                      <a:pt x="21600" y="11726"/>
                    </a:lnTo>
                    <a:lnTo>
                      <a:pt x="15005" y="21600"/>
                    </a:lnTo>
                    <a:lnTo>
                      <a:pt x="6513" y="21564"/>
                    </a:lnTo>
                    <a:lnTo>
                      <a:pt x="0" y="11762"/>
                    </a:lnTo>
                    <a:lnTo>
                      <a:pt x="0" y="4784"/>
                    </a:lnTo>
                    <a:lnTo>
                      <a:pt x="2061" y="504"/>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72" name="Figure"/>
              <p:cNvSpPr/>
              <p:nvPr/>
            </p:nvSpPr>
            <p:spPr>
              <a:xfrm>
                <a:off x="615481" y="326414"/>
                <a:ext cx="219035" cy="124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050"/>
                    </a:moveTo>
                    <a:lnTo>
                      <a:pt x="4207" y="0"/>
                    </a:lnTo>
                    <a:lnTo>
                      <a:pt x="17151" y="337"/>
                    </a:lnTo>
                    <a:lnTo>
                      <a:pt x="21196" y="4387"/>
                    </a:lnTo>
                    <a:lnTo>
                      <a:pt x="21600" y="18056"/>
                    </a:lnTo>
                    <a:lnTo>
                      <a:pt x="15047" y="21600"/>
                    </a:lnTo>
                    <a:lnTo>
                      <a:pt x="6391" y="21263"/>
                    </a:lnTo>
                    <a:lnTo>
                      <a:pt x="162" y="17550"/>
                    </a:lnTo>
                    <a:lnTo>
                      <a:pt x="0" y="4050"/>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73" name="Figure"/>
              <p:cNvSpPr/>
              <p:nvPr/>
            </p:nvSpPr>
            <p:spPr>
              <a:xfrm>
                <a:off x="765584" y="450894"/>
                <a:ext cx="65584" cy="129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90" y="0"/>
                    </a:moveTo>
                    <a:lnTo>
                      <a:pt x="21600" y="21600"/>
                    </a:lnTo>
                    <a:lnTo>
                      <a:pt x="270" y="21600"/>
                    </a:lnTo>
                    <a:lnTo>
                      <a:pt x="0" y="4513"/>
                    </a:lnTo>
                    <a:lnTo>
                      <a:pt x="20790" y="0"/>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74" name="Figure"/>
              <p:cNvSpPr/>
              <p:nvPr/>
            </p:nvSpPr>
            <p:spPr>
              <a:xfrm>
                <a:off x="617155" y="455320"/>
                <a:ext cx="62798" cy="126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19" y="3655"/>
                    </a:moveTo>
                    <a:lnTo>
                      <a:pt x="21600" y="21102"/>
                    </a:lnTo>
                    <a:lnTo>
                      <a:pt x="281" y="21600"/>
                    </a:lnTo>
                    <a:lnTo>
                      <a:pt x="0" y="0"/>
                    </a:lnTo>
                    <a:lnTo>
                      <a:pt x="21319" y="3655"/>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75" name="Figure"/>
              <p:cNvSpPr/>
              <p:nvPr/>
            </p:nvSpPr>
            <p:spPr>
              <a:xfrm>
                <a:off x="612691" y="600823"/>
                <a:ext cx="49960" cy="103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8" y="404"/>
                    </a:moveTo>
                    <a:lnTo>
                      <a:pt x="21600" y="0"/>
                    </a:lnTo>
                    <a:lnTo>
                      <a:pt x="10977" y="21600"/>
                    </a:lnTo>
                    <a:lnTo>
                      <a:pt x="0" y="21600"/>
                    </a:lnTo>
                    <a:lnTo>
                      <a:pt x="708" y="404"/>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76" name="Figure"/>
              <p:cNvSpPr/>
              <p:nvPr/>
            </p:nvSpPr>
            <p:spPr>
              <a:xfrm>
                <a:off x="785673" y="603036"/>
                <a:ext cx="46051" cy="964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9" y="0"/>
                    </a:moveTo>
                    <a:lnTo>
                      <a:pt x="0" y="0"/>
                    </a:lnTo>
                    <a:lnTo>
                      <a:pt x="11571" y="21600"/>
                    </a:lnTo>
                    <a:lnTo>
                      <a:pt x="21600" y="21600"/>
                    </a:lnTo>
                    <a:lnTo>
                      <a:pt x="20829" y="0"/>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77" name="Rectangle"/>
              <p:cNvSpPr/>
              <p:nvPr/>
            </p:nvSpPr>
            <p:spPr>
              <a:xfrm>
                <a:off x="455333" y="1062229"/>
                <a:ext cx="550753" cy="118949"/>
              </a:xfrm>
              <a:prstGeom prst="rect">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278" name="Ovale"/>
              <p:cNvSpPr/>
              <p:nvPr/>
            </p:nvSpPr>
            <p:spPr>
              <a:xfrm>
                <a:off x="708668" y="1006905"/>
                <a:ext cx="35155" cy="292667"/>
              </a:xfrm>
              <a:prstGeom prst="ellipse">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sp>
          <p:nvSpPr>
            <p:cNvPr id="280" name="Figure"/>
            <p:cNvSpPr/>
            <p:nvPr/>
          </p:nvSpPr>
          <p:spPr>
            <a:xfrm flipH="1">
              <a:off x="195853" y="0"/>
              <a:ext cx="829761" cy="979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8114"/>
                    <a:pt x="21600" y="18125"/>
                  </a:cubicBezTo>
                  <a:cubicBezTo>
                    <a:pt x="21600" y="19292"/>
                    <a:pt x="21465" y="20455"/>
                    <a:pt x="21199" y="21600"/>
                  </a:cubicBezTo>
                  <a:lnTo>
                    <a:pt x="1" y="18125"/>
                  </a:lnTo>
                  <a:close/>
                </a:path>
              </a:pathLst>
            </a:custGeom>
            <a:solidFill>
              <a:srgbClr val="FC012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281" name="Figure"/>
            <p:cNvSpPr/>
            <p:nvPr/>
          </p:nvSpPr>
          <p:spPr>
            <a:xfrm>
              <a:off x="2443921" y="5272"/>
              <a:ext cx="829761" cy="984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8076"/>
                    <a:pt x="21600" y="18040"/>
                  </a:cubicBezTo>
                  <a:cubicBezTo>
                    <a:pt x="21600" y="19236"/>
                    <a:pt x="21457" y="20427"/>
                    <a:pt x="21175" y="21600"/>
                  </a:cubicBezTo>
                  <a:lnTo>
                    <a:pt x="1" y="18040"/>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282" name="Figure"/>
            <p:cNvSpPr/>
            <p:nvPr/>
          </p:nvSpPr>
          <p:spPr>
            <a:xfrm>
              <a:off x="1667511" y="1399741"/>
              <a:ext cx="126523" cy="1252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FFFF"/>
            </a:soli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nvGrpSpPr>
            <p:cNvPr id="288" name="Grouper"/>
            <p:cNvGrpSpPr/>
            <p:nvPr/>
          </p:nvGrpSpPr>
          <p:grpSpPr>
            <a:xfrm>
              <a:off x="1687980" y="1436644"/>
              <a:ext cx="71419" cy="78646"/>
              <a:chOff x="0" y="0"/>
              <a:chExt cx="71418" cy="78644"/>
            </a:xfrm>
          </p:grpSpPr>
          <p:sp>
            <p:nvSpPr>
              <p:cNvPr id="283" name="Figure"/>
              <p:cNvSpPr/>
              <p:nvPr/>
            </p:nvSpPr>
            <p:spPr>
              <a:xfrm>
                <a:off x="8830" y="-1"/>
                <a:ext cx="62589" cy="61943"/>
              </a:xfrm>
              <a:custGeom>
                <a:avLst/>
                <a:gdLst/>
                <a:ahLst/>
                <a:cxnLst>
                  <a:cxn ang="0">
                    <a:pos x="wd2" y="hd2"/>
                  </a:cxn>
                  <a:cxn ang="5400000">
                    <a:pos x="wd2" y="hd2"/>
                  </a:cxn>
                  <a:cxn ang="10800000">
                    <a:pos x="wd2" y="hd2"/>
                  </a:cxn>
                  <a:cxn ang="16200000">
                    <a:pos x="wd2" y="hd2"/>
                  </a:cxn>
                </a:cxnLst>
                <a:rect l="0" t="0" r="r" b="b"/>
                <a:pathLst>
                  <a:path w="21264" h="20623" fill="norm" stroke="1"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84" name="Cercle"/>
              <p:cNvSpPr/>
              <p:nvPr/>
            </p:nvSpPr>
            <p:spPr>
              <a:xfrm>
                <a:off x="10693" y="55206"/>
                <a:ext cx="10434" cy="10325"/>
              </a:xfrm>
              <a:prstGeom prst="ellipse">
                <a:avLst/>
              </a:pr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85" name="Cercle"/>
              <p:cNvSpPr/>
              <p:nvPr/>
            </p:nvSpPr>
            <p:spPr>
              <a:xfrm>
                <a:off x="4439" y="63587"/>
                <a:ext cx="9670" cy="9669"/>
              </a:xfrm>
              <a:prstGeom prst="ellipse">
                <a:avLst/>
              </a:pr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86" name="Cercle"/>
              <p:cNvSpPr/>
              <p:nvPr/>
            </p:nvSpPr>
            <p:spPr>
              <a:xfrm>
                <a:off x="0" y="68976"/>
                <a:ext cx="9669" cy="9669"/>
              </a:xfrm>
              <a:prstGeom prst="ellipse">
                <a:avLst/>
              </a:prstGeom>
              <a:solidFill>
                <a:srgbClr val="FFFFFF"/>
              </a:solid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87" name="Figure"/>
              <p:cNvSpPr/>
              <p:nvPr/>
            </p:nvSpPr>
            <p:spPr>
              <a:xfrm>
                <a:off x="11944" y="3343"/>
                <a:ext cx="57423" cy="527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12700" cap="flat">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grpSp>
        <p:sp>
          <p:nvSpPr>
            <p:cNvPr id="289" name="Ligne"/>
            <p:cNvSpPr/>
            <p:nvPr/>
          </p:nvSpPr>
          <p:spPr>
            <a:xfrm flipH="1">
              <a:off x="597452" y="486602"/>
              <a:ext cx="382857" cy="3801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noFill/>
            <a:ln w="19050" cap="flat">
              <a:solidFill>
                <a:srgbClr val="000000"/>
              </a:solidFill>
              <a:prstDash val="solid"/>
              <a:round/>
              <a:headEnd type="triangle" w="med" len="med"/>
              <a:tailEnd type="triangle" w="med" len="me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90" name="Ligne"/>
            <p:cNvSpPr/>
            <p:nvPr/>
          </p:nvSpPr>
          <p:spPr>
            <a:xfrm flipH="1" rot="5400000">
              <a:off x="2500403" y="402582"/>
              <a:ext cx="379309" cy="481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noFill/>
            <a:ln w="19050" cap="flat">
              <a:solidFill>
                <a:srgbClr val="000000"/>
              </a:solidFill>
              <a:prstDash val="solid"/>
              <a:round/>
              <a:headEnd type="triangle" w="med" len="med"/>
              <a:tailEnd type="triangle" w="med" len="med"/>
            </a:ln>
            <a:effectLst/>
          </p:spPr>
          <p:txBody>
            <a:bodyPr wrap="square" lIns="46037" tIns="46037" rIns="46037" bIns="46037" numCol="1" anchor="t">
              <a:noAutofit/>
            </a:bodyPr>
            <a:lstStyle/>
            <a:p>
              <a:pPr>
                <a:spcBef>
                  <a:spcPts val="400"/>
                </a:spcBef>
                <a:defRPr sz="1800">
                  <a:solidFill>
                    <a:srgbClr val="FFFFFF"/>
                  </a:solidFill>
                  <a:latin typeface="Calibri"/>
                  <a:ea typeface="Calibri"/>
                  <a:cs typeface="Calibri"/>
                  <a:sym typeface="Calibri"/>
                </a:defRPr>
              </a:pPr>
            </a:p>
          </p:txBody>
        </p:sp>
        <p:sp>
          <p:nvSpPr>
            <p:cNvPr id="291" name="Ligne"/>
            <p:cNvSpPr/>
            <p:nvPr/>
          </p:nvSpPr>
          <p:spPr>
            <a:xfrm flipH="1" rot="13542185">
              <a:off x="1600374" y="1496958"/>
              <a:ext cx="379310" cy="3837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noFill/>
            <a:ln w="19050" cap="flat">
              <a:solidFill>
                <a:srgbClr val="000000"/>
              </a:solidFill>
              <a:prstDash val="solid"/>
              <a:round/>
              <a:headEnd type="triangle" w="med" len="med"/>
              <a:tailEnd type="triangle" w="med" len="med"/>
            </a:ln>
            <a:effectLst/>
          </p:spPr>
          <p:txBody>
            <a:bodyPr wrap="square" lIns="46037" tIns="46037" rIns="46037" bIns="46037" numCol="1" anchor="t">
              <a:noAutofit/>
            </a:bodyPr>
            <a:lstStyle/>
            <a:p>
              <a:pPr>
                <a:spcBef>
                  <a:spcPts val="400"/>
                </a:spcBef>
                <a:defRPr sz="1800">
                  <a:solidFill>
                    <a:srgbClr val="FFFFFF"/>
                  </a:solidFill>
                </a:defRPr>
              </a:pPr>
            </a:p>
          </p:txBody>
        </p:sp>
        <p:sp>
          <p:nvSpPr>
            <p:cNvPr id="292" name="110°"/>
            <p:cNvSpPr txBox="1"/>
            <p:nvPr/>
          </p:nvSpPr>
          <p:spPr>
            <a:xfrm>
              <a:off x="0" y="420939"/>
              <a:ext cx="813903" cy="320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1285" tIns="41285" rIns="41285" bIns="41285" numCol="1" anchor="t">
              <a:noAutofit/>
            </a:bodyPr>
            <a:lstStyle>
              <a:lvl1pPr marL="342900" indent="-342900">
                <a:spcBef>
                  <a:spcPts val="1000"/>
                </a:spcBef>
                <a:buSzTx/>
                <a:buFont typeface="Wingdings"/>
                <a:buNone/>
                <a:defRPr b="1" sz="1800">
                  <a:solidFill>
                    <a:srgbClr val="FFFFFF"/>
                  </a:solidFill>
                  <a:latin typeface="Calibri"/>
                  <a:ea typeface="Calibri"/>
                  <a:cs typeface="Calibri"/>
                  <a:sym typeface="Calibri"/>
                </a:defRPr>
              </a:lvl1pPr>
            </a:lstStyle>
            <a:p>
              <a:pPr/>
              <a:r>
                <a:t>110°</a:t>
              </a:r>
            </a:p>
          </p:txBody>
        </p:sp>
        <p:sp>
          <p:nvSpPr>
            <p:cNvPr id="293" name="140°"/>
            <p:cNvSpPr txBox="1"/>
            <p:nvPr/>
          </p:nvSpPr>
          <p:spPr>
            <a:xfrm>
              <a:off x="1426233" y="1799001"/>
              <a:ext cx="65507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1285" tIns="41285" rIns="41285" bIns="41285" numCol="1" anchor="t">
              <a:noAutofit/>
            </a:bodyPr>
            <a:lstStyle>
              <a:lvl1pPr marL="342900" indent="-342900" algn="ctr">
                <a:spcBef>
                  <a:spcPts val="1000"/>
                </a:spcBef>
                <a:buSzTx/>
                <a:buFont typeface="Wingdings"/>
                <a:buNone/>
                <a:defRPr b="1" sz="1600">
                  <a:solidFill>
                    <a:srgbClr val="FFC000"/>
                  </a:solidFill>
                  <a:latin typeface="Calibri"/>
                  <a:ea typeface="Calibri"/>
                  <a:cs typeface="Calibri"/>
                  <a:sym typeface="Calibri"/>
                </a:defRPr>
              </a:lvl1pPr>
            </a:lstStyle>
            <a:p>
              <a:pPr/>
              <a:r>
                <a:t>140°</a:t>
              </a:r>
            </a:p>
          </p:txBody>
        </p:sp>
        <p:sp>
          <p:nvSpPr>
            <p:cNvPr id="294" name="110°"/>
            <p:cNvSpPr txBox="1"/>
            <p:nvPr/>
          </p:nvSpPr>
          <p:spPr>
            <a:xfrm>
              <a:off x="2892094" y="419555"/>
              <a:ext cx="750557"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1285" tIns="41285" rIns="41285" bIns="41285" numCol="1" anchor="t">
              <a:noAutofit/>
            </a:bodyPr>
            <a:lstStyle>
              <a:lvl1pPr marL="342900" indent="-342900">
                <a:spcBef>
                  <a:spcPts val="1000"/>
                </a:spcBef>
                <a:buSzTx/>
                <a:buFont typeface="Wingdings"/>
                <a:buNone/>
                <a:defRPr b="1" sz="1600">
                  <a:solidFill>
                    <a:srgbClr val="FFFFFF"/>
                  </a:solidFill>
                  <a:latin typeface="Calibri"/>
                  <a:ea typeface="Calibri"/>
                  <a:cs typeface="Calibri"/>
                  <a:sym typeface="Calibri"/>
                </a:defRPr>
              </a:lvl1pPr>
            </a:lstStyle>
            <a:p>
              <a:pPr/>
              <a:r>
                <a:t>110°</a:t>
              </a:r>
            </a:p>
          </p:txBody>
        </p:sp>
      </p:grpSp>
      <p:sp>
        <p:nvSpPr>
          <p:cNvPr id="29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266"/>
                                        </p:tgtEl>
                                        <p:attrNameLst>
                                          <p:attrName>style.visibility</p:attrName>
                                        </p:attrNameLst>
                                      </p:cBhvr>
                                      <p:to>
                                        <p:strVal val="visible"/>
                                      </p:to>
                                    </p:set>
                                    <p:animEffect filter="blinds(horizontal)" transition="in">
                                      <p:cBhvr>
                                        <p:cTn id="7" dur="500"/>
                                        <p:tgtEl>
                                          <p:spTgt spid="266"/>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267">
                                            <p:bg/>
                                          </p:spTgt>
                                        </p:tgtEl>
                                        <p:attrNameLst>
                                          <p:attrName>style.visibility</p:attrName>
                                        </p:attrNameLst>
                                      </p:cBhvr>
                                      <p:to>
                                        <p:strVal val="visible"/>
                                      </p:to>
                                    </p:set>
                                    <p:animEffect filter="blinds(horizontal)" transition="in">
                                      <p:cBhvr>
                                        <p:cTn id="11" dur="500"/>
                                        <p:tgtEl>
                                          <p:spTgt spid="267">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267">
                                            <p:txEl>
                                              <p:pRg st="0" end="0"/>
                                            </p:txEl>
                                          </p:spTgt>
                                        </p:tgtEl>
                                        <p:attrNameLst>
                                          <p:attrName>style.visibility</p:attrName>
                                        </p:attrNameLst>
                                      </p:cBhvr>
                                      <p:to>
                                        <p:strVal val="visible"/>
                                      </p:to>
                                    </p:set>
                                    <p:animEffect filter="blinds(horizontal)" transition="in">
                                      <p:cBhvr>
                                        <p:cTn id="14" dur="500"/>
                                        <p:tgtEl>
                                          <p:spTgt spid="267">
                                            <p:txEl>
                                              <p:pRg st="0" end="0"/>
                                            </p:txEl>
                                          </p:spTgt>
                                        </p:tgtEl>
                                      </p:cBhvr>
                                    </p:animEffect>
                                  </p:childTnLst>
                                </p:cTn>
                              </p:par>
                            </p:childTnLst>
                          </p:cTn>
                        </p:par>
                        <p:par>
                          <p:cTn id="15" fill="hold">
                            <p:stCondLst>
                              <p:cond delay="2000"/>
                            </p:stCondLst>
                            <p:childTnLst>
                              <p:par>
                                <p:cTn id="16" presetClass="entr" nodeType="afterEffect" presetSubtype="16" presetID="23" grpId="3" fill="hold">
                                  <p:stCondLst>
                                    <p:cond delay="0"/>
                                  </p:stCondLst>
                                  <p:iterate type="el" backwards="0">
                                    <p:tmAbs val="0"/>
                                  </p:iterate>
                                  <p:childTnLst>
                                    <p:set>
                                      <p:cBhvr>
                                        <p:cTn id="17" fill="hold"/>
                                        <p:tgtEl>
                                          <p:spTgt spid="295"/>
                                        </p:tgtEl>
                                        <p:attrNameLst>
                                          <p:attrName>style.visibility</p:attrName>
                                        </p:attrNameLst>
                                      </p:cBhvr>
                                      <p:to>
                                        <p:strVal val="visible"/>
                                      </p:to>
                                    </p:set>
                                    <p:anim calcmode="lin" valueType="num">
                                      <p:cBhvr>
                                        <p:cTn id="18" dur="2000" fill="hold"/>
                                        <p:tgtEl>
                                          <p:spTgt spid="295"/>
                                        </p:tgtEl>
                                        <p:attrNameLst>
                                          <p:attrName>ppt_w</p:attrName>
                                        </p:attrNameLst>
                                      </p:cBhvr>
                                      <p:tavLst>
                                        <p:tav tm="0">
                                          <p:val>
                                            <p:fltVal val="0"/>
                                          </p:val>
                                        </p:tav>
                                        <p:tav tm="100000">
                                          <p:val>
                                            <p:strVal val="#ppt_w"/>
                                          </p:val>
                                        </p:tav>
                                      </p:tavLst>
                                    </p:anim>
                                    <p:anim calcmode="lin" valueType="num">
                                      <p:cBhvr>
                                        <p:cTn id="19" dur="2000" fill="hold"/>
                                        <p:tgtEl>
                                          <p:spTgt spid="295"/>
                                        </p:tgtEl>
                                        <p:attrNameLst>
                                          <p:attrName>ppt_h</p:attrName>
                                        </p:attrNameLst>
                                      </p:cBhvr>
                                      <p:tavLst>
                                        <p:tav tm="0">
                                          <p:val>
                                            <p:fltVal val="0"/>
                                          </p:val>
                                        </p:tav>
                                        <p:tav tm="100000">
                                          <p:val>
                                            <p:strVal val="#ppt_h"/>
                                          </p:val>
                                        </p:tav>
                                      </p:tavLst>
                                    </p:anim>
                                  </p:childTnLst>
                                </p:cTn>
                              </p:par>
                            </p:childTnLst>
                          </p:cTn>
                        </p:par>
                        <p:par>
                          <p:cTn id="20" fill="hold">
                            <p:stCondLst>
                              <p:cond delay="4000"/>
                            </p:stCondLst>
                            <p:childTnLst>
                              <p:par>
                                <p:cTn id="21" presetClass="entr" nodeType="afterEffect" presetSubtype="0" presetID="1" grpId="4" fill="hold">
                                  <p:stCondLst>
                                    <p:cond delay="0"/>
                                  </p:stCondLst>
                                  <p:iterate type="el" backwards="0">
                                    <p:tmAbs val="0"/>
                                  </p:iterate>
                                  <p:childTnLst>
                                    <p:set>
                                      <p:cBhvr>
                                        <p:cTn id="22" fill="hold"/>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67" grpId="2"/>
      <p:bldP build="whole" bldLvl="1" animBg="1" rev="0" advAuto="0" spid="296" grpId="4"/>
      <p:bldP build="whole" bldLvl="1" animBg="1" rev="0" advAuto="0" spid="266" grpId="1"/>
      <p:bldP build="whole" bldLvl="1" animBg="1" rev="0" advAuto="0" spid="295" grpId="3"/>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Feux anti-collision"/>
          <p:cNvSpPr txBox="1"/>
          <p:nvPr>
            <p:ph type="title" idx="4294967295"/>
          </p:nvPr>
        </p:nvSpPr>
        <p:spPr>
          <a:xfrm>
            <a:off x="533400" y="558800"/>
            <a:ext cx="8026400" cy="711200"/>
          </a:xfrm>
          <a:prstGeom prst="rect">
            <a:avLst/>
          </a:prstGeom>
        </p:spPr>
        <p:txBody>
          <a:bodyPr>
            <a:normAutofit fontScale="100000" lnSpcReduction="0"/>
          </a:bodyPr>
          <a:lstStyle>
            <a:lvl1pPr>
              <a:defRPr sz="3600"/>
            </a:lvl1pPr>
          </a:lstStyle>
          <a:p>
            <a:pPr/>
            <a:r>
              <a:t>Feux anti-collision</a:t>
            </a:r>
          </a:p>
        </p:txBody>
      </p:sp>
      <p:sp>
        <p:nvSpPr>
          <p:cNvPr id="299" name="Ces feux de couleur rouge ou blanc  rayonnent tout azimuts de + 30° au dessus de l'avion et de -30° en dessous de l'avion.…"/>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20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Ces feux de couleur rouge ou blanc  rayonnent tout azimuts de + 30° au dessus de l'avion et de -30° en dessous de l'avion. </a:t>
            </a:r>
          </a:p>
          <a:p>
            <a:pPr marL="419100" indent="-382587">
              <a:spcBef>
                <a:spcPts val="20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Ce sont des feux clignotants. </a:t>
            </a:r>
          </a:p>
          <a:p>
            <a:pPr marL="419100" indent="-382587">
              <a:spcBef>
                <a:spcPts val="20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On distingue les ROTATINGS ou ANTICOLLISIONS (type gyrophare) et les STROBES (flashes blancs) qu'il est possible d'éteindre au sol à proximité d'autres avions pour ne pas en éblouir les pilotes. </a:t>
            </a:r>
          </a:p>
        </p:txBody>
      </p:sp>
      <p:sp>
        <p:nvSpPr>
          <p:cNvPr id="30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298"/>
                                        </p:tgtEl>
                                        <p:attrNameLst>
                                          <p:attrName>style.visibility</p:attrName>
                                        </p:attrNameLst>
                                      </p:cBhvr>
                                      <p:to>
                                        <p:strVal val="visible"/>
                                      </p:to>
                                    </p:set>
                                    <p:animEffect filter="blinds(horizontal)" transition="in">
                                      <p:cBhvr>
                                        <p:cTn id="7" dur="500"/>
                                        <p:tgtEl>
                                          <p:spTgt spid="298"/>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299">
                                            <p:bg/>
                                          </p:spTgt>
                                        </p:tgtEl>
                                        <p:attrNameLst>
                                          <p:attrName>style.visibility</p:attrName>
                                        </p:attrNameLst>
                                      </p:cBhvr>
                                      <p:to>
                                        <p:strVal val="visible"/>
                                      </p:to>
                                    </p:set>
                                    <p:animEffect filter="blinds(horizontal)" transition="in">
                                      <p:cBhvr>
                                        <p:cTn id="11" dur="500"/>
                                        <p:tgtEl>
                                          <p:spTgt spid="299">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299">
                                            <p:txEl>
                                              <p:pRg st="0" end="0"/>
                                            </p:txEl>
                                          </p:spTgt>
                                        </p:tgtEl>
                                        <p:attrNameLst>
                                          <p:attrName>style.visibility</p:attrName>
                                        </p:attrNameLst>
                                      </p:cBhvr>
                                      <p:to>
                                        <p:strVal val="visible"/>
                                      </p:to>
                                    </p:set>
                                    <p:animEffect filter="blinds(horizontal)" transition="in">
                                      <p:cBhvr>
                                        <p:cTn id="14" dur="500"/>
                                        <p:tgtEl>
                                          <p:spTgt spid="29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299">
                                            <p:txEl>
                                              <p:pRg st="1" end="1"/>
                                            </p:txEl>
                                          </p:spTgt>
                                        </p:tgtEl>
                                        <p:attrNameLst>
                                          <p:attrName>style.visibility</p:attrName>
                                        </p:attrNameLst>
                                      </p:cBhvr>
                                      <p:to>
                                        <p:strVal val="visible"/>
                                      </p:to>
                                    </p:set>
                                    <p:animEffect filter="blinds(horizontal)" transition="in">
                                      <p:cBhvr>
                                        <p:cTn id="19" dur="500"/>
                                        <p:tgtEl>
                                          <p:spTgt spid="29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299">
                                            <p:txEl>
                                              <p:pRg st="2" end="2"/>
                                            </p:txEl>
                                          </p:spTgt>
                                        </p:tgtEl>
                                        <p:attrNameLst>
                                          <p:attrName>style.visibility</p:attrName>
                                        </p:attrNameLst>
                                      </p:cBhvr>
                                      <p:to>
                                        <p:strVal val="visible"/>
                                      </p:to>
                                    </p:set>
                                    <p:animEffect filter="blinds(horizontal)" transition="in">
                                      <p:cBhvr>
                                        <p:cTn id="24" dur="500"/>
                                        <p:tgtEl>
                                          <p:spTgt spid="299">
                                            <p:txEl>
                                              <p:pRg st="2" end="2"/>
                                            </p:txEl>
                                          </p:spTgt>
                                        </p:tgtEl>
                                      </p:cBhvr>
                                    </p:animEffect>
                                  </p:childTnLst>
                                </p:cTn>
                              </p:par>
                            </p:childTnLst>
                          </p:cTn>
                        </p:par>
                        <p:par>
                          <p:cTn id="25" fill="hold">
                            <p:stCondLst>
                              <p:cond delay="500"/>
                            </p:stCondLst>
                            <p:childTnLst>
                              <p:par>
                                <p:cTn id="26" presetClass="entr" nodeType="afterEffect" presetSubtype="0" presetID="1" grpId="3" fill="hold">
                                  <p:stCondLst>
                                    <p:cond delay="0"/>
                                  </p:stCondLst>
                                  <p:iterate type="el" backwards="0">
                                    <p:tmAbs val="0"/>
                                  </p:iterate>
                                  <p:childTnLst>
                                    <p:set>
                                      <p:cBhvr>
                                        <p:cTn id="27" fill="hold"/>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99" grpId="2"/>
      <p:bldP build="whole" bldLvl="1" animBg="1" rev="0" advAuto="0" spid="298" grpId="1"/>
      <p:bldP build="whole" bldLvl="1" animBg="1" rev="0" advAuto="0" spid="300" grpId="3"/>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I:\AEROPYRENEES\COURS messud IFR et VFR nuit\ImageVDN33.jpg" descr="I:\AEROPYRENEES\COURS messud IFR et VFR nuit\ImageVDN33.jpg"/>
          <p:cNvPicPr>
            <a:picLocks noChangeAspect="1"/>
          </p:cNvPicPr>
          <p:nvPr/>
        </p:nvPicPr>
        <p:blipFill>
          <a:blip r:embed="rId2">
            <a:extLst/>
          </a:blip>
          <a:srcRect l="0" t="6955" r="0" b="0"/>
          <a:stretch>
            <a:fillRect/>
          </a:stretch>
        </p:blipFill>
        <p:spPr>
          <a:xfrm>
            <a:off x="7937" y="513916"/>
            <a:ext cx="8993188" cy="6271657"/>
          </a:xfrm>
          <a:prstGeom prst="rect">
            <a:avLst/>
          </a:prstGeom>
          <a:ln w="12700">
            <a:miter lim="400000"/>
          </a:ln>
        </p:spPr>
      </p:pic>
      <p:sp>
        <p:nvSpPr>
          <p:cNvPr id="303" name="Rectangle aux angles arrondis"/>
          <p:cNvSpPr/>
          <p:nvPr/>
        </p:nvSpPr>
        <p:spPr>
          <a:xfrm>
            <a:off x="0" y="6500812"/>
            <a:ext cx="2928938" cy="214313"/>
          </a:xfrm>
          <a:prstGeom prst="roundRect">
            <a:avLst>
              <a:gd name="adj" fmla="val 16667"/>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304" name="Quand il fait noir, seul l'éclairage de l'avion se voit, la cellule même est totalement invisible"/>
          <p:cNvSpPr txBox="1"/>
          <p:nvPr/>
        </p:nvSpPr>
        <p:spPr>
          <a:xfrm>
            <a:off x="2120666" y="4599098"/>
            <a:ext cx="5404007" cy="15408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140000"/>
              </a:lnSpc>
              <a:spcBef>
                <a:spcPts val="0"/>
              </a:spcBef>
              <a:buClrTx/>
              <a:buSzTx/>
              <a:buNone/>
              <a:defRPr sz="1200">
                <a:solidFill>
                  <a:srgbClr val="F6C343"/>
                </a:solidFill>
                <a:latin typeface="Franklin Gothic Book"/>
                <a:ea typeface="Franklin Gothic Book"/>
                <a:cs typeface="Franklin Gothic Book"/>
                <a:sym typeface="Franklin Gothic Book"/>
              </a:defRPr>
            </a:lvl1pPr>
          </a:lstStyle>
          <a:p>
            <a:pPr/>
            <a:r>
              <a:t>Quand il fait noir, seul l'éclairage de l'avion se voit, la cellule même est totalement invisible</a:t>
            </a:r>
          </a:p>
        </p:txBody>
      </p:sp>
      <p:sp>
        <p:nvSpPr>
          <p:cNvPr id="305" name="Éclairage de l'avion"/>
          <p:cNvSpPr txBox="1"/>
          <p:nvPr>
            <p:ph type="title" idx="4294967295"/>
          </p:nvPr>
        </p:nvSpPr>
        <p:spPr>
          <a:xfrm>
            <a:off x="533400" y="558800"/>
            <a:ext cx="6881529" cy="685800"/>
          </a:xfrm>
          <a:prstGeom prst="rect">
            <a:avLst/>
          </a:prstGeom>
        </p:spPr>
        <p:txBody>
          <a:bodyPr>
            <a:normAutofit fontScale="100000" lnSpcReduction="0"/>
          </a:bodyPr>
          <a:lstStyle>
            <a:lvl1pPr>
              <a:defRPr sz="3600">
                <a:solidFill>
                  <a:srgbClr val="A7A7A7"/>
                </a:solidFill>
              </a:defRPr>
            </a:lvl1pPr>
          </a:lstStyle>
          <a:p>
            <a:pPr/>
            <a:r>
              <a:t>Éclairage de l'avion</a:t>
            </a:r>
          </a:p>
        </p:txBody>
      </p:sp>
      <p:sp>
        <p:nvSpPr>
          <p:cNvPr id="30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I:\AEROPYRENEES\COURS messud IFR et VFR nuit\ImageVDN32.jpg" descr="I:\AEROPYRENEES\COURS messud IFR et VFR nuit\ImageVDN32.jpg"/>
          <p:cNvPicPr>
            <a:picLocks noChangeAspect="1"/>
          </p:cNvPicPr>
          <p:nvPr/>
        </p:nvPicPr>
        <p:blipFill>
          <a:blip r:embed="rId2">
            <a:extLst/>
          </a:blip>
          <a:srcRect l="0" t="8304" r="0" b="0"/>
          <a:stretch>
            <a:fillRect/>
          </a:stretch>
        </p:blipFill>
        <p:spPr>
          <a:xfrm>
            <a:off x="23812" y="584075"/>
            <a:ext cx="9129713" cy="6273925"/>
          </a:xfrm>
          <a:prstGeom prst="rect">
            <a:avLst/>
          </a:prstGeom>
          <a:ln w="12700">
            <a:miter lim="400000"/>
          </a:ln>
        </p:spPr>
      </p:pic>
      <p:sp>
        <p:nvSpPr>
          <p:cNvPr id="309" name="Rectangle aux angles arrondis"/>
          <p:cNvSpPr/>
          <p:nvPr/>
        </p:nvSpPr>
        <p:spPr>
          <a:xfrm>
            <a:off x="0" y="6572250"/>
            <a:ext cx="2928938" cy="214313"/>
          </a:xfrm>
          <a:prstGeom prst="roundRect">
            <a:avLst>
              <a:gd name="adj" fmla="val 16667"/>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310" name="Quand il fait sombre, l'éclairage de l'avion se voit nettement mais la cellule même est très peu visible"/>
          <p:cNvSpPr txBox="1"/>
          <p:nvPr/>
        </p:nvSpPr>
        <p:spPr>
          <a:xfrm>
            <a:off x="2233726" y="4566317"/>
            <a:ext cx="4413238" cy="154088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1" marL="0" indent="228600" algn="ctr">
              <a:lnSpc>
                <a:spcPct val="140000"/>
              </a:lnSpc>
              <a:spcBef>
                <a:spcPts val="0"/>
              </a:spcBef>
              <a:buClrTx/>
              <a:buSzTx/>
              <a:buNone/>
              <a:defRPr sz="1200">
                <a:solidFill>
                  <a:srgbClr val="F6C343"/>
                </a:solidFill>
                <a:latin typeface="Franklin Gothic Book"/>
                <a:ea typeface="Franklin Gothic Book"/>
                <a:cs typeface="Franklin Gothic Book"/>
                <a:sym typeface="Franklin Gothic Book"/>
              </a:defRPr>
            </a:pPr>
            <a:r>
              <a:t>Quand il fait sombre, l'éclairage de l'avion se voit nettement mais la cellule même est très peu visible</a:t>
            </a:r>
          </a:p>
        </p:txBody>
      </p:sp>
      <p:sp>
        <p:nvSpPr>
          <p:cNvPr id="311" name="Éclairage de l'avion"/>
          <p:cNvSpPr txBox="1"/>
          <p:nvPr>
            <p:ph type="title" idx="4294967295"/>
          </p:nvPr>
        </p:nvSpPr>
        <p:spPr>
          <a:xfrm>
            <a:off x="533400" y="558800"/>
            <a:ext cx="6881529" cy="685800"/>
          </a:xfrm>
          <a:prstGeom prst="rect">
            <a:avLst/>
          </a:prstGeom>
        </p:spPr>
        <p:txBody>
          <a:bodyPr>
            <a:normAutofit fontScale="100000" lnSpcReduction="0"/>
          </a:bodyPr>
          <a:lstStyle>
            <a:lvl1pPr>
              <a:defRPr sz="3600">
                <a:solidFill>
                  <a:srgbClr val="A7A7A7"/>
                </a:solidFill>
              </a:defRPr>
            </a:lvl1pPr>
          </a:lstStyle>
          <a:p>
            <a:pPr/>
            <a:r>
              <a:t>Éclairage de l'avion</a:t>
            </a:r>
          </a:p>
        </p:txBody>
      </p:sp>
      <p:sp>
        <p:nvSpPr>
          <p:cNvPr id="31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2"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I:\AEROPYRENEES\COURS messud IFR et VFR nuit\ImageVDN31.jpg" descr="I:\AEROPYRENEES\COURS messud IFR et VFR nuit\ImageVDN31.jpg"/>
          <p:cNvPicPr>
            <a:picLocks noChangeAspect="1"/>
          </p:cNvPicPr>
          <p:nvPr/>
        </p:nvPicPr>
        <p:blipFill>
          <a:blip r:embed="rId2">
            <a:extLst/>
          </a:blip>
          <a:srcRect l="0" t="8572" r="0" b="0"/>
          <a:stretch>
            <a:fillRect/>
          </a:stretch>
        </p:blipFill>
        <p:spPr>
          <a:xfrm>
            <a:off x="0" y="603883"/>
            <a:ext cx="9153525" cy="6271580"/>
          </a:xfrm>
          <a:prstGeom prst="rect">
            <a:avLst/>
          </a:prstGeom>
          <a:ln w="12700">
            <a:miter lim="400000"/>
          </a:ln>
        </p:spPr>
      </p:pic>
      <p:sp>
        <p:nvSpPr>
          <p:cNvPr id="315" name="Rectangle aux angles arrondis"/>
          <p:cNvSpPr/>
          <p:nvPr/>
        </p:nvSpPr>
        <p:spPr>
          <a:xfrm>
            <a:off x="0" y="6572250"/>
            <a:ext cx="2928938" cy="285750"/>
          </a:xfrm>
          <a:prstGeom prst="roundRect">
            <a:avLst>
              <a:gd name="adj" fmla="val 16667"/>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316" name="Éclairage de l'avion"/>
          <p:cNvSpPr txBox="1"/>
          <p:nvPr>
            <p:ph type="title" idx="4294967295"/>
          </p:nvPr>
        </p:nvSpPr>
        <p:spPr>
          <a:xfrm>
            <a:off x="533400" y="558800"/>
            <a:ext cx="6881529" cy="685800"/>
          </a:xfrm>
          <a:prstGeom prst="rect">
            <a:avLst/>
          </a:prstGeom>
        </p:spPr>
        <p:txBody>
          <a:bodyPr>
            <a:normAutofit fontScale="100000" lnSpcReduction="0"/>
          </a:bodyPr>
          <a:lstStyle>
            <a:lvl1pPr>
              <a:defRPr sz="3600">
                <a:solidFill>
                  <a:srgbClr val="A7A7A7"/>
                </a:solidFill>
              </a:defRPr>
            </a:lvl1pPr>
          </a:lstStyle>
          <a:p>
            <a:pPr/>
            <a:r>
              <a:t>Éclairage de l'avion</a:t>
            </a:r>
          </a:p>
        </p:txBody>
      </p:sp>
      <p:sp>
        <p:nvSpPr>
          <p:cNvPr id="31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7"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Quelques exercices (encore !)"/>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Quelques exercices (encore !)</a:t>
            </a:r>
          </a:p>
        </p:txBody>
      </p:sp>
      <p:sp>
        <p:nvSpPr>
          <p:cNvPr id="32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0"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Cet aéronef..."/>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Cet aéronef...</a:t>
            </a:r>
          </a:p>
        </p:txBody>
      </p:sp>
      <p:sp>
        <p:nvSpPr>
          <p:cNvPr id="323" name="... vient droit sur vous"/>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stStyle>
          <a:p>
            <a:pPr/>
            <a:r>
              <a:t>... vient droit sur vous</a:t>
            </a:r>
          </a:p>
        </p:txBody>
      </p:sp>
      <p:sp>
        <p:nvSpPr>
          <p:cNvPr id="324" name="Figure"/>
          <p:cNvSpPr/>
          <p:nvPr/>
        </p:nvSpPr>
        <p:spPr>
          <a:xfrm>
            <a:off x="5458723" y="3810000"/>
            <a:ext cx="381001" cy="30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0000"/>
          </a:solidFill>
          <a:ln>
            <a:solidFill>
              <a:srgbClr val="FFFFFF"/>
            </a:solidFill>
          </a:ln>
        </p:spPr>
        <p:txBody>
          <a:bodyPr lIns="46037" tIns="46037" rIns="46037" bIns="46037" anchor="ctr"/>
          <a:lstStyle/>
          <a:p>
            <a:pPr>
              <a:spcBef>
                <a:spcPts val="400"/>
              </a:spcBef>
              <a:defRPr sz="1800">
                <a:solidFill>
                  <a:srgbClr val="FFFFFF"/>
                </a:solidFill>
              </a:defRPr>
            </a:pPr>
          </a:p>
        </p:txBody>
      </p:sp>
      <p:sp>
        <p:nvSpPr>
          <p:cNvPr id="325" name="Figure"/>
          <p:cNvSpPr/>
          <p:nvPr/>
        </p:nvSpPr>
        <p:spPr>
          <a:xfrm>
            <a:off x="3556000" y="3810000"/>
            <a:ext cx="381000" cy="30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00FF00"/>
          </a:solidFill>
          <a:ln>
            <a:solidFill>
              <a:srgbClr val="FFFFFF"/>
            </a:solidFill>
          </a:ln>
        </p:spPr>
        <p:txBody>
          <a:bodyPr lIns="46037" tIns="46037" rIns="46037" bIns="46037" anchor="ctr"/>
          <a:lstStyle/>
          <a:p>
            <a:pPr>
              <a:spcBef>
                <a:spcPts val="400"/>
              </a:spcBef>
              <a:defRPr sz="1800">
                <a:solidFill>
                  <a:srgbClr val="FFFFFF"/>
                </a:solidFill>
              </a:defRPr>
            </a:pPr>
          </a:p>
        </p:txBody>
      </p:sp>
      <p:pic>
        <p:nvPicPr>
          <p:cNvPr id="326" name="Feux.png" descr="Feux.png"/>
          <p:cNvPicPr>
            <a:picLocks noChangeAspect="1"/>
          </p:cNvPicPr>
          <p:nvPr/>
        </p:nvPicPr>
        <p:blipFill>
          <a:blip r:embed="rId2">
            <a:extLst/>
          </a:blip>
          <a:stretch>
            <a:fillRect/>
          </a:stretch>
        </p:blipFill>
        <p:spPr>
          <a:xfrm>
            <a:off x="539364" y="5373126"/>
            <a:ext cx="1398949" cy="869486"/>
          </a:xfrm>
          <a:prstGeom prst="rect">
            <a:avLst/>
          </a:prstGeom>
          <a:ln w="12700">
            <a:miter lim="400000"/>
          </a:ln>
        </p:spPr>
      </p:pic>
      <p:sp>
        <p:nvSpPr>
          <p:cNvPr id="327" name="Coche de type dingbat"/>
          <p:cNvSpPr/>
          <p:nvPr/>
        </p:nvSpPr>
        <p:spPr>
          <a:xfrm>
            <a:off x="8890000" y="66167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animEffect filter="blinds(horizontal)" transition="in">
                                      <p:cBhvr>
                                        <p:cTn id="7" dur="1000"/>
                                        <p:tgtEl>
                                          <p:spTgt spid="323">
                                            <p:bg/>
                                          </p:spTgt>
                                        </p:tgtEl>
                                      </p:cBhvr>
                                    </p:animEffect>
                                  </p:childTnLst>
                                </p:cTn>
                              </p:par>
                              <p:par>
                                <p:cTn id="8" presetClass="entr" nodeType="withEffect" presetSubtype="10" presetID="3" grpId="1" fill="hold">
                                  <p:stCondLst>
                                    <p:cond delay="0"/>
                                  </p:stCondLst>
                                  <p:iterate type="el" backwards="0">
                                    <p:tmAbs val="0"/>
                                  </p:iterate>
                                  <p:childTnLst>
                                    <p:set>
                                      <p:cBhvr>
                                        <p:cTn id="9" fill="hold"/>
                                        <p:tgtEl>
                                          <p:spTgt spid="323">
                                            <p:txEl>
                                              <p:pRg st="0" end="0"/>
                                            </p:txEl>
                                          </p:spTgt>
                                        </p:tgtEl>
                                        <p:attrNameLst>
                                          <p:attrName>style.visibility</p:attrName>
                                        </p:attrNameLst>
                                      </p:cBhvr>
                                      <p:to>
                                        <p:strVal val="visible"/>
                                      </p:to>
                                    </p:set>
                                    <p:animEffect filter="blinds(horizontal)" transition="in">
                                      <p:cBhvr>
                                        <p:cTn id="10" dur="1000"/>
                                        <p:tgtEl>
                                          <p:spTgt spid="323">
                                            <p:txEl>
                                              <p:pRg st="0" end="0"/>
                                            </p:txEl>
                                          </p:spTgt>
                                        </p:tgtEl>
                                      </p:cBhvr>
                                    </p:animEffect>
                                  </p:childTnLst>
                                </p:cTn>
                              </p:par>
                            </p:childTnLst>
                          </p:cTn>
                        </p:par>
                        <p:par>
                          <p:cTn id="11" fill="hold">
                            <p:stCondLst>
                              <p:cond delay="1000"/>
                            </p:stCondLst>
                            <p:childTnLst>
                              <p:par>
                                <p:cTn id="12" presetClass="entr" nodeType="afterEffect" presetSubtype="10" presetID="3" grpId="2" fill="hold">
                                  <p:stCondLst>
                                    <p:cond delay="0"/>
                                  </p:stCondLst>
                                  <p:iterate type="el" backwards="0">
                                    <p:tmAbs val="0"/>
                                  </p:iterate>
                                  <p:childTnLst>
                                    <p:set>
                                      <p:cBhvr>
                                        <p:cTn id="13" fill="hold"/>
                                        <p:tgtEl>
                                          <p:spTgt spid="326"/>
                                        </p:tgtEl>
                                        <p:attrNameLst>
                                          <p:attrName>style.visibility</p:attrName>
                                        </p:attrNameLst>
                                      </p:cBhvr>
                                      <p:to>
                                        <p:strVal val="visible"/>
                                      </p:to>
                                    </p:set>
                                    <p:animEffect filter="blinds(horizontal)" transition="in">
                                      <p:cBhvr>
                                        <p:cTn id="14" dur="0"/>
                                        <p:tgtEl>
                                          <p:spTgt spid="326"/>
                                        </p:tgtEl>
                                      </p:cBhvr>
                                    </p:animEffect>
                                  </p:childTnLst>
                                </p:cTn>
                              </p:par>
                            </p:childTnLst>
                          </p:cTn>
                        </p:par>
                        <p:par>
                          <p:cTn id="15" fill="hold">
                            <p:stCondLst>
                              <p:cond delay="1000"/>
                            </p:stCondLst>
                            <p:childTnLst>
                              <p:par>
                                <p:cTn id="16" presetClass="entr" nodeType="afterEffect" presetSubtype="0" presetID="1" grpId="3" fill="hold">
                                  <p:stCondLst>
                                    <p:cond delay="0"/>
                                  </p:stCondLst>
                                  <p:iterate type="el" backwards="0">
                                    <p:tmAbs val="0"/>
                                  </p:iterate>
                                  <p:childTnLst>
                                    <p:set>
                                      <p:cBhvr>
                                        <p:cTn id="17" fill="hold"/>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23" grpId="1"/>
      <p:bldP build="whole" bldLvl="1" animBg="1" rev="0" advAuto="0" spid="326" grpId="2"/>
      <p:bldP build="whole" bldLvl="1" animBg="1" rev="0" advAuto="0" spid="327" grpId="3"/>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Cet aéronef..."/>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Cet aéronef...</a:t>
            </a:r>
          </a:p>
        </p:txBody>
      </p:sp>
      <p:sp>
        <p:nvSpPr>
          <p:cNvPr id="330" name="... est devant vous…"/>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 est devant vous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 suit la même direction que vous</a:t>
            </a:r>
          </a:p>
        </p:txBody>
      </p:sp>
      <p:sp>
        <p:nvSpPr>
          <p:cNvPr id="331" name="Figure"/>
          <p:cNvSpPr/>
          <p:nvPr/>
        </p:nvSpPr>
        <p:spPr>
          <a:xfrm>
            <a:off x="4445000" y="3810000"/>
            <a:ext cx="381000" cy="30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FFFF"/>
          </a:solidFill>
          <a:ln>
            <a:solidFill>
              <a:srgbClr val="FFFFFF"/>
            </a:solidFill>
          </a:ln>
        </p:spPr>
        <p:txBody>
          <a:bodyPr lIns="46037" tIns="46037" rIns="46037" bIns="46037" anchor="ctr"/>
          <a:lstStyle/>
          <a:p>
            <a:pPr>
              <a:spcBef>
                <a:spcPts val="400"/>
              </a:spcBef>
              <a:defRPr sz="1800">
                <a:solidFill>
                  <a:srgbClr val="FFFFFF"/>
                </a:solidFill>
              </a:defRPr>
            </a:pPr>
          </a:p>
        </p:txBody>
      </p:sp>
      <p:pic>
        <p:nvPicPr>
          <p:cNvPr id="332" name="Feux.png" descr="Feux.png"/>
          <p:cNvPicPr>
            <a:picLocks noChangeAspect="1"/>
          </p:cNvPicPr>
          <p:nvPr/>
        </p:nvPicPr>
        <p:blipFill>
          <a:blip r:embed="rId2">
            <a:extLst/>
          </a:blip>
          <a:stretch>
            <a:fillRect/>
          </a:stretch>
        </p:blipFill>
        <p:spPr>
          <a:xfrm>
            <a:off x="539364" y="5373126"/>
            <a:ext cx="1398949" cy="869486"/>
          </a:xfrm>
          <a:prstGeom prst="rect">
            <a:avLst/>
          </a:prstGeom>
          <a:ln w="12700">
            <a:miter lim="400000"/>
          </a:ln>
        </p:spPr>
      </p:pic>
      <p:sp>
        <p:nvSpPr>
          <p:cNvPr id="333" name="Coche de type dingbat"/>
          <p:cNvSpPr/>
          <p:nvPr/>
        </p:nvSpPr>
        <p:spPr>
          <a:xfrm>
            <a:off x="8890000" y="66294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330">
                                            <p:bg/>
                                          </p:spTgt>
                                        </p:tgtEl>
                                        <p:attrNameLst>
                                          <p:attrName>style.visibility</p:attrName>
                                        </p:attrNameLst>
                                      </p:cBhvr>
                                      <p:to>
                                        <p:strVal val="visible"/>
                                      </p:to>
                                    </p:set>
                                    <p:animEffect filter="blinds(horizontal)" transition="in">
                                      <p:cBhvr>
                                        <p:cTn id="7" dur="1000"/>
                                        <p:tgtEl>
                                          <p:spTgt spid="330">
                                            <p:bg/>
                                          </p:spTgt>
                                        </p:tgtEl>
                                      </p:cBhvr>
                                    </p:animEffect>
                                  </p:childTnLst>
                                </p:cTn>
                              </p:par>
                              <p:par>
                                <p:cTn id="8" presetClass="entr" nodeType="withEffect" presetSubtype="10" presetID="3" grpId="1" fill="hold">
                                  <p:stCondLst>
                                    <p:cond delay="0"/>
                                  </p:stCondLst>
                                  <p:iterate type="el" backwards="0">
                                    <p:tmAbs val="0"/>
                                  </p:iterate>
                                  <p:childTnLst>
                                    <p:set>
                                      <p:cBhvr>
                                        <p:cTn id="9" fill="hold"/>
                                        <p:tgtEl>
                                          <p:spTgt spid="330">
                                            <p:txEl>
                                              <p:pRg st="0" end="0"/>
                                            </p:txEl>
                                          </p:spTgt>
                                        </p:tgtEl>
                                        <p:attrNameLst>
                                          <p:attrName>style.visibility</p:attrName>
                                        </p:attrNameLst>
                                      </p:cBhvr>
                                      <p:to>
                                        <p:strVal val="visible"/>
                                      </p:to>
                                    </p:set>
                                    <p:animEffect filter="blinds(horizontal)" transition="in">
                                      <p:cBhvr>
                                        <p:cTn id="10" dur="1000"/>
                                        <p:tgtEl>
                                          <p:spTgt spid="3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0" presetID="3" grpId="1" fill="hold">
                                  <p:stCondLst>
                                    <p:cond delay="0"/>
                                  </p:stCondLst>
                                  <p:iterate type="el" backwards="0">
                                    <p:tmAbs val="0"/>
                                  </p:iterate>
                                  <p:childTnLst>
                                    <p:set>
                                      <p:cBhvr>
                                        <p:cTn id="14" fill="hold"/>
                                        <p:tgtEl>
                                          <p:spTgt spid="330">
                                            <p:txEl>
                                              <p:pRg st="1" end="1"/>
                                            </p:txEl>
                                          </p:spTgt>
                                        </p:tgtEl>
                                        <p:attrNameLst>
                                          <p:attrName>style.visibility</p:attrName>
                                        </p:attrNameLst>
                                      </p:cBhvr>
                                      <p:to>
                                        <p:strVal val="visible"/>
                                      </p:to>
                                    </p:set>
                                    <p:animEffect filter="blinds(horizontal)" transition="in">
                                      <p:cBhvr>
                                        <p:cTn id="15" dur="1000"/>
                                        <p:tgtEl>
                                          <p:spTgt spid="330">
                                            <p:txEl>
                                              <p:pRg st="1" end="1"/>
                                            </p:txEl>
                                          </p:spTgt>
                                        </p:tgtEl>
                                      </p:cBhvr>
                                    </p:animEffect>
                                  </p:childTnLst>
                                </p:cTn>
                              </p:par>
                            </p:childTnLst>
                          </p:cTn>
                        </p:par>
                        <p:par>
                          <p:cTn id="16" fill="hold">
                            <p:stCondLst>
                              <p:cond delay="1000"/>
                            </p:stCondLst>
                            <p:childTnLst>
                              <p:par>
                                <p:cTn id="17" presetClass="entr" nodeType="afterEffect" presetSubtype="10" presetID="3" grpId="2" fill="hold">
                                  <p:stCondLst>
                                    <p:cond delay="0"/>
                                  </p:stCondLst>
                                  <p:iterate type="el" backwards="0">
                                    <p:tmAbs val="0"/>
                                  </p:iterate>
                                  <p:childTnLst>
                                    <p:set>
                                      <p:cBhvr>
                                        <p:cTn id="18" fill="hold"/>
                                        <p:tgtEl>
                                          <p:spTgt spid="332"/>
                                        </p:tgtEl>
                                        <p:attrNameLst>
                                          <p:attrName>style.visibility</p:attrName>
                                        </p:attrNameLst>
                                      </p:cBhvr>
                                      <p:to>
                                        <p:strVal val="visible"/>
                                      </p:to>
                                    </p:set>
                                    <p:animEffect filter="blinds(horizontal)" transition="in">
                                      <p:cBhvr>
                                        <p:cTn id="19" dur="0"/>
                                        <p:tgtEl>
                                          <p:spTgt spid="332"/>
                                        </p:tgtEl>
                                      </p:cBhvr>
                                    </p:animEffect>
                                  </p:childTnLst>
                                </p:cTn>
                              </p:par>
                            </p:childTnLst>
                          </p:cTn>
                        </p:par>
                        <p:par>
                          <p:cTn id="20" fill="hold">
                            <p:stCondLst>
                              <p:cond delay="1000"/>
                            </p:stCondLst>
                            <p:childTnLst>
                              <p:par>
                                <p:cTn id="21" presetClass="entr" nodeType="afterEffect" presetSubtype="0" presetID="1" grpId="3" fill="hold">
                                  <p:stCondLst>
                                    <p:cond delay="0"/>
                                  </p:stCondLst>
                                  <p:iterate type="el" backwards="0">
                                    <p:tmAbs val="0"/>
                                  </p:iterate>
                                  <p:childTnLst>
                                    <p:set>
                                      <p:cBhvr>
                                        <p:cTn id="22" fill="hold"/>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30" grpId="1"/>
      <p:bldP build="whole" bldLvl="1" animBg="1" rev="0" advAuto="0" spid="333" grpId="3"/>
      <p:bldP build="whole" bldLvl="1" animBg="1" rev="0" advAuto="0" spid="332" grpId="2"/>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Cet aéronef..."/>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Cet aéronef...</a:t>
            </a:r>
          </a:p>
        </p:txBody>
      </p:sp>
      <p:sp>
        <p:nvSpPr>
          <p:cNvPr id="336" name="... se déplace de gauche à droite"/>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stStyle>
          <a:p>
            <a:pPr/>
            <a:r>
              <a:t>... se déplace de gauche à droite</a:t>
            </a:r>
          </a:p>
        </p:txBody>
      </p:sp>
      <p:sp>
        <p:nvSpPr>
          <p:cNvPr id="337" name="Figure"/>
          <p:cNvSpPr/>
          <p:nvPr/>
        </p:nvSpPr>
        <p:spPr>
          <a:xfrm>
            <a:off x="3556000" y="3810000"/>
            <a:ext cx="381000" cy="30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FFFF"/>
          </a:solidFill>
          <a:ln>
            <a:solidFill>
              <a:srgbClr val="FFFFFF"/>
            </a:solidFill>
          </a:ln>
        </p:spPr>
        <p:txBody>
          <a:bodyPr lIns="46037" tIns="46037" rIns="46037" bIns="46037" anchor="ctr"/>
          <a:lstStyle/>
          <a:p>
            <a:pPr>
              <a:spcBef>
                <a:spcPts val="400"/>
              </a:spcBef>
              <a:defRPr sz="1800">
                <a:solidFill>
                  <a:srgbClr val="FFFFFF"/>
                </a:solidFill>
              </a:defRPr>
            </a:pPr>
          </a:p>
        </p:txBody>
      </p:sp>
      <p:sp>
        <p:nvSpPr>
          <p:cNvPr id="338" name="Figure"/>
          <p:cNvSpPr/>
          <p:nvPr/>
        </p:nvSpPr>
        <p:spPr>
          <a:xfrm>
            <a:off x="5130800" y="3810000"/>
            <a:ext cx="381000" cy="30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00FF00"/>
          </a:solidFill>
          <a:ln>
            <a:solidFill>
              <a:srgbClr val="FFFFFF"/>
            </a:solidFill>
          </a:ln>
        </p:spPr>
        <p:txBody>
          <a:bodyPr lIns="46037" tIns="46037" rIns="46037" bIns="46037" anchor="ctr"/>
          <a:lstStyle/>
          <a:p>
            <a:pPr>
              <a:spcBef>
                <a:spcPts val="400"/>
              </a:spcBef>
              <a:defRPr sz="1800">
                <a:solidFill>
                  <a:srgbClr val="FFFFFF"/>
                </a:solidFill>
              </a:defRPr>
            </a:pPr>
          </a:p>
        </p:txBody>
      </p:sp>
      <p:pic>
        <p:nvPicPr>
          <p:cNvPr id="339" name="Feux.png" descr="Feux.png"/>
          <p:cNvPicPr>
            <a:picLocks noChangeAspect="1"/>
          </p:cNvPicPr>
          <p:nvPr/>
        </p:nvPicPr>
        <p:blipFill>
          <a:blip r:embed="rId2">
            <a:extLst/>
          </a:blip>
          <a:stretch>
            <a:fillRect/>
          </a:stretch>
        </p:blipFill>
        <p:spPr>
          <a:xfrm>
            <a:off x="539364" y="5373126"/>
            <a:ext cx="1398949" cy="869486"/>
          </a:xfrm>
          <a:prstGeom prst="rect">
            <a:avLst/>
          </a:prstGeom>
          <a:ln w="12700">
            <a:miter lim="400000"/>
          </a:ln>
        </p:spPr>
      </p:pic>
      <p:sp>
        <p:nvSpPr>
          <p:cNvPr id="340" name="Coche de type dingbat"/>
          <p:cNvSpPr/>
          <p:nvPr/>
        </p:nvSpPr>
        <p:spPr>
          <a:xfrm>
            <a:off x="8890000" y="66167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336">
                                            <p:bg/>
                                          </p:spTgt>
                                        </p:tgtEl>
                                        <p:attrNameLst>
                                          <p:attrName>style.visibility</p:attrName>
                                        </p:attrNameLst>
                                      </p:cBhvr>
                                      <p:to>
                                        <p:strVal val="visible"/>
                                      </p:to>
                                    </p:set>
                                    <p:animEffect filter="blinds(horizontal)" transition="in">
                                      <p:cBhvr>
                                        <p:cTn id="7" dur="1000"/>
                                        <p:tgtEl>
                                          <p:spTgt spid="336">
                                            <p:bg/>
                                          </p:spTgt>
                                        </p:tgtEl>
                                      </p:cBhvr>
                                    </p:animEffect>
                                  </p:childTnLst>
                                </p:cTn>
                              </p:par>
                              <p:par>
                                <p:cTn id="8" presetClass="entr" nodeType="withEffect" presetSubtype="10" presetID="3" grpId="1" fill="hold">
                                  <p:stCondLst>
                                    <p:cond delay="0"/>
                                  </p:stCondLst>
                                  <p:iterate type="el" backwards="0">
                                    <p:tmAbs val="0"/>
                                  </p:iterate>
                                  <p:childTnLst>
                                    <p:set>
                                      <p:cBhvr>
                                        <p:cTn id="9" fill="hold"/>
                                        <p:tgtEl>
                                          <p:spTgt spid="336">
                                            <p:txEl>
                                              <p:pRg st="0" end="0"/>
                                            </p:txEl>
                                          </p:spTgt>
                                        </p:tgtEl>
                                        <p:attrNameLst>
                                          <p:attrName>style.visibility</p:attrName>
                                        </p:attrNameLst>
                                      </p:cBhvr>
                                      <p:to>
                                        <p:strVal val="visible"/>
                                      </p:to>
                                    </p:set>
                                    <p:animEffect filter="blinds(horizontal)" transition="in">
                                      <p:cBhvr>
                                        <p:cTn id="10" dur="1000"/>
                                        <p:tgtEl>
                                          <p:spTgt spid="336">
                                            <p:txEl>
                                              <p:pRg st="0" end="0"/>
                                            </p:txEl>
                                          </p:spTgt>
                                        </p:tgtEl>
                                      </p:cBhvr>
                                    </p:animEffect>
                                  </p:childTnLst>
                                </p:cTn>
                              </p:par>
                            </p:childTnLst>
                          </p:cTn>
                        </p:par>
                        <p:par>
                          <p:cTn id="11" fill="hold">
                            <p:stCondLst>
                              <p:cond delay="1000"/>
                            </p:stCondLst>
                            <p:childTnLst>
                              <p:par>
                                <p:cTn id="12" presetClass="entr" nodeType="afterEffect" presetSubtype="10" presetID="3" grpId="2" fill="hold">
                                  <p:stCondLst>
                                    <p:cond delay="0"/>
                                  </p:stCondLst>
                                  <p:iterate type="el" backwards="0">
                                    <p:tmAbs val="0"/>
                                  </p:iterate>
                                  <p:childTnLst>
                                    <p:set>
                                      <p:cBhvr>
                                        <p:cTn id="13" fill="hold"/>
                                        <p:tgtEl>
                                          <p:spTgt spid="339"/>
                                        </p:tgtEl>
                                        <p:attrNameLst>
                                          <p:attrName>style.visibility</p:attrName>
                                        </p:attrNameLst>
                                      </p:cBhvr>
                                      <p:to>
                                        <p:strVal val="visible"/>
                                      </p:to>
                                    </p:set>
                                    <p:animEffect filter="blinds(horizontal)" transition="in">
                                      <p:cBhvr>
                                        <p:cTn id="14" dur="0"/>
                                        <p:tgtEl>
                                          <p:spTgt spid="339"/>
                                        </p:tgtEl>
                                      </p:cBhvr>
                                    </p:animEffect>
                                  </p:childTnLst>
                                </p:cTn>
                              </p:par>
                            </p:childTnLst>
                          </p:cTn>
                        </p:par>
                        <p:par>
                          <p:cTn id="15" fill="hold">
                            <p:stCondLst>
                              <p:cond delay="1000"/>
                            </p:stCondLst>
                            <p:childTnLst>
                              <p:par>
                                <p:cTn id="16" presetClass="entr" nodeType="afterEffect" presetSubtype="0" presetID="1" grpId="3" fill="hold">
                                  <p:stCondLst>
                                    <p:cond delay="0"/>
                                  </p:stCondLst>
                                  <p:iterate type="el" backwards="0">
                                    <p:tmAbs val="0"/>
                                  </p:iterate>
                                  <p:childTnLst>
                                    <p:set>
                                      <p:cBhvr>
                                        <p:cTn id="17" fill="hold"/>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3"/>
      <p:bldP build="p" bldLvl="1" animBg="1" rev="0" advAuto="0" spid="336" grpId="1"/>
      <p:bldP build="whole" bldLvl="1" animBg="1" rev="0" advAuto="0" spid="339" grpId="2"/>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Cet aéronef..."/>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Cet aéronef...</a:t>
            </a:r>
          </a:p>
        </p:txBody>
      </p:sp>
      <p:sp>
        <p:nvSpPr>
          <p:cNvPr id="343" name="... est devant vous en virage à droite"/>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stStyle>
          <a:p>
            <a:pPr/>
            <a:r>
              <a:t>... est devant vous en virage à droite</a:t>
            </a:r>
          </a:p>
        </p:txBody>
      </p:sp>
      <p:sp>
        <p:nvSpPr>
          <p:cNvPr id="344" name="Figure"/>
          <p:cNvSpPr/>
          <p:nvPr/>
        </p:nvSpPr>
        <p:spPr>
          <a:xfrm>
            <a:off x="4931755" y="4114800"/>
            <a:ext cx="381001" cy="30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FFFF"/>
          </a:solidFill>
          <a:ln>
            <a:solidFill>
              <a:srgbClr val="FFFFFF"/>
            </a:solidFill>
          </a:ln>
        </p:spPr>
        <p:txBody>
          <a:bodyPr lIns="46037" tIns="46037" rIns="46037" bIns="46037" anchor="ctr"/>
          <a:lstStyle/>
          <a:p>
            <a:pPr>
              <a:spcBef>
                <a:spcPts val="400"/>
              </a:spcBef>
              <a:defRPr sz="1800">
                <a:solidFill>
                  <a:srgbClr val="FFFFFF"/>
                </a:solidFill>
              </a:defRPr>
            </a:pPr>
          </a:p>
        </p:txBody>
      </p:sp>
      <p:sp>
        <p:nvSpPr>
          <p:cNvPr id="345" name="Figure"/>
          <p:cNvSpPr/>
          <p:nvPr/>
        </p:nvSpPr>
        <p:spPr>
          <a:xfrm>
            <a:off x="3560155" y="3806615"/>
            <a:ext cx="381001" cy="30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0000"/>
          </a:solidFill>
          <a:ln>
            <a:solidFill>
              <a:srgbClr val="FFFFFF"/>
            </a:solidFill>
          </a:ln>
        </p:spPr>
        <p:txBody>
          <a:bodyPr lIns="46037" tIns="46037" rIns="46037" bIns="46037" anchor="ctr"/>
          <a:lstStyle/>
          <a:p>
            <a:pPr>
              <a:spcBef>
                <a:spcPts val="400"/>
              </a:spcBef>
              <a:defRPr sz="1800">
                <a:solidFill>
                  <a:srgbClr val="FFFFFF"/>
                </a:solidFill>
              </a:defRPr>
            </a:pPr>
          </a:p>
        </p:txBody>
      </p:sp>
      <p:pic>
        <p:nvPicPr>
          <p:cNvPr id="346" name="Feux.png" descr="Feux.png"/>
          <p:cNvPicPr>
            <a:picLocks noChangeAspect="1"/>
          </p:cNvPicPr>
          <p:nvPr/>
        </p:nvPicPr>
        <p:blipFill>
          <a:blip r:embed="rId2">
            <a:extLst/>
          </a:blip>
          <a:stretch>
            <a:fillRect/>
          </a:stretch>
        </p:blipFill>
        <p:spPr>
          <a:xfrm>
            <a:off x="539364" y="5373126"/>
            <a:ext cx="1398949" cy="869486"/>
          </a:xfrm>
          <a:prstGeom prst="rect">
            <a:avLst/>
          </a:prstGeom>
          <a:ln w="12700">
            <a:miter lim="400000"/>
          </a:ln>
        </p:spPr>
      </p:pic>
      <p:sp>
        <p:nvSpPr>
          <p:cNvPr id="347" name="Coche de type dingbat"/>
          <p:cNvSpPr/>
          <p:nvPr/>
        </p:nvSpPr>
        <p:spPr>
          <a:xfrm>
            <a:off x="8890000" y="66548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343">
                                            <p:bg/>
                                          </p:spTgt>
                                        </p:tgtEl>
                                        <p:attrNameLst>
                                          <p:attrName>style.visibility</p:attrName>
                                        </p:attrNameLst>
                                      </p:cBhvr>
                                      <p:to>
                                        <p:strVal val="visible"/>
                                      </p:to>
                                    </p:set>
                                    <p:animEffect filter="blinds(horizontal)" transition="in">
                                      <p:cBhvr>
                                        <p:cTn id="7" dur="1000"/>
                                        <p:tgtEl>
                                          <p:spTgt spid="343">
                                            <p:bg/>
                                          </p:spTgt>
                                        </p:tgtEl>
                                      </p:cBhvr>
                                    </p:animEffect>
                                  </p:childTnLst>
                                </p:cTn>
                              </p:par>
                              <p:par>
                                <p:cTn id="8" presetClass="entr" nodeType="withEffect" presetSubtype="10" presetID="3" grpId="1" fill="hold">
                                  <p:stCondLst>
                                    <p:cond delay="0"/>
                                  </p:stCondLst>
                                  <p:iterate type="el" backwards="0">
                                    <p:tmAbs val="0"/>
                                  </p:iterate>
                                  <p:childTnLst>
                                    <p:set>
                                      <p:cBhvr>
                                        <p:cTn id="9" fill="hold"/>
                                        <p:tgtEl>
                                          <p:spTgt spid="343">
                                            <p:txEl>
                                              <p:pRg st="0" end="0"/>
                                            </p:txEl>
                                          </p:spTgt>
                                        </p:tgtEl>
                                        <p:attrNameLst>
                                          <p:attrName>style.visibility</p:attrName>
                                        </p:attrNameLst>
                                      </p:cBhvr>
                                      <p:to>
                                        <p:strVal val="visible"/>
                                      </p:to>
                                    </p:set>
                                    <p:animEffect filter="blinds(horizontal)" transition="in">
                                      <p:cBhvr>
                                        <p:cTn id="10" dur="1000"/>
                                        <p:tgtEl>
                                          <p:spTgt spid="343">
                                            <p:txEl>
                                              <p:pRg st="0" end="0"/>
                                            </p:txEl>
                                          </p:spTgt>
                                        </p:tgtEl>
                                      </p:cBhvr>
                                    </p:animEffect>
                                  </p:childTnLst>
                                </p:cTn>
                              </p:par>
                            </p:childTnLst>
                          </p:cTn>
                        </p:par>
                        <p:par>
                          <p:cTn id="11" fill="hold">
                            <p:stCondLst>
                              <p:cond delay="1000"/>
                            </p:stCondLst>
                            <p:childTnLst>
                              <p:par>
                                <p:cTn id="12" presetClass="entr" nodeType="afterEffect" presetSubtype="10" presetID="3" grpId="2" fill="hold">
                                  <p:stCondLst>
                                    <p:cond delay="0"/>
                                  </p:stCondLst>
                                  <p:iterate type="el" backwards="0">
                                    <p:tmAbs val="0"/>
                                  </p:iterate>
                                  <p:childTnLst>
                                    <p:set>
                                      <p:cBhvr>
                                        <p:cTn id="13" fill="hold"/>
                                        <p:tgtEl>
                                          <p:spTgt spid="346"/>
                                        </p:tgtEl>
                                        <p:attrNameLst>
                                          <p:attrName>style.visibility</p:attrName>
                                        </p:attrNameLst>
                                      </p:cBhvr>
                                      <p:to>
                                        <p:strVal val="visible"/>
                                      </p:to>
                                    </p:set>
                                    <p:animEffect filter="blinds(horizontal)" transition="in">
                                      <p:cBhvr>
                                        <p:cTn id="14" dur="0"/>
                                        <p:tgtEl>
                                          <p:spTgt spid="346"/>
                                        </p:tgtEl>
                                      </p:cBhvr>
                                    </p:animEffect>
                                  </p:childTnLst>
                                </p:cTn>
                              </p:par>
                            </p:childTnLst>
                          </p:cTn>
                        </p:par>
                        <p:par>
                          <p:cTn id="15" fill="hold">
                            <p:stCondLst>
                              <p:cond delay="1000"/>
                            </p:stCondLst>
                            <p:childTnLst>
                              <p:par>
                                <p:cTn id="16" presetClass="entr" nodeType="afterEffect" presetSubtype="0" presetID="1" grpId="3" fill="hold">
                                  <p:stCondLst>
                                    <p:cond delay="0"/>
                                  </p:stCondLst>
                                  <p:iterate type="el" backwards="0">
                                    <p:tmAbs val="0"/>
                                  </p:iterate>
                                  <p:childTnLst>
                                    <p:set>
                                      <p:cBhvr>
                                        <p:cTn id="17" fill="hold"/>
                                        <p:tgtEl>
                                          <p:spTgt spid="3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 grpId="3"/>
      <p:bldP build="whole" bldLvl="1" animBg="1" rev="0" advAuto="0" spid="346" grpId="2"/>
      <p:bldP build="p" bldLvl="1" animBg="1" rev="0" advAuto="0" spid="34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Rectangle"/>
          <p:cNvSpPr/>
          <p:nvPr/>
        </p:nvSpPr>
        <p:spPr>
          <a:xfrm>
            <a:off x="-1" y="-1"/>
            <a:ext cx="9144001" cy="6858001"/>
          </a:xfrm>
          <a:prstGeom prst="rect">
            <a:avLst/>
          </a:prstGeom>
          <a:solidFill>
            <a:srgbClr val="000000"/>
          </a:solidFill>
          <a:ln w="12700">
            <a:miter lim="400000"/>
          </a:ln>
        </p:spPr>
        <p:txBody>
          <a:bodyPr lIns="46037" tIns="46037" rIns="46037" bIns="46037"/>
          <a:lstStyle/>
          <a:p>
            <a:pPr>
              <a:buClrTx/>
              <a:buSzTx/>
              <a:buNone/>
            </a:pPr>
          </a:p>
        </p:txBody>
      </p:sp>
      <p:pic>
        <p:nvPicPr>
          <p:cNvPr id="80" name="Invitation VDN 230107 v1.1.pdf" descr="Invitation VDN 230107 v1.1.pdf"/>
          <p:cNvPicPr>
            <a:picLocks noChangeAspect="1"/>
          </p:cNvPicPr>
          <p:nvPr/>
        </p:nvPicPr>
        <p:blipFill>
          <a:blip r:embed="rId2">
            <a:extLst/>
          </a:blip>
          <a:stretch>
            <a:fillRect/>
          </a:stretch>
        </p:blipFill>
        <p:spPr>
          <a:xfrm>
            <a:off x="0" y="0"/>
            <a:ext cx="9144000" cy="6444344"/>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Cet aéronef..."/>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Cet aéronef...</a:t>
            </a:r>
          </a:p>
        </p:txBody>
      </p:sp>
      <p:sp>
        <p:nvSpPr>
          <p:cNvPr id="350" name="... vient sur vous en virage à gauche"/>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stStyle>
          <a:p>
            <a:pPr/>
            <a:r>
              <a:t>... vient sur vous en virage à gauche</a:t>
            </a:r>
          </a:p>
        </p:txBody>
      </p:sp>
      <p:sp>
        <p:nvSpPr>
          <p:cNvPr id="351" name="Figure"/>
          <p:cNvSpPr/>
          <p:nvPr/>
        </p:nvSpPr>
        <p:spPr>
          <a:xfrm>
            <a:off x="5308600" y="4114800"/>
            <a:ext cx="381000" cy="30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0000"/>
          </a:solidFill>
          <a:ln>
            <a:solidFill>
              <a:srgbClr val="FFFFFF"/>
            </a:solidFill>
          </a:ln>
        </p:spPr>
        <p:txBody>
          <a:bodyPr lIns="46037" tIns="46037" rIns="46037" bIns="46037" anchor="ctr"/>
          <a:lstStyle/>
          <a:p>
            <a:pPr>
              <a:spcBef>
                <a:spcPts val="400"/>
              </a:spcBef>
              <a:defRPr sz="1800">
                <a:solidFill>
                  <a:srgbClr val="FFFFFF"/>
                </a:solidFill>
              </a:defRPr>
            </a:pPr>
          </a:p>
        </p:txBody>
      </p:sp>
      <p:sp>
        <p:nvSpPr>
          <p:cNvPr id="352" name="Figure"/>
          <p:cNvSpPr/>
          <p:nvPr/>
        </p:nvSpPr>
        <p:spPr>
          <a:xfrm>
            <a:off x="3556000" y="3810000"/>
            <a:ext cx="381000" cy="30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00FF00"/>
          </a:solidFill>
          <a:ln>
            <a:solidFill>
              <a:srgbClr val="FFFFFF"/>
            </a:solidFill>
          </a:ln>
        </p:spPr>
        <p:txBody>
          <a:bodyPr lIns="46037" tIns="46037" rIns="46037" bIns="46037" anchor="ctr"/>
          <a:lstStyle/>
          <a:p>
            <a:pPr>
              <a:spcBef>
                <a:spcPts val="400"/>
              </a:spcBef>
              <a:defRPr sz="1800">
                <a:solidFill>
                  <a:srgbClr val="FFFFFF"/>
                </a:solidFill>
              </a:defRPr>
            </a:pPr>
          </a:p>
        </p:txBody>
      </p:sp>
      <p:pic>
        <p:nvPicPr>
          <p:cNvPr id="353" name="Feux.png" descr="Feux.png"/>
          <p:cNvPicPr>
            <a:picLocks noChangeAspect="1"/>
          </p:cNvPicPr>
          <p:nvPr/>
        </p:nvPicPr>
        <p:blipFill>
          <a:blip r:embed="rId2">
            <a:extLst/>
          </a:blip>
          <a:stretch>
            <a:fillRect/>
          </a:stretch>
        </p:blipFill>
        <p:spPr>
          <a:xfrm>
            <a:off x="539364" y="5373126"/>
            <a:ext cx="1398949" cy="869486"/>
          </a:xfrm>
          <a:prstGeom prst="rect">
            <a:avLst/>
          </a:prstGeom>
          <a:ln w="12700">
            <a:miter lim="400000"/>
          </a:ln>
        </p:spPr>
      </p:pic>
      <p:sp>
        <p:nvSpPr>
          <p:cNvPr id="35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350">
                                            <p:bg/>
                                          </p:spTgt>
                                        </p:tgtEl>
                                        <p:attrNameLst>
                                          <p:attrName>style.visibility</p:attrName>
                                        </p:attrNameLst>
                                      </p:cBhvr>
                                      <p:to>
                                        <p:strVal val="visible"/>
                                      </p:to>
                                    </p:set>
                                    <p:animEffect filter="blinds(horizontal)" transition="in">
                                      <p:cBhvr>
                                        <p:cTn id="7" dur="1000"/>
                                        <p:tgtEl>
                                          <p:spTgt spid="350">
                                            <p:bg/>
                                          </p:spTgt>
                                        </p:tgtEl>
                                      </p:cBhvr>
                                    </p:animEffect>
                                  </p:childTnLst>
                                </p:cTn>
                              </p:par>
                              <p:par>
                                <p:cTn id="8" presetClass="entr" nodeType="withEffect" presetSubtype="10" presetID="3" grpId="1" fill="hold">
                                  <p:stCondLst>
                                    <p:cond delay="0"/>
                                  </p:stCondLst>
                                  <p:iterate type="el" backwards="0">
                                    <p:tmAbs val="0"/>
                                  </p:iterate>
                                  <p:childTnLst>
                                    <p:set>
                                      <p:cBhvr>
                                        <p:cTn id="9" fill="hold"/>
                                        <p:tgtEl>
                                          <p:spTgt spid="350">
                                            <p:txEl>
                                              <p:pRg st="0" end="0"/>
                                            </p:txEl>
                                          </p:spTgt>
                                        </p:tgtEl>
                                        <p:attrNameLst>
                                          <p:attrName>style.visibility</p:attrName>
                                        </p:attrNameLst>
                                      </p:cBhvr>
                                      <p:to>
                                        <p:strVal val="visible"/>
                                      </p:to>
                                    </p:set>
                                    <p:animEffect filter="blinds(horizontal)" transition="in">
                                      <p:cBhvr>
                                        <p:cTn id="10" dur="1000"/>
                                        <p:tgtEl>
                                          <p:spTgt spid="350">
                                            <p:txEl>
                                              <p:pRg st="0" end="0"/>
                                            </p:txEl>
                                          </p:spTgt>
                                        </p:tgtEl>
                                      </p:cBhvr>
                                    </p:animEffect>
                                  </p:childTnLst>
                                </p:cTn>
                              </p:par>
                            </p:childTnLst>
                          </p:cTn>
                        </p:par>
                        <p:par>
                          <p:cTn id="11" fill="hold">
                            <p:stCondLst>
                              <p:cond delay="1000"/>
                            </p:stCondLst>
                            <p:childTnLst>
                              <p:par>
                                <p:cTn id="12" presetClass="entr" nodeType="afterEffect" presetSubtype="10" presetID="3" grpId="2" fill="hold">
                                  <p:stCondLst>
                                    <p:cond delay="0"/>
                                  </p:stCondLst>
                                  <p:iterate type="el" backwards="0">
                                    <p:tmAbs val="0"/>
                                  </p:iterate>
                                  <p:childTnLst>
                                    <p:set>
                                      <p:cBhvr>
                                        <p:cTn id="13" fill="hold"/>
                                        <p:tgtEl>
                                          <p:spTgt spid="353"/>
                                        </p:tgtEl>
                                        <p:attrNameLst>
                                          <p:attrName>style.visibility</p:attrName>
                                        </p:attrNameLst>
                                      </p:cBhvr>
                                      <p:to>
                                        <p:strVal val="visible"/>
                                      </p:to>
                                    </p:set>
                                    <p:animEffect filter="blinds(horizontal)" transition="in">
                                      <p:cBhvr>
                                        <p:cTn id="14" dur="0"/>
                                        <p:tgtEl>
                                          <p:spTgt spid="353"/>
                                        </p:tgtEl>
                                      </p:cBhvr>
                                    </p:animEffect>
                                  </p:childTnLst>
                                </p:cTn>
                              </p:par>
                            </p:childTnLst>
                          </p:cTn>
                        </p:par>
                        <p:par>
                          <p:cTn id="15" fill="hold">
                            <p:stCondLst>
                              <p:cond delay="1000"/>
                            </p:stCondLst>
                            <p:childTnLst>
                              <p:par>
                                <p:cTn id="16" presetClass="entr" nodeType="afterEffect" presetSubtype="0" presetID="1" grpId="3" fill="hold">
                                  <p:stCondLst>
                                    <p:cond delay="0"/>
                                  </p:stCondLst>
                                  <p:iterate type="el" backwards="0">
                                    <p:tmAbs val="0"/>
                                  </p:iterate>
                                  <p:childTnLst>
                                    <p:set>
                                      <p:cBhvr>
                                        <p:cTn id="17" fill="hold"/>
                                        <p:tgtEl>
                                          <p:spTgt spid="3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50" grpId="1"/>
      <p:bldP build="whole" bldLvl="1" animBg="1" rev="0" advAuto="0" spid="353" grpId="2"/>
      <p:bldP build="whole" bldLvl="1" animBg="1" rev="0" advAuto="0" spid="354" grpId="3"/>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Cet aéronef..."/>
          <p:cNvSpPr txBox="1"/>
          <p:nvPr>
            <p:ph type="title" idx="4294967295"/>
          </p:nvPr>
        </p:nvSpPr>
        <p:spPr>
          <a:xfrm>
            <a:off x="533400" y="558800"/>
            <a:ext cx="6881529" cy="685800"/>
          </a:xfrm>
          <a:prstGeom prst="rect">
            <a:avLst/>
          </a:prstGeom>
        </p:spPr>
        <p:txBody>
          <a:bodyPr>
            <a:normAutofit fontScale="100000" lnSpcReduction="0"/>
          </a:bodyPr>
          <a:lstStyle>
            <a:lvl1pPr>
              <a:defRPr sz="3600"/>
            </a:lvl1pPr>
          </a:lstStyle>
          <a:p>
            <a:pPr/>
            <a:r>
              <a:t>Cet aéronef...</a:t>
            </a:r>
          </a:p>
        </p:txBody>
      </p:sp>
      <p:sp>
        <p:nvSpPr>
          <p:cNvPr id="357" name="...se déplace de droite à gauche"/>
          <p:cNvSpPr txBox="1"/>
          <p:nvPr/>
        </p:nvSpPr>
        <p:spPr>
          <a:xfrm>
            <a:off x="2362200" y="1676400"/>
            <a:ext cx="6553200"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stStyle>
          <a:p>
            <a:pPr/>
            <a:r>
              <a:t>...se déplace de droite à gauche</a:t>
            </a:r>
          </a:p>
        </p:txBody>
      </p:sp>
      <p:sp>
        <p:nvSpPr>
          <p:cNvPr id="358" name="Figure"/>
          <p:cNvSpPr/>
          <p:nvPr/>
        </p:nvSpPr>
        <p:spPr>
          <a:xfrm>
            <a:off x="3556000" y="3810000"/>
            <a:ext cx="381000" cy="30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0000"/>
          </a:solidFill>
          <a:ln>
            <a:solidFill>
              <a:srgbClr val="FFFFFF"/>
            </a:solidFill>
          </a:ln>
        </p:spPr>
        <p:txBody>
          <a:bodyPr lIns="46037" tIns="46037" rIns="46037" bIns="46037" anchor="ctr"/>
          <a:lstStyle/>
          <a:p>
            <a:pPr>
              <a:spcBef>
                <a:spcPts val="400"/>
              </a:spcBef>
              <a:defRPr sz="1800">
                <a:solidFill>
                  <a:srgbClr val="FFFFFF"/>
                </a:solidFill>
              </a:defRPr>
            </a:pPr>
          </a:p>
        </p:txBody>
      </p:sp>
      <p:sp>
        <p:nvSpPr>
          <p:cNvPr id="359" name="Figure"/>
          <p:cNvSpPr/>
          <p:nvPr/>
        </p:nvSpPr>
        <p:spPr>
          <a:xfrm>
            <a:off x="5461000" y="3810000"/>
            <a:ext cx="381000" cy="30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7242" y="9250"/>
                </a:lnTo>
                <a:lnTo>
                  <a:pt x="17242" y="12350"/>
                </a:lnTo>
                <a:close/>
                <a:moveTo>
                  <a:pt x="18436" y="3163"/>
                </a:moveTo>
                <a:lnTo>
                  <a:pt x="14259" y="5149"/>
                </a:lnTo>
                <a:lnTo>
                  <a:pt x="16451" y="7341"/>
                </a:lnTo>
                <a:close/>
                <a:moveTo>
                  <a:pt x="10800" y="0"/>
                </a:moveTo>
                <a:lnTo>
                  <a:pt x="9250" y="4358"/>
                </a:lnTo>
                <a:lnTo>
                  <a:pt x="12350" y="4358"/>
                </a:lnTo>
                <a:close/>
                <a:moveTo>
                  <a:pt x="3163" y="3163"/>
                </a:moveTo>
                <a:lnTo>
                  <a:pt x="5149" y="7341"/>
                </a:lnTo>
                <a:lnTo>
                  <a:pt x="7341" y="5149"/>
                </a:lnTo>
                <a:close/>
                <a:moveTo>
                  <a:pt x="0" y="10800"/>
                </a:moveTo>
                <a:lnTo>
                  <a:pt x="4358" y="12350"/>
                </a:lnTo>
                <a:lnTo>
                  <a:pt x="4358" y="9250"/>
                </a:lnTo>
                <a:close/>
                <a:moveTo>
                  <a:pt x="3163" y="18436"/>
                </a:moveTo>
                <a:lnTo>
                  <a:pt x="7341" y="16451"/>
                </a:lnTo>
                <a:lnTo>
                  <a:pt x="5149" y="14259"/>
                </a:lnTo>
                <a:close/>
                <a:moveTo>
                  <a:pt x="10800" y="21600"/>
                </a:moveTo>
                <a:lnTo>
                  <a:pt x="12350" y="17242"/>
                </a:lnTo>
                <a:lnTo>
                  <a:pt x="9250" y="17242"/>
                </a:lnTo>
                <a:close/>
                <a:moveTo>
                  <a:pt x="18436" y="18436"/>
                </a:moveTo>
                <a:lnTo>
                  <a:pt x="16451" y="14259"/>
                </a:lnTo>
                <a:lnTo>
                  <a:pt x="14259" y="16451"/>
                </a:lnTo>
                <a:close/>
                <a:moveTo>
                  <a:pt x="10800" y="5400"/>
                </a:moveTo>
                <a:cubicBezTo>
                  <a:pt x="7818" y="5400"/>
                  <a:pt x="5400" y="7818"/>
                  <a:pt x="5400" y="10800"/>
                </a:cubicBezTo>
                <a:cubicBezTo>
                  <a:pt x="5400" y="13782"/>
                  <a:pt x="7818" y="16200"/>
                  <a:pt x="10800" y="16200"/>
                </a:cubicBezTo>
                <a:cubicBezTo>
                  <a:pt x="13782" y="16200"/>
                  <a:pt x="16200" y="13782"/>
                  <a:pt x="16200" y="10800"/>
                </a:cubicBezTo>
                <a:cubicBezTo>
                  <a:pt x="16200" y="7818"/>
                  <a:pt x="13782" y="5400"/>
                  <a:pt x="10800" y="5400"/>
                </a:cubicBezTo>
                <a:close/>
              </a:path>
            </a:pathLst>
          </a:custGeom>
          <a:solidFill>
            <a:srgbClr val="FFFFFF"/>
          </a:solidFill>
          <a:ln>
            <a:solidFill>
              <a:srgbClr val="FFFFFF"/>
            </a:solidFill>
          </a:ln>
        </p:spPr>
        <p:txBody>
          <a:bodyPr lIns="46037" tIns="46037" rIns="46037" bIns="46037" anchor="ctr"/>
          <a:lstStyle/>
          <a:p>
            <a:pPr>
              <a:spcBef>
                <a:spcPts val="400"/>
              </a:spcBef>
              <a:defRPr sz="1800">
                <a:solidFill>
                  <a:srgbClr val="FFFFFF"/>
                </a:solidFill>
              </a:defRPr>
            </a:pPr>
          </a:p>
        </p:txBody>
      </p:sp>
      <p:pic>
        <p:nvPicPr>
          <p:cNvPr id="360" name="Feux.png" descr="Feux.png"/>
          <p:cNvPicPr>
            <a:picLocks noChangeAspect="1"/>
          </p:cNvPicPr>
          <p:nvPr/>
        </p:nvPicPr>
        <p:blipFill>
          <a:blip r:embed="rId2">
            <a:extLst/>
          </a:blip>
          <a:stretch>
            <a:fillRect/>
          </a:stretch>
        </p:blipFill>
        <p:spPr>
          <a:xfrm>
            <a:off x="539364" y="5373126"/>
            <a:ext cx="1398949" cy="869486"/>
          </a:xfrm>
          <a:prstGeom prst="rect">
            <a:avLst/>
          </a:prstGeom>
          <a:ln w="12700">
            <a:miter lim="400000"/>
          </a:ln>
        </p:spPr>
      </p:pic>
      <p:sp>
        <p:nvSpPr>
          <p:cNvPr id="36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357">
                                            <p:bg/>
                                          </p:spTgt>
                                        </p:tgtEl>
                                        <p:attrNameLst>
                                          <p:attrName>style.visibility</p:attrName>
                                        </p:attrNameLst>
                                      </p:cBhvr>
                                      <p:to>
                                        <p:strVal val="visible"/>
                                      </p:to>
                                    </p:set>
                                    <p:animEffect filter="blinds(horizontal)" transition="in">
                                      <p:cBhvr>
                                        <p:cTn id="7" dur="1000"/>
                                        <p:tgtEl>
                                          <p:spTgt spid="357">
                                            <p:bg/>
                                          </p:spTgt>
                                        </p:tgtEl>
                                      </p:cBhvr>
                                    </p:animEffect>
                                  </p:childTnLst>
                                </p:cTn>
                              </p:par>
                              <p:par>
                                <p:cTn id="8" presetClass="entr" nodeType="withEffect" presetSubtype="10" presetID="3" grpId="1" fill="hold">
                                  <p:stCondLst>
                                    <p:cond delay="0"/>
                                  </p:stCondLst>
                                  <p:iterate type="el" backwards="0">
                                    <p:tmAbs val="0"/>
                                  </p:iterate>
                                  <p:childTnLst>
                                    <p:set>
                                      <p:cBhvr>
                                        <p:cTn id="9" fill="hold"/>
                                        <p:tgtEl>
                                          <p:spTgt spid="357">
                                            <p:txEl>
                                              <p:pRg st="0" end="0"/>
                                            </p:txEl>
                                          </p:spTgt>
                                        </p:tgtEl>
                                        <p:attrNameLst>
                                          <p:attrName>style.visibility</p:attrName>
                                        </p:attrNameLst>
                                      </p:cBhvr>
                                      <p:to>
                                        <p:strVal val="visible"/>
                                      </p:to>
                                    </p:set>
                                    <p:animEffect filter="blinds(horizontal)" transition="in">
                                      <p:cBhvr>
                                        <p:cTn id="10" dur="1000"/>
                                        <p:tgtEl>
                                          <p:spTgt spid="357">
                                            <p:txEl>
                                              <p:pRg st="0" end="0"/>
                                            </p:txEl>
                                          </p:spTgt>
                                        </p:tgtEl>
                                      </p:cBhvr>
                                    </p:animEffect>
                                  </p:childTnLst>
                                </p:cTn>
                              </p:par>
                            </p:childTnLst>
                          </p:cTn>
                        </p:par>
                        <p:par>
                          <p:cTn id="11" fill="hold">
                            <p:stCondLst>
                              <p:cond delay="1000"/>
                            </p:stCondLst>
                            <p:childTnLst>
                              <p:par>
                                <p:cTn id="12" presetClass="entr" nodeType="afterEffect" presetSubtype="10" presetID="3" grpId="2" fill="hold">
                                  <p:stCondLst>
                                    <p:cond delay="0"/>
                                  </p:stCondLst>
                                  <p:iterate type="el" backwards="0">
                                    <p:tmAbs val="0"/>
                                  </p:iterate>
                                  <p:childTnLst>
                                    <p:set>
                                      <p:cBhvr>
                                        <p:cTn id="13" fill="hold"/>
                                        <p:tgtEl>
                                          <p:spTgt spid="360"/>
                                        </p:tgtEl>
                                        <p:attrNameLst>
                                          <p:attrName>style.visibility</p:attrName>
                                        </p:attrNameLst>
                                      </p:cBhvr>
                                      <p:to>
                                        <p:strVal val="visible"/>
                                      </p:to>
                                    </p:set>
                                    <p:animEffect filter="blinds(horizontal)" transition="in">
                                      <p:cBhvr>
                                        <p:cTn id="14" dur="0"/>
                                        <p:tgtEl>
                                          <p:spTgt spid="360"/>
                                        </p:tgtEl>
                                      </p:cBhvr>
                                    </p:animEffect>
                                  </p:childTnLst>
                                </p:cTn>
                              </p:par>
                            </p:childTnLst>
                          </p:cTn>
                        </p:par>
                        <p:par>
                          <p:cTn id="15" fill="hold">
                            <p:stCondLst>
                              <p:cond delay="1000"/>
                            </p:stCondLst>
                            <p:childTnLst>
                              <p:par>
                                <p:cTn id="16" presetClass="entr" nodeType="afterEffect" presetSubtype="0" presetID="1" grpId="3" fill="hold">
                                  <p:stCondLst>
                                    <p:cond delay="0"/>
                                  </p:stCondLst>
                                  <p:iterate type="el" backwards="0">
                                    <p:tmAbs val="0"/>
                                  </p:iterate>
                                  <p:childTnLst>
                                    <p:set>
                                      <p:cBhvr>
                                        <p:cTn id="17" fill="hold"/>
                                        <p:tgtEl>
                                          <p:spTgt spid="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1" grpId="3"/>
      <p:bldP build="p" bldLvl="1" animBg="1" rev="0" advAuto="0" spid="357" grpId="1"/>
      <p:bldP build="whole" bldLvl="1" animBg="1" rev="0" advAuto="0" spid="360" grpId="2"/>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363" name="IMG_2423.jpeg" descr="IMG_2423.jpeg"/>
          <p:cNvPicPr>
            <a:picLocks noChangeAspect="1"/>
          </p:cNvPicPr>
          <p:nvPr/>
        </p:nvPicPr>
        <p:blipFill>
          <a:blip r:embed="rId2">
            <a:extLst/>
          </a:blip>
          <a:srcRect l="0" t="9033" r="0" b="15988"/>
          <a:stretch>
            <a:fillRect/>
          </a:stretch>
        </p:blipFill>
        <p:spPr>
          <a:xfrm>
            <a:off x="3291" y="3479"/>
            <a:ext cx="9137417" cy="6851042"/>
          </a:xfrm>
          <a:prstGeom prst="rect">
            <a:avLst/>
          </a:prstGeom>
          <a:ln w="12700">
            <a:miter lim="400000"/>
          </a:ln>
        </p:spPr>
      </p:pic>
      <p:sp>
        <p:nvSpPr>
          <p:cNvPr id="364" name="Rectangle"/>
          <p:cNvSpPr/>
          <p:nvPr/>
        </p:nvSpPr>
        <p:spPr>
          <a:xfrm>
            <a:off x="1230553" y="1597344"/>
            <a:ext cx="3969342" cy="4816811"/>
          </a:xfrm>
          <a:prstGeom prst="rect">
            <a:avLst/>
          </a:prstGeom>
          <a:solidFill>
            <a:srgbClr val="FFFFFF">
              <a:alpha val="72558"/>
            </a:srgbClr>
          </a:solidFill>
          <a:ln w="25400">
            <a:solidFill>
              <a:schemeClr val="accent2">
                <a:lumOff val="16690"/>
                <a:alpha val="72558"/>
              </a:schemeClr>
            </a:solidFill>
          </a:ln>
        </p:spPr>
        <p:txBody>
          <a:bodyPr lIns="46037" tIns="46037" rIns="46037" bIns="46037"/>
          <a:lstStyle/>
          <a:p>
            <a:pPr>
              <a:buClrTx/>
              <a:buSzTx/>
              <a:buNone/>
              <a:defRPr>
                <a:solidFill>
                  <a:schemeClr val="accent2">
                    <a:lumOff val="16690"/>
                  </a:schemeClr>
                </a:solidFill>
              </a:defRPr>
            </a:pPr>
          </a:p>
        </p:txBody>
      </p:sp>
      <p:sp>
        <p:nvSpPr>
          <p:cNvPr id="365" name="La qualification VFR de nuit…"/>
          <p:cNvSpPr txBox="1"/>
          <p:nvPr>
            <p:ph type="title" idx="4294967295"/>
          </p:nvPr>
        </p:nvSpPr>
        <p:spPr>
          <a:xfrm>
            <a:off x="1545920" y="2035856"/>
            <a:ext cx="3585421" cy="4207620"/>
          </a:xfrm>
          <a:prstGeom prst="rect">
            <a:avLst/>
          </a:prstGeom>
        </p:spPr>
        <p:txBody>
          <a:bodyPr>
            <a:normAutofit fontScale="100000" lnSpcReduction="0"/>
          </a:bodyPr>
          <a:lstStyle/>
          <a:p>
            <a:pPr defTabSz="722376">
              <a:defRPr sz="1896"/>
            </a:pPr>
            <a:r>
              <a:t>La qualification VFR de nuit </a:t>
            </a:r>
          </a:p>
          <a:p>
            <a:pPr defTabSz="722376">
              <a:defRPr sz="1896"/>
            </a:pPr>
          </a:p>
          <a:p>
            <a:pPr defTabSz="722376">
              <a:defRPr sz="1896"/>
            </a:pPr>
            <a:r>
              <a:t>La nuit</a:t>
            </a:r>
          </a:p>
          <a:p>
            <a:pPr defTabSz="722376">
              <a:defRPr sz="1896"/>
            </a:pPr>
          </a:p>
          <a:p>
            <a:pPr defTabSz="722376">
              <a:defRPr sz="1896"/>
            </a:pPr>
            <a:r>
              <a:t>Equipement pour le vol de nuit</a:t>
            </a:r>
          </a:p>
          <a:p>
            <a:pPr defTabSz="722376">
              <a:defRPr sz="1896"/>
            </a:pPr>
          </a:p>
          <a:p>
            <a:pPr defTabSz="722376">
              <a:defRPr sz="1896"/>
            </a:pPr>
            <a:r>
              <a:rPr b="1">
                <a:solidFill>
                  <a:srgbClr val="FF37C4"/>
                </a:solidFill>
                <a:latin typeface="+mn-lt"/>
                <a:ea typeface="+mn-ea"/>
                <a:cs typeface="+mn-cs"/>
                <a:sym typeface="Arial"/>
              </a:rPr>
              <a:t>Type de nuit</a:t>
            </a:r>
            <a:br>
              <a:rPr i="1"/>
            </a:br>
            <a:br>
              <a:rPr i="1"/>
            </a:br>
            <a:r>
              <a:rPr i="1"/>
              <a:t>Balisage de nuit</a:t>
            </a:r>
            <a:br>
              <a:rPr i="1"/>
            </a:br>
            <a:br>
              <a:rPr i="1"/>
            </a:br>
            <a:r>
              <a:rPr i="1"/>
              <a:t>Le pilotage en VDN</a:t>
            </a:r>
            <a:br>
              <a:rPr i="1"/>
            </a:br>
            <a:br>
              <a:rPr i="1"/>
            </a:br>
            <a:r>
              <a:rPr i="1"/>
              <a:t>Réglementation</a:t>
            </a:r>
            <a:br>
              <a:rPr i="1"/>
            </a:br>
            <a:br>
              <a:rPr i="1"/>
            </a:br>
            <a:r>
              <a:rPr i="1"/>
              <a:t>Météo nocturne</a:t>
            </a:r>
          </a:p>
        </p:txBody>
      </p:sp>
      <p:sp>
        <p:nvSpPr>
          <p:cNvPr id="366" name="VOL DE NUIT (VDN)"/>
          <p:cNvSpPr txBox="1"/>
          <p:nvPr/>
        </p:nvSpPr>
        <p:spPr>
          <a:xfrm>
            <a:off x="533400" y="553232"/>
            <a:ext cx="8077200"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3600">
                <a:solidFill>
                  <a:srgbClr val="FFFFFF"/>
                </a:solidFill>
                <a:effectLst>
                  <a:outerShdw sx="100000" sy="100000" kx="0" ky="0" algn="b" rotWithShape="0" blurRad="12700" dist="63500" dir="8460000">
                    <a:srgbClr val="000000"/>
                  </a:outerShdw>
                </a:effectLst>
                <a:latin typeface="Franklin Gothic Book"/>
                <a:ea typeface="Franklin Gothic Book"/>
                <a:cs typeface="Franklin Gothic Book"/>
                <a:sym typeface="Franklin Gothic Book"/>
              </a:defRPr>
            </a:lvl1pPr>
          </a:lstStyle>
          <a:p>
            <a:pPr/>
            <a:r>
              <a:t>VOL DE NUIT (VDN)</a:t>
            </a:r>
          </a:p>
        </p:txBody>
      </p:sp>
      <p:sp>
        <p:nvSpPr>
          <p:cNvPr id="36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64"/>
                                        </p:tgtEl>
                                        <p:attrNameLst>
                                          <p:attrName>style.visibility</p:attrName>
                                        </p:attrNameLst>
                                      </p:cBhvr>
                                      <p:to>
                                        <p:strVal val="visible"/>
                                      </p:to>
                                    </p:set>
                                    <p:anim calcmode="lin" valueType="num">
                                      <p:cBhvr>
                                        <p:cTn id="7" dur="500" fill="hold"/>
                                        <p:tgtEl>
                                          <p:spTgt spid="364"/>
                                        </p:tgtEl>
                                        <p:attrNameLst>
                                          <p:attrName>ppt_x</p:attrName>
                                        </p:attrNameLst>
                                      </p:cBhvr>
                                      <p:tavLst>
                                        <p:tav tm="0">
                                          <p:val>
                                            <p:strVal val="0-#ppt_w/2"/>
                                          </p:val>
                                        </p:tav>
                                        <p:tav tm="100000">
                                          <p:val>
                                            <p:strVal val="#ppt_x"/>
                                          </p:val>
                                        </p:tav>
                                      </p:tavLst>
                                    </p:anim>
                                    <p:anim calcmode="lin" valueType="num">
                                      <p:cBhvr>
                                        <p:cTn id="8" dur="500" fill="hold"/>
                                        <p:tgtEl>
                                          <p:spTgt spid="3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wd" backwards="0">
                                    <p:tmAbs val="0"/>
                                  </p:iterate>
                                  <p:childTnLst>
                                    <p:set>
                                      <p:cBhvr>
                                        <p:cTn id="11" fill="hold"/>
                                        <p:tgtEl>
                                          <p:spTgt spid="365"/>
                                        </p:tgtEl>
                                        <p:attrNameLst>
                                          <p:attrName>style.visibility</p:attrName>
                                        </p:attrNameLst>
                                      </p:cBhvr>
                                      <p:to>
                                        <p:strVal val="visible"/>
                                      </p:to>
                                    </p:set>
                                    <p:anim calcmode="lin" valueType="num">
                                      <p:cBhvr>
                                        <p:cTn id="12" dur="1500" fill="hold"/>
                                        <p:tgtEl>
                                          <p:spTgt spid="365"/>
                                        </p:tgtEl>
                                        <p:attrNameLst>
                                          <p:attrName>ppt_x</p:attrName>
                                        </p:attrNameLst>
                                      </p:cBhvr>
                                      <p:tavLst>
                                        <p:tav tm="0">
                                          <p:val>
                                            <p:strVal val="0-#ppt_w/2"/>
                                          </p:val>
                                        </p:tav>
                                        <p:tav tm="100000">
                                          <p:val>
                                            <p:strVal val="#ppt_x"/>
                                          </p:val>
                                        </p:tav>
                                      </p:tavLst>
                                    </p:anim>
                                    <p:anim calcmode="lin" valueType="num">
                                      <p:cBhvr>
                                        <p:cTn id="13" dur="1500" fill="hold"/>
                                        <p:tgtEl>
                                          <p:spTgt spid="36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0" presetID="1" grpId="3" fill="hold">
                                  <p:stCondLst>
                                    <p:cond delay="0"/>
                                  </p:stCondLst>
                                  <p:iterate type="el" backwards="0">
                                    <p:tmAbs val="0"/>
                                  </p:iterate>
                                  <p:childTnLst>
                                    <p:set>
                                      <p:cBhvr>
                                        <p:cTn id="16" fill="hold"/>
                                        <p:tgtEl>
                                          <p:spTgt spid="3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3"/>
      <p:bldP build="whole" bldLvl="1" animBg="1" rev="0" advAuto="0" spid="365" grpId="2"/>
      <p:bldP build="whole" bldLvl="1" animBg="1" rev="0" advAuto="0" spid="364"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TYPE DE NUIT"/>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TYPE DE NUIT</a:t>
            </a:r>
          </a:p>
        </p:txBody>
      </p:sp>
      <p:sp>
        <p:nvSpPr>
          <p:cNvPr id="370" name="Nuit étoilée…"/>
          <p:cNvSpPr txBox="1"/>
          <p:nvPr>
            <p:ph type="body" idx="4294967295"/>
          </p:nvPr>
        </p:nvSpPr>
        <p:spPr>
          <a:xfrm>
            <a:off x="457200" y="1600200"/>
            <a:ext cx="7467600" cy="4525963"/>
          </a:xfrm>
          <a:prstGeom prst="rect">
            <a:avLst/>
          </a:prstGeom>
        </p:spPr>
        <p:txBody>
          <a:bodyPr>
            <a:normAutofit fontScale="100000" lnSpcReduction="0"/>
          </a:bodyPr>
          <a:lstStyle/>
          <a:p>
            <a:pPr>
              <a:buChar char="⦿"/>
            </a:pPr>
            <a:r>
              <a:t>Nuit étoilée</a:t>
            </a:r>
          </a:p>
          <a:p>
            <a:pPr>
              <a:buChar char="⦿"/>
            </a:pPr>
            <a:r>
              <a:t>Nuit de pleine lune</a:t>
            </a:r>
          </a:p>
          <a:p>
            <a:pPr>
              <a:buChar char="⦿"/>
            </a:pPr>
            <a:r>
              <a:t>Ciel couvert par alto-cumulus</a:t>
            </a:r>
          </a:p>
          <a:p>
            <a:pPr>
              <a:buChar char="⦿"/>
            </a:pPr>
            <a:r>
              <a:t>Facteurs réduisant la vision nocturne</a:t>
            </a:r>
          </a:p>
        </p:txBody>
      </p:sp>
      <p:sp>
        <p:nvSpPr>
          <p:cNvPr id="37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369"/>
                                        </p:tgtEl>
                                        <p:attrNameLst>
                                          <p:attrName>style.visibility</p:attrName>
                                        </p:attrNameLst>
                                      </p:cBhvr>
                                      <p:to>
                                        <p:strVal val="visible"/>
                                      </p:to>
                                    </p:set>
                                    <p:animEffect filter="blinds(horizontal)" transition="in">
                                      <p:cBhvr>
                                        <p:cTn id="7" dur="500"/>
                                        <p:tgtEl>
                                          <p:spTgt spid="369"/>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370">
                                            <p:bg/>
                                          </p:spTgt>
                                        </p:tgtEl>
                                        <p:attrNameLst>
                                          <p:attrName>style.visibility</p:attrName>
                                        </p:attrNameLst>
                                      </p:cBhvr>
                                      <p:to>
                                        <p:strVal val="visible"/>
                                      </p:to>
                                    </p:set>
                                    <p:animEffect filter="blinds(horizontal)" transition="in">
                                      <p:cBhvr>
                                        <p:cTn id="11" dur="500"/>
                                        <p:tgtEl>
                                          <p:spTgt spid="370">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370">
                                            <p:txEl>
                                              <p:pRg st="0" end="0"/>
                                            </p:txEl>
                                          </p:spTgt>
                                        </p:tgtEl>
                                        <p:attrNameLst>
                                          <p:attrName>style.visibility</p:attrName>
                                        </p:attrNameLst>
                                      </p:cBhvr>
                                      <p:to>
                                        <p:strVal val="visible"/>
                                      </p:to>
                                    </p:set>
                                    <p:animEffect filter="blinds(horizontal)" transition="in">
                                      <p:cBhvr>
                                        <p:cTn id="14" dur="500"/>
                                        <p:tgtEl>
                                          <p:spTgt spid="370">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0"/>
                                  </p:stCondLst>
                                  <p:iterate type="el" backwards="0">
                                    <p:tmAbs val="0"/>
                                  </p:iterate>
                                  <p:childTnLst>
                                    <p:set>
                                      <p:cBhvr>
                                        <p:cTn id="17" fill="hold"/>
                                        <p:tgtEl>
                                          <p:spTgt spid="370">
                                            <p:txEl>
                                              <p:pRg st="1" end="1"/>
                                            </p:txEl>
                                          </p:spTgt>
                                        </p:tgtEl>
                                        <p:attrNameLst>
                                          <p:attrName>style.visibility</p:attrName>
                                        </p:attrNameLst>
                                      </p:cBhvr>
                                      <p:to>
                                        <p:strVal val="visible"/>
                                      </p:to>
                                    </p:set>
                                    <p:animEffect filter="blinds(horizontal)" transition="in">
                                      <p:cBhvr>
                                        <p:cTn id="18" dur="500"/>
                                        <p:tgtEl>
                                          <p:spTgt spid="370">
                                            <p:txEl>
                                              <p:pRg st="1" end="1"/>
                                            </p:txEl>
                                          </p:spTgt>
                                        </p:tgtEl>
                                      </p:cBhvr>
                                    </p:animEffect>
                                  </p:childTnLst>
                                </p:cTn>
                              </p:par>
                            </p:childTnLst>
                          </p:cTn>
                        </p:par>
                        <p:par>
                          <p:cTn id="19" fill="hold">
                            <p:stCondLst>
                              <p:cond delay="2500"/>
                            </p:stCondLst>
                            <p:childTnLst>
                              <p:par>
                                <p:cTn id="20" presetClass="entr" nodeType="afterEffect" presetSubtype="10" presetID="3" grpId="2" fill="hold">
                                  <p:stCondLst>
                                    <p:cond delay="0"/>
                                  </p:stCondLst>
                                  <p:iterate type="el" backwards="0">
                                    <p:tmAbs val="0"/>
                                  </p:iterate>
                                  <p:childTnLst>
                                    <p:set>
                                      <p:cBhvr>
                                        <p:cTn id="21" fill="hold"/>
                                        <p:tgtEl>
                                          <p:spTgt spid="370">
                                            <p:txEl>
                                              <p:pRg st="2" end="2"/>
                                            </p:txEl>
                                          </p:spTgt>
                                        </p:tgtEl>
                                        <p:attrNameLst>
                                          <p:attrName>style.visibility</p:attrName>
                                        </p:attrNameLst>
                                      </p:cBhvr>
                                      <p:to>
                                        <p:strVal val="visible"/>
                                      </p:to>
                                    </p:set>
                                    <p:animEffect filter="blinds(horizontal)" transition="in">
                                      <p:cBhvr>
                                        <p:cTn id="22" dur="500"/>
                                        <p:tgtEl>
                                          <p:spTgt spid="370">
                                            <p:txEl>
                                              <p:pRg st="2" end="2"/>
                                            </p:txEl>
                                          </p:spTgt>
                                        </p:tgtEl>
                                      </p:cBhvr>
                                    </p:animEffect>
                                  </p:childTnLst>
                                </p:cTn>
                              </p:par>
                            </p:childTnLst>
                          </p:cTn>
                        </p:par>
                        <p:par>
                          <p:cTn id="23" fill="hold">
                            <p:stCondLst>
                              <p:cond delay="3000"/>
                            </p:stCondLst>
                            <p:childTnLst>
                              <p:par>
                                <p:cTn id="24" presetClass="entr" nodeType="afterEffect" presetSubtype="10" presetID="3" grpId="2" fill="hold">
                                  <p:stCondLst>
                                    <p:cond delay="0"/>
                                  </p:stCondLst>
                                  <p:iterate type="el" backwards="0">
                                    <p:tmAbs val="0"/>
                                  </p:iterate>
                                  <p:childTnLst>
                                    <p:set>
                                      <p:cBhvr>
                                        <p:cTn id="25" fill="hold"/>
                                        <p:tgtEl>
                                          <p:spTgt spid="370">
                                            <p:txEl>
                                              <p:pRg st="3" end="3"/>
                                            </p:txEl>
                                          </p:spTgt>
                                        </p:tgtEl>
                                        <p:attrNameLst>
                                          <p:attrName>style.visibility</p:attrName>
                                        </p:attrNameLst>
                                      </p:cBhvr>
                                      <p:to>
                                        <p:strVal val="visible"/>
                                      </p:to>
                                    </p:set>
                                    <p:animEffect filter="blinds(horizontal)" transition="in">
                                      <p:cBhvr>
                                        <p:cTn id="26" dur="500"/>
                                        <p:tgtEl>
                                          <p:spTgt spid="370">
                                            <p:txEl>
                                              <p:pRg st="3" end="3"/>
                                            </p:txEl>
                                          </p:spTgt>
                                        </p:tgtEl>
                                      </p:cBhvr>
                                    </p:animEffect>
                                  </p:childTnLst>
                                </p:cTn>
                              </p:par>
                            </p:childTnLst>
                          </p:cTn>
                        </p:par>
                        <p:par>
                          <p:cTn id="27" fill="hold">
                            <p:stCondLst>
                              <p:cond delay="3500"/>
                            </p:stCondLst>
                            <p:childTnLst>
                              <p:par>
                                <p:cTn id="28" presetClass="entr" nodeType="afterEffect" presetSubtype="0" presetID="1" grpId="3" fill="hold">
                                  <p:stCondLst>
                                    <p:cond delay="0"/>
                                  </p:stCondLst>
                                  <p:iterate type="el" backwards="0">
                                    <p:tmAbs val="0"/>
                                  </p:iterate>
                                  <p:childTnLst>
                                    <p:set>
                                      <p:cBhvr>
                                        <p:cTn id="29" fill="hold"/>
                                        <p:tgtEl>
                                          <p:spTgt spid="3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1" grpId="3"/>
      <p:bldP build="whole" bldLvl="1" animBg="1" rev="0" advAuto="0" spid="369" grpId="1"/>
      <p:bldP build="p" bldLvl="1" animBg="1" rev="0" advAuto="0" spid="370" grpId="2"/>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Le peu de lumière transmise par les étoiles suffit pour permettre le léger distinguo entre le ciel et la terr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peu de lumière transmise par les étoiles suffit pour permettre le léger distinguo entre le ciel et la terre. </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 détermination de repères non éclairés devient impossible. </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On ne peut plus distinguer que des éléments très marqués comme la mer et une plage de sable blanc. </a:t>
            </a:r>
          </a:p>
        </p:txBody>
      </p:sp>
      <p:sp>
        <p:nvSpPr>
          <p:cNvPr id="374" name="Nuit étoilé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Nuit étoilée</a:t>
            </a:r>
          </a:p>
        </p:txBody>
      </p:sp>
      <p:sp>
        <p:nvSpPr>
          <p:cNvPr id="375"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374"/>
                                        </p:tgtEl>
                                        <p:attrNameLst>
                                          <p:attrName>style.visibility</p:attrName>
                                        </p:attrNameLst>
                                      </p:cBhvr>
                                      <p:to>
                                        <p:strVal val="visible"/>
                                      </p:to>
                                    </p:set>
                                    <p:animEffect filter="blinds(horizontal)" transition="in">
                                      <p:cBhvr>
                                        <p:cTn id="7" dur="500"/>
                                        <p:tgtEl>
                                          <p:spTgt spid="374"/>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373">
                                            <p:bg/>
                                          </p:spTgt>
                                        </p:tgtEl>
                                        <p:attrNameLst>
                                          <p:attrName>style.visibility</p:attrName>
                                        </p:attrNameLst>
                                      </p:cBhvr>
                                      <p:to>
                                        <p:strVal val="visible"/>
                                      </p:to>
                                    </p:set>
                                    <p:animEffect filter="blinds(horizontal)" transition="in">
                                      <p:cBhvr>
                                        <p:cTn id="11" dur="500"/>
                                        <p:tgtEl>
                                          <p:spTgt spid="373">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373">
                                            <p:txEl>
                                              <p:pRg st="0" end="0"/>
                                            </p:txEl>
                                          </p:spTgt>
                                        </p:tgtEl>
                                        <p:attrNameLst>
                                          <p:attrName>style.visibility</p:attrName>
                                        </p:attrNameLst>
                                      </p:cBhvr>
                                      <p:to>
                                        <p:strVal val="visible"/>
                                      </p:to>
                                    </p:set>
                                    <p:animEffect filter="blinds(horizontal)" transition="in">
                                      <p:cBhvr>
                                        <p:cTn id="14" dur="500"/>
                                        <p:tgtEl>
                                          <p:spTgt spid="37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373">
                                            <p:txEl>
                                              <p:pRg st="1" end="1"/>
                                            </p:txEl>
                                          </p:spTgt>
                                        </p:tgtEl>
                                        <p:attrNameLst>
                                          <p:attrName>style.visibility</p:attrName>
                                        </p:attrNameLst>
                                      </p:cBhvr>
                                      <p:to>
                                        <p:strVal val="visible"/>
                                      </p:to>
                                    </p:set>
                                    <p:animEffect filter="blinds(horizontal)" transition="in">
                                      <p:cBhvr>
                                        <p:cTn id="19" dur="500"/>
                                        <p:tgtEl>
                                          <p:spTgt spid="37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373">
                                            <p:txEl>
                                              <p:pRg st="2" end="2"/>
                                            </p:txEl>
                                          </p:spTgt>
                                        </p:tgtEl>
                                        <p:attrNameLst>
                                          <p:attrName>style.visibility</p:attrName>
                                        </p:attrNameLst>
                                      </p:cBhvr>
                                      <p:to>
                                        <p:strVal val="visible"/>
                                      </p:to>
                                    </p:set>
                                    <p:animEffect filter="blinds(horizontal)" transition="in">
                                      <p:cBhvr>
                                        <p:cTn id="24" dur="500"/>
                                        <p:tgtEl>
                                          <p:spTgt spid="373">
                                            <p:txEl>
                                              <p:pRg st="2" end="2"/>
                                            </p:txEl>
                                          </p:spTgt>
                                        </p:tgtEl>
                                      </p:cBhvr>
                                    </p:animEffect>
                                  </p:childTnLst>
                                </p:cTn>
                              </p:par>
                            </p:childTnLst>
                          </p:cTn>
                        </p:par>
                        <p:par>
                          <p:cTn id="25" fill="hold">
                            <p:stCondLst>
                              <p:cond delay="500"/>
                            </p:stCondLst>
                            <p:childTnLst>
                              <p:par>
                                <p:cTn id="26" presetClass="entr" nodeType="afterEffect" presetSubtype="0" presetID="1" grpId="3" fill="hold">
                                  <p:stCondLst>
                                    <p:cond delay="0"/>
                                  </p:stCondLst>
                                  <p:iterate type="el" backwards="0">
                                    <p:tmAbs val="0"/>
                                  </p:iterate>
                                  <p:childTnLst>
                                    <p:set>
                                      <p:cBhvr>
                                        <p:cTn id="27" fill="hold"/>
                                        <p:tgtEl>
                                          <p:spTgt spid="3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5" grpId="3"/>
      <p:bldP build="whole" bldLvl="1" animBg="1" rev="0" advAuto="0" spid="374" grpId="1"/>
      <p:bldP build="p" bldLvl="1" animBg="1" rev="0" advAuto="0" spid="373" grpId="2"/>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La visibilité est médiocre en navigation face à la lune de par la diffraction de la lumière sur les particules contenues dans l'air.…"/>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 La visibilité est médiocre en navigation face à la lune de par la diffraction de la lumière sur les particules contenues dans l'air.</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En revanche, vers le bas on distingue de façon remarquable champs, forêts, et rivières.</a:t>
            </a:r>
          </a:p>
          <a:p>
            <a:pPr marL="419100" indent="-382587">
              <a:spcBef>
                <a:spcPts val="700"/>
              </a:spcBef>
              <a:buClr>
                <a:srgbClr val="F6C343"/>
              </a:buClr>
              <a:buSzPct val="80000"/>
              <a:buChar char="⦿"/>
              <a:defRPr sz="2000">
                <a:solidFill>
                  <a:srgbClr val="FFFFFF"/>
                </a:solidFill>
                <a:latin typeface="Franklin Gothic Book"/>
                <a:ea typeface="Franklin Gothic Book"/>
                <a:cs typeface="Franklin Gothic Book"/>
                <a:sym typeface="Franklin Gothic Book"/>
              </a:defRPr>
            </a:pPr>
            <a:r>
              <a:rPr>
                <a:solidFill>
                  <a:srgbClr val="F6C343"/>
                </a:solidFill>
              </a:rPr>
              <a:t>Près du sol, en cas de panne moteur ou atterrissage d'urgence sur une plate-forme non balisée, il faut atterrir FACE à la LUNE. La visibilité est alors excellente au voisinage du sol.</a:t>
            </a:r>
            <a:r>
              <a:t> </a:t>
            </a:r>
          </a:p>
        </p:txBody>
      </p:sp>
      <p:sp>
        <p:nvSpPr>
          <p:cNvPr id="378" name="Nuit de pleine lun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Nuit de pleine lune</a:t>
            </a:r>
          </a:p>
        </p:txBody>
      </p:sp>
      <p:sp>
        <p:nvSpPr>
          <p:cNvPr id="37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378"/>
                                        </p:tgtEl>
                                        <p:attrNameLst>
                                          <p:attrName>style.visibility</p:attrName>
                                        </p:attrNameLst>
                                      </p:cBhvr>
                                      <p:to>
                                        <p:strVal val="visible"/>
                                      </p:to>
                                    </p:set>
                                    <p:animEffect filter="blinds(horizontal)" transition="in">
                                      <p:cBhvr>
                                        <p:cTn id="7" dur="500"/>
                                        <p:tgtEl>
                                          <p:spTgt spid="378"/>
                                        </p:tgtEl>
                                      </p:cBhvr>
                                    </p:animEffect>
                                  </p:childTnLst>
                                </p:cTn>
                              </p:par>
                            </p:childTnLst>
                          </p:cTn>
                        </p:par>
                        <p:par>
                          <p:cTn id="8" fill="hold">
                            <p:stCondLst>
                              <p:cond delay="1000"/>
                            </p:stCondLst>
                            <p:childTnLst>
                              <p:par>
                                <p:cTn id="9" presetClass="entr" nodeType="afterEffect" presetSubtype="10" presetID="3" grpId="2" fill="hold">
                                  <p:stCondLst>
                                    <p:cond delay="0"/>
                                  </p:stCondLst>
                                  <p:iterate type="el" backwards="0">
                                    <p:tmAbs val="0"/>
                                  </p:iterate>
                                  <p:childTnLst>
                                    <p:set>
                                      <p:cBhvr>
                                        <p:cTn id="10" fill="hold"/>
                                        <p:tgtEl>
                                          <p:spTgt spid="377">
                                            <p:bg/>
                                          </p:spTgt>
                                        </p:tgtEl>
                                        <p:attrNameLst>
                                          <p:attrName>style.visibility</p:attrName>
                                        </p:attrNameLst>
                                      </p:cBhvr>
                                      <p:to>
                                        <p:strVal val="visible"/>
                                      </p:to>
                                    </p:set>
                                    <p:animEffect filter="blinds(horizontal)" transition="in">
                                      <p:cBhvr>
                                        <p:cTn id="11" dur="500"/>
                                        <p:tgtEl>
                                          <p:spTgt spid="377">
                                            <p:bg/>
                                          </p:spTgt>
                                        </p:tgtEl>
                                      </p:cBhvr>
                                    </p:animEffect>
                                  </p:childTnLst>
                                </p:cTn>
                              </p:par>
                              <p:par>
                                <p:cTn id="12" presetClass="entr" nodeType="withEffect" presetSubtype="10" presetID="3" grpId="2" fill="hold">
                                  <p:stCondLst>
                                    <p:cond delay="0"/>
                                  </p:stCondLst>
                                  <p:iterate type="el" backwards="0">
                                    <p:tmAbs val="0"/>
                                  </p:iterate>
                                  <p:childTnLst>
                                    <p:set>
                                      <p:cBhvr>
                                        <p:cTn id="13" fill="hold"/>
                                        <p:tgtEl>
                                          <p:spTgt spid="377">
                                            <p:txEl>
                                              <p:pRg st="0" end="0"/>
                                            </p:txEl>
                                          </p:spTgt>
                                        </p:tgtEl>
                                        <p:attrNameLst>
                                          <p:attrName>style.visibility</p:attrName>
                                        </p:attrNameLst>
                                      </p:cBhvr>
                                      <p:to>
                                        <p:strVal val="visible"/>
                                      </p:to>
                                    </p:set>
                                    <p:animEffect filter="blinds(horizontal)" transition="in">
                                      <p:cBhvr>
                                        <p:cTn id="14" dur="500"/>
                                        <p:tgtEl>
                                          <p:spTgt spid="37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377">
                                            <p:txEl>
                                              <p:pRg st="1" end="1"/>
                                            </p:txEl>
                                          </p:spTgt>
                                        </p:tgtEl>
                                        <p:attrNameLst>
                                          <p:attrName>style.visibility</p:attrName>
                                        </p:attrNameLst>
                                      </p:cBhvr>
                                      <p:to>
                                        <p:strVal val="visible"/>
                                      </p:to>
                                    </p:set>
                                    <p:animEffect filter="blinds(horizontal)" transition="in">
                                      <p:cBhvr>
                                        <p:cTn id="19" dur="500"/>
                                        <p:tgtEl>
                                          <p:spTgt spid="37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377">
                                            <p:txEl>
                                              <p:pRg st="2" end="2"/>
                                            </p:txEl>
                                          </p:spTgt>
                                        </p:tgtEl>
                                        <p:attrNameLst>
                                          <p:attrName>style.visibility</p:attrName>
                                        </p:attrNameLst>
                                      </p:cBhvr>
                                      <p:to>
                                        <p:strVal val="visible"/>
                                      </p:to>
                                    </p:set>
                                    <p:animEffect filter="blinds(horizontal)" transition="in">
                                      <p:cBhvr>
                                        <p:cTn id="24" dur="500"/>
                                        <p:tgtEl>
                                          <p:spTgt spid="377">
                                            <p:txEl>
                                              <p:pRg st="2" end="2"/>
                                            </p:txEl>
                                          </p:spTgt>
                                        </p:tgtEl>
                                      </p:cBhvr>
                                    </p:animEffect>
                                  </p:childTnLst>
                                </p:cTn>
                              </p:par>
                            </p:childTnLst>
                          </p:cTn>
                        </p:par>
                        <p:par>
                          <p:cTn id="25" fill="hold">
                            <p:stCondLst>
                              <p:cond delay="500"/>
                            </p:stCondLst>
                            <p:childTnLst>
                              <p:par>
                                <p:cTn id="26" presetClass="entr" nodeType="afterEffect" presetSubtype="0" presetID="1" grpId="3" fill="hold">
                                  <p:stCondLst>
                                    <p:cond delay="0"/>
                                  </p:stCondLst>
                                  <p:iterate type="el" backwards="0">
                                    <p:tmAbs val="0"/>
                                  </p:iterate>
                                  <p:childTnLst>
                                    <p:set>
                                      <p:cBhvr>
                                        <p:cTn id="27" fill="hold"/>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77" grpId="2"/>
      <p:bldP build="whole" bldLvl="1" animBg="1" rev="0" advAuto="0" spid="378" grpId="1"/>
      <p:bldP build="whole" bldLvl="1" animBg="1" rev="0" advAuto="0" spid="379" grpId="3"/>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AEROPYRENEES\COURS messud IFR et VFR nuit\ImageVDN19.jpg" descr="I:\AEROPYRENEES\COURS messud IFR et VFR nuit\ImageVDN19.jpg"/>
          <p:cNvPicPr>
            <a:picLocks noChangeAspect="1"/>
          </p:cNvPicPr>
          <p:nvPr/>
        </p:nvPicPr>
        <p:blipFill>
          <a:blip r:embed="rId2">
            <a:extLst/>
          </a:blip>
          <a:srcRect l="0" t="8987" r="0" b="0"/>
          <a:stretch>
            <a:fillRect/>
          </a:stretch>
        </p:blipFill>
        <p:spPr>
          <a:xfrm>
            <a:off x="-61913" y="620060"/>
            <a:ext cx="9205913" cy="6279215"/>
          </a:xfrm>
          <a:prstGeom prst="rect">
            <a:avLst/>
          </a:prstGeom>
          <a:ln w="12700">
            <a:miter lim="400000"/>
          </a:ln>
        </p:spPr>
      </p:pic>
      <p:sp>
        <p:nvSpPr>
          <p:cNvPr id="382" name="Rectangle aux angles arrondis"/>
          <p:cNvSpPr/>
          <p:nvPr/>
        </p:nvSpPr>
        <p:spPr>
          <a:xfrm>
            <a:off x="0" y="6572250"/>
            <a:ext cx="2857500" cy="285750"/>
          </a:xfrm>
          <a:prstGeom prst="roundRect">
            <a:avLst>
              <a:gd name="adj" fmla="val 16667"/>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383" name="Une observation attentive indique qu'il y a formation de brouillard dans les vallées"/>
          <p:cNvSpPr txBox="1"/>
          <p:nvPr/>
        </p:nvSpPr>
        <p:spPr>
          <a:xfrm>
            <a:off x="1072415" y="5257990"/>
            <a:ext cx="3576512" cy="143517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just">
              <a:spcBef>
                <a:spcPts val="700"/>
              </a:spcBef>
              <a:buClrTx/>
              <a:buSzTx/>
              <a:buNone/>
              <a:defRPr sz="2000">
                <a:solidFill>
                  <a:srgbClr val="F6C343"/>
                </a:solidFill>
                <a:latin typeface="Franklin Gothic Book"/>
                <a:ea typeface="Franklin Gothic Book"/>
                <a:cs typeface="Franklin Gothic Book"/>
                <a:sym typeface="Franklin Gothic Book"/>
              </a:defRPr>
            </a:lvl1pPr>
          </a:lstStyle>
          <a:p>
            <a:pPr/>
            <a:r>
              <a:t>Une observation attentive indique qu'il y a formation de brouillard dans les vallées</a:t>
            </a:r>
          </a:p>
        </p:txBody>
      </p:sp>
      <p:sp>
        <p:nvSpPr>
          <p:cNvPr id="384" name="Nuit avec lune"/>
          <p:cNvSpPr txBox="1"/>
          <p:nvPr>
            <p:ph type="title" idx="4294967295"/>
          </p:nvPr>
        </p:nvSpPr>
        <p:spPr>
          <a:xfrm>
            <a:off x="533400" y="558800"/>
            <a:ext cx="6881529" cy="685800"/>
          </a:xfrm>
          <a:prstGeom prst="rect">
            <a:avLst/>
          </a:prstGeom>
        </p:spPr>
        <p:txBody>
          <a:bodyPr>
            <a:normAutofit fontScale="100000" lnSpcReduction="0"/>
          </a:bodyPr>
          <a:lstStyle>
            <a:lvl1pPr>
              <a:defRPr sz="3600">
                <a:solidFill>
                  <a:srgbClr val="A7A7A7"/>
                </a:solidFill>
              </a:defRPr>
            </a:lvl1pPr>
          </a:lstStyle>
          <a:p>
            <a:pPr/>
            <a:r>
              <a:t>Nuit avec lune</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La référence ciel/terre peut disparaître et la référence spatiale à vue n'est alors possible que parce que le pilote voit au sol l'éclairage des routes et des ville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 référence ciel/terre peut disparaître et la référence spatiale à vue n'est alors possible que parce que le pilote voit au sol l'éclairage des routes et des villes.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Dans le noir absolu, l'oeil ne voit rien. Il faut que subsiste toujours un foyer lumineux quel qu'il soit, ne serait ce qu'une étoile très faible pour que l'oeil commence à discerner. </a:t>
            </a:r>
          </a:p>
        </p:txBody>
      </p:sp>
      <p:sp>
        <p:nvSpPr>
          <p:cNvPr id="387" name="Ciel couvert par alto-cumulus"/>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Ciel couvert par alto-cumulus</a:t>
            </a:r>
          </a:p>
        </p:txBody>
      </p:sp>
      <p:sp>
        <p:nvSpPr>
          <p:cNvPr id="38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387"/>
                                        </p:tgtEl>
                                        <p:attrNameLst>
                                          <p:attrName>style.visibility</p:attrName>
                                        </p:attrNameLst>
                                      </p:cBhvr>
                                      <p:to>
                                        <p:strVal val="visible"/>
                                      </p:to>
                                    </p:set>
                                    <p:animEffect filter="blinds(horizontal)" transition="in">
                                      <p:cBhvr>
                                        <p:cTn id="7" dur="500"/>
                                        <p:tgtEl>
                                          <p:spTgt spid="387"/>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386">
                                            <p:bg/>
                                          </p:spTgt>
                                        </p:tgtEl>
                                        <p:attrNameLst>
                                          <p:attrName>style.visibility</p:attrName>
                                        </p:attrNameLst>
                                      </p:cBhvr>
                                      <p:to>
                                        <p:strVal val="visible"/>
                                      </p:to>
                                    </p:set>
                                    <p:animEffect filter="blinds(horizontal)" transition="in">
                                      <p:cBhvr>
                                        <p:cTn id="11" dur="500"/>
                                        <p:tgtEl>
                                          <p:spTgt spid="386">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386">
                                            <p:txEl>
                                              <p:pRg st="0" end="0"/>
                                            </p:txEl>
                                          </p:spTgt>
                                        </p:tgtEl>
                                        <p:attrNameLst>
                                          <p:attrName>style.visibility</p:attrName>
                                        </p:attrNameLst>
                                      </p:cBhvr>
                                      <p:to>
                                        <p:strVal val="visible"/>
                                      </p:to>
                                    </p:set>
                                    <p:animEffect filter="blinds(horizontal)" transition="in">
                                      <p:cBhvr>
                                        <p:cTn id="14" dur="500"/>
                                        <p:tgtEl>
                                          <p:spTgt spid="38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386">
                                            <p:txEl>
                                              <p:pRg st="1" end="1"/>
                                            </p:txEl>
                                          </p:spTgt>
                                        </p:tgtEl>
                                        <p:attrNameLst>
                                          <p:attrName>style.visibility</p:attrName>
                                        </p:attrNameLst>
                                      </p:cBhvr>
                                      <p:to>
                                        <p:strVal val="visible"/>
                                      </p:to>
                                    </p:set>
                                    <p:animEffect filter="blinds(horizontal)" transition="in">
                                      <p:cBhvr>
                                        <p:cTn id="19" dur="500"/>
                                        <p:tgtEl>
                                          <p:spTgt spid="386">
                                            <p:txEl>
                                              <p:pRg st="1" end="1"/>
                                            </p:txEl>
                                          </p:spTgt>
                                        </p:tgtEl>
                                      </p:cBhvr>
                                    </p:animEffect>
                                  </p:childTnLst>
                                </p:cTn>
                              </p:par>
                            </p:childTnLst>
                          </p:cTn>
                        </p:par>
                        <p:par>
                          <p:cTn id="20" fill="hold">
                            <p:stCondLst>
                              <p:cond delay="500"/>
                            </p:stCondLst>
                            <p:childTnLst>
                              <p:par>
                                <p:cTn id="21" presetClass="entr" nodeType="afterEffect" presetSubtype="0" presetID="1" grpId="3" fill="hold">
                                  <p:stCondLst>
                                    <p:cond delay="0"/>
                                  </p:stCondLst>
                                  <p:iterate type="el" backwards="0">
                                    <p:tmAbs val="0"/>
                                  </p:iterate>
                                  <p:childTnLst>
                                    <p:set>
                                      <p:cBhvr>
                                        <p:cTn id="22" fill="hold"/>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8" grpId="3"/>
      <p:bldP build="whole" bldLvl="1" animBg="1" rev="0" advAuto="0" spid="387" grpId="1"/>
      <p:bldP build="p" bldLvl="1" animBg="1" rev="0" advAuto="0" spid="386" grpId="2"/>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I:\AEROPYRENEES\COURS messud IFR et VFR nuit\ImageVDN18.jpg" descr="I:\AEROPYRENEES\COURS messud IFR et VFR nuit\ImageVDN18.jpg"/>
          <p:cNvPicPr>
            <a:picLocks noChangeAspect="1"/>
          </p:cNvPicPr>
          <p:nvPr/>
        </p:nvPicPr>
        <p:blipFill>
          <a:blip r:embed="rId2">
            <a:extLst/>
          </a:blip>
          <a:srcRect l="0" t="8937" r="0" b="0"/>
          <a:stretch>
            <a:fillRect/>
          </a:stretch>
        </p:blipFill>
        <p:spPr>
          <a:xfrm>
            <a:off x="0" y="631088"/>
            <a:ext cx="9183688" cy="6268187"/>
          </a:xfrm>
          <a:prstGeom prst="rect">
            <a:avLst/>
          </a:prstGeom>
          <a:ln w="12700">
            <a:miter lim="400000"/>
          </a:ln>
        </p:spPr>
      </p:pic>
      <p:sp>
        <p:nvSpPr>
          <p:cNvPr id="391" name="Rectangle aux angles arrondis"/>
          <p:cNvSpPr/>
          <p:nvPr/>
        </p:nvSpPr>
        <p:spPr>
          <a:xfrm>
            <a:off x="0" y="6572250"/>
            <a:ext cx="2928938" cy="285750"/>
          </a:xfrm>
          <a:prstGeom prst="roundRect">
            <a:avLst>
              <a:gd name="adj" fmla="val 16667"/>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392" name="Quand la lune éclaire fortement, le vol ne pose pas de problème puisque le sol et les nuages sont suffisamment visibles.…"/>
          <p:cNvSpPr txBox="1"/>
          <p:nvPr/>
        </p:nvSpPr>
        <p:spPr>
          <a:xfrm>
            <a:off x="1842583" y="4673296"/>
            <a:ext cx="5905345" cy="154088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just">
              <a:spcBef>
                <a:spcPts val="700"/>
              </a:spcBef>
              <a:buClrTx/>
              <a:buSzTx/>
              <a:buNone/>
              <a:defRPr sz="1200">
                <a:solidFill>
                  <a:srgbClr val="F6C343"/>
                </a:solidFill>
                <a:latin typeface="Franklin Gothic Book"/>
                <a:ea typeface="Franklin Gothic Book"/>
                <a:cs typeface="Franklin Gothic Book"/>
                <a:sym typeface="Franklin Gothic Book"/>
              </a:defRPr>
            </a:pPr>
            <a:r>
              <a:t>Quand la lune éclaire fortement, le vol ne pose pas de problème puisque le sol et les nuages sont suffisamment visibles.</a:t>
            </a:r>
          </a:p>
          <a:p>
            <a:pPr algn="just">
              <a:spcBef>
                <a:spcPts val="700"/>
              </a:spcBef>
              <a:buClrTx/>
              <a:buSzTx/>
              <a:buNone/>
              <a:defRPr sz="1200">
                <a:solidFill>
                  <a:srgbClr val="F6C343"/>
                </a:solidFill>
                <a:latin typeface="Franklin Gothic Book"/>
                <a:ea typeface="Franklin Gothic Book"/>
                <a:cs typeface="Franklin Gothic Book"/>
                <a:sym typeface="Franklin Gothic Book"/>
              </a:defRPr>
            </a:pPr>
            <a:r>
              <a:t>Par contre quand la nuit est totalement noire, la tenue de l'avion ne peut se faire qu'en majeure partie aux instruments et les difficultés peuvent vite devenir insurmontables pour les pilotes peu expérimentés</a:t>
            </a:r>
          </a:p>
        </p:txBody>
      </p:sp>
      <p:sp>
        <p:nvSpPr>
          <p:cNvPr id="393" name="Nuit noire et nuit avec lune"/>
          <p:cNvSpPr txBox="1"/>
          <p:nvPr>
            <p:ph type="title" idx="4294967295"/>
          </p:nvPr>
        </p:nvSpPr>
        <p:spPr>
          <a:xfrm>
            <a:off x="533400" y="558800"/>
            <a:ext cx="6881529" cy="685800"/>
          </a:xfrm>
          <a:prstGeom prst="rect">
            <a:avLst/>
          </a:prstGeom>
        </p:spPr>
        <p:txBody>
          <a:bodyPr>
            <a:normAutofit fontScale="100000" lnSpcReduction="0"/>
          </a:bodyPr>
          <a:lstStyle>
            <a:lvl1pPr>
              <a:defRPr sz="3600">
                <a:solidFill>
                  <a:srgbClr val="A7A7A7"/>
                </a:solidFill>
              </a:defRPr>
            </a:lvl1pPr>
          </a:lstStyle>
          <a:p>
            <a:pPr/>
            <a:r>
              <a:t>Nuit noire et nuit avec lune</a:t>
            </a:r>
          </a:p>
        </p:txBody>
      </p:sp>
      <p:sp>
        <p:nvSpPr>
          <p:cNvPr id="39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4" grpId="1"/>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Les facteurs physiologiques rencontrés pendant le vol sans références extérieures ainsi que les facteurs influençant la vue concernent aussi la forme mentale et physique du pilot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Les facteurs physiologiques rencontrés pendant le vol sans références extérieures ainsi que les facteurs influençant la vue concernent aussi la forme mentale et physique du pilote.</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Une carence en vitamine A et vitamine B2 réduira l'acuité de nuit et l'adaptation à l'obscurité.</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L'altitude peut entraîner par début d'hypoxie une diminution de la vision de nuit.</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La fatigue </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Le tabac</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Les médicaments</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Le décalage horaire</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L'alcool </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L'hypoglycémie</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La soif</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La température</a:t>
            </a:r>
          </a:p>
          <a:p>
            <a:pPr marL="331089" indent="-302244" defTabSz="722376">
              <a:buClr>
                <a:schemeClr val="accent2">
                  <a:lumOff val="16690"/>
                </a:schemeClr>
              </a:buClr>
              <a:buSzPct val="80000"/>
              <a:buChar char="⦿"/>
              <a:defRPr sz="1580">
                <a:solidFill>
                  <a:srgbClr val="FFFFFF"/>
                </a:solidFill>
                <a:latin typeface="Franklin Gothic Book"/>
                <a:ea typeface="Franklin Gothic Book"/>
                <a:cs typeface="Franklin Gothic Book"/>
                <a:sym typeface="Franklin Gothic Book"/>
              </a:defRPr>
            </a:pPr>
            <a:r>
              <a:t>Le bruit, les vibrations</a:t>
            </a:r>
          </a:p>
        </p:txBody>
      </p:sp>
      <p:sp>
        <p:nvSpPr>
          <p:cNvPr id="397" name="Facteurs réduisant la vision nocturn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Facteurs réduisant la vision nocturne</a:t>
            </a:r>
          </a:p>
        </p:txBody>
      </p:sp>
      <p:sp>
        <p:nvSpPr>
          <p:cNvPr id="39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397"/>
                                        </p:tgtEl>
                                        <p:attrNameLst>
                                          <p:attrName>style.visibility</p:attrName>
                                        </p:attrNameLst>
                                      </p:cBhvr>
                                      <p:to>
                                        <p:strVal val="visible"/>
                                      </p:to>
                                    </p:set>
                                    <p:animEffect filter="blinds(horizontal)" transition="in">
                                      <p:cBhvr>
                                        <p:cTn id="7" dur="500"/>
                                        <p:tgtEl>
                                          <p:spTgt spid="397"/>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396">
                                            <p:bg/>
                                          </p:spTgt>
                                        </p:tgtEl>
                                        <p:attrNameLst>
                                          <p:attrName>style.visibility</p:attrName>
                                        </p:attrNameLst>
                                      </p:cBhvr>
                                      <p:to>
                                        <p:strVal val="visible"/>
                                      </p:to>
                                    </p:set>
                                    <p:animEffect filter="blinds(horizontal)" transition="in">
                                      <p:cBhvr>
                                        <p:cTn id="11" dur="500"/>
                                        <p:tgtEl>
                                          <p:spTgt spid="396">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396">
                                            <p:txEl>
                                              <p:pRg st="0" end="0"/>
                                            </p:txEl>
                                          </p:spTgt>
                                        </p:tgtEl>
                                        <p:attrNameLst>
                                          <p:attrName>style.visibility</p:attrName>
                                        </p:attrNameLst>
                                      </p:cBhvr>
                                      <p:to>
                                        <p:strVal val="visible"/>
                                      </p:to>
                                    </p:set>
                                    <p:animEffect filter="blinds(horizontal)" transition="in">
                                      <p:cBhvr>
                                        <p:cTn id="14" dur="500"/>
                                        <p:tgtEl>
                                          <p:spTgt spid="39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396">
                                            <p:txEl>
                                              <p:pRg st="1" end="1"/>
                                            </p:txEl>
                                          </p:spTgt>
                                        </p:tgtEl>
                                        <p:attrNameLst>
                                          <p:attrName>style.visibility</p:attrName>
                                        </p:attrNameLst>
                                      </p:cBhvr>
                                      <p:to>
                                        <p:strVal val="visible"/>
                                      </p:to>
                                    </p:set>
                                    <p:animEffect filter="blinds(horizontal)" transition="in">
                                      <p:cBhvr>
                                        <p:cTn id="19" dur="500"/>
                                        <p:tgtEl>
                                          <p:spTgt spid="39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396">
                                            <p:txEl>
                                              <p:pRg st="2" end="2"/>
                                            </p:txEl>
                                          </p:spTgt>
                                        </p:tgtEl>
                                        <p:attrNameLst>
                                          <p:attrName>style.visibility</p:attrName>
                                        </p:attrNameLst>
                                      </p:cBhvr>
                                      <p:to>
                                        <p:strVal val="visible"/>
                                      </p:to>
                                    </p:set>
                                    <p:animEffect filter="blinds(horizontal)" transition="in">
                                      <p:cBhvr>
                                        <p:cTn id="24" dur="500"/>
                                        <p:tgtEl>
                                          <p:spTgt spid="39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0" presetID="3" grpId="2" fill="hold">
                                  <p:stCondLst>
                                    <p:cond delay="0"/>
                                  </p:stCondLst>
                                  <p:iterate type="el" backwards="0">
                                    <p:tmAbs val="0"/>
                                  </p:iterate>
                                  <p:childTnLst>
                                    <p:set>
                                      <p:cBhvr>
                                        <p:cTn id="28" fill="hold"/>
                                        <p:tgtEl>
                                          <p:spTgt spid="396">
                                            <p:txEl>
                                              <p:pRg st="3" end="3"/>
                                            </p:txEl>
                                          </p:spTgt>
                                        </p:tgtEl>
                                        <p:attrNameLst>
                                          <p:attrName>style.visibility</p:attrName>
                                        </p:attrNameLst>
                                      </p:cBhvr>
                                      <p:to>
                                        <p:strVal val="visible"/>
                                      </p:to>
                                    </p:set>
                                    <p:animEffect filter="blinds(horizontal)" transition="in">
                                      <p:cBhvr>
                                        <p:cTn id="29" dur="500"/>
                                        <p:tgtEl>
                                          <p:spTgt spid="39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0" presetID="3" grpId="2" fill="hold">
                                  <p:stCondLst>
                                    <p:cond delay="0"/>
                                  </p:stCondLst>
                                  <p:iterate type="el" backwards="0">
                                    <p:tmAbs val="0"/>
                                  </p:iterate>
                                  <p:childTnLst>
                                    <p:set>
                                      <p:cBhvr>
                                        <p:cTn id="33" fill="hold"/>
                                        <p:tgtEl>
                                          <p:spTgt spid="396">
                                            <p:txEl>
                                              <p:pRg st="4" end="4"/>
                                            </p:txEl>
                                          </p:spTgt>
                                        </p:tgtEl>
                                        <p:attrNameLst>
                                          <p:attrName>style.visibility</p:attrName>
                                        </p:attrNameLst>
                                      </p:cBhvr>
                                      <p:to>
                                        <p:strVal val="visible"/>
                                      </p:to>
                                    </p:set>
                                    <p:animEffect filter="blinds(horizontal)" transition="in">
                                      <p:cBhvr>
                                        <p:cTn id="34" dur="500"/>
                                        <p:tgtEl>
                                          <p:spTgt spid="39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0" presetID="3" grpId="2" fill="hold">
                                  <p:stCondLst>
                                    <p:cond delay="0"/>
                                  </p:stCondLst>
                                  <p:iterate type="el" backwards="0">
                                    <p:tmAbs val="0"/>
                                  </p:iterate>
                                  <p:childTnLst>
                                    <p:set>
                                      <p:cBhvr>
                                        <p:cTn id="38" fill="hold"/>
                                        <p:tgtEl>
                                          <p:spTgt spid="396">
                                            <p:txEl>
                                              <p:pRg st="5" end="5"/>
                                            </p:txEl>
                                          </p:spTgt>
                                        </p:tgtEl>
                                        <p:attrNameLst>
                                          <p:attrName>style.visibility</p:attrName>
                                        </p:attrNameLst>
                                      </p:cBhvr>
                                      <p:to>
                                        <p:strVal val="visible"/>
                                      </p:to>
                                    </p:set>
                                    <p:animEffect filter="blinds(horizontal)" transition="in">
                                      <p:cBhvr>
                                        <p:cTn id="39" dur="500"/>
                                        <p:tgtEl>
                                          <p:spTgt spid="39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10" presetID="3" grpId="2" fill="hold">
                                  <p:stCondLst>
                                    <p:cond delay="0"/>
                                  </p:stCondLst>
                                  <p:iterate type="el" backwards="0">
                                    <p:tmAbs val="0"/>
                                  </p:iterate>
                                  <p:childTnLst>
                                    <p:set>
                                      <p:cBhvr>
                                        <p:cTn id="43" fill="hold"/>
                                        <p:tgtEl>
                                          <p:spTgt spid="396">
                                            <p:txEl>
                                              <p:pRg st="6" end="6"/>
                                            </p:txEl>
                                          </p:spTgt>
                                        </p:tgtEl>
                                        <p:attrNameLst>
                                          <p:attrName>style.visibility</p:attrName>
                                        </p:attrNameLst>
                                      </p:cBhvr>
                                      <p:to>
                                        <p:strVal val="visible"/>
                                      </p:to>
                                    </p:set>
                                    <p:animEffect filter="blinds(horizontal)" transition="in">
                                      <p:cBhvr>
                                        <p:cTn id="44" dur="500"/>
                                        <p:tgtEl>
                                          <p:spTgt spid="39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10" presetID="3" grpId="2" fill="hold">
                                  <p:stCondLst>
                                    <p:cond delay="0"/>
                                  </p:stCondLst>
                                  <p:iterate type="el" backwards="0">
                                    <p:tmAbs val="0"/>
                                  </p:iterate>
                                  <p:childTnLst>
                                    <p:set>
                                      <p:cBhvr>
                                        <p:cTn id="48" fill="hold"/>
                                        <p:tgtEl>
                                          <p:spTgt spid="396">
                                            <p:txEl>
                                              <p:pRg st="7" end="7"/>
                                            </p:txEl>
                                          </p:spTgt>
                                        </p:tgtEl>
                                        <p:attrNameLst>
                                          <p:attrName>style.visibility</p:attrName>
                                        </p:attrNameLst>
                                      </p:cBhvr>
                                      <p:to>
                                        <p:strVal val="visible"/>
                                      </p:to>
                                    </p:set>
                                    <p:animEffect filter="blinds(horizontal)" transition="in">
                                      <p:cBhvr>
                                        <p:cTn id="49" dur="500"/>
                                        <p:tgtEl>
                                          <p:spTgt spid="396">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10" presetID="3" grpId="2" fill="hold">
                                  <p:stCondLst>
                                    <p:cond delay="0"/>
                                  </p:stCondLst>
                                  <p:iterate type="el" backwards="0">
                                    <p:tmAbs val="0"/>
                                  </p:iterate>
                                  <p:childTnLst>
                                    <p:set>
                                      <p:cBhvr>
                                        <p:cTn id="53" fill="hold"/>
                                        <p:tgtEl>
                                          <p:spTgt spid="396">
                                            <p:txEl>
                                              <p:pRg st="8" end="8"/>
                                            </p:txEl>
                                          </p:spTgt>
                                        </p:tgtEl>
                                        <p:attrNameLst>
                                          <p:attrName>style.visibility</p:attrName>
                                        </p:attrNameLst>
                                      </p:cBhvr>
                                      <p:to>
                                        <p:strVal val="visible"/>
                                      </p:to>
                                    </p:set>
                                    <p:animEffect filter="blinds(horizontal)" transition="in">
                                      <p:cBhvr>
                                        <p:cTn id="54" dur="500"/>
                                        <p:tgtEl>
                                          <p:spTgt spid="396">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0" presetID="3" grpId="2" fill="hold">
                                  <p:stCondLst>
                                    <p:cond delay="0"/>
                                  </p:stCondLst>
                                  <p:iterate type="el" backwards="0">
                                    <p:tmAbs val="0"/>
                                  </p:iterate>
                                  <p:childTnLst>
                                    <p:set>
                                      <p:cBhvr>
                                        <p:cTn id="58" fill="hold"/>
                                        <p:tgtEl>
                                          <p:spTgt spid="396">
                                            <p:txEl>
                                              <p:pRg st="9" end="9"/>
                                            </p:txEl>
                                          </p:spTgt>
                                        </p:tgtEl>
                                        <p:attrNameLst>
                                          <p:attrName>style.visibility</p:attrName>
                                        </p:attrNameLst>
                                      </p:cBhvr>
                                      <p:to>
                                        <p:strVal val="visible"/>
                                      </p:to>
                                    </p:set>
                                    <p:animEffect filter="blinds(horizontal)" transition="in">
                                      <p:cBhvr>
                                        <p:cTn id="59" dur="500"/>
                                        <p:tgtEl>
                                          <p:spTgt spid="396">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Class="entr" nodeType="clickEffect" presetSubtype="10" presetID="3" grpId="2" fill="hold">
                                  <p:stCondLst>
                                    <p:cond delay="0"/>
                                  </p:stCondLst>
                                  <p:iterate type="el" backwards="0">
                                    <p:tmAbs val="0"/>
                                  </p:iterate>
                                  <p:childTnLst>
                                    <p:set>
                                      <p:cBhvr>
                                        <p:cTn id="63" fill="hold"/>
                                        <p:tgtEl>
                                          <p:spTgt spid="396">
                                            <p:txEl>
                                              <p:pRg st="10" end="10"/>
                                            </p:txEl>
                                          </p:spTgt>
                                        </p:tgtEl>
                                        <p:attrNameLst>
                                          <p:attrName>style.visibility</p:attrName>
                                        </p:attrNameLst>
                                      </p:cBhvr>
                                      <p:to>
                                        <p:strVal val="visible"/>
                                      </p:to>
                                    </p:set>
                                    <p:animEffect filter="blinds(horizontal)" transition="in">
                                      <p:cBhvr>
                                        <p:cTn id="64" dur="500"/>
                                        <p:tgtEl>
                                          <p:spTgt spid="396">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Class="entr" nodeType="clickEffect" presetSubtype="10" presetID="3" grpId="2" fill="hold">
                                  <p:stCondLst>
                                    <p:cond delay="0"/>
                                  </p:stCondLst>
                                  <p:iterate type="el" backwards="0">
                                    <p:tmAbs val="0"/>
                                  </p:iterate>
                                  <p:childTnLst>
                                    <p:set>
                                      <p:cBhvr>
                                        <p:cTn id="68" fill="hold"/>
                                        <p:tgtEl>
                                          <p:spTgt spid="396">
                                            <p:txEl>
                                              <p:pRg st="11" end="11"/>
                                            </p:txEl>
                                          </p:spTgt>
                                        </p:tgtEl>
                                        <p:attrNameLst>
                                          <p:attrName>style.visibility</p:attrName>
                                        </p:attrNameLst>
                                      </p:cBhvr>
                                      <p:to>
                                        <p:strVal val="visible"/>
                                      </p:to>
                                    </p:set>
                                    <p:animEffect filter="blinds(horizontal)" transition="in">
                                      <p:cBhvr>
                                        <p:cTn id="69" dur="500"/>
                                        <p:tgtEl>
                                          <p:spTgt spid="396">
                                            <p:txEl>
                                              <p:pRg st="11" end="11"/>
                                            </p:txEl>
                                          </p:spTgt>
                                        </p:tgtEl>
                                      </p:cBhvr>
                                    </p:animEffect>
                                  </p:childTnLst>
                                </p:cTn>
                              </p:par>
                            </p:childTnLst>
                          </p:cTn>
                        </p:par>
                        <p:par>
                          <p:cTn id="70" fill="hold">
                            <p:stCondLst>
                              <p:cond delay="500"/>
                            </p:stCondLst>
                            <p:childTnLst>
                              <p:par>
                                <p:cTn id="71" presetClass="entr" nodeType="afterEffect" presetSubtype="0" presetID="1" grpId="3" fill="hold">
                                  <p:stCondLst>
                                    <p:cond delay="0"/>
                                  </p:stCondLst>
                                  <p:iterate type="el" backwards="0">
                                    <p:tmAbs val="0"/>
                                  </p:iterate>
                                  <p:childTnLst>
                                    <p:set>
                                      <p:cBhvr>
                                        <p:cTn id="72" fill="hold"/>
                                        <p:tgtEl>
                                          <p:spTgt spid="3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8" grpId="3"/>
      <p:bldP build="p" bldLvl="1" animBg="1" rev="0" advAuto="0" spid="396" grpId="2"/>
      <p:bldP build="whole" bldLvl="1" animBg="1" rev="0" advAuto="0" spid="39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 name="La qualification VFR de nuit  La nuit  Equipements pour le vol de nuit  Type de nuit  Balisage de nuit  Le pilotage en VDN  Réglementation  Météo nocturne"/>
          <p:cNvSpPr txBox="1"/>
          <p:nvPr>
            <p:ph type="title" idx="4294967295"/>
          </p:nvPr>
        </p:nvSpPr>
        <p:spPr>
          <a:xfrm>
            <a:off x="533400" y="2035856"/>
            <a:ext cx="8077200" cy="4207620"/>
          </a:xfrm>
          <a:prstGeom prst="rect">
            <a:avLst/>
          </a:prstGeom>
        </p:spPr>
        <p:txBody>
          <a:bodyPr>
            <a:normAutofit fontScale="100000" lnSpcReduction="0"/>
          </a:bodyPr>
          <a:lstStyle/>
          <a:p>
            <a:pPr defTabSz="722376">
              <a:defRPr sz="1896"/>
            </a:pPr>
            <a:r>
              <a:t>La qualification VFR de nuit</a:t>
            </a:r>
            <a:br/>
            <a:br/>
            <a:r>
              <a:t>La nuit</a:t>
            </a:r>
            <a:br/>
            <a:br/>
            <a:r>
              <a:t>Equipements pour le vol de nuit</a:t>
            </a:r>
            <a:br/>
            <a:br/>
            <a:r>
              <a:t>Type de nuit</a:t>
            </a:r>
            <a:br/>
            <a:br/>
            <a:r>
              <a:t>Balisage de nuit</a:t>
            </a:r>
            <a:br/>
            <a:br/>
            <a:r>
              <a:t>Le pilotage en VDN</a:t>
            </a:r>
            <a:br/>
            <a:br/>
            <a:r>
              <a:t>Réglementation</a:t>
            </a:r>
            <a:br/>
            <a:br/>
            <a:r>
              <a:t>Météo nocturne</a:t>
            </a:r>
          </a:p>
        </p:txBody>
      </p:sp>
      <p:sp>
        <p:nvSpPr>
          <p:cNvPr id="83" name="VOL DE NUIT (VDN)"/>
          <p:cNvSpPr txBox="1"/>
          <p:nvPr/>
        </p:nvSpPr>
        <p:spPr>
          <a:xfrm>
            <a:off x="533400" y="553232"/>
            <a:ext cx="8077200"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3600">
                <a:solidFill>
                  <a:srgbClr val="FFFFFF"/>
                </a:solidFill>
                <a:effectLst>
                  <a:outerShdw sx="100000" sy="100000" kx="0" ky="0" algn="b" rotWithShape="0" blurRad="12700" dist="63500" dir="8460000">
                    <a:srgbClr val="000000"/>
                  </a:outerShdw>
                </a:effectLst>
                <a:latin typeface="Franklin Gothic Book"/>
                <a:ea typeface="Franklin Gothic Book"/>
                <a:cs typeface="Franklin Gothic Book"/>
                <a:sym typeface="Franklin Gothic Book"/>
              </a:defRPr>
            </a:lvl1pPr>
          </a:lstStyle>
          <a:p>
            <a:pPr/>
            <a:r>
              <a:t>VOL DE NUIT (VDN)</a:t>
            </a:r>
          </a:p>
        </p:txBody>
      </p:sp>
      <p:sp>
        <p:nvSpPr>
          <p:cNvPr id="8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400"/>
                                  </p:stCondLst>
                                  <p:iterate type="el" backwards="0">
                                    <p:tmAbs val="0"/>
                                  </p:iterate>
                                  <p:childTnLst>
                                    <p:set>
                                      <p:cBhvr>
                                        <p:cTn id="6" fill="hold"/>
                                        <p:tgtEl>
                                          <p:spTgt spid="82">
                                            <p:bg/>
                                          </p:spTgt>
                                        </p:tgtEl>
                                        <p:attrNameLst>
                                          <p:attrName>style.visibility</p:attrName>
                                        </p:attrNameLst>
                                      </p:cBhvr>
                                      <p:to>
                                        <p:strVal val="visible"/>
                                      </p:to>
                                    </p:set>
                                    <p:animEffect filter="blinds(horizontal)" transition="in">
                                      <p:cBhvr>
                                        <p:cTn id="7" dur="3000"/>
                                        <p:tgtEl>
                                          <p:spTgt spid="82">
                                            <p:bg/>
                                          </p:spTgt>
                                        </p:tgtEl>
                                      </p:cBhvr>
                                    </p:animEffect>
                                  </p:childTnLst>
                                </p:cTn>
                              </p:par>
                              <p:par>
                                <p:cTn id="8" presetClass="entr" nodeType="withEffect" presetSubtype="10" presetID="3" grpId="1" fill="hold">
                                  <p:stCondLst>
                                    <p:cond delay="400"/>
                                  </p:stCondLst>
                                  <p:iterate type="el" backwards="0">
                                    <p:tmAbs val="0"/>
                                  </p:iterate>
                                  <p:childTnLst>
                                    <p:set>
                                      <p:cBhvr>
                                        <p:cTn id="9" fill="hold"/>
                                        <p:tgtEl>
                                          <p:spTgt spid="82">
                                            <p:txEl>
                                              <p:pRg st="0" end="0"/>
                                            </p:txEl>
                                          </p:spTgt>
                                        </p:tgtEl>
                                        <p:attrNameLst>
                                          <p:attrName>style.visibility</p:attrName>
                                        </p:attrNameLst>
                                      </p:cBhvr>
                                      <p:to>
                                        <p:strVal val="visible"/>
                                      </p:to>
                                    </p:set>
                                    <p:animEffect filter="blinds(horizontal)" transition="in">
                                      <p:cBhvr>
                                        <p:cTn id="10" dur="3000"/>
                                        <p:tgtEl>
                                          <p:spTgt spid="82">
                                            <p:txEl>
                                              <p:pRg st="0" end="0"/>
                                            </p:txEl>
                                          </p:spTgt>
                                        </p:tgtEl>
                                      </p:cBhvr>
                                    </p:animEffect>
                                  </p:childTnLst>
                                </p:cTn>
                              </p:par>
                            </p:childTnLst>
                          </p:cTn>
                        </p:par>
                        <p:par>
                          <p:cTn id="11" fill="hold">
                            <p:stCondLst>
                              <p:cond delay="3400"/>
                            </p:stCondLst>
                            <p:childTnLst>
                              <p:par>
                                <p:cTn id="12" presetClass="entr" nodeType="afterEffect" presetSubtype="0" presetID="1" grpId="2" fill="hold">
                                  <p:stCondLst>
                                    <p:cond delay="0"/>
                                  </p:stCondLst>
                                  <p:iterate type="el" backwards="0">
                                    <p:tmAbs val="0"/>
                                  </p:iterate>
                                  <p:childTnLst>
                                    <p:set>
                                      <p:cBhvr>
                                        <p:cTn id="13" fill="hold"/>
                                        <p:tgtEl>
                                          <p:spTgt spid="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2" grpId="1"/>
      <p:bldP build="whole" bldLvl="1" animBg="1" rev="0" advAuto="0" spid="84" grpId="2"/>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400" name="IMG_2423.jpeg" descr="IMG_2423.jpeg"/>
          <p:cNvPicPr>
            <a:picLocks noChangeAspect="1"/>
          </p:cNvPicPr>
          <p:nvPr/>
        </p:nvPicPr>
        <p:blipFill>
          <a:blip r:embed="rId2">
            <a:extLst/>
          </a:blip>
          <a:srcRect l="0" t="9033" r="0" b="15988"/>
          <a:stretch>
            <a:fillRect/>
          </a:stretch>
        </p:blipFill>
        <p:spPr>
          <a:xfrm>
            <a:off x="3291" y="3479"/>
            <a:ext cx="9137417" cy="6851042"/>
          </a:xfrm>
          <a:prstGeom prst="rect">
            <a:avLst/>
          </a:prstGeom>
          <a:ln w="12700">
            <a:miter lim="400000"/>
          </a:ln>
        </p:spPr>
      </p:pic>
      <p:sp>
        <p:nvSpPr>
          <p:cNvPr id="401" name="Rectangle"/>
          <p:cNvSpPr/>
          <p:nvPr/>
        </p:nvSpPr>
        <p:spPr>
          <a:xfrm>
            <a:off x="1230553" y="1597344"/>
            <a:ext cx="3969342" cy="4816811"/>
          </a:xfrm>
          <a:prstGeom prst="rect">
            <a:avLst/>
          </a:prstGeom>
          <a:solidFill>
            <a:srgbClr val="FFFFFF">
              <a:alpha val="72558"/>
            </a:srgbClr>
          </a:solidFill>
          <a:ln w="25400">
            <a:solidFill>
              <a:schemeClr val="accent2">
                <a:lumOff val="16690"/>
                <a:alpha val="72558"/>
              </a:schemeClr>
            </a:solidFill>
          </a:ln>
        </p:spPr>
        <p:txBody>
          <a:bodyPr lIns="46037" tIns="46037" rIns="46037" bIns="46037"/>
          <a:lstStyle/>
          <a:p>
            <a:pPr>
              <a:buClrTx/>
              <a:buSzTx/>
              <a:buNone/>
              <a:defRPr>
                <a:solidFill>
                  <a:schemeClr val="accent2">
                    <a:lumOff val="16690"/>
                  </a:schemeClr>
                </a:solidFill>
              </a:defRPr>
            </a:pPr>
          </a:p>
        </p:txBody>
      </p:sp>
      <p:sp>
        <p:nvSpPr>
          <p:cNvPr id="402" name="La qualification VFR de nuit…"/>
          <p:cNvSpPr txBox="1"/>
          <p:nvPr>
            <p:ph type="title" idx="4294967295"/>
          </p:nvPr>
        </p:nvSpPr>
        <p:spPr>
          <a:xfrm>
            <a:off x="1545920" y="2035856"/>
            <a:ext cx="3585421" cy="4207620"/>
          </a:xfrm>
          <a:prstGeom prst="rect">
            <a:avLst/>
          </a:prstGeom>
        </p:spPr>
        <p:txBody>
          <a:bodyPr>
            <a:normAutofit fontScale="100000" lnSpcReduction="0"/>
          </a:bodyPr>
          <a:lstStyle/>
          <a:p>
            <a:pPr defTabSz="722376">
              <a:defRPr sz="1896"/>
            </a:pPr>
            <a:r>
              <a:t>La qualification VFR de nuit </a:t>
            </a:r>
          </a:p>
          <a:p>
            <a:pPr defTabSz="722376">
              <a:defRPr sz="1896"/>
            </a:pPr>
          </a:p>
          <a:p>
            <a:pPr defTabSz="722376">
              <a:defRPr sz="1896"/>
            </a:pPr>
            <a:r>
              <a:t>La nuit</a:t>
            </a:r>
          </a:p>
          <a:p>
            <a:pPr defTabSz="722376">
              <a:defRPr sz="1896"/>
            </a:pPr>
          </a:p>
          <a:p>
            <a:pPr defTabSz="722376">
              <a:defRPr sz="1896"/>
            </a:pPr>
            <a:r>
              <a:t>Equipement pour le vol de nuit</a:t>
            </a:r>
          </a:p>
          <a:p>
            <a:pPr defTabSz="722376">
              <a:defRPr sz="1896"/>
            </a:pPr>
          </a:p>
          <a:p>
            <a:pPr defTabSz="722376">
              <a:defRPr sz="1896"/>
            </a:pPr>
            <a:r>
              <a:t>Type de nuit</a:t>
            </a:r>
          </a:p>
          <a:p>
            <a:pPr defTabSz="722376">
              <a:defRPr sz="1896"/>
            </a:pPr>
          </a:p>
          <a:p>
            <a:pPr defTabSz="722376">
              <a:defRPr sz="1896"/>
            </a:pPr>
            <a:r>
              <a:rPr b="1">
                <a:solidFill>
                  <a:srgbClr val="FF37C4"/>
                </a:solidFill>
                <a:latin typeface="+mn-lt"/>
                <a:ea typeface="+mn-ea"/>
                <a:cs typeface="+mn-cs"/>
                <a:sym typeface="Arial"/>
              </a:rPr>
              <a:t>Balisage de nuit</a:t>
            </a:r>
            <a:br>
              <a:rPr i="1"/>
            </a:br>
            <a:br>
              <a:rPr i="1"/>
            </a:br>
            <a:r>
              <a:rPr i="1"/>
              <a:t>Le pilotage en VDN</a:t>
            </a:r>
            <a:br>
              <a:rPr i="1"/>
            </a:br>
            <a:br>
              <a:rPr i="1"/>
            </a:br>
            <a:r>
              <a:rPr i="1"/>
              <a:t>Réglementation</a:t>
            </a:r>
            <a:br>
              <a:rPr i="1"/>
            </a:br>
            <a:br>
              <a:rPr i="1"/>
            </a:br>
            <a:r>
              <a:rPr i="1"/>
              <a:t>Météo nocturne</a:t>
            </a:r>
          </a:p>
        </p:txBody>
      </p:sp>
      <p:sp>
        <p:nvSpPr>
          <p:cNvPr id="403" name="VOL DE NUIT (VDN)"/>
          <p:cNvSpPr txBox="1"/>
          <p:nvPr/>
        </p:nvSpPr>
        <p:spPr>
          <a:xfrm>
            <a:off x="533400" y="553232"/>
            <a:ext cx="8077200"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3600">
                <a:solidFill>
                  <a:srgbClr val="FFFFFF"/>
                </a:solidFill>
                <a:effectLst>
                  <a:outerShdw sx="100000" sy="100000" kx="0" ky="0" algn="b" rotWithShape="0" blurRad="12700" dist="63500" dir="8460000">
                    <a:srgbClr val="000000"/>
                  </a:outerShdw>
                </a:effectLst>
                <a:latin typeface="Franklin Gothic Book"/>
                <a:ea typeface="Franklin Gothic Book"/>
                <a:cs typeface="Franklin Gothic Book"/>
                <a:sym typeface="Franklin Gothic Book"/>
              </a:defRPr>
            </a:lvl1pPr>
          </a:lstStyle>
          <a:p>
            <a:pPr/>
            <a:r>
              <a:t>VOL DE NUIT (VDN)</a:t>
            </a:r>
          </a:p>
        </p:txBody>
      </p:sp>
      <p:sp>
        <p:nvSpPr>
          <p:cNvPr id="40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01"/>
                                        </p:tgtEl>
                                        <p:attrNameLst>
                                          <p:attrName>style.visibility</p:attrName>
                                        </p:attrNameLst>
                                      </p:cBhvr>
                                      <p:to>
                                        <p:strVal val="visible"/>
                                      </p:to>
                                    </p:set>
                                    <p:anim calcmode="lin" valueType="num">
                                      <p:cBhvr>
                                        <p:cTn id="7" dur="500" fill="hold"/>
                                        <p:tgtEl>
                                          <p:spTgt spid="401"/>
                                        </p:tgtEl>
                                        <p:attrNameLst>
                                          <p:attrName>ppt_x</p:attrName>
                                        </p:attrNameLst>
                                      </p:cBhvr>
                                      <p:tavLst>
                                        <p:tav tm="0">
                                          <p:val>
                                            <p:strVal val="0-#ppt_w/2"/>
                                          </p:val>
                                        </p:tav>
                                        <p:tav tm="100000">
                                          <p:val>
                                            <p:strVal val="#ppt_x"/>
                                          </p:val>
                                        </p:tav>
                                      </p:tavLst>
                                    </p:anim>
                                    <p:anim calcmode="lin" valueType="num">
                                      <p:cBhvr>
                                        <p:cTn id="8" dur="500" fill="hold"/>
                                        <p:tgtEl>
                                          <p:spTgt spid="40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wd" backwards="0">
                                    <p:tmAbs val="0"/>
                                  </p:iterate>
                                  <p:childTnLst>
                                    <p:set>
                                      <p:cBhvr>
                                        <p:cTn id="11" fill="hold"/>
                                        <p:tgtEl>
                                          <p:spTgt spid="402"/>
                                        </p:tgtEl>
                                        <p:attrNameLst>
                                          <p:attrName>style.visibility</p:attrName>
                                        </p:attrNameLst>
                                      </p:cBhvr>
                                      <p:to>
                                        <p:strVal val="visible"/>
                                      </p:to>
                                    </p:set>
                                    <p:anim calcmode="lin" valueType="num">
                                      <p:cBhvr>
                                        <p:cTn id="12" dur="1500" fill="hold"/>
                                        <p:tgtEl>
                                          <p:spTgt spid="402"/>
                                        </p:tgtEl>
                                        <p:attrNameLst>
                                          <p:attrName>ppt_x</p:attrName>
                                        </p:attrNameLst>
                                      </p:cBhvr>
                                      <p:tavLst>
                                        <p:tav tm="0">
                                          <p:val>
                                            <p:strVal val="0-#ppt_w/2"/>
                                          </p:val>
                                        </p:tav>
                                        <p:tav tm="100000">
                                          <p:val>
                                            <p:strVal val="#ppt_x"/>
                                          </p:val>
                                        </p:tav>
                                      </p:tavLst>
                                    </p:anim>
                                    <p:anim calcmode="lin" valueType="num">
                                      <p:cBhvr>
                                        <p:cTn id="13" dur="1500" fill="hold"/>
                                        <p:tgtEl>
                                          <p:spTgt spid="40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0" presetID="1" grpId="3" fill="hold">
                                  <p:stCondLst>
                                    <p:cond delay="0"/>
                                  </p:stCondLst>
                                  <p:iterate type="el" backwards="0">
                                    <p:tmAbs val="0"/>
                                  </p:iterate>
                                  <p:childTnLst>
                                    <p:set>
                                      <p:cBhvr>
                                        <p:cTn id="16" fill="hold"/>
                                        <p:tgtEl>
                                          <p:spTgt spid="4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4" grpId="3"/>
      <p:bldP build="whole" bldLvl="1" animBg="1" rev="0" advAuto="0" spid="401" grpId="1"/>
      <p:bldP build="whole" bldLvl="1" animBg="1" rev="0" advAuto="0" spid="402" grpId="2"/>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Le balisage de nuit"/>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Le balisage de nuit</a:t>
            </a:r>
          </a:p>
        </p:txBody>
      </p:sp>
      <p:sp>
        <p:nvSpPr>
          <p:cNvPr id="407" name="Balisage de piste…"/>
          <p:cNvSpPr txBox="1"/>
          <p:nvPr/>
        </p:nvSpPr>
        <p:spPr>
          <a:xfrm>
            <a:off x="457200" y="1600200"/>
            <a:ext cx="7467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356235" indent="-325199" defTabSz="777240">
              <a:spcBef>
                <a:spcPts val="600"/>
              </a:spcBef>
              <a:buClr>
                <a:schemeClr val="accent2">
                  <a:lumOff val="16690"/>
                </a:schemeClr>
              </a:buClr>
              <a:buSzPct val="80000"/>
              <a:buChar char="⦿"/>
              <a:defRPr sz="2550">
                <a:solidFill>
                  <a:srgbClr val="FFFFFF"/>
                </a:solidFill>
              </a:defRPr>
            </a:pPr>
            <a:r>
              <a:t>Balisage de piste</a:t>
            </a:r>
          </a:p>
          <a:p>
            <a:pPr marL="356235" indent="-325199" defTabSz="777240">
              <a:spcBef>
                <a:spcPts val="600"/>
              </a:spcBef>
              <a:buClr>
                <a:schemeClr val="accent2">
                  <a:lumOff val="16690"/>
                </a:schemeClr>
              </a:buClr>
              <a:buSzPct val="80000"/>
              <a:buChar char="⦿"/>
              <a:defRPr sz="2550">
                <a:solidFill>
                  <a:srgbClr val="FFFFFF"/>
                </a:solidFill>
              </a:defRPr>
            </a:pPr>
            <a:r>
              <a:t>Réglage</a:t>
            </a:r>
          </a:p>
          <a:p>
            <a:pPr marL="356235" indent="-325199" defTabSz="777240">
              <a:spcBef>
                <a:spcPts val="600"/>
              </a:spcBef>
              <a:buClr>
                <a:schemeClr val="accent2">
                  <a:lumOff val="16690"/>
                </a:schemeClr>
              </a:buClr>
              <a:buSzPct val="80000"/>
              <a:buChar char="⦿"/>
              <a:defRPr sz="2550">
                <a:solidFill>
                  <a:srgbClr val="FFFFFF"/>
                </a:solidFill>
              </a:defRPr>
            </a:pPr>
            <a:r>
              <a:t>Balisage de l’aire de stationnement &amp; du taxiway</a:t>
            </a:r>
          </a:p>
          <a:p>
            <a:pPr marL="356235" indent="-325199" defTabSz="777240">
              <a:spcBef>
                <a:spcPts val="600"/>
              </a:spcBef>
              <a:buClr>
                <a:schemeClr val="accent2">
                  <a:lumOff val="16690"/>
                </a:schemeClr>
              </a:buClr>
              <a:buSzPct val="80000"/>
              <a:buChar char="⦿"/>
              <a:defRPr sz="2550">
                <a:solidFill>
                  <a:srgbClr val="FFFFFF"/>
                </a:solidFill>
              </a:defRPr>
            </a:pPr>
            <a:r>
              <a:t>Point d’arrêt</a:t>
            </a:r>
          </a:p>
          <a:p>
            <a:pPr marL="356235" indent="-325199" defTabSz="777240">
              <a:spcBef>
                <a:spcPts val="600"/>
              </a:spcBef>
              <a:buClr>
                <a:schemeClr val="accent2">
                  <a:lumOff val="16690"/>
                </a:schemeClr>
              </a:buClr>
              <a:buSzPct val="80000"/>
              <a:buChar char="⦿"/>
              <a:defRPr sz="2550">
                <a:solidFill>
                  <a:srgbClr val="FFFFFF"/>
                </a:solidFill>
              </a:defRPr>
            </a:pPr>
            <a:r>
              <a:t>La rampe d’approche</a:t>
            </a:r>
          </a:p>
          <a:p>
            <a:pPr marL="356235" indent="-325199" defTabSz="777240">
              <a:spcBef>
                <a:spcPts val="600"/>
              </a:spcBef>
              <a:buClr>
                <a:schemeClr val="accent2">
                  <a:lumOff val="16690"/>
                </a:schemeClr>
              </a:buClr>
              <a:buSzPct val="80000"/>
              <a:buChar char="⦿"/>
              <a:defRPr sz="2550">
                <a:solidFill>
                  <a:srgbClr val="FFFFFF"/>
                </a:solidFill>
              </a:defRPr>
            </a:pPr>
            <a:r>
              <a:t>Le balisage des obstacles</a:t>
            </a:r>
          </a:p>
          <a:p>
            <a:pPr marL="356235" indent="-325199" defTabSz="777240">
              <a:spcBef>
                <a:spcPts val="600"/>
              </a:spcBef>
              <a:buClr>
                <a:schemeClr val="accent2">
                  <a:lumOff val="16690"/>
                </a:schemeClr>
              </a:buClr>
              <a:buSzPct val="80000"/>
              <a:buChar char="⦿"/>
              <a:defRPr sz="2550">
                <a:solidFill>
                  <a:srgbClr val="FFFFFF"/>
                </a:solidFill>
              </a:defRPr>
            </a:pPr>
            <a:r>
              <a:t>Balisage de piste télécommandé:</a:t>
            </a:r>
          </a:p>
          <a:p>
            <a:pPr marL="356235" indent="-325199" defTabSz="777240">
              <a:spcBef>
                <a:spcPts val="600"/>
              </a:spcBef>
              <a:buClr>
                <a:schemeClr val="accent2">
                  <a:lumOff val="16690"/>
                </a:schemeClr>
              </a:buClr>
              <a:buSzPct val="80000"/>
              <a:buChar char="⦿"/>
              <a:defRPr sz="2550">
                <a:solidFill>
                  <a:srgbClr val="FFFFFF"/>
                </a:solidFill>
              </a:defRPr>
            </a:pPr>
            <a:r>
              <a:t>Panne du balisage</a:t>
            </a:r>
          </a:p>
          <a:p>
            <a:pPr marL="356235" indent="-325199" defTabSz="777240">
              <a:spcBef>
                <a:spcPts val="600"/>
              </a:spcBef>
              <a:buClr>
                <a:schemeClr val="accent2">
                  <a:lumOff val="16690"/>
                </a:schemeClr>
              </a:buClr>
              <a:buSzPct val="80000"/>
              <a:buChar char="⦿"/>
              <a:defRPr sz="2550">
                <a:solidFill>
                  <a:srgbClr val="FFFFFF"/>
                </a:solidFill>
              </a:defRPr>
            </a:pPr>
            <a:r>
              <a:t>Panne du phare à l’atterrissage</a:t>
            </a:r>
          </a:p>
          <a:p>
            <a:pPr marL="356235" indent="-325199" defTabSz="777240">
              <a:spcBef>
                <a:spcPts val="600"/>
              </a:spcBef>
              <a:buClr>
                <a:schemeClr val="accent2">
                  <a:lumOff val="16690"/>
                </a:schemeClr>
              </a:buClr>
              <a:buSzPct val="80000"/>
              <a:buChar char="⦿"/>
              <a:defRPr sz="2550">
                <a:solidFill>
                  <a:srgbClr val="FFFFFF"/>
                </a:solidFill>
              </a:defRPr>
            </a:pPr>
            <a:r>
              <a:t>Tarification du balisage</a:t>
            </a:r>
          </a:p>
        </p:txBody>
      </p:sp>
      <p:sp>
        <p:nvSpPr>
          <p:cNvPr id="40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406"/>
                                        </p:tgtEl>
                                        <p:attrNameLst>
                                          <p:attrName>style.visibility</p:attrName>
                                        </p:attrNameLst>
                                      </p:cBhvr>
                                      <p:to>
                                        <p:strVal val="visible"/>
                                      </p:to>
                                    </p:set>
                                    <p:animEffect filter="blinds(horizontal)" transition="in">
                                      <p:cBhvr>
                                        <p:cTn id="7" dur="500"/>
                                        <p:tgtEl>
                                          <p:spTgt spid="406"/>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407">
                                            <p:bg/>
                                          </p:spTgt>
                                        </p:tgtEl>
                                        <p:attrNameLst>
                                          <p:attrName>style.visibility</p:attrName>
                                        </p:attrNameLst>
                                      </p:cBhvr>
                                      <p:to>
                                        <p:strVal val="visible"/>
                                      </p:to>
                                    </p:set>
                                    <p:animEffect filter="blinds(horizontal)" transition="in">
                                      <p:cBhvr>
                                        <p:cTn id="11" dur="500"/>
                                        <p:tgtEl>
                                          <p:spTgt spid="407">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407">
                                            <p:txEl>
                                              <p:pRg st="0" end="0"/>
                                            </p:txEl>
                                          </p:spTgt>
                                        </p:tgtEl>
                                        <p:attrNameLst>
                                          <p:attrName>style.visibility</p:attrName>
                                        </p:attrNameLst>
                                      </p:cBhvr>
                                      <p:to>
                                        <p:strVal val="visible"/>
                                      </p:to>
                                    </p:set>
                                    <p:animEffect filter="blinds(horizontal)" transition="in">
                                      <p:cBhvr>
                                        <p:cTn id="14" dur="500"/>
                                        <p:tgtEl>
                                          <p:spTgt spid="407">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0"/>
                                  </p:stCondLst>
                                  <p:iterate type="el" backwards="0">
                                    <p:tmAbs val="0"/>
                                  </p:iterate>
                                  <p:childTnLst>
                                    <p:set>
                                      <p:cBhvr>
                                        <p:cTn id="17" fill="hold"/>
                                        <p:tgtEl>
                                          <p:spTgt spid="407">
                                            <p:txEl>
                                              <p:pRg st="1" end="1"/>
                                            </p:txEl>
                                          </p:spTgt>
                                        </p:tgtEl>
                                        <p:attrNameLst>
                                          <p:attrName>style.visibility</p:attrName>
                                        </p:attrNameLst>
                                      </p:cBhvr>
                                      <p:to>
                                        <p:strVal val="visible"/>
                                      </p:to>
                                    </p:set>
                                    <p:animEffect filter="blinds(horizontal)" transition="in">
                                      <p:cBhvr>
                                        <p:cTn id="18" dur="500"/>
                                        <p:tgtEl>
                                          <p:spTgt spid="407">
                                            <p:txEl>
                                              <p:pRg st="1" end="1"/>
                                            </p:txEl>
                                          </p:spTgt>
                                        </p:tgtEl>
                                      </p:cBhvr>
                                    </p:animEffect>
                                  </p:childTnLst>
                                </p:cTn>
                              </p:par>
                            </p:childTnLst>
                          </p:cTn>
                        </p:par>
                        <p:par>
                          <p:cTn id="19" fill="hold">
                            <p:stCondLst>
                              <p:cond delay="2500"/>
                            </p:stCondLst>
                            <p:childTnLst>
                              <p:par>
                                <p:cTn id="20" presetClass="entr" nodeType="afterEffect" presetSubtype="10" presetID="3" grpId="2" fill="hold">
                                  <p:stCondLst>
                                    <p:cond delay="0"/>
                                  </p:stCondLst>
                                  <p:iterate type="el" backwards="0">
                                    <p:tmAbs val="0"/>
                                  </p:iterate>
                                  <p:childTnLst>
                                    <p:set>
                                      <p:cBhvr>
                                        <p:cTn id="21" fill="hold"/>
                                        <p:tgtEl>
                                          <p:spTgt spid="407">
                                            <p:txEl>
                                              <p:pRg st="2" end="2"/>
                                            </p:txEl>
                                          </p:spTgt>
                                        </p:tgtEl>
                                        <p:attrNameLst>
                                          <p:attrName>style.visibility</p:attrName>
                                        </p:attrNameLst>
                                      </p:cBhvr>
                                      <p:to>
                                        <p:strVal val="visible"/>
                                      </p:to>
                                    </p:set>
                                    <p:animEffect filter="blinds(horizontal)" transition="in">
                                      <p:cBhvr>
                                        <p:cTn id="22" dur="500"/>
                                        <p:tgtEl>
                                          <p:spTgt spid="407">
                                            <p:txEl>
                                              <p:pRg st="2" end="2"/>
                                            </p:txEl>
                                          </p:spTgt>
                                        </p:tgtEl>
                                      </p:cBhvr>
                                    </p:animEffect>
                                  </p:childTnLst>
                                </p:cTn>
                              </p:par>
                            </p:childTnLst>
                          </p:cTn>
                        </p:par>
                        <p:par>
                          <p:cTn id="23" fill="hold">
                            <p:stCondLst>
                              <p:cond delay="3000"/>
                            </p:stCondLst>
                            <p:childTnLst>
                              <p:par>
                                <p:cTn id="24" presetClass="entr" nodeType="afterEffect" presetSubtype="10" presetID="3" grpId="2" fill="hold">
                                  <p:stCondLst>
                                    <p:cond delay="0"/>
                                  </p:stCondLst>
                                  <p:iterate type="el" backwards="0">
                                    <p:tmAbs val="0"/>
                                  </p:iterate>
                                  <p:childTnLst>
                                    <p:set>
                                      <p:cBhvr>
                                        <p:cTn id="25" fill="hold"/>
                                        <p:tgtEl>
                                          <p:spTgt spid="407">
                                            <p:txEl>
                                              <p:pRg st="3" end="3"/>
                                            </p:txEl>
                                          </p:spTgt>
                                        </p:tgtEl>
                                        <p:attrNameLst>
                                          <p:attrName>style.visibility</p:attrName>
                                        </p:attrNameLst>
                                      </p:cBhvr>
                                      <p:to>
                                        <p:strVal val="visible"/>
                                      </p:to>
                                    </p:set>
                                    <p:animEffect filter="blinds(horizontal)" transition="in">
                                      <p:cBhvr>
                                        <p:cTn id="26" dur="500"/>
                                        <p:tgtEl>
                                          <p:spTgt spid="407">
                                            <p:txEl>
                                              <p:pRg st="3" end="3"/>
                                            </p:txEl>
                                          </p:spTgt>
                                        </p:tgtEl>
                                      </p:cBhvr>
                                    </p:animEffect>
                                  </p:childTnLst>
                                </p:cTn>
                              </p:par>
                            </p:childTnLst>
                          </p:cTn>
                        </p:par>
                        <p:par>
                          <p:cTn id="27" fill="hold">
                            <p:stCondLst>
                              <p:cond delay="3500"/>
                            </p:stCondLst>
                            <p:childTnLst>
                              <p:par>
                                <p:cTn id="28" presetClass="entr" nodeType="afterEffect" presetSubtype="10" presetID="3" grpId="2" fill="hold">
                                  <p:stCondLst>
                                    <p:cond delay="0"/>
                                  </p:stCondLst>
                                  <p:iterate type="el" backwards="0">
                                    <p:tmAbs val="0"/>
                                  </p:iterate>
                                  <p:childTnLst>
                                    <p:set>
                                      <p:cBhvr>
                                        <p:cTn id="29" fill="hold"/>
                                        <p:tgtEl>
                                          <p:spTgt spid="407">
                                            <p:txEl>
                                              <p:pRg st="4" end="4"/>
                                            </p:txEl>
                                          </p:spTgt>
                                        </p:tgtEl>
                                        <p:attrNameLst>
                                          <p:attrName>style.visibility</p:attrName>
                                        </p:attrNameLst>
                                      </p:cBhvr>
                                      <p:to>
                                        <p:strVal val="visible"/>
                                      </p:to>
                                    </p:set>
                                    <p:animEffect filter="blinds(horizontal)" transition="in">
                                      <p:cBhvr>
                                        <p:cTn id="30" dur="500"/>
                                        <p:tgtEl>
                                          <p:spTgt spid="407">
                                            <p:txEl>
                                              <p:pRg st="4" end="4"/>
                                            </p:txEl>
                                          </p:spTgt>
                                        </p:tgtEl>
                                      </p:cBhvr>
                                    </p:animEffect>
                                  </p:childTnLst>
                                </p:cTn>
                              </p:par>
                            </p:childTnLst>
                          </p:cTn>
                        </p:par>
                        <p:par>
                          <p:cTn id="31" fill="hold">
                            <p:stCondLst>
                              <p:cond delay="4000"/>
                            </p:stCondLst>
                            <p:childTnLst>
                              <p:par>
                                <p:cTn id="32" presetClass="entr" nodeType="afterEffect" presetSubtype="10" presetID="3" grpId="2" fill="hold">
                                  <p:stCondLst>
                                    <p:cond delay="0"/>
                                  </p:stCondLst>
                                  <p:iterate type="el" backwards="0">
                                    <p:tmAbs val="0"/>
                                  </p:iterate>
                                  <p:childTnLst>
                                    <p:set>
                                      <p:cBhvr>
                                        <p:cTn id="33" fill="hold"/>
                                        <p:tgtEl>
                                          <p:spTgt spid="407">
                                            <p:txEl>
                                              <p:pRg st="5" end="5"/>
                                            </p:txEl>
                                          </p:spTgt>
                                        </p:tgtEl>
                                        <p:attrNameLst>
                                          <p:attrName>style.visibility</p:attrName>
                                        </p:attrNameLst>
                                      </p:cBhvr>
                                      <p:to>
                                        <p:strVal val="visible"/>
                                      </p:to>
                                    </p:set>
                                    <p:animEffect filter="blinds(horizontal)" transition="in">
                                      <p:cBhvr>
                                        <p:cTn id="34" dur="500"/>
                                        <p:tgtEl>
                                          <p:spTgt spid="407">
                                            <p:txEl>
                                              <p:pRg st="5" end="5"/>
                                            </p:txEl>
                                          </p:spTgt>
                                        </p:tgtEl>
                                      </p:cBhvr>
                                    </p:animEffect>
                                  </p:childTnLst>
                                </p:cTn>
                              </p:par>
                            </p:childTnLst>
                          </p:cTn>
                        </p:par>
                        <p:par>
                          <p:cTn id="35" fill="hold">
                            <p:stCondLst>
                              <p:cond delay="4500"/>
                            </p:stCondLst>
                            <p:childTnLst>
                              <p:par>
                                <p:cTn id="36" presetClass="entr" nodeType="afterEffect" presetSubtype="10" presetID="3" grpId="2" fill="hold">
                                  <p:stCondLst>
                                    <p:cond delay="0"/>
                                  </p:stCondLst>
                                  <p:iterate type="el" backwards="0">
                                    <p:tmAbs val="0"/>
                                  </p:iterate>
                                  <p:childTnLst>
                                    <p:set>
                                      <p:cBhvr>
                                        <p:cTn id="37" fill="hold"/>
                                        <p:tgtEl>
                                          <p:spTgt spid="407">
                                            <p:txEl>
                                              <p:pRg st="6" end="6"/>
                                            </p:txEl>
                                          </p:spTgt>
                                        </p:tgtEl>
                                        <p:attrNameLst>
                                          <p:attrName>style.visibility</p:attrName>
                                        </p:attrNameLst>
                                      </p:cBhvr>
                                      <p:to>
                                        <p:strVal val="visible"/>
                                      </p:to>
                                    </p:set>
                                    <p:animEffect filter="blinds(horizontal)" transition="in">
                                      <p:cBhvr>
                                        <p:cTn id="38" dur="500"/>
                                        <p:tgtEl>
                                          <p:spTgt spid="407">
                                            <p:txEl>
                                              <p:pRg st="6" end="6"/>
                                            </p:txEl>
                                          </p:spTgt>
                                        </p:tgtEl>
                                      </p:cBhvr>
                                    </p:animEffect>
                                  </p:childTnLst>
                                </p:cTn>
                              </p:par>
                            </p:childTnLst>
                          </p:cTn>
                        </p:par>
                        <p:par>
                          <p:cTn id="39" fill="hold">
                            <p:stCondLst>
                              <p:cond delay="5000"/>
                            </p:stCondLst>
                            <p:childTnLst>
                              <p:par>
                                <p:cTn id="40" presetClass="entr" nodeType="afterEffect" presetSubtype="10" presetID="3" grpId="2" fill="hold">
                                  <p:stCondLst>
                                    <p:cond delay="0"/>
                                  </p:stCondLst>
                                  <p:iterate type="el" backwards="0">
                                    <p:tmAbs val="0"/>
                                  </p:iterate>
                                  <p:childTnLst>
                                    <p:set>
                                      <p:cBhvr>
                                        <p:cTn id="41" fill="hold"/>
                                        <p:tgtEl>
                                          <p:spTgt spid="407">
                                            <p:txEl>
                                              <p:pRg st="7" end="7"/>
                                            </p:txEl>
                                          </p:spTgt>
                                        </p:tgtEl>
                                        <p:attrNameLst>
                                          <p:attrName>style.visibility</p:attrName>
                                        </p:attrNameLst>
                                      </p:cBhvr>
                                      <p:to>
                                        <p:strVal val="visible"/>
                                      </p:to>
                                    </p:set>
                                    <p:animEffect filter="blinds(horizontal)" transition="in">
                                      <p:cBhvr>
                                        <p:cTn id="42" dur="500"/>
                                        <p:tgtEl>
                                          <p:spTgt spid="407">
                                            <p:txEl>
                                              <p:pRg st="7" end="7"/>
                                            </p:txEl>
                                          </p:spTgt>
                                        </p:tgtEl>
                                      </p:cBhvr>
                                    </p:animEffect>
                                  </p:childTnLst>
                                </p:cTn>
                              </p:par>
                            </p:childTnLst>
                          </p:cTn>
                        </p:par>
                        <p:par>
                          <p:cTn id="43" fill="hold">
                            <p:stCondLst>
                              <p:cond delay="5500"/>
                            </p:stCondLst>
                            <p:childTnLst>
                              <p:par>
                                <p:cTn id="44" presetClass="entr" nodeType="afterEffect" presetSubtype="10" presetID="3" grpId="2" fill="hold">
                                  <p:stCondLst>
                                    <p:cond delay="0"/>
                                  </p:stCondLst>
                                  <p:iterate type="el" backwards="0">
                                    <p:tmAbs val="0"/>
                                  </p:iterate>
                                  <p:childTnLst>
                                    <p:set>
                                      <p:cBhvr>
                                        <p:cTn id="45" fill="hold"/>
                                        <p:tgtEl>
                                          <p:spTgt spid="407">
                                            <p:txEl>
                                              <p:pRg st="8" end="8"/>
                                            </p:txEl>
                                          </p:spTgt>
                                        </p:tgtEl>
                                        <p:attrNameLst>
                                          <p:attrName>style.visibility</p:attrName>
                                        </p:attrNameLst>
                                      </p:cBhvr>
                                      <p:to>
                                        <p:strVal val="visible"/>
                                      </p:to>
                                    </p:set>
                                    <p:animEffect filter="blinds(horizontal)" transition="in">
                                      <p:cBhvr>
                                        <p:cTn id="46" dur="500"/>
                                        <p:tgtEl>
                                          <p:spTgt spid="407">
                                            <p:txEl>
                                              <p:pRg st="8" end="8"/>
                                            </p:txEl>
                                          </p:spTgt>
                                        </p:tgtEl>
                                      </p:cBhvr>
                                    </p:animEffect>
                                  </p:childTnLst>
                                </p:cTn>
                              </p:par>
                            </p:childTnLst>
                          </p:cTn>
                        </p:par>
                        <p:par>
                          <p:cTn id="47" fill="hold">
                            <p:stCondLst>
                              <p:cond delay="6000"/>
                            </p:stCondLst>
                            <p:childTnLst>
                              <p:par>
                                <p:cTn id="48" presetClass="entr" nodeType="afterEffect" presetSubtype="10" presetID="3" grpId="2" fill="hold">
                                  <p:stCondLst>
                                    <p:cond delay="0"/>
                                  </p:stCondLst>
                                  <p:iterate type="el" backwards="0">
                                    <p:tmAbs val="0"/>
                                  </p:iterate>
                                  <p:childTnLst>
                                    <p:set>
                                      <p:cBhvr>
                                        <p:cTn id="49" fill="hold"/>
                                        <p:tgtEl>
                                          <p:spTgt spid="407">
                                            <p:txEl>
                                              <p:pRg st="9" end="9"/>
                                            </p:txEl>
                                          </p:spTgt>
                                        </p:tgtEl>
                                        <p:attrNameLst>
                                          <p:attrName>style.visibility</p:attrName>
                                        </p:attrNameLst>
                                      </p:cBhvr>
                                      <p:to>
                                        <p:strVal val="visible"/>
                                      </p:to>
                                    </p:set>
                                    <p:animEffect filter="blinds(horizontal)" transition="in">
                                      <p:cBhvr>
                                        <p:cTn id="50" dur="500"/>
                                        <p:tgtEl>
                                          <p:spTgt spid="407">
                                            <p:txEl>
                                              <p:pRg st="9" end="9"/>
                                            </p:txEl>
                                          </p:spTgt>
                                        </p:tgtEl>
                                      </p:cBhvr>
                                    </p:animEffect>
                                  </p:childTnLst>
                                </p:cTn>
                              </p:par>
                            </p:childTnLst>
                          </p:cTn>
                        </p:par>
                        <p:par>
                          <p:cTn id="51" fill="hold">
                            <p:stCondLst>
                              <p:cond delay="6500"/>
                            </p:stCondLst>
                            <p:childTnLst>
                              <p:par>
                                <p:cTn id="52" presetClass="entr" nodeType="afterEffect" presetSubtype="0" presetID="1" grpId="3" fill="hold">
                                  <p:stCondLst>
                                    <p:cond delay="0"/>
                                  </p:stCondLst>
                                  <p:iterate type="el" backwards="0">
                                    <p:tmAbs val="0"/>
                                  </p:iterate>
                                  <p:childTnLst>
                                    <p:set>
                                      <p:cBhvr>
                                        <p:cTn id="53" fill="hold"/>
                                        <p:tgtEl>
                                          <p:spTgt spid="4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6" grpId="1"/>
      <p:bldP build="p" bldLvl="1" animBg="1" rev="0" advAuto="0" spid="407" grpId="2"/>
      <p:bldP build="whole" bldLvl="1" animBg="1" rev="0" advAuto="0" spid="408" grpId="3"/>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24" name="Grouper"/>
          <p:cNvGrpSpPr/>
          <p:nvPr/>
        </p:nvGrpSpPr>
        <p:grpSpPr>
          <a:xfrm>
            <a:off x="220218" y="1450413"/>
            <a:ext cx="8703564" cy="4794230"/>
            <a:chOff x="0" y="0"/>
            <a:chExt cx="8703563" cy="4794229"/>
          </a:xfrm>
        </p:grpSpPr>
        <p:sp>
          <p:nvSpPr>
            <p:cNvPr id="410" name="Rectangle"/>
            <p:cNvSpPr/>
            <p:nvPr/>
          </p:nvSpPr>
          <p:spPr>
            <a:xfrm>
              <a:off x="0" y="0"/>
              <a:ext cx="8703564" cy="4794230"/>
            </a:xfrm>
            <a:prstGeom prst="rect">
              <a:avLst/>
            </a:prstGeom>
            <a:solidFill>
              <a:srgbClr val="000000"/>
            </a:solidFill>
            <a:ln w="12700" cap="flat">
              <a:solidFill>
                <a:srgbClr val="000000"/>
              </a:solidFill>
              <a:prstDash val="solid"/>
              <a:round/>
            </a:ln>
            <a:effectLst/>
          </p:spPr>
          <p:txBody>
            <a:bodyPr wrap="square" lIns="46037" tIns="46037" rIns="46037" bIns="46037" numCol="1" anchor="ctr">
              <a:noAutofit/>
            </a:bodyPr>
            <a:lstStyle/>
            <a:p>
              <a:pPr>
                <a:spcBef>
                  <a:spcPts val="400"/>
                </a:spcBef>
                <a:buClrTx/>
                <a:buSzTx/>
                <a:buNone/>
                <a:defRPr sz="1800">
                  <a:solidFill>
                    <a:srgbClr val="FFFFFF"/>
                  </a:solidFill>
                </a:defRPr>
              </a:pPr>
            </a:p>
          </p:txBody>
        </p:sp>
        <p:sp>
          <p:nvSpPr>
            <p:cNvPr id="411" name="Rectangle"/>
            <p:cNvSpPr/>
            <p:nvPr/>
          </p:nvSpPr>
          <p:spPr>
            <a:xfrm>
              <a:off x="7031549" y="1734487"/>
              <a:ext cx="294318" cy="1747821"/>
            </a:xfrm>
            <a:prstGeom prst="rect">
              <a:avLst/>
            </a:prstGeom>
            <a:solidFill>
              <a:srgbClr val="CECECE"/>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12" name="Ovale"/>
            <p:cNvSpPr/>
            <p:nvPr/>
          </p:nvSpPr>
          <p:spPr>
            <a:xfrm>
              <a:off x="6903877" y="2831040"/>
              <a:ext cx="103482" cy="116623"/>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13" name="Ovale"/>
            <p:cNvSpPr/>
            <p:nvPr/>
          </p:nvSpPr>
          <p:spPr>
            <a:xfrm>
              <a:off x="7347368" y="2831040"/>
              <a:ext cx="103483" cy="116623"/>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14" name="Rectangle"/>
            <p:cNvSpPr/>
            <p:nvPr/>
          </p:nvSpPr>
          <p:spPr>
            <a:xfrm flipH="1" rot="10800000">
              <a:off x="311972" y="3411123"/>
              <a:ext cx="7618657" cy="831503"/>
            </a:xfrm>
            <a:prstGeom prst="rect">
              <a:avLst/>
            </a:prstGeom>
            <a:solidFill>
              <a:srgbClr val="CECECE"/>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15" name="Ligne"/>
            <p:cNvSpPr/>
            <p:nvPr/>
          </p:nvSpPr>
          <p:spPr>
            <a:xfrm>
              <a:off x="7031549" y="2829525"/>
              <a:ext cx="294318" cy="1"/>
            </a:xfrm>
            <a:prstGeom prst="line">
              <a:avLst/>
            </a:prstGeom>
            <a:noFill/>
            <a:ln w="28575" cap="flat">
              <a:solidFill>
                <a:srgbClr val="FF9900"/>
              </a:solidFill>
              <a:prstDash val="solid"/>
              <a:round/>
            </a:ln>
            <a:effectLst/>
          </p:spPr>
          <p:txBody>
            <a:bodyPr wrap="square" lIns="45719" tIns="45719" rIns="45719" bIns="45719" numCol="1" anchor="t">
              <a:noAutofit/>
            </a:bodyPr>
            <a:lstStyle/>
            <a:p>
              <a:pPr>
                <a:defRPr>
                  <a:solidFill>
                    <a:srgbClr val="FFFFFF"/>
                  </a:solidFill>
                </a:defRPr>
              </a:pPr>
            </a:p>
          </p:txBody>
        </p:sp>
        <p:sp>
          <p:nvSpPr>
            <p:cNvPr id="416" name="Ligne"/>
            <p:cNvSpPr/>
            <p:nvPr/>
          </p:nvSpPr>
          <p:spPr>
            <a:xfrm>
              <a:off x="7031549" y="2900710"/>
              <a:ext cx="294318" cy="1"/>
            </a:xfrm>
            <a:prstGeom prst="line">
              <a:avLst/>
            </a:prstGeom>
            <a:noFill/>
            <a:ln w="28575" cap="flat">
              <a:solidFill>
                <a:srgbClr val="FF9900"/>
              </a:solidFill>
              <a:prstDash val="sysDot"/>
              <a:round/>
            </a:ln>
            <a:effectLst/>
          </p:spPr>
          <p:txBody>
            <a:bodyPr wrap="square" lIns="45719" tIns="45719" rIns="45719" bIns="45719" numCol="1" anchor="t">
              <a:noAutofit/>
            </a:bodyPr>
            <a:lstStyle/>
            <a:p>
              <a:pPr>
                <a:defRPr>
                  <a:solidFill>
                    <a:srgbClr val="FFFFFF"/>
                  </a:solidFill>
                </a:defRPr>
              </a:pPr>
            </a:p>
          </p:txBody>
        </p:sp>
        <p:sp>
          <p:nvSpPr>
            <p:cNvPr id="417" name="Ovale"/>
            <p:cNvSpPr/>
            <p:nvPr/>
          </p:nvSpPr>
          <p:spPr>
            <a:xfrm>
              <a:off x="6903877" y="1828391"/>
              <a:ext cx="103482" cy="116623"/>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18" name="Ovale"/>
            <p:cNvSpPr/>
            <p:nvPr/>
          </p:nvSpPr>
          <p:spPr>
            <a:xfrm>
              <a:off x="7347368" y="1834449"/>
              <a:ext cx="103483" cy="116624"/>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19" name="Ovale"/>
            <p:cNvSpPr/>
            <p:nvPr/>
          </p:nvSpPr>
          <p:spPr>
            <a:xfrm>
              <a:off x="7354088" y="2338803"/>
              <a:ext cx="103482" cy="116623"/>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20" name="Rectangle"/>
            <p:cNvSpPr/>
            <p:nvPr/>
          </p:nvSpPr>
          <p:spPr>
            <a:xfrm>
              <a:off x="7007358" y="313815"/>
              <a:ext cx="1545503" cy="1419158"/>
            </a:xfrm>
            <a:prstGeom prst="rect">
              <a:avLst/>
            </a:prstGeom>
            <a:solidFill>
              <a:srgbClr val="C6C6C6"/>
            </a:solidFill>
            <a:ln w="12700" cap="flat">
              <a:noFill/>
              <a:miter lim="400000"/>
            </a:ln>
            <a:effectLst/>
          </p:spPr>
          <p:txBody>
            <a:bodyPr wrap="square" lIns="46037" tIns="46037" rIns="46037" bIns="46037" numCol="1" anchor="t">
              <a:noAutofit/>
            </a:bodyPr>
            <a:lstStyle/>
            <a:p>
              <a:pPr>
                <a:spcBef>
                  <a:spcPts val="400"/>
                </a:spcBef>
                <a:defRPr sz="1800">
                  <a:solidFill>
                    <a:srgbClr val="FFFFFF"/>
                  </a:solidFill>
                </a:defRPr>
              </a:pPr>
            </a:p>
          </p:txBody>
        </p:sp>
        <p:grpSp>
          <p:nvGrpSpPr>
            <p:cNvPr id="431" name="Grouper"/>
            <p:cNvGrpSpPr/>
            <p:nvPr/>
          </p:nvGrpSpPr>
          <p:grpSpPr>
            <a:xfrm>
              <a:off x="7768014" y="366825"/>
              <a:ext cx="568477" cy="583113"/>
              <a:chOff x="0" y="0"/>
              <a:chExt cx="568476" cy="583111"/>
            </a:xfrm>
          </p:grpSpPr>
          <p:sp>
            <p:nvSpPr>
              <p:cNvPr id="421" name="Rectangle"/>
              <p:cNvSpPr/>
              <p:nvPr/>
            </p:nvSpPr>
            <p:spPr>
              <a:xfrm flipH="1" rot="10800000">
                <a:off x="-1" y="294026"/>
                <a:ext cx="568478" cy="96363"/>
              </a:xfrm>
              <a:prstGeom prst="rect">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22" name="Ovale"/>
              <p:cNvSpPr/>
              <p:nvPr/>
            </p:nvSpPr>
            <p:spPr>
              <a:xfrm flipH="1" rot="10800000">
                <a:off x="278750" y="504045"/>
                <a:ext cx="13171" cy="79067"/>
              </a:xfrm>
              <a:prstGeom prst="ellipse">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23" name="Figure"/>
              <p:cNvSpPr/>
              <p:nvPr/>
            </p:nvSpPr>
            <p:spPr>
              <a:xfrm flipH="1" rot="10800000">
                <a:off x="243632" y="30083"/>
                <a:ext cx="83090" cy="5209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1" y="504"/>
                    </a:moveTo>
                    <a:lnTo>
                      <a:pt x="4205" y="36"/>
                    </a:lnTo>
                    <a:lnTo>
                      <a:pt x="17148" y="0"/>
                    </a:lnTo>
                    <a:lnTo>
                      <a:pt x="19374" y="468"/>
                    </a:lnTo>
                    <a:lnTo>
                      <a:pt x="21518" y="4712"/>
                    </a:lnTo>
                    <a:lnTo>
                      <a:pt x="21600" y="11726"/>
                    </a:lnTo>
                    <a:lnTo>
                      <a:pt x="15005" y="21600"/>
                    </a:lnTo>
                    <a:lnTo>
                      <a:pt x="6513" y="21564"/>
                    </a:lnTo>
                    <a:lnTo>
                      <a:pt x="0" y="11762"/>
                    </a:lnTo>
                    <a:lnTo>
                      <a:pt x="0" y="4784"/>
                    </a:lnTo>
                    <a:lnTo>
                      <a:pt x="2061" y="504"/>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424" name="Figure"/>
              <p:cNvSpPr/>
              <p:nvPr/>
            </p:nvSpPr>
            <p:spPr>
              <a:xfrm flipH="1" rot="10800000">
                <a:off x="241437" y="380945"/>
                <a:ext cx="87469" cy="56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050"/>
                    </a:moveTo>
                    <a:lnTo>
                      <a:pt x="4207" y="0"/>
                    </a:lnTo>
                    <a:lnTo>
                      <a:pt x="17151" y="338"/>
                    </a:lnTo>
                    <a:lnTo>
                      <a:pt x="21196" y="4388"/>
                    </a:lnTo>
                    <a:lnTo>
                      <a:pt x="21600" y="18056"/>
                    </a:lnTo>
                    <a:lnTo>
                      <a:pt x="15047" y="21600"/>
                    </a:lnTo>
                    <a:lnTo>
                      <a:pt x="6391" y="21263"/>
                    </a:lnTo>
                    <a:lnTo>
                      <a:pt x="162" y="17550"/>
                    </a:lnTo>
                    <a:lnTo>
                      <a:pt x="0" y="4050"/>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425" name="Figure"/>
              <p:cNvSpPr/>
              <p:nvPr/>
            </p:nvSpPr>
            <p:spPr>
              <a:xfrm flipH="1" rot="10800000">
                <a:off x="300699" y="321644"/>
                <a:ext cx="26015" cy="58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90" y="0"/>
                    </a:moveTo>
                    <a:lnTo>
                      <a:pt x="21600" y="21600"/>
                    </a:lnTo>
                    <a:lnTo>
                      <a:pt x="270" y="21600"/>
                    </a:lnTo>
                    <a:lnTo>
                      <a:pt x="0" y="4513"/>
                    </a:lnTo>
                    <a:lnTo>
                      <a:pt x="20790" y="0"/>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426" name="Figure"/>
              <p:cNvSpPr/>
              <p:nvPr/>
            </p:nvSpPr>
            <p:spPr>
              <a:xfrm flipH="1" rot="10800000">
                <a:off x="243632" y="321639"/>
                <a:ext cx="23835" cy="56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19" y="3655"/>
                    </a:moveTo>
                    <a:lnTo>
                      <a:pt x="21600" y="21102"/>
                    </a:lnTo>
                    <a:lnTo>
                      <a:pt x="281" y="21600"/>
                    </a:lnTo>
                    <a:lnTo>
                      <a:pt x="0" y="0"/>
                    </a:lnTo>
                    <a:lnTo>
                      <a:pt x="21319" y="3655"/>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427" name="Figure"/>
              <p:cNvSpPr/>
              <p:nvPr/>
            </p:nvSpPr>
            <p:spPr>
              <a:xfrm flipH="1" rot="10800000">
                <a:off x="241437" y="267282"/>
                <a:ext cx="19437" cy="465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8" y="404"/>
                    </a:moveTo>
                    <a:lnTo>
                      <a:pt x="21600" y="0"/>
                    </a:lnTo>
                    <a:lnTo>
                      <a:pt x="10977" y="21600"/>
                    </a:lnTo>
                    <a:lnTo>
                      <a:pt x="0" y="21600"/>
                    </a:lnTo>
                    <a:lnTo>
                      <a:pt x="708" y="404"/>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428" name="Figure"/>
              <p:cNvSpPr/>
              <p:nvPr/>
            </p:nvSpPr>
            <p:spPr>
              <a:xfrm flipH="1" rot="10800000">
                <a:off x="309479" y="269734"/>
                <a:ext cx="17252" cy="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9" y="0"/>
                    </a:moveTo>
                    <a:lnTo>
                      <a:pt x="0" y="0"/>
                    </a:lnTo>
                    <a:lnTo>
                      <a:pt x="11571" y="21600"/>
                    </a:lnTo>
                    <a:lnTo>
                      <a:pt x="21600" y="21600"/>
                    </a:lnTo>
                    <a:lnTo>
                      <a:pt x="20829" y="0"/>
                    </a:lnTo>
                  </a:path>
                </a:pathLst>
              </a:custGeom>
              <a:gradFill flip="none" rotWithShape="1">
                <a:gsLst>
                  <a:gs pos="0">
                    <a:srgbClr val="5F5F5F"/>
                  </a:gs>
                  <a:gs pos="100000">
                    <a:srgbClr val="CECECE"/>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429" name="Rectangle"/>
              <p:cNvSpPr/>
              <p:nvPr/>
            </p:nvSpPr>
            <p:spPr>
              <a:xfrm flipH="1" rot="10800000">
                <a:off x="179980" y="54357"/>
                <a:ext cx="215100" cy="51888"/>
              </a:xfrm>
              <a:prstGeom prst="rect">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30" name="Ovale"/>
              <p:cNvSpPr/>
              <p:nvPr/>
            </p:nvSpPr>
            <p:spPr>
              <a:xfrm flipH="1" rot="10800000">
                <a:off x="278750" y="-1"/>
                <a:ext cx="13171" cy="130955"/>
              </a:xfrm>
              <a:prstGeom prst="ellipse">
                <a:avLst/>
              </a:prstGeom>
              <a:gradFill flip="none" rotWithShape="1">
                <a:gsLst>
                  <a:gs pos="0">
                    <a:srgbClr val="5F5F5F"/>
                  </a:gs>
                  <a:gs pos="100000">
                    <a:srgbClr val="CECECE"/>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439" name="Grouper"/>
            <p:cNvGrpSpPr/>
            <p:nvPr/>
          </p:nvGrpSpPr>
          <p:grpSpPr>
            <a:xfrm>
              <a:off x="7081273" y="386514"/>
              <a:ext cx="569822" cy="551307"/>
              <a:chOff x="0" y="0"/>
              <a:chExt cx="569820" cy="551305"/>
            </a:xfrm>
          </p:grpSpPr>
          <p:sp>
            <p:nvSpPr>
              <p:cNvPr id="432" name="Rectangle"/>
              <p:cNvSpPr/>
              <p:nvPr/>
            </p:nvSpPr>
            <p:spPr>
              <a:xfrm flipH="1" rot="10800000">
                <a:off x="0" y="294194"/>
                <a:ext cx="569821" cy="96418"/>
              </a:xfrm>
              <a:prstGeom prst="rect">
                <a:avLst/>
              </a:prstGeom>
              <a:gradFill flip="none" rotWithShape="1">
                <a:gsLst>
                  <a:gs pos="0">
                    <a:srgbClr val="CECECE"/>
                  </a:gs>
                  <a:gs pos="100000">
                    <a:srgbClr val="5F5F5F"/>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33" name="Figure"/>
              <p:cNvSpPr/>
              <p:nvPr/>
            </p:nvSpPr>
            <p:spPr>
              <a:xfrm flipH="1" rot="10800000">
                <a:off x="244208" y="30100"/>
                <a:ext cx="83286" cy="521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1" y="504"/>
                    </a:moveTo>
                    <a:lnTo>
                      <a:pt x="4205" y="36"/>
                    </a:lnTo>
                    <a:lnTo>
                      <a:pt x="17148" y="0"/>
                    </a:lnTo>
                    <a:lnTo>
                      <a:pt x="19374" y="468"/>
                    </a:lnTo>
                    <a:lnTo>
                      <a:pt x="21518" y="4712"/>
                    </a:lnTo>
                    <a:lnTo>
                      <a:pt x="21600" y="11726"/>
                    </a:lnTo>
                    <a:lnTo>
                      <a:pt x="15005" y="21600"/>
                    </a:lnTo>
                    <a:lnTo>
                      <a:pt x="6513" y="21564"/>
                    </a:lnTo>
                    <a:lnTo>
                      <a:pt x="0" y="11762"/>
                    </a:lnTo>
                    <a:lnTo>
                      <a:pt x="0" y="4784"/>
                    </a:lnTo>
                    <a:lnTo>
                      <a:pt x="2061" y="504"/>
                    </a:lnTo>
                  </a:path>
                </a:pathLst>
              </a:custGeom>
              <a:gradFill flip="none" rotWithShape="1">
                <a:gsLst>
                  <a:gs pos="0">
                    <a:srgbClr val="CECECE"/>
                  </a:gs>
                  <a:gs pos="100000">
                    <a:srgbClr val="5F5F5F"/>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434" name="Figure"/>
              <p:cNvSpPr/>
              <p:nvPr/>
            </p:nvSpPr>
            <p:spPr>
              <a:xfrm flipH="1" rot="10800000">
                <a:off x="242008" y="381163"/>
                <a:ext cx="87676" cy="564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050"/>
                    </a:moveTo>
                    <a:lnTo>
                      <a:pt x="4207" y="0"/>
                    </a:lnTo>
                    <a:lnTo>
                      <a:pt x="17151" y="337"/>
                    </a:lnTo>
                    <a:lnTo>
                      <a:pt x="21196" y="4387"/>
                    </a:lnTo>
                    <a:lnTo>
                      <a:pt x="21600" y="18056"/>
                    </a:lnTo>
                    <a:lnTo>
                      <a:pt x="15047" y="21600"/>
                    </a:lnTo>
                    <a:lnTo>
                      <a:pt x="6391" y="21263"/>
                    </a:lnTo>
                    <a:lnTo>
                      <a:pt x="162" y="17550"/>
                    </a:lnTo>
                    <a:lnTo>
                      <a:pt x="0" y="4050"/>
                    </a:lnTo>
                  </a:path>
                </a:pathLst>
              </a:custGeom>
              <a:gradFill flip="none" rotWithShape="1">
                <a:gsLst>
                  <a:gs pos="0">
                    <a:srgbClr val="CECECE"/>
                  </a:gs>
                  <a:gs pos="100000">
                    <a:srgbClr val="5F5F5F"/>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435" name="Figure"/>
              <p:cNvSpPr/>
              <p:nvPr/>
            </p:nvSpPr>
            <p:spPr>
              <a:xfrm flipH="1" rot="10800000">
                <a:off x="301410" y="321828"/>
                <a:ext cx="26076" cy="588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90" y="0"/>
                    </a:moveTo>
                    <a:lnTo>
                      <a:pt x="21600" y="21600"/>
                    </a:lnTo>
                    <a:lnTo>
                      <a:pt x="270" y="21600"/>
                    </a:lnTo>
                    <a:lnTo>
                      <a:pt x="0" y="4513"/>
                    </a:lnTo>
                    <a:lnTo>
                      <a:pt x="20790" y="0"/>
                    </a:lnTo>
                  </a:path>
                </a:pathLst>
              </a:custGeom>
              <a:gradFill flip="none" rotWithShape="1">
                <a:gsLst>
                  <a:gs pos="0">
                    <a:srgbClr val="CECECE"/>
                  </a:gs>
                  <a:gs pos="100000">
                    <a:srgbClr val="5F5F5F"/>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436" name="Figure"/>
              <p:cNvSpPr/>
              <p:nvPr/>
            </p:nvSpPr>
            <p:spPr>
              <a:xfrm flipH="1" rot="10800000">
                <a:off x="244208" y="321822"/>
                <a:ext cx="23892" cy="56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19" y="3655"/>
                    </a:moveTo>
                    <a:lnTo>
                      <a:pt x="21600" y="21102"/>
                    </a:lnTo>
                    <a:lnTo>
                      <a:pt x="281" y="21600"/>
                    </a:lnTo>
                    <a:lnTo>
                      <a:pt x="0" y="0"/>
                    </a:lnTo>
                    <a:lnTo>
                      <a:pt x="21319" y="3655"/>
                    </a:lnTo>
                  </a:path>
                </a:pathLst>
              </a:custGeom>
              <a:gradFill flip="none" rotWithShape="1">
                <a:gsLst>
                  <a:gs pos="0">
                    <a:srgbClr val="CECECE"/>
                  </a:gs>
                  <a:gs pos="100000">
                    <a:srgbClr val="5F5F5F"/>
                  </a:gs>
                </a:gsLst>
                <a:lin ang="16200000" scaled="0"/>
              </a:gra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437" name="Rectangle"/>
              <p:cNvSpPr/>
              <p:nvPr/>
            </p:nvSpPr>
            <p:spPr>
              <a:xfrm flipH="1" rot="10800000">
                <a:off x="180406" y="54388"/>
                <a:ext cx="215608" cy="51918"/>
              </a:xfrm>
              <a:prstGeom prst="rect">
                <a:avLst/>
              </a:prstGeom>
              <a:gradFill flip="none" rotWithShape="1">
                <a:gsLst>
                  <a:gs pos="0">
                    <a:srgbClr val="CECECE"/>
                  </a:gs>
                  <a:gs pos="100000">
                    <a:srgbClr val="5F5F5F"/>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38" name="Ovale"/>
              <p:cNvSpPr/>
              <p:nvPr/>
            </p:nvSpPr>
            <p:spPr>
              <a:xfrm flipH="1" rot="10800000">
                <a:off x="279409" y="0"/>
                <a:ext cx="13202" cy="131028"/>
              </a:xfrm>
              <a:prstGeom prst="ellipse">
                <a:avLst/>
              </a:prstGeom>
              <a:gradFill flip="none" rotWithShape="1">
                <a:gsLst>
                  <a:gs pos="0">
                    <a:srgbClr val="CECECE"/>
                  </a:gs>
                  <a:gs pos="100000">
                    <a:srgbClr val="5F5F5F"/>
                  </a:gs>
                </a:gsLst>
                <a:lin ang="16200000" scaled="0"/>
              </a:gradFill>
              <a:ln w="1270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sp>
          <p:nvSpPr>
            <p:cNvPr id="440" name="Ovale"/>
            <p:cNvSpPr/>
            <p:nvPr/>
          </p:nvSpPr>
          <p:spPr>
            <a:xfrm>
              <a:off x="7743824" y="1742060"/>
              <a:ext cx="103482" cy="116623"/>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41" name="Ovale"/>
            <p:cNvSpPr/>
            <p:nvPr/>
          </p:nvSpPr>
          <p:spPr>
            <a:xfrm>
              <a:off x="8376808" y="1742060"/>
              <a:ext cx="103482" cy="116623"/>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42" name="Ovale"/>
            <p:cNvSpPr/>
            <p:nvPr/>
          </p:nvSpPr>
          <p:spPr>
            <a:xfrm>
              <a:off x="8560924" y="1190754"/>
              <a:ext cx="106171" cy="116623"/>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43" name="Ovale"/>
            <p:cNvSpPr/>
            <p:nvPr/>
          </p:nvSpPr>
          <p:spPr>
            <a:xfrm>
              <a:off x="8571676" y="616730"/>
              <a:ext cx="103482" cy="115109"/>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44" name="Ovale"/>
            <p:cNvSpPr/>
            <p:nvPr/>
          </p:nvSpPr>
          <p:spPr>
            <a:xfrm>
              <a:off x="8149686" y="162357"/>
              <a:ext cx="103482" cy="115109"/>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45" name="Ovale"/>
            <p:cNvSpPr/>
            <p:nvPr/>
          </p:nvSpPr>
          <p:spPr>
            <a:xfrm>
              <a:off x="6872966" y="606128"/>
              <a:ext cx="103483" cy="116623"/>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46" name="Ovale"/>
            <p:cNvSpPr/>
            <p:nvPr/>
          </p:nvSpPr>
          <p:spPr>
            <a:xfrm>
              <a:off x="7391717" y="177503"/>
              <a:ext cx="103483" cy="116623"/>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47" name="Ovale"/>
            <p:cNvSpPr/>
            <p:nvPr/>
          </p:nvSpPr>
          <p:spPr>
            <a:xfrm>
              <a:off x="6872966" y="1261939"/>
              <a:ext cx="106170" cy="113594"/>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48" name="Rectangle"/>
            <p:cNvSpPr/>
            <p:nvPr/>
          </p:nvSpPr>
          <p:spPr>
            <a:xfrm flipH="1" rot="10800000">
              <a:off x="2134321" y="3785223"/>
              <a:ext cx="356139" cy="83302"/>
            </a:xfrm>
            <a:prstGeom prst="rect">
              <a:avLst/>
            </a:prstGeom>
            <a:solidFill>
              <a:srgbClr val="FBFBFB"/>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49" name="Rectangle"/>
            <p:cNvSpPr/>
            <p:nvPr/>
          </p:nvSpPr>
          <p:spPr>
            <a:xfrm flipH="1" rot="10800000">
              <a:off x="2778056" y="3785223"/>
              <a:ext cx="353451" cy="83302"/>
            </a:xfrm>
            <a:prstGeom prst="rect">
              <a:avLst/>
            </a:prstGeom>
            <a:solidFill>
              <a:srgbClr val="F8F8F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50" name="Rectangle"/>
            <p:cNvSpPr/>
            <p:nvPr/>
          </p:nvSpPr>
          <p:spPr>
            <a:xfrm flipH="1" rot="10800000">
              <a:off x="3470173" y="3785223"/>
              <a:ext cx="356138" cy="83302"/>
            </a:xfrm>
            <a:prstGeom prst="rect">
              <a:avLst/>
            </a:prstGeom>
            <a:solidFill>
              <a:srgbClr val="F8F8F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51" name="Rectangle"/>
            <p:cNvSpPr/>
            <p:nvPr/>
          </p:nvSpPr>
          <p:spPr>
            <a:xfrm flipH="1" rot="10800000">
              <a:off x="4113908" y="3785223"/>
              <a:ext cx="354795" cy="83302"/>
            </a:xfrm>
            <a:prstGeom prst="rect">
              <a:avLst/>
            </a:prstGeom>
            <a:solidFill>
              <a:srgbClr val="F8F8F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52" name="Rectangle"/>
            <p:cNvSpPr/>
            <p:nvPr/>
          </p:nvSpPr>
          <p:spPr>
            <a:xfrm flipH="1" rot="10800000">
              <a:off x="4807368" y="3785223"/>
              <a:ext cx="353451" cy="83302"/>
            </a:xfrm>
            <a:prstGeom prst="rect">
              <a:avLst/>
            </a:prstGeom>
            <a:solidFill>
              <a:srgbClr val="F8F8F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53" name="Rectangle"/>
            <p:cNvSpPr/>
            <p:nvPr/>
          </p:nvSpPr>
          <p:spPr>
            <a:xfrm flipH="1" rot="10800000">
              <a:off x="5472607" y="3792796"/>
              <a:ext cx="353450" cy="83302"/>
            </a:xfrm>
            <a:prstGeom prst="rect">
              <a:avLst/>
            </a:prstGeom>
            <a:solidFill>
              <a:srgbClr val="F8F8F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54" name="Rectangle"/>
            <p:cNvSpPr/>
            <p:nvPr/>
          </p:nvSpPr>
          <p:spPr>
            <a:xfrm flipH="1" rot="10800000">
              <a:off x="6136501" y="3777650"/>
              <a:ext cx="353451" cy="83303"/>
            </a:xfrm>
            <a:prstGeom prst="rect">
              <a:avLst/>
            </a:prstGeom>
            <a:solidFill>
              <a:srgbClr val="F8F8F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55" name="Rectangle"/>
            <p:cNvSpPr/>
            <p:nvPr/>
          </p:nvSpPr>
          <p:spPr>
            <a:xfrm flipH="1" rot="10800000">
              <a:off x="6800395" y="3785223"/>
              <a:ext cx="353451" cy="83302"/>
            </a:xfrm>
            <a:prstGeom prst="rect">
              <a:avLst/>
            </a:prstGeom>
            <a:solidFill>
              <a:srgbClr val="F8F8F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56" name="Ligne"/>
            <p:cNvSpPr/>
            <p:nvPr/>
          </p:nvSpPr>
          <p:spPr>
            <a:xfrm>
              <a:off x="384543" y="3828901"/>
              <a:ext cx="443493" cy="1"/>
            </a:xfrm>
            <a:prstGeom prst="line">
              <a:avLst/>
            </a:prstGeom>
            <a:noFill/>
            <a:ln w="190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457" name="Ligne"/>
            <p:cNvSpPr/>
            <p:nvPr/>
          </p:nvSpPr>
          <p:spPr>
            <a:xfrm>
              <a:off x="1004088" y="3828901"/>
              <a:ext cx="443493" cy="1"/>
            </a:xfrm>
            <a:prstGeom prst="line">
              <a:avLst/>
            </a:prstGeom>
            <a:noFill/>
            <a:ln w="190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grpSp>
          <p:nvGrpSpPr>
            <p:cNvPr id="486" name="Grouper"/>
            <p:cNvGrpSpPr/>
            <p:nvPr/>
          </p:nvGrpSpPr>
          <p:grpSpPr>
            <a:xfrm>
              <a:off x="8000511" y="3415666"/>
              <a:ext cx="120954" cy="823928"/>
              <a:chOff x="0" y="0"/>
              <a:chExt cx="120952" cy="823926"/>
            </a:xfrm>
          </p:grpSpPr>
          <p:grpSp>
            <p:nvGrpSpPr>
              <p:cNvPr id="464" name="Grouper"/>
              <p:cNvGrpSpPr/>
              <p:nvPr/>
            </p:nvGrpSpPr>
            <p:grpSpPr>
              <a:xfrm>
                <a:off x="4593" y="-1"/>
                <a:ext cx="116360" cy="133281"/>
                <a:chOff x="0" y="0"/>
                <a:chExt cx="116359" cy="133279"/>
              </a:xfrm>
            </p:grpSpPr>
            <p:grpSp>
              <p:nvGrpSpPr>
                <p:cNvPr id="460" name="Grouper"/>
                <p:cNvGrpSpPr/>
                <p:nvPr/>
              </p:nvGrpSpPr>
              <p:grpSpPr>
                <a:xfrm>
                  <a:off x="-1" y="0"/>
                  <a:ext cx="60853" cy="132068"/>
                  <a:chOff x="0" y="0"/>
                  <a:chExt cx="60851" cy="132067"/>
                </a:xfrm>
              </p:grpSpPr>
              <p:sp>
                <p:nvSpPr>
                  <p:cNvPr id="458" name="Figure"/>
                  <p:cNvSpPr/>
                  <p:nvPr/>
                </p:nvSpPr>
                <p:spPr>
                  <a:xfrm flipH="1">
                    <a:off x="0"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C012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59" name="Ligne"/>
                  <p:cNvSpPr/>
                  <p:nvPr/>
                </p:nvSpPr>
                <p:spPr>
                  <a:xfrm flipH="1">
                    <a:off x="0"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463" name="Grouper"/>
                <p:cNvGrpSpPr/>
                <p:nvPr/>
              </p:nvGrpSpPr>
              <p:grpSpPr>
                <a:xfrm>
                  <a:off x="55508" y="1211"/>
                  <a:ext cx="60852" cy="132069"/>
                  <a:chOff x="-2" y="0"/>
                  <a:chExt cx="60851" cy="132067"/>
                </a:xfrm>
              </p:grpSpPr>
              <p:sp>
                <p:nvSpPr>
                  <p:cNvPr id="461" name="Figure"/>
                  <p:cNvSpPr/>
                  <p:nvPr/>
                </p:nvSpPr>
                <p:spPr>
                  <a:xfrm>
                    <a:off x="-3"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62" name="Ligne"/>
                  <p:cNvSpPr/>
                  <p:nvPr/>
                </p:nvSpPr>
                <p:spPr>
                  <a:xfrm>
                    <a:off x="-3"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grpSp>
            <p:nvGrpSpPr>
              <p:cNvPr id="471" name="Grouper"/>
              <p:cNvGrpSpPr/>
              <p:nvPr/>
            </p:nvGrpSpPr>
            <p:grpSpPr>
              <a:xfrm>
                <a:off x="-1" y="233677"/>
                <a:ext cx="116361" cy="133281"/>
                <a:chOff x="0" y="0"/>
                <a:chExt cx="116359" cy="133279"/>
              </a:xfrm>
            </p:grpSpPr>
            <p:grpSp>
              <p:nvGrpSpPr>
                <p:cNvPr id="467" name="Grouper"/>
                <p:cNvGrpSpPr/>
                <p:nvPr/>
              </p:nvGrpSpPr>
              <p:grpSpPr>
                <a:xfrm>
                  <a:off x="-1" y="0"/>
                  <a:ext cx="60853" cy="132068"/>
                  <a:chOff x="0" y="0"/>
                  <a:chExt cx="60851" cy="132067"/>
                </a:xfrm>
              </p:grpSpPr>
              <p:sp>
                <p:nvSpPr>
                  <p:cNvPr id="465" name="Figure"/>
                  <p:cNvSpPr/>
                  <p:nvPr/>
                </p:nvSpPr>
                <p:spPr>
                  <a:xfrm flipH="1">
                    <a:off x="0"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C012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66" name="Ligne"/>
                  <p:cNvSpPr/>
                  <p:nvPr/>
                </p:nvSpPr>
                <p:spPr>
                  <a:xfrm flipH="1">
                    <a:off x="0"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470" name="Grouper"/>
                <p:cNvGrpSpPr/>
                <p:nvPr/>
              </p:nvGrpSpPr>
              <p:grpSpPr>
                <a:xfrm>
                  <a:off x="55508" y="1211"/>
                  <a:ext cx="60852" cy="132069"/>
                  <a:chOff x="-2" y="0"/>
                  <a:chExt cx="60851" cy="132067"/>
                </a:xfrm>
              </p:grpSpPr>
              <p:sp>
                <p:nvSpPr>
                  <p:cNvPr id="468" name="Figure"/>
                  <p:cNvSpPr/>
                  <p:nvPr/>
                </p:nvSpPr>
                <p:spPr>
                  <a:xfrm>
                    <a:off x="-3"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69" name="Ligne"/>
                  <p:cNvSpPr/>
                  <p:nvPr/>
                </p:nvSpPr>
                <p:spPr>
                  <a:xfrm>
                    <a:off x="-3"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grpSp>
            <p:nvGrpSpPr>
              <p:cNvPr id="478" name="Grouper"/>
              <p:cNvGrpSpPr/>
              <p:nvPr/>
            </p:nvGrpSpPr>
            <p:grpSpPr>
              <a:xfrm>
                <a:off x="-1" y="451776"/>
                <a:ext cx="116361" cy="133281"/>
                <a:chOff x="0" y="0"/>
                <a:chExt cx="116359" cy="133279"/>
              </a:xfrm>
            </p:grpSpPr>
            <p:grpSp>
              <p:nvGrpSpPr>
                <p:cNvPr id="474" name="Grouper"/>
                <p:cNvGrpSpPr/>
                <p:nvPr/>
              </p:nvGrpSpPr>
              <p:grpSpPr>
                <a:xfrm>
                  <a:off x="-1" y="0"/>
                  <a:ext cx="60853" cy="132068"/>
                  <a:chOff x="0" y="0"/>
                  <a:chExt cx="60851" cy="132067"/>
                </a:xfrm>
              </p:grpSpPr>
              <p:sp>
                <p:nvSpPr>
                  <p:cNvPr id="472" name="Figure"/>
                  <p:cNvSpPr/>
                  <p:nvPr/>
                </p:nvSpPr>
                <p:spPr>
                  <a:xfrm flipH="1">
                    <a:off x="0"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C012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73" name="Ligne"/>
                  <p:cNvSpPr/>
                  <p:nvPr/>
                </p:nvSpPr>
                <p:spPr>
                  <a:xfrm flipH="1">
                    <a:off x="0"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477" name="Grouper"/>
                <p:cNvGrpSpPr/>
                <p:nvPr/>
              </p:nvGrpSpPr>
              <p:grpSpPr>
                <a:xfrm>
                  <a:off x="55508" y="1211"/>
                  <a:ext cx="60852" cy="132069"/>
                  <a:chOff x="-2" y="0"/>
                  <a:chExt cx="60851" cy="132067"/>
                </a:xfrm>
              </p:grpSpPr>
              <p:sp>
                <p:nvSpPr>
                  <p:cNvPr id="475" name="Figure"/>
                  <p:cNvSpPr/>
                  <p:nvPr/>
                </p:nvSpPr>
                <p:spPr>
                  <a:xfrm>
                    <a:off x="-3"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76" name="Ligne"/>
                  <p:cNvSpPr/>
                  <p:nvPr/>
                </p:nvSpPr>
                <p:spPr>
                  <a:xfrm>
                    <a:off x="-3"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grpSp>
            <p:nvGrpSpPr>
              <p:cNvPr id="485" name="Grouper"/>
              <p:cNvGrpSpPr/>
              <p:nvPr/>
            </p:nvGrpSpPr>
            <p:grpSpPr>
              <a:xfrm>
                <a:off x="-1" y="690646"/>
                <a:ext cx="116361" cy="133281"/>
                <a:chOff x="0" y="0"/>
                <a:chExt cx="116359" cy="133279"/>
              </a:xfrm>
            </p:grpSpPr>
            <p:grpSp>
              <p:nvGrpSpPr>
                <p:cNvPr id="481" name="Grouper"/>
                <p:cNvGrpSpPr/>
                <p:nvPr/>
              </p:nvGrpSpPr>
              <p:grpSpPr>
                <a:xfrm>
                  <a:off x="-1" y="0"/>
                  <a:ext cx="60853" cy="132068"/>
                  <a:chOff x="0" y="0"/>
                  <a:chExt cx="60851" cy="132067"/>
                </a:xfrm>
              </p:grpSpPr>
              <p:sp>
                <p:nvSpPr>
                  <p:cNvPr id="479" name="Figure"/>
                  <p:cNvSpPr/>
                  <p:nvPr/>
                </p:nvSpPr>
                <p:spPr>
                  <a:xfrm flipH="1">
                    <a:off x="0"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C012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80" name="Ligne"/>
                  <p:cNvSpPr/>
                  <p:nvPr/>
                </p:nvSpPr>
                <p:spPr>
                  <a:xfrm flipH="1">
                    <a:off x="0"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484" name="Grouper"/>
                <p:cNvGrpSpPr/>
                <p:nvPr/>
              </p:nvGrpSpPr>
              <p:grpSpPr>
                <a:xfrm>
                  <a:off x="55508" y="1211"/>
                  <a:ext cx="60852" cy="132069"/>
                  <a:chOff x="-2" y="0"/>
                  <a:chExt cx="60851" cy="132067"/>
                </a:xfrm>
              </p:grpSpPr>
              <p:sp>
                <p:nvSpPr>
                  <p:cNvPr id="482" name="Figure"/>
                  <p:cNvSpPr/>
                  <p:nvPr/>
                </p:nvSpPr>
                <p:spPr>
                  <a:xfrm>
                    <a:off x="-3"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83" name="Ligne"/>
                  <p:cNvSpPr/>
                  <p:nvPr/>
                </p:nvSpPr>
                <p:spPr>
                  <a:xfrm>
                    <a:off x="-3" y="0"/>
                    <a:ext cx="60852" cy="132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grpSp>
        <p:grpSp>
          <p:nvGrpSpPr>
            <p:cNvPr id="489" name="Grouper"/>
            <p:cNvGrpSpPr/>
            <p:nvPr/>
          </p:nvGrpSpPr>
          <p:grpSpPr>
            <a:xfrm>
              <a:off x="1489239" y="3146072"/>
              <a:ext cx="61824" cy="133280"/>
              <a:chOff x="-2" y="0"/>
              <a:chExt cx="61822" cy="133279"/>
            </a:xfrm>
          </p:grpSpPr>
          <p:sp>
            <p:nvSpPr>
              <p:cNvPr id="487" name="Figur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FFFFF"/>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88" name="Lign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sp>
          <p:nvSpPr>
            <p:cNvPr id="490" name="Ovale"/>
            <p:cNvSpPr/>
            <p:nvPr/>
          </p:nvSpPr>
          <p:spPr>
            <a:xfrm>
              <a:off x="2063093" y="3161217"/>
              <a:ext cx="103483" cy="113595"/>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91" name="Ovale"/>
            <p:cNvSpPr/>
            <p:nvPr/>
          </p:nvSpPr>
          <p:spPr>
            <a:xfrm>
              <a:off x="2692046" y="3161217"/>
              <a:ext cx="100794" cy="113595"/>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92" name="Ovale"/>
            <p:cNvSpPr/>
            <p:nvPr/>
          </p:nvSpPr>
          <p:spPr>
            <a:xfrm>
              <a:off x="3384162" y="3161217"/>
              <a:ext cx="102139" cy="113595"/>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93" name="Ovale"/>
            <p:cNvSpPr/>
            <p:nvPr/>
          </p:nvSpPr>
          <p:spPr>
            <a:xfrm>
              <a:off x="4039993" y="3161217"/>
              <a:ext cx="100794" cy="113595"/>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94" name="Ovale"/>
            <p:cNvSpPr/>
            <p:nvPr/>
          </p:nvSpPr>
          <p:spPr>
            <a:xfrm>
              <a:off x="4732109" y="3161217"/>
              <a:ext cx="100795" cy="113595"/>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95" name="Ovale"/>
            <p:cNvSpPr/>
            <p:nvPr/>
          </p:nvSpPr>
          <p:spPr>
            <a:xfrm>
              <a:off x="5386596" y="3161217"/>
              <a:ext cx="102138" cy="113595"/>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96" name="Ovale"/>
            <p:cNvSpPr/>
            <p:nvPr/>
          </p:nvSpPr>
          <p:spPr>
            <a:xfrm>
              <a:off x="6042427" y="3161217"/>
              <a:ext cx="103482" cy="113595"/>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97" name="Ovale"/>
            <p:cNvSpPr/>
            <p:nvPr/>
          </p:nvSpPr>
          <p:spPr>
            <a:xfrm>
              <a:off x="6707664" y="3161217"/>
              <a:ext cx="102139" cy="113595"/>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98" name="Ovale"/>
            <p:cNvSpPr/>
            <p:nvPr/>
          </p:nvSpPr>
          <p:spPr>
            <a:xfrm>
              <a:off x="7380966" y="3161217"/>
              <a:ext cx="103483" cy="113595"/>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499" name="Ovale"/>
            <p:cNvSpPr/>
            <p:nvPr/>
          </p:nvSpPr>
          <p:spPr>
            <a:xfrm>
              <a:off x="129199" y="3423239"/>
              <a:ext cx="100795" cy="113594"/>
            </a:xfrm>
            <a:prstGeom prst="ellipse">
              <a:avLst/>
            </a:prstGeom>
            <a:solidFill>
              <a:srgbClr val="FC0128"/>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00" name="Ovale"/>
            <p:cNvSpPr/>
            <p:nvPr/>
          </p:nvSpPr>
          <p:spPr>
            <a:xfrm>
              <a:off x="135919" y="3657998"/>
              <a:ext cx="100794" cy="115109"/>
            </a:xfrm>
            <a:prstGeom prst="ellipse">
              <a:avLst/>
            </a:prstGeom>
            <a:solidFill>
              <a:srgbClr val="FC0128"/>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01" name="Ovale"/>
            <p:cNvSpPr/>
            <p:nvPr/>
          </p:nvSpPr>
          <p:spPr>
            <a:xfrm>
              <a:off x="129199" y="3882156"/>
              <a:ext cx="100795" cy="113594"/>
            </a:xfrm>
            <a:prstGeom prst="ellipse">
              <a:avLst/>
            </a:prstGeom>
            <a:solidFill>
              <a:srgbClr val="FC0128"/>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02" name="Ovale"/>
            <p:cNvSpPr/>
            <p:nvPr/>
          </p:nvSpPr>
          <p:spPr>
            <a:xfrm>
              <a:off x="129199" y="4116915"/>
              <a:ext cx="100795" cy="113594"/>
            </a:xfrm>
            <a:prstGeom prst="ellipse">
              <a:avLst/>
            </a:prstGeom>
            <a:solidFill>
              <a:srgbClr val="FC0128"/>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nvGrpSpPr>
            <p:cNvPr id="505" name="Grouper"/>
            <p:cNvGrpSpPr/>
            <p:nvPr/>
          </p:nvGrpSpPr>
          <p:grpSpPr>
            <a:xfrm>
              <a:off x="1436829" y="2891623"/>
              <a:ext cx="61824" cy="133281"/>
              <a:chOff x="0" y="0"/>
              <a:chExt cx="61822" cy="133279"/>
            </a:xfrm>
          </p:grpSpPr>
          <p:sp>
            <p:nvSpPr>
              <p:cNvPr id="503" name="Figure"/>
              <p:cNvSpPr/>
              <p:nvPr/>
            </p:nvSpPr>
            <p:spPr>
              <a:xfrm flipH="1">
                <a:off x="-1" y="0"/>
                <a:ext cx="61824"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04" name="Ligne"/>
              <p:cNvSpPr/>
              <p:nvPr/>
            </p:nvSpPr>
            <p:spPr>
              <a:xfrm flipH="1">
                <a:off x="-1" y="0"/>
                <a:ext cx="61824"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08" name="Grouper"/>
            <p:cNvGrpSpPr/>
            <p:nvPr/>
          </p:nvGrpSpPr>
          <p:grpSpPr>
            <a:xfrm>
              <a:off x="1491927" y="2891623"/>
              <a:ext cx="61823" cy="133281"/>
              <a:chOff x="-2" y="0"/>
              <a:chExt cx="61822" cy="133279"/>
            </a:xfrm>
          </p:grpSpPr>
          <p:sp>
            <p:nvSpPr>
              <p:cNvPr id="506" name="Figur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07" name="Lign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11" name="Grouper"/>
            <p:cNvGrpSpPr/>
            <p:nvPr/>
          </p:nvGrpSpPr>
          <p:grpSpPr>
            <a:xfrm>
              <a:off x="896572" y="3146072"/>
              <a:ext cx="61824" cy="133280"/>
              <a:chOff x="-2" y="0"/>
              <a:chExt cx="61822" cy="133279"/>
            </a:xfrm>
          </p:grpSpPr>
          <p:sp>
            <p:nvSpPr>
              <p:cNvPr id="509" name="Figur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FFFFF"/>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10" name="Lign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14" name="Grouper"/>
            <p:cNvGrpSpPr/>
            <p:nvPr/>
          </p:nvGrpSpPr>
          <p:grpSpPr>
            <a:xfrm>
              <a:off x="380509" y="3150615"/>
              <a:ext cx="60480" cy="134795"/>
              <a:chOff x="-2" y="0"/>
              <a:chExt cx="60478" cy="134794"/>
            </a:xfrm>
          </p:grpSpPr>
          <p:sp>
            <p:nvSpPr>
              <p:cNvPr id="512" name="Figure"/>
              <p:cNvSpPr/>
              <p:nvPr/>
            </p:nvSpPr>
            <p:spPr>
              <a:xfrm>
                <a:off x="-3" y="-1"/>
                <a:ext cx="60480" cy="13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FFFFF"/>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13" name="Ligne"/>
              <p:cNvSpPr/>
              <p:nvPr/>
            </p:nvSpPr>
            <p:spPr>
              <a:xfrm>
                <a:off x="-3" y="-1"/>
                <a:ext cx="60480" cy="13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sp>
          <p:nvSpPr>
            <p:cNvPr id="515" name="Ovale"/>
            <p:cNvSpPr/>
            <p:nvPr/>
          </p:nvSpPr>
          <p:spPr>
            <a:xfrm>
              <a:off x="7380966" y="4327441"/>
              <a:ext cx="103483" cy="115109"/>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16" name="Ovale"/>
            <p:cNvSpPr/>
            <p:nvPr/>
          </p:nvSpPr>
          <p:spPr>
            <a:xfrm>
              <a:off x="6717072" y="4327441"/>
              <a:ext cx="100795" cy="115109"/>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17" name="Ovale"/>
            <p:cNvSpPr/>
            <p:nvPr/>
          </p:nvSpPr>
          <p:spPr>
            <a:xfrm>
              <a:off x="6042427" y="4327441"/>
              <a:ext cx="103482" cy="115109"/>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18" name="Ovale"/>
            <p:cNvSpPr/>
            <p:nvPr/>
          </p:nvSpPr>
          <p:spPr>
            <a:xfrm>
              <a:off x="5386596" y="4327441"/>
              <a:ext cx="102138" cy="115109"/>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19" name="Ovale"/>
            <p:cNvSpPr/>
            <p:nvPr/>
          </p:nvSpPr>
          <p:spPr>
            <a:xfrm>
              <a:off x="4722702" y="4327441"/>
              <a:ext cx="102138" cy="115109"/>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20" name="Ovale"/>
            <p:cNvSpPr/>
            <p:nvPr/>
          </p:nvSpPr>
          <p:spPr>
            <a:xfrm>
              <a:off x="4058808" y="4327441"/>
              <a:ext cx="102138" cy="115109"/>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21" name="Ovale"/>
            <p:cNvSpPr/>
            <p:nvPr/>
          </p:nvSpPr>
          <p:spPr>
            <a:xfrm>
              <a:off x="3384162" y="4327441"/>
              <a:ext cx="102139" cy="115109"/>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22" name="Ovale"/>
            <p:cNvSpPr/>
            <p:nvPr/>
          </p:nvSpPr>
          <p:spPr>
            <a:xfrm>
              <a:off x="2683982" y="4327441"/>
              <a:ext cx="100795" cy="115109"/>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23" name="Ovale"/>
            <p:cNvSpPr/>
            <p:nvPr/>
          </p:nvSpPr>
          <p:spPr>
            <a:xfrm>
              <a:off x="2055030" y="4327441"/>
              <a:ext cx="100795" cy="115109"/>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nvGrpSpPr>
            <p:cNvPr id="526" name="Grouper"/>
            <p:cNvGrpSpPr/>
            <p:nvPr/>
          </p:nvGrpSpPr>
          <p:grpSpPr>
            <a:xfrm>
              <a:off x="1419358" y="4554627"/>
              <a:ext cx="61824" cy="133281"/>
              <a:chOff x="0" y="0"/>
              <a:chExt cx="61822" cy="133279"/>
            </a:xfrm>
          </p:grpSpPr>
          <p:sp>
            <p:nvSpPr>
              <p:cNvPr id="524" name="Figure"/>
              <p:cNvSpPr/>
              <p:nvPr/>
            </p:nvSpPr>
            <p:spPr>
              <a:xfrm flipH="1">
                <a:off x="-1" y="0"/>
                <a:ext cx="61824"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25" name="Ligne"/>
              <p:cNvSpPr/>
              <p:nvPr/>
            </p:nvSpPr>
            <p:spPr>
              <a:xfrm flipH="1">
                <a:off x="-1" y="0"/>
                <a:ext cx="61824"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29" name="Grouper"/>
            <p:cNvGrpSpPr/>
            <p:nvPr/>
          </p:nvGrpSpPr>
          <p:grpSpPr>
            <a:xfrm>
              <a:off x="1474456" y="4554627"/>
              <a:ext cx="61824" cy="133281"/>
              <a:chOff x="-2" y="0"/>
              <a:chExt cx="61822" cy="133279"/>
            </a:xfrm>
          </p:grpSpPr>
          <p:sp>
            <p:nvSpPr>
              <p:cNvPr id="527" name="Figur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28" name="Lign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32" name="Grouper"/>
            <p:cNvGrpSpPr/>
            <p:nvPr/>
          </p:nvGrpSpPr>
          <p:grpSpPr>
            <a:xfrm>
              <a:off x="1478487" y="4315324"/>
              <a:ext cx="61824" cy="133281"/>
              <a:chOff x="-2" y="0"/>
              <a:chExt cx="61822" cy="133279"/>
            </a:xfrm>
          </p:grpSpPr>
          <p:sp>
            <p:nvSpPr>
              <p:cNvPr id="530" name="Figur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FFFFF"/>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31" name="Lign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35" name="Grouper"/>
            <p:cNvGrpSpPr/>
            <p:nvPr/>
          </p:nvGrpSpPr>
          <p:grpSpPr>
            <a:xfrm>
              <a:off x="380509" y="4309266"/>
              <a:ext cx="60480" cy="134795"/>
              <a:chOff x="-2" y="0"/>
              <a:chExt cx="60478" cy="134794"/>
            </a:xfrm>
          </p:grpSpPr>
          <p:sp>
            <p:nvSpPr>
              <p:cNvPr id="533" name="Figure"/>
              <p:cNvSpPr/>
              <p:nvPr/>
            </p:nvSpPr>
            <p:spPr>
              <a:xfrm>
                <a:off x="-3" y="-1"/>
                <a:ext cx="60480" cy="13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FFFFF"/>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34" name="Ligne"/>
              <p:cNvSpPr/>
              <p:nvPr/>
            </p:nvSpPr>
            <p:spPr>
              <a:xfrm>
                <a:off x="-3" y="-1"/>
                <a:ext cx="60480" cy="13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38" name="Grouper"/>
            <p:cNvGrpSpPr/>
            <p:nvPr/>
          </p:nvGrpSpPr>
          <p:grpSpPr>
            <a:xfrm>
              <a:off x="896572" y="4315324"/>
              <a:ext cx="61824" cy="133281"/>
              <a:chOff x="-2" y="0"/>
              <a:chExt cx="61822" cy="133279"/>
            </a:xfrm>
          </p:grpSpPr>
          <p:sp>
            <p:nvSpPr>
              <p:cNvPr id="536" name="Figur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FFFFF"/>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37" name="Ligne"/>
              <p:cNvSpPr/>
              <p:nvPr/>
            </p:nvSpPr>
            <p:spPr>
              <a:xfrm>
                <a:off x="-3" y="-1"/>
                <a:ext cx="61824" cy="13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41" name="Grouper"/>
            <p:cNvGrpSpPr/>
            <p:nvPr/>
          </p:nvGrpSpPr>
          <p:grpSpPr>
            <a:xfrm>
              <a:off x="841474" y="3146072"/>
              <a:ext cx="61824" cy="133280"/>
              <a:chOff x="0" y="0"/>
              <a:chExt cx="61822" cy="133279"/>
            </a:xfrm>
          </p:grpSpPr>
          <p:sp>
            <p:nvSpPr>
              <p:cNvPr id="539" name="Figure"/>
              <p:cNvSpPr/>
              <p:nvPr/>
            </p:nvSpPr>
            <p:spPr>
              <a:xfrm flipH="1">
                <a:off x="-1" y="0"/>
                <a:ext cx="61824"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C012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40" name="Ligne"/>
              <p:cNvSpPr/>
              <p:nvPr/>
            </p:nvSpPr>
            <p:spPr>
              <a:xfrm flipH="1">
                <a:off x="-1" y="0"/>
                <a:ext cx="61824"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44" name="Grouper"/>
            <p:cNvGrpSpPr/>
            <p:nvPr/>
          </p:nvGrpSpPr>
          <p:grpSpPr>
            <a:xfrm>
              <a:off x="841474" y="4315324"/>
              <a:ext cx="61824" cy="133281"/>
              <a:chOff x="0" y="0"/>
              <a:chExt cx="61822" cy="133279"/>
            </a:xfrm>
          </p:grpSpPr>
          <p:sp>
            <p:nvSpPr>
              <p:cNvPr id="542" name="Figure"/>
              <p:cNvSpPr/>
              <p:nvPr/>
            </p:nvSpPr>
            <p:spPr>
              <a:xfrm flipH="1">
                <a:off x="-1" y="0"/>
                <a:ext cx="61824"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C012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43" name="Ligne"/>
              <p:cNvSpPr/>
              <p:nvPr/>
            </p:nvSpPr>
            <p:spPr>
              <a:xfrm flipH="1">
                <a:off x="-1" y="0"/>
                <a:ext cx="61824"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47" name="Grouper"/>
            <p:cNvGrpSpPr/>
            <p:nvPr/>
          </p:nvGrpSpPr>
          <p:grpSpPr>
            <a:xfrm>
              <a:off x="1435485" y="3146072"/>
              <a:ext cx="60480" cy="133280"/>
              <a:chOff x="0" y="0"/>
              <a:chExt cx="60478" cy="133279"/>
            </a:xfrm>
          </p:grpSpPr>
          <p:sp>
            <p:nvSpPr>
              <p:cNvPr id="545" name="Figure"/>
              <p:cNvSpPr/>
              <p:nvPr/>
            </p:nvSpPr>
            <p:spPr>
              <a:xfrm flipH="1">
                <a:off x="0" y="0"/>
                <a:ext cx="60479"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46" name="Ligne"/>
              <p:cNvSpPr/>
              <p:nvPr/>
            </p:nvSpPr>
            <p:spPr>
              <a:xfrm flipH="1">
                <a:off x="0" y="0"/>
                <a:ext cx="60479"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50" name="Grouper"/>
            <p:cNvGrpSpPr/>
            <p:nvPr/>
          </p:nvGrpSpPr>
          <p:grpSpPr>
            <a:xfrm>
              <a:off x="1423390" y="4315324"/>
              <a:ext cx="61824" cy="133281"/>
              <a:chOff x="0" y="0"/>
              <a:chExt cx="61822" cy="133279"/>
            </a:xfrm>
          </p:grpSpPr>
          <p:sp>
            <p:nvSpPr>
              <p:cNvPr id="548" name="Figure"/>
              <p:cNvSpPr/>
              <p:nvPr/>
            </p:nvSpPr>
            <p:spPr>
              <a:xfrm flipH="1">
                <a:off x="-1" y="0"/>
                <a:ext cx="61824"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49" name="Ligne"/>
              <p:cNvSpPr/>
              <p:nvPr/>
            </p:nvSpPr>
            <p:spPr>
              <a:xfrm flipH="1">
                <a:off x="-1" y="0"/>
                <a:ext cx="61824" cy="13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554" name="Grouper"/>
            <p:cNvGrpSpPr/>
            <p:nvPr/>
          </p:nvGrpSpPr>
          <p:grpSpPr>
            <a:xfrm>
              <a:off x="6145908" y="1713283"/>
              <a:ext cx="1032128" cy="1997727"/>
              <a:chOff x="0" y="0"/>
              <a:chExt cx="1032126" cy="1997725"/>
            </a:xfrm>
          </p:grpSpPr>
          <p:sp>
            <p:nvSpPr>
              <p:cNvPr id="551" name="Ligne"/>
              <p:cNvSpPr/>
              <p:nvPr/>
            </p:nvSpPr>
            <p:spPr>
              <a:xfrm flipH="1">
                <a:off x="1032126" y="0"/>
                <a:ext cx="1" cy="1498295"/>
              </a:xfrm>
              <a:prstGeom prst="line">
                <a:avLst/>
              </a:prstGeom>
              <a:noFill/>
              <a:ln w="28575" cap="flat">
                <a:solidFill>
                  <a:srgbClr val="FF9900"/>
                </a:solidFill>
                <a:prstDash val="solid"/>
                <a:round/>
              </a:ln>
              <a:effectLst/>
            </p:spPr>
            <p:txBody>
              <a:bodyPr wrap="square" lIns="45719" tIns="45719" rIns="45719" bIns="45719" numCol="1" anchor="t">
                <a:noAutofit/>
              </a:bodyPr>
              <a:lstStyle/>
              <a:p>
                <a:pPr>
                  <a:defRPr>
                    <a:solidFill>
                      <a:srgbClr val="FFFFFF"/>
                    </a:solidFill>
                  </a:defRPr>
                </a:pPr>
              </a:p>
            </p:txBody>
          </p:sp>
          <p:sp>
            <p:nvSpPr>
              <p:cNvPr id="552" name="Ligne"/>
              <p:cNvSpPr/>
              <p:nvPr/>
            </p:nvSpPr>
            <p:spPr>
              <a:xfrm rot="5400000">
                <a:off x="561229" y="1526828"/>
                <a:ext cx="499456" cy="442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noFill/>
              <a:ln w="28575" cap="flat">
                <a:solidFill>
                  <a:srgbClr val="FF99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553" name="Ligne"/>
              <p:cNvSpPr/>
              <p:nvPr/>
            </p:nvSpPr>
            <p:spPr>
              <a:xfrm flipH="1">
                <a:off x="0" y="1997725"/>
                <a:ext cx="589787" cy="1"/>
              </a:xfrm>
              <a:prstGeom prst="line">
                <a:avLst/>
              </a:prstGeom>
              <a:noFill/>
              <a:ln w="28575" cap="flat">
                <a:solidFill>
                  <a:srgbClr val="FF9900"/>
                </a:solidFill>
                <a:prstDash val="solid"/>
                <a:round/>
              </a:ln>
              <a:effectLst/>
            </p:spPr>
            <p:txBody>
              <a:bodyPr wrap="square" lIns="45719" tIns="45719" rIns="45719" bIns="45719" numCol="1" anchor="t">
                <a:noAutofit/>
              </a:bodyPr>
              <a:lstStyle/>
              <a:p>
                <a:pPr>
                  <a:defRPr>
                    <a:solidFill>
                      <a:srgbClr val="FFFFFF"/>
                    </a:solidFill>
                  </a:defRPr>
                </a:pPr>
              </a:p>
            </p:txBody>
          </p:sp>
        </p:grpSp>
        <p:grpSp>
          <p:nvGrpSpPr>
            <p:cNvPr id="577" name="Grouper"/>
            <p:cNvGrpSpPr/>
            <p:nvPr/>
          </p:nvGrpSpPr>
          <p:grpSpPr>
            <a:xfrm>
              <a:off x="7286892" y="3512599"/>
              <a:ext cx="536223" cy="622492"/>
              <a:chOff x="0" y="0"/>
              <a:chExt cx="536222" cy="622490"/>
            </a:xfrm>
          </p:grpSpPr>
          <p:grpSp>
            <p:nvGrpSpPr>
              <p:cNvPr id="565" name="Grouper"/>
              <p:cNvGrpSpPr/>
              <p:nvPr/>
            </p:nvGrpSpPr>
            <p:grpSpPr>
              <a:xfrm>
                <a:off x="0" y="-1"/>
                <a:ext cx="536223" cy="258994"/>
                <a:chOff x="0" y="0"/>
                <a:chExt cx="536222" cy="258992"/>
              </a:xfrm>
            </p:grpSpPr>
            <p:grpSp>
              <p:nvGrpSpPr>
                <p:cNvPr id="559" name="Grouper"/>
                <p:cNvGrpSpPr/>
                <p:nvPr/>
              </p:nvGrpSpPr>
              <p:grpSpPr>
                <a:xfrm>
                  <a:off x="0" y="-1"/>
                  <a:ext cx="536223" cy="86332"/>
                  <a:chOff x="0" y="0"/>
                  <a:chExt cx="536222" cy="86330"/>
                </a:xfrm>
              </p:grpSpPr>
              <p:sp>
                <p:nvSpPr>
                  <p:cNvPr id="555" name="Rectangle"/>
                  <p:cNvSpPr/>
                  <p:nvPr/>
                </p:nvSpPr>
                <p:spPr>
                  <a:xfrm flipH="1" rot="10800000">
                    <a:off x="1639" y="20062"/>
                    <a:ext cx="532944" cy="63230"/>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56" name="Rectangle"/>
                  <p:cNvSpPr/>
                  <p:nvPr/>
                </p:nvSpPr>
                <p:spPr>
                  <a:xfrm flipH="1" rot="10800000">
                    <a:off x="3279" y="0"/>
                    <a:ext cx="532944"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57" name="Rectangle"/>
                  <p:cNvSpPr/>
                  <p:nvPr/>
                </p:nvSpPr>
                <p:spPr>
                  <a:xfrm flipH="1" rot="10800000">
                    <a:off x="0" y="2371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58" name="Rectangle"/>
                  <p:cNvSpPr/>
                  <p:nvPr/>
                </p:nvSpPr>
                <p:spPr>
                  <a:xfrm flipH="1" rot="10800000">
                    <a:off x="0" y="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grpSp>
            <p:grpSp>
              <p:nvGrpSpPr>
                <p:cNvPr id="564" name="Grouper"/>
                <p:cNvGrpSpPr/>
                <p:nvPr/>
              </p:nvGrpSpPr>
              <p:grpSpPr>
                <a:xfrm>
                  <a:off x="0" y="172661"/>
                  <a:ext cx="536223" cy="86332"/>
                  <a:chOff x="0" y="0"/>
                  <a:chExt cx="536222" cy="86330"/>
                </a:xfrm>
              </p:grpSpPr>
              <p:sp>
                <p:nvSpPr>
                  <p:cNvPr id="560" name="Rectangle"/>
                  <p:cNvSpPr/>
                  <p:nvPr/>
                </p:nvSpPr>
                <p:spPr>
                  <a:xfrm flipH="1" rot="10800000">
                    <a:off x="1639" y="20062"/>
                    <a:ext cx="532944" cy="63230"/>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61" name="Rectangle"/>
                  <p:cNvSpPr/>
                  <p:nvPr/>
                </p:nvSpPr>
                <p:spPr>
                  <a:xfrm flipH="1" rot="10800000">
                    <a:off x="3279" y="0"/>
                    <a:ext cx="532944"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62" name="Rectangle"/>
                  <p:cNvSpPr/>
                  <p:nvPr/>
                </p:nvSpPr>
                <p:spPr>
                  <a:xfrm flipH="1" rot="10800000">
                    <a:off x="0" y="2371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63" name="Rectangle"/>
                  <p:cNvSpPr/>
                  <p:nvPr/>
                </p:nvSpPr>
                <p:spPr>
                  <a:xfrm flipH="1" rot="10800000">
                    <a:off x="0" y="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grpSp>
          </p:grpSp>
          <p:grpSp>
            <p:nvGrpSpPr>
              <p:cNvPr id="576" name="Grouper"/>
              <p:cNvGrpSpPr/>
              <p:nvPr/>
            </p:nvGrpSpPr>
            <p:grpSpPr>
              <a:xfrm>
                <a:off x="0" y="363498"/>
                <a:ext cx="536223" cy="258993"/>
                <a:chOff x="0" y="0"/>
                <a:chExt cx="536222" cy="258992"/>
              </a:xfrm>
            </p:grpSpPr>
            <p:grpSp>
              <p:nvGrpSpPr>
                <p:cNvPr id="570" name="Grouper"/>
                <p:cNvGrpSpPr/>
                <p:nvPr/>
              </p:nvGrpSpPr>
              <p:grpSpPr>
                <a:xfrm>
                  <a:off x="0" y="-1"/>
                  <a:ext cx="536223" cy="86332"/>
                  <a:chOff x="0" y="0"/>
                  <a:chExt cx="536222" cy="86330"/>
                </a:xfrm>
              </p:grpSpPr>
              <p:sp>
                <p:nvSpPr>
                  <p:cNvPr id="566" name="Rectangle"/>
                  <p:cNvSpPr/>
                  <p:nvPr/>
                </p:nvSpPr>
                <p:spPr>
                  <a:xfrm flipH="1" rot="10800000">
                    <a:off x="1639" y="20062"/>
                    <a:ext cx="532944" cy="63230"/>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67" name="Rectangle"/>
                  <p:cNvSpPr/>
                  <p:nvPr/>
                </p:nvSpPr>
                <p:spPr>
                  <a:xfrm flipH="1" rot="10800000">
                    <a:off x="3279" y="0"/>
                    <a:ext cx="532944"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68" name="Rectangle"/>
                  <p:cNvSpPr/>
                  <p:nvPr/>
                </p:nvSpPr>
                <p:spPr>
                  <a:xfrm flipH="1" rot="10800000">
                    <a:off x="0" y="2371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69" name="Rectangle"/>
                  <p:cNvSpPr/>
                  <p:nvPr/>
                </p:nvSpPr>
                <p:spPr>
                  <a:xfrm flipH="1" rot="10800000">
                    <a:off x="0" y="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grpSp>
            <p:grpSp>
              <p:nvGrpSpPr>
                <p:cNvPr id="575" name="Grouper"/>
                <p:cNvGrpSpPr/>
                <p:nvPr/>
              </p:nvGrpSpPr>
              <p:grpSpPr>
                <a:xfrm>
                  <a:off x="0" y="172661"/>
                  <a:ext cx="536223" cy="86332"/>
                  <a:chOff x="0" y="0"/>
                  <a:chExt cx="536222" cy="86330"/>
                </a:xfrm>
              </p:grpSpPr>
              <p:sp>
                <p:nvSpPr>
                  <p:cNvPr id="571" name="Rectangle"/>
                  <p:cNvSpPr/>
                  <p:nvPr/>
                </p:nvSpPr>
                <p:spPr>
                  <a:xfrm flipH="1" rot="10800000">
                    <a:off x="1639" y="20062"/>
                    <a:ext cx="532944" cy="63230"/>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72" name="Rectangle"/>
                  <p:cNvSpPr/>
                  <p:nvPr/>
                </p:nvSpPr>
                <p:spPr>
                  <a:xfrm flipH="1" rot="10800000">
                    <a:off x="3279" y="0"/>
                    <a:ext cx="532944"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73" name="Rectangle"/>
                  <p:cNvSpPr/>
                  <p:nvPr/>
                </p:nvSpPr>
                <p:spPr>
                  <a:xfrm flipH="1" rot="10800000">
                    <a:off x="0" y="2371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74" name="Rectangle"/>
                  <p:cNvSpPr/>
                  <p:nvPr/>
                </p:nvSpPr>
                <p:spPr>
                  <a:xfrm flipH="1" rot="10800000">
                    <a:off x="0" y="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grpSp>
          </p:grpSp>
        </p:grpSp>
        <p:grpSp>
          <p:nvGrpSpPr>
            <p:cNvPr id="600" name="Grouper"/>
            <p:cNvGrpSpPr/>
            <p:nvPr/>
          </p:nvGrpSpPr>
          <p:grpSpPr>
            <a:xfrm>
              <a:off x="1541654" y="3512599"/>
              <a:ext cx="536223" cy="622492"/>
              <a:chOff x="0" y="0"/>
              <a:chExt cx="536222" cy="622490"/>
            </a:xfrm>
          </p:grpSpPr>
          <p:grpSp>
            <p:nvGrpSpPr>
              <p:cNvPr id="588" name="Grouper"/>
              <p:cNvGrpSpPr/>
              <p:nvPr/>
            </p:nvGrpSpPr>
            <p:grpSpPr>
              <a:xfrm>
                <a:off x="0" y="-1"/>
                <a:ext cx="536223" cy="258994"/>
                <a:chOff x="0" y="0"/>
                <a:chExt cx="536222" cy="258992"/>
              </a:xfrm>
            </p:grpSpPr>
            <p:grpSp>
              <p:nvGrpSpPr>
                <p:cNvPr id="582" name="Grouper"/>
                <p:cNvGrpSpPr/>
                <p:nvPr/>
              </p:nvGrpSpPr>
              <p:grpSpPr>
                <a:xfrm>
                  <a:off x="0" y="-1"/>
                  <a:ext cx="536223" cy="86332"/>
                  <a:chOff x="0" y="0"/>
                  <a:chExt cx="536222" cy="86330"/>
                </a:xfrm>
              </p:grpSpPr>
              <p:sp>
                <p:nvSpPr>
                  <p:cNvPr id="578" name="Rectangle"/>
                  <p:cNvSpPr/>
                  <p:nvPr/>
                </p:nvSpPr>
                <p:spPr>
                  <a:xfrm flipH="1" rot="10800000">
                    <a:off x="1639" y="20062"/>
                    <a:ext cx="532944" cy="63230"/>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79" name="Rectangle"/>
                  <p:cNvSpPr/>
                  <p:nvPr/>
                </p:nvSpPr>
                <p:spPr>
                  <a:xfrm flipH="1" rot="10800000">
                    <a:off x="3279" y="0"/>
                    <a:ext cx="532944"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80" name="Rectangle"/>
                  <p:cNvSpPr/>
                  <p:nvPr/>
                </p:nvSpPr>
                <p:spPr>
                  <a:xfrm flipH="1" rot="10800000">
                    <a:off x="0" y="2371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81" name="Rectangle"/>
                  <p:cNvSpPr/>
                  <p:nvPr/>
                </p:nvSpPr>
                <p:spPr>
                  <a:xfrm flipH="1" rot="10800000">
                    <a:off x="0" y="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grpSp>
            <p:grpSp>
              <p:nvGrpSpPr>
                <p:cNvPr id="587" name="Grouper"/>
                <p:cNvGrpSpPr/>
                <p:nvPr/>
              </p:nvGrpSpPr>
              <p:grpSpPr>
                <a:xfrm>
                  <a:off x="0" y="172661"/>
                  <a:ext cx="536223" cy="86332"/>
                  <a:chOff x="0" y="0"/>
                  <a:chExt cx="536222" cy="86330"/>
                </a:xfrm>
              </p:grpSpPr>
              <p:sp>
                <p:nvSpPr>
                  <p:cNvPr id="583" name="Rectangle"/>
                  <p:cNvSpPr/>
                  <p:nvPr/>
                </p:nvSpPr>
                <p:spPr>
                  <a:xfrm flipH="1" rot="10800000">
                    <a:off x="1639" y="20062"/>
                    <a:ext cx="532944" cy="63230"/>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84" name="Rectangle"/>
                  <p:cNvSpPr/>
                  <p:nvPr/>
                </p:nvSpPr>
                <p:spPr>
                  <a:xfrm flipH="1" rot="10800000">
                    <a:off x="3279" y="0"/>
                    <a:ext cx="532944"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85" name="Rectangle"/>
                  <p:cNvSpPr/>
                  <p:nvPr/>
                </p:nvSpPr>
                <p:spPr>
                  <a:xfrm flipH="1" rot="10800000">
                    <a:off x="0" y="2371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86" name="Rectangle"/>
                  <p:cNvSpPr/>
                  <p:nvPr/>
                </p:nvSpPr>
                <p:spPr>
                  <a:xfrm flipH="1" rot="10800000">
                    <a:off x="0" y="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grpSp>
          </p:grpSp>
          <p:grpSp>
            <p:nvGrpSpPr>
              <p:cNvPr id="599" name="Grouper"/>
              <p:cNvGrpSpPr/>
              <p:nvPr/>
            </p:nvGrpSpPr>
            <p:grpSpPr>
              <a:xfrm>
                <a:off x="0" y="363498"/>
                <a:ext cx="536223" cy="258993"/>
                <a:chOff x="0" y="0"/>
                <a:chExt cx="536222" cy="258992"/>
              </a:xfrm>
            </p:grpSpPr>
            <p:grpSp>
              <p:nvGrpSpPr>
                <p:cNvPr id="593" name="Grouper"/>
                <p:cNvGrpSpPr/>
                <p:nvPr/>
              </p:nvGrpSpPr>
              <p:grpSpPr>
                <a:xfrm>
                  <a:off x="0" y="-1"/>
                  <a:ext cx="536223" cy="86332"/>
                  <a:chOff x="0" y="0"/>
                  <a:chExt cx="536222" cy="86330"/>
                </a:xfrm>
              </p:grpSpPr>
              <p:sp>
                <p:nvSpPr>
                  <p:cNvPr id="589" name="Rectangle"/>
                  <p:cNvSpPr/>
                  <p:nvPr/>
                </p:nvSpPr>
                <p:spPr>
                  <a:xfrm flipH="1" rot="10800000">
                    <a:off x="1639" y="20062"/>
                    <a:ext cx="532944" cy="63230"/>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90" name="Rectangle"/>
                  <p:cNvSpPr/>
                  <p:nvPr/>
                </p:nvSpPr>
                <p:spPr>
                  <a:xfrm flipH="1" rot="10800000">
                    <a:off x="3279" y="0"/>
                    <a:ext cx="532944"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91" name="Rectangle"/>
                  <p:cNvSpPr/>
                  <p:nvPr/>
                </p:nvSpPr>
                <p:spPr>
                  <a:xfrm flipH="1" rot="10800000">
                    <a:off x="0" y="2371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92" name="Rectangle"/>
                  <p:cNvSpPr/>
                  <p:nvPr/>
                </p:nvSpPr>
                <p:spPr>
                  <a:xfrm flipH="1" rot="10800000">
                    <a:off x="0" y="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grpSp>
            <p:grpSp>
              <p:nvGrpSpPr>
                <p:cNvPr id="598" name="Grouper"/>
                <p:cNvGrpSpPr/>
                <p:nvPr/>
              </p:nvGrpSpPr>
              <p:grpSpPr>
                <a:xfrm>
                  <a:off x="0" y="172661"/>
                  <a:ext cx="536223" cy="86332"/>
                  <a:chOff x="0" y="0"/>
                  <a:chExt cx="536222" cy="86330"/>
                </a:xfrm>
              </p:grpSpPr>
              <p:sp>
                <p:nvSpPr>
                  <p:cNvPr id="594" name="Rectangle"/>
                  <p:cNvSpPr/>
                  <p:nvPr/>
                </p:nvSpPr>
                <p:spPr>
                  <a:xfrm flipH="1" rot="10800000">
                    <a:off x="1639" y="20062"/>
                    <a:ext cx="532944" cy="63230"/>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95" name="Rectangle"/>
                  <p:cNvSpPr/>
                  <p:nvPr/>
                </p:nvSpPr>
                <p:spPr>
                  <a:xfrm flipH="1" rot="10800000">
                    <a:off x="3279" y="0"/>
                    <a:ext cx="532944"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96" name="Rectangle"/>
                  <p:cNvSpPr/>
                  <p:nvPr/>
                </p:nvSpPr>
                <p:spPr>
                  <a:xfrm flipH="1" rot="10800000">
                    <a:off x="0" y="2371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sp>
                <p:nvSpPr>
                  <p:cNvPr id="597" name="Rectangle"/>
                  <p:cNvSpPr/>
                  <p:nvPr/>
                </p:nvSpPr>
                <p:spPr>
                  <a:xfrm flipH="1" rot="10800000">
                    <a:off x="0" y="0"/>
                    <a:ext cx="532943" cy="62621"/>
                  </a:xfrm>
                  <a:prstGeom prst="rect">
                    <a:avLst/>
                  </a:prstGeom>
                  <a:solidFill>
                    <a:srgbClr val="F8F8F8"/>
                  </a:solidFill>
                  <a:ln w="12700" cap="flat">
                    <a:noFill/>
                    <a:miter lim="400000"/>
                  </a:ln>
                  <a:effectLst/>
                </p:spPr>
                <p:txBody>
                  <a:bodyPr wrap="square" lIns="46037" tIns="46037" rIns="46037" bIns="46037" numCol="1" anchor="ctr">
                    <a:noAutofit/>
                  </a:bodyPr>
                  <a:lstStyle/>
                  <a:p>
                    <a:pPr algn="ctr">
                      <a:spcBef>
                        <a:spcPts val="400"/>
                      </a:spcBef>
                      <a:defRPr sz="1800">
                        <a:solidFill>
                          <a:srgbClr val="FFFFFF"/>
                        </a:solidFill>
                      </a:defRPr>
                    </a:pPr>
                  </a:p>
                </p:txBody>
              </p:sp>
            </p:grpSp>
          </p:grpSp>
        </p:grpSp>
        <p:grpSp>
          <p:nvGrpSpPr>
            <p:cNvPr id="623" name="Grouper"/>
            <p:cNvGrpSpPr/>
            <p:nvPr/>
          </p:nvGrpSpPr>
          <p:grpSpPr>
            <a:xfrm>
              <a:off x="918280" y="562255"/>
              <a:ext cx="3141965" cy="1512962"/>
              <a:chOff x="0" y="0"/>
              <a:chExt cx="3141963" cy="1512960"/>
            </a:xfrm>
          </p:grpSpPr>
          <p:grpSp>
            <p:nvGrpSpPr>
              <p:cNvPr id="603" name="Grouper"/>
              <p:cNvGrpSpPr/>
              <p:nvPr/>
            </p:nvGrpSpPr>
            <p:grpSpPr>
              <a:xfrm>
                <a:off x="12700" y="265376"/>
                <a:ext cx="110207" cy="234755"/>
                <a:chOff x="0" y="0"/>
                <a:chExt cx="110206" cy="234753"/>
              </a:xfrm>
            </p:grpSpPr>
            <p:sp>
              <p:nvSpPr>
                <p:cNvPr id="601" name="Figure"/>
                <p:cNvSpPr/>
                <p:nvPr/>
              </p:nvSpPr>
              <p:spPr>
                <a:xfrm flipH="1">
                  <a:off x="0" y="0"/>
                  <a:ext cx="110207" cy="234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602" name="Ligne"/>
                <p:cNvSpPr/>
                <p:nvPr/>
              </p:nvSpPr>
              <p:spPr>
                <a:xfrm flipH="1">
                  <a:off x="0" y="0"/>
                  <a:ext cx="110207" cy="234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sp>
            <p:nvSpPr>
              <p:cNvPr id="604" name="Cercle"/>
              <p:cNvSpPr/>
              <p:nvPr/>
            </p:nvSpPr>
            <p:spPr>
              <a:xfrm>
                <a:off x="0" y="768518"/>
                <a:ext cx="228600" cy="228601"/>
              </a:xfrm>
              <a:prstGeom prst="ellipse">
                <a:avLst/>
              </a:prstGeom>
              <a:solidFill>
                <a:srgbClr val="FC0128"/>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605" name="Cercle"/>
              <p:cNvSpPr/>
              <p:nvPr/>
            </p:nvSpPr>
            <p:spPr>
              <a:xfrm>
                <a:off x="12700" y="13047"/>
                <a:ext cx="228600" cy="228601"/>
              </a:xfrm>
              <a:prstGeom prst="ellipse">
                <a:avLst/>
              </a:prstGeom>
              <a:solidFill>
                <a:srgbClr val="FFFFFF"/>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606" name="Cercle"/>
              <p:cNvSpPr/>
              <p:nvPr/>
            </p:nvSpPr>
            <p:spPr>
              <a:xfrm>
                <a:off x="0" y="1284360"/>
                <a:ext cx="228600" cy="228601"/>
              </a:xfrm>
              <a:prstGeom prst="ellipse">
                <a:avLst/>
              </a:prstGeom>
              <a:solidFill>
                <a:srgbClr val="4378FD"/>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nvGrpSpPr>
              <p:cNvPr id="609" name="Grouper"/>
              <p:cNvGrpSpPr/>
              <p:nvPr/>
            </p:nvGrpSpPr>
            <p:grpSpPr>
              <a:xfrm>
                <a:off x="5437" y="518467"/>
                <a:ext cx="108864" cy="225084"/>
                <a:chOff x="0" y="0"/>
                <a:chExt cx="108862" cy="225082"/>
              </a:xfrm>
            </p:grpSpPr>
            <p:sp>
              <p:nvSpPr>
                <p:cNvPr id="607" name="Figure"/>
                <p:cNvSpPr/>
                <p:nvPr/>
              </p:nvSpPr>
              <p:spPr>
                <a:xfrm flipH="1">
                  <a:off x="-1" y="0"/>
                  <a:ext cx="108864" cy="2250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C0128"/>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608" name="Ligne"/>
                <p:cNvSpPr/>
                <p:nvPr/>
              </p:nvSpPr>
              <p:spPr>
                <a:xfrm flipH="1">
                  <a:off x="-1" y="0"/>
                  <a:ext cx="108864" cy="2250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612" name="Grouper"/>
              <p:cNvGrpSpPr/>
              <p:nvPr/>
            </p:nvGrpSpPr>
            <p:grpSpPr>
              <a:xfrm>
                <a:off x="112144" y="516190"/>
                <a:ext cx="108863" cy="226598"/>
                <a:chOff x="-5" y="0"/>
                <a:chExt cx="108862" cy="226597"/>
              </a:xfrm>
            </p:grpSpPr>
            <p:sp>
              <p:nvSpPr>
                <p:cNvPr id="610" name="Figure"/>
                <p:cNvSpPr/>
                <p:nvPr/>
              </p:nvSpPr>
              <p:spPr>
                <a:xfrm>
                  <a:off x="-6" y="0"/>
                  <a:ext cx="108864" cy="2265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03FF03"/>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611" name="Ligne"/>
                <p:cNvSpPr/>
                <p:nvPr/>
              </p:nvSpPr>
              <p:spPr>
                <a:xfrm>
                  <a:off x="-6" y="0"/>
                  <a:ext cx="108864" cy="2265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sp>
            <p:nvSpPr>
              <p:cNvPr id="613" name="Feu omnidirectionnel blanc"/>
              <p:cNvSpPr txBox="1"/>
              <p:nvPr/>
            </p:nvSpPr>
            <p:spPr>
              <a:xfrm>
                <a:off x="273822" y="0"/>
                <a:ext cx="2868142" cy="2400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489" tIns="37489" rIns="37489" bIns="37489" numCol="1" anchor="t">
                <a:spAutoFit/>
              </a:bodyPr>
              <a:lstStyle>
                <a:lvl1pPr marL="342900" indent="-342900">
                  <a:spcBef>
                    <a:spcPts val="1000"/>
                  </a:spcBef>
                  <a:buSzTx/>
                  <a:buFont typeface="Wingdings"/>
                  <a:buNone/>
                  <a:defRPr sz="1100">
                    <a:solidFill>
                      <a:srgbClr val="FFFFFF"/>
                    </a:solidFill>
                    <a:latin typeface="Calibri"/>
                    <a:ea typeface="Calibri"/>
                    <a:cs typeface="Calibri"/>
                    <a:sym typeface="Calibri"/>
                  </a:defRPr>
                </a:lvl1pPr>
              </a:lstStyle>
              <a:p>
                <a:pPr/>
                <a:r>
                  <a:t>Feu omnidirectionnel blanc</a:t>
                </a:r>
              </a:p>
            </p:txBody>
          </p:sp>
          <p:sp>
            <p:nvSpPr>
              <p:cNvPr id="614" name="Feu blanc à un QFU et vert de l’autre"/>
              <p:cNvSpPr txBox="1"/>
              <p:nvPr/>
            </p:nvSpPr>
            <p:spPr>
              <a:xfrm>
                <a:off x="273822" y="248154"/>
                <a:ext cx="2868142" cy="243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489" tIns="37489" rIns="37489" bIns="37489" numCol="1" anchor="t">
                <a:spAutoFit/>
              </a:bodyPr>
              <a:lstStyle/>
              <a:p>
                <a:pPr marL="342900" indent="-342900">
                  <a:spcBef>
                    <a:spcPts val="1000"/>
                  </a:spcBef>
                  <a:buSzTx/>
                  <a:buFont typeface="Wingdings"/>
                  <a:buNone/>
                  <a:defRPr sz="1100">
                    <a:solidFill>
                      <a:srgbClr val="FFFFFF"/>
                    </a:solidFill>
                    <a:latin typeface="Calibri"/>
                    <a:ea typeface="Calibri"/>
                    <a:cs typeface="Calibri"/>
                    <a:sym typeface="Calibri"/>
                  </a:defRPr>
                </a:pPr>
                <a:r>
                  <a:t>Feu blanc à un QFU et vert de</a:t>
                </a:r>
                <a:r>
                  <a:rPr sz="1000"/>
                  <a:t> </a:t>
                </a:r>
                <a:r>
                  <a:t>l’autre</a:t>
                </a:r>
              </a:p>
            </p:txBody>
          </p:sp>
          <p:sp>
            <p:nvSpPr>
              <p:cNvPr id="615" name="Feu rouge à un QFU et vert de l’autre"/>
              <p:cNvSpPr txBox="1"/>
              <p:nvPr/>
            </p:nvSpPr>
            <p:spPr>
              <a:xfrm>
                <a:off x="273822" y="506914"/>
                <a:ext cx="2868142" cy="240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489" tIns="37489" rIns="37489" bIns="37489" numCol="1" anchor="t">
                <a:spAutoFit/>
              </a:bodyPr>
              <a:lstStyle>
                <a:lvl1pPr marL="342900" indent="-342900">
                  <a:spcBef>
                    <a:spcPts val="1000"/>
                  </a:spcBef>
                  <a:buSzTx/>
                  <a:buFont typeface="Wingdings"/>
                  <a:buNone/>
                  <a:defRPr sz="1100">
                    <a:solidFill>
                      <a:srgbClr val="FFFFFF"/>
                    </a:solidFill>
                    <a:latin typeface="Calibri"/>
                    <a:ea typeface="Calibri"/>
                    <a:cs typeface="Calibri"/>
                    <a:sym typeface="Calibri"/>
                  </a:defRPr>
                </a:lvl1pPr>
              </a:lstStyle>
              <a:p>
                <a:pPr/>
                <a:r>
                  <a:t>Feu rouge à un QFU et vert de l’autre</a:t>
                </a:r>
              </a:p>
            </p:txBody>
          </p:sp>
          <p:sp>
            <p:nvSpPr>
              <p:cNvPr id="616" name="Feu omnidirectionnel rouge"/>
              <p:cNvSpPr txBox="1"/>
              <p:nvPr/>
            </p:nvSpPr>
            <p:spPr>
              <a:xfrm>
                <a:off x="273822" y="756985"/>
                <a:ext cx="2868142" cy="240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489" tIns="37489" rIns="37489" bIns="37489" numCol="1" anchor="t">
                <a:spAutoFit/>
              </a:bodyPr>
              <a:lstStyle>
                <a:lvl1pPr marL="342900" indent="-342900">
                  <a:spcBef>
                    <a:spcPts val="1000"/>
                  </a:spcBef>
                  <a:buSzTx/>
                  <a:buFont typeface="Wingdings"/>
                  <a:buNone/>
                  <a:defRPr sz="1100">
                    <a:solidFill>
                      <a:srgbClr val="FFFFFF"/>
                    </a:solidFill>
                    <a:latin typeface="Calibri"/>
                    <a:ea typeface="Calibri"/>
                    <a:cs typeface="Calibri"/>
                    <a:sym typeface="Calibri"/>
                  </a:defRPr>
                </a:lvl1pPr>
              </a:lstStyle>
              <a:p>
                <a:pPr/>
                <a:r>
                  <a:t>Feu omnidirectionnel rouge</a:t>
                </a:r>
              </a:p>
            </p:txBody>
          </p:sp>
          <p:sp>
            <p:nvSpPr>
              <p:cNvPr id="617" name="Feu omnidirectionnel vert"/>
              <p:cNvSpPr txBox="1"/>
              <p:nvPr/>
            </p:nvSpPr>
            <p:spPr>
              <a:xfrm>
                <a:off x="273822" y="1014914"/>
                <a:ext cx="2864425" cy="240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489" tIns="37489" rIns="37489" bIns="37489" numCol="1" anchor="t">
                <a:spAutoFit/>
              </a:bodyPr>
              <a:lstStyle>
                <a:lvl1pPr marL="342900" indent="-342900">
                  <a:spcBef>
                    <a:spcPts val="1000"/>
                  </a:spcBef>
                  <a:buSzTx/>
                  <a:buFont typeface="Wingdings"/>
                  <a:buNone/>
                  <a:defRPr sz="1100">
                    <a:solidFill>
                      <a:srgbClr val="FFFFFF"/>
                    </a:solidFill>
                    <a:latin typeface="Calibri"/>
                    <a:ea typeface="Calibri"/>
                    <a:cs typeface="Calibri"/>
                    <a:sym typeface="Calibri"/>
                  </a:defRPr>
                </a:lvl1pPr>
              </a:lstStyle>
              <a:p>
                <a:pPr/>
                <a:r>
                  <a:t>Feu omnidirectionnel vert</a:t>
                </a:r>
              </a:p>
            </p:txBody>
          </p:sp>
          <p:sp>
            <p:nvSpPr>
              <p:cNvPr id="618" name="Balisage des voies de circulation et parkings"/>
              <p:cNvSpPr txBox="1"/>
              <p:nvPr/>
            </p:nvSpPr>
            <p:spPr>
              <a:xfrm>
                <a:off x="273822" y="1268914"/>
                <a:ext cx="2868142" cy="240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489" tIns="37489" rIns="37489" bIns="37489" numCol="1" anchor="t">
                <a:spAutoFit/>
              </a:bodyPr>
              <a:lstStyle>
                <a:lvl1pPr marL="342900" indent="-342900">
                  <a:spcBef>
                    <a:spcPts val="1000"/>
                  </a:spcBef>
                  <a:buSzTx/>
                  <a:buFont typeface="Wingdings"/>
                  <a:buNone/>
                  <a:defRPr sz="1100">
                    <a:solidFill>
                      <a:srgbClr val="FFFFFF"/>
                    </a:solidFill>
                    <a:latin typeface="Calibri"/>
                    <a:ea typeface="Calibri"/>
                    <a:cs typeface="Calibri"/>
                    <a:sym typeface="Calibri"/>
                  </a:defRPr>
                </a:lvl1pPr>
              </a:lstStyle>
              <a:p>
                <a:pPr/>
                <a:r>
                  <a:t>Balisage des voies de circulation et parkings</a:t>
                </a:r>
              </a:p>
            </p:txBody>
          </p:sp>
          <p:grpSp>
            <p:nvGrpSpPr>
              <p:cNvPr id="621" name="Grouper"/>
              <p:cNvGrpSpPr/>
              <p:nvPr/>
            </p:nvGrpSpPr>
            <p:grpSpPr>
              <a:xfrm>
                <a:off x="120207" y="265376"/>
                <a:ext cx="110208" cy="234755"/>
                <a:chOff x="-5" y="0"/>
                <a:chExt cx="110206" cy="234753"/>
              </a:xfrm>
            </p:grpSpPr>
            <p:sp>
              <p:nvSpPr>
                <p:cNvPr id="619" name="Figure"/>
                <p:cNvSpPr/>
                <p:nvPr/>
              </p:nvSpPr>
              <p:spPr>
                <a:xfrm>
                  <a:off x="-6" y="-1"/>
                  <a:ext cx="110208" cy="234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lnTo>
                        <a:pt x="1" y="10812"/>
                      </a:lnTo>
                      <a:close/>
                    </a:path>
                  </a:pathLst>
                </a:custGeom>
                <a:solidFill>
                  <a:srgbClr val="FFFFFF"/>
                </a:solidFill>
                <a:ln w="12700" cap="flat">
                  <a:noFill/>
                  <a:miter lim="400000"/>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620" name="Ligne"/>
                <p:cNvSpPr/>
                <p:nvPr/>
              </p:nvSpPr>
              <p:spPr>
                <a:xfrm>
                  <a:off x="-6" y="-1"/>
                  <a:ext cx="110208" cy="234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40"/>
                        <a:pt x="21600" y="10812"/>
                      </a:cubicBezTo>
                      <a:cubicBezTo>
                        <a:pt x="21600" y="16507"/>
                        <a:pt x="12771" y="21227"/>
                        <a:pt x="1416" y="21600"/>
                      </a:cubicBezTo>
                    </a:path>
                  </a:pathLst>
                </a:custGeom>
                <a:no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sp>
            <p:nvSpPr>
              <p:cNvPr id="622" name="Cercle"/>
              <p:cNvSpPr/>
              <p:nvPr/>
            </p:nvSpPr>
            <p:spPr>
              <a:xfrm>
                <a:off x="0" y="1032040"/>
                <a:ext cx="228600" cy="228601"/>
              </a:xfrm>
              <a:prstGeom prst="ellipse">
                <a:avLst/>
              </a:prstGeom>
              <a:solidFill>
                <a:srgbClr val="35D24B"/>
              </a:solidFill>
              <a:ln w="19050" cap="flat">
                <a:solidFill>
                  <a:srgbClr val="00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sp>
        <p:nvSpPr>
          <p:cNvPr id="625" name="Balisage de pist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Balisage de piste</a:t>
            </a:r>
          </a:p>
        </p:txBody>
      </p:sp>
      <p:sp>
        <p:nvSpPr>
          <p:cNvPr id="62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625"/>
                                        </p:tgtEl>
                                        <p:attrNameLst>
                                          <p:attrName>style.visibility</p:attrName>
                                        </p:attrNameLst>
                                      </p:cBhvr>
                                      <p:to>
                                        <p:strVal val="visible"/>
                                      </p:to>
                                    </p:set>
                                    <p:animEffect filter="blinds(horizontal)" transition="in">
                                      <p:cBhvr>
                                        <p:cTn id="7" dur="500"/>
                                        <p:tgtEl>
                                          <p:spTgt spid="625"/>
                                        </p:tgtEl>
                                      </p:cBhvr>
                                    </p:animEffect>
                                  </p:childTnLst>
                                </p:cTn>
                              </p:par>
                            </p:childTnLst>
                          </p:cTn>
                        </p:par>
                        <p:par>
                          <p:cTn id="8" fill="hold">
                            <p:stCondLst>
                              <p:cond delay="1000"/>
                            </p:stCondLst>
                            <p:childTnLst>
                              <p:par>
                                <p:cTn id="9" presetClass="entr" nodeType="afterEffect" presetID="9" grpId="2" fill="hold">
                                  <p:stCondLst>
                                    <p:cond delay="500"/>
                                  </p:stCondLst>
                                  <p:iterate type="el" backwards="0">
                                    <p:tmAbs val="0"/>
                                  </p:iterate>
                                  <p:childTnLst>
                                    <p:set>
                                      <p:cBhvr>
                                        <p:cTn id="10" fill="hold"/>
                                        <p:tgtEl>
                                          <p:spTgt spid="624"/>
                                        </p:tgtEl>
                                        <p:attrNameLst>
                                          <p:attrName>style.visibility</p:attrName>
                                        </p:attrNameLst>
                                      </p:cBhvr>
                                      <p:to>
                                        <p:strVal val="visible"/>
                                      </p:to>
                                    </p:set>
                                    <p:animEffect filter="dissolve" transition="in">
                                      <p:cBhvr>
                                        <p:cTn id="11" dur="2500"/>
                                        <p:tgtEl>
                                          <p:spTgt spid="624"/>
                                        </p:tgtEl>
                                      </p:cBhvr>
                                    </p:animEffect>
                                  </p:childTnLst>
                                </p:cTn>
                              </p:par>
                            </p:childTnLst>
                          </p:cTn>
                        </p:par>
                        <p:par>
                          <p:cTn id="12" fill="hold">
                            <p:stCondLst>
                              <p:cond delay="4000"/>
                            </p:stCondLst>
                            <p:childTnLst>
                              <p:par>
                                <p:cTn id="13" presetClass="entr" nodeType="afterEffect" presetSubtype="0" presetID="1" grpId="3" fill="hold">
                                  <p:stCondLst>
                                    <p:cond delay="0"/>
                                  </p:stCondLst>
                                  <p:iterate type="el" backwards="0">
                                    <p:tmAbs val="0"/>
                                  </p:iterate>
                                  <p:childTnLst>
                                    <p:set>
                                      <p:cBhvr>
                                        <p:cTn id="14" fill="hold"/>
                                        <p:tgtEl>
                                          <p:spTgt spid="6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5" grpId="1"/>
      <p:bldP build="whole" bldLvl="1" animBg="1" rev="0" advAuto="0" spid="626" grpId="3"/>
      <p:bldP build="whole" bldLvl="1" animBg="1" rev="0" advAuto="0" spid="624" grpId="2"/>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8" name="image.png" descr="image.png"/>
          <p:cNvPicPr>
            <a:picLocks noChangeAspect="1"/>
          </p:cNvPicPr>
          <p:nvPr/>
        </p:nvPicPr>
        <p:blipFill>
          <a:blip r:embed="rId2">
            <a:extLst/>
          </a:blip>
          <a:srcRect l="0" t="8011" r="0" b="0"/>
          <a:stretch>
            <a:fillRect/>
          </a:stretch>
        </p:blipFill>
        <p:spPr>
          <a:xfrm>
            <a:off x="0" y="580101"/>
            <a:ext cx="9144000" cy="6277899"/>
          </a:xfrm>
          <a:prstGeom prst="rect">
            <a:avLst/>
          </a:prstGeom>
          <a:ln w="12700">
            <a:miter lim="400000"/>
          </a:ln>
        </p:spPr>
      </p:pic>
      <p:sp>
        <p:nvSpPr>
          <p:cNvPr id="629" name="Balisage de piste"/>
          <p:cNvSpPr txBox="1"/>
          <p:nvPr>
            <p:ph type="title" idx="4294967295"/>
          </p:nvPr>
        </p:nvSpPr>
        <p:spPr>
          <a:xfrm>
            <a:off x="533400" y="558800"/>
            <a:ext cx="6881529" cy="685800"/>
          </a:xfrm>
          <a:prstGeom prst="rect">
            <a:avLst/>
          </a:prstGeom>
        </p:spPr>
        <p:txBody>
          <a:bodyPr>
            <a:normAutofit fontScale="100000" lnSpcReduction="0"/>
          </a:bodyPr>
          <a:lstStyle>
            <a:lvl1pPr>
              <a:defRPr sz="3600">
                <a:solidFill>
                  <a:srgbClr val="A7A7A7"/>
                </a:solidFill>
              </a:defRPr>
            </a:lvl1pPr>
          </a:lstStyle>
          <a:p>
            <a:pPr/>
            <a:r>
              <a:t>Balisage de piste</a:t>
            </a:r>
          </a:p>
        </p:txBody>
      </p:sp>
      <p:sp>
        <p:nvSpPr>
          <p:cNvPr id="63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0"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Le balisage de base d'un aérodrome est identique pour toutes les plates-forme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balisage de base d'un aérodrome est identique pour toutes les plates-formes. </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Suivant l'importance de l'aérodrome des balisages supplémentaires seront ajoutés. </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On a vu, dans l'étude de la vision de nuit que certaines couleurs avaient été choisies en fonction de leur longueur d'onde et de leur capacité à être perçues plus ou moins tôt. </a:t>
            </a:r>
          </a:p>
        </p:txBody>
      </p:sp>
      <p:sp>
        <p:nvSpPr>
          <p:cNvPr id="633" name="Le balisage de pist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Le balisage de piste</a:t>
            </a:r>
          </a:p>
        </p:txBody>
      </p:sp>
      <p:sp>
        <p:nvSpPr>
          <p:cNvPr id="63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633"/>
                                        </p:tgtEl>
                                        <p:attrNameLst>
                                          <p:attrName>style.visibility</p:attrName>
                                        </p:attrNameLst>
                                      </p:cBhvr>
                                      <p:to>
                                        <p:strVal val="visible"/>
                                      </p:to>
                                    </p:set>
                                    <p:animEffect filter="blinds(horizontal)" transition="in">
                                      <p:cBhvr>
                                        <p:cTn id="7" dur="500"/>
                                        <p:tgtEl>
                                          <p:spTgt spid="633"/>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632">
                                            <p:bg/>
                                          </p:spTgt>
                                        </p:tgtEl>
                                        <p:attrNameLst>
                                          <p:attrName>style.visibility</p:attrName>
                                        </p:attrNameLst>
                                      </p:cBhvr>
                                      <p:to>
                                        <p:strVal val="visible"/>
                                      </p:to>
                                    </p:set>
                                    <p:animEffect filter="blinds(horizontal)" transition="in">
                                      <p:cBhvr>
                                        <p:cTn id="11" dur="500"/>
                                        <p:tgtEl>
                                          <p:spTgt spid="632">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632">
                                            <p:txEl>
                                              <p:pRg st="0" end="0"/>
                                            </p:txEl>
                                          </p:spTgt>
                                        </p:tgtEl>
                                        <p:attrNameLst>
                                          <p:attrName>style.visibility</p:attrName>
                                        </p:attrNameLst>
                                      </p:cBhvr>
                                      <p:to>
                                        <p:strVal val="visible"/>
                                      </p:to>
                                    </p:set>
                                    <p:animEffect filter="blinds(horizontal)" transition="in">
                                      <p:cBhvr>
                                        <p:cTn id="14" dur="500"/>
                                        <p:tgtEl>
                                          <p:spTgt spid="63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632">
                                            <p:txEl>
                                              <p:pRg st="1" end="1"/>
                                            </p:txEl>
                                          </p:spTgt>
                                        </p:tgtEl>
                                        <p:attrNameLst>
                                          <p:attrName>style.visibility</p:attrName>
                                        </p:attrNameLst>
                                      </p:cBhvr>
                                      <p:to>
                                        <p:strVal val="visible"/>
                                      </p:to>
                                    </p:set>
                                    <p:animEffect filter="blinds(horizontal)" transition="in">
                                      <p:cBhvr>
                                        <p:cTn id="19" dur="500"/>
                                        <p:tgtEl>
                                          <p:spTgt spid="63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632">
                                            <p:txEl>
                                              <p:pRg st="2" end="2"/>
                                            </p:txEl>
                                          </p:spTgt>
                                        </p:tgtEl>
                                        <p:attrNameLst>
                                          <p:attrName>style.visibility</p:attrName>
                                        </p:attrNameLst>
                                      </p:cBhvr>
                                      <p:to>
                                        <p:strVal val="visible"/>
                                      </p:to>
                                    </p:set>
                                    <p:animEffect filter="blinds(horizontal)" transition="in">
                                      <p:cBhvr>
                                        <p:cTn id="24" dur="500"/>
                                        <p:tgtEl>
                                          <p:spTgt spid="632">
                                            <p:txEl>
                                              <p:pRg st="2" end="2"/>
                                            </p:txEl>
                                          </p:spTgt>
                                        </p:tgtEl>
                                      </p:cBhvr>
                                    </p:animEffect>
                                  </p:childTnLst>
                                </p:cTn>
                              </p:par>
                            </p:childTnLst>
                          </p:cTn>
                        </p:par>
                        <p:par>
                          <p:cTn id="25" fill="hold">
                            <p:stCondLst>
                              <p:cond delay="500"/>
                            </p:stCondLst>
                            <p:childTnLst>
                              <p:par>
                                <p:cTn id="26" presetClass="entr" nodeType="afterEffect" presetSubtype="0" presetID="1" grpId="3" fill="hold">
                                  <p:stCondLst>
                                    <p:cond delay="0"/>
                                  </p:stCondLst>
                                  <p:iterate type="el" backwards="0">
                                    <p:tmAbs val="0"/>
                                  </p:iterate>
                                  <p:childTnLst>
                                    <p:set>
                                      <p:cBhvr>
                                        <p:cTn id="27" fill="hold"/>
                                        <p:tgtEl>
                                          <p:spTgt spid="6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3" grpId="1"/>
      <p:bldP build="whole" bldLvl="1" animBg="1" rev="0" advAuto="0" spid="634" grpId="3"/>
      <p:bldP build="p" bldLvl="1" animBg="1" rev="0" advAuto="0" spid="632" grpId="2"/>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Les FEUX DE BORDURE de piste sont blancs et d'intensité réglable à la demande du pilote sur terrain contrôle ou AFI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398145" indent="-363458" defTabSz="868680">
              <a:spcBef>
                <a:spcPts val="600"/>
              </a:spcBef>
              <a:buClr>
                <a:schemeClr val="accent2">
                  <a:lumOff val="16690"/>
                </a:schemeClr>
              </a:buClr>
              <a:buSzPct val="80000"/>
              <a:buChar char="⦿"/>
              <a:defRPr sz="1900">
                <a:solidFill>
                  <a:srgbClr val="FFFFFF"/>
                </a:solidFill>
                <a:latin typeface="Franklin Gothic Book"/>
                <a:ea typeface="Franklin Gothic Book"/>
                <a:cs typeface="Franklin Gothic Book"/>
                <a:sym typeface="Franklin Gothic Book"/>
              </a:defRPr>
            </a:pPr>
            <a:r>
              <a:t>Les FEUX DE BORDURE de piste sont blancs et d'intensité réglable à la demande du pilote sur terrain contrôle ou AFIS. </a:t>
            </a:r>
          </a:p>
          <a:p>
            <a:pPr marL="398145" indent="-363458" defTabSz="868680">
              <a:spcBef>
                <a:spcPts val="600"/>
              </a:spcBef>
              <a:buClr>
                <a:schemeClr val="accent2">
                  <a:lumOff val="16690"/>
                </a:schemeClr>
              </a:buClr>
              <a:buSzPct val="80000"/>
              <a:buChar char="⦿"/>
              <a:defRPr sz="1900">
                <a:solidFill>
                  <a:srgbClr val="FFFFFF"/>
                </a:solidFill>
                <a:latin typeface="Franklin Gothic Book"/>
                <a:ea typeface="Franklin Gothic Book"/>
                <a:cs typeface="Franklin Gothic Book"/>
                <a:sym typeface="Franklin Gothic Book"/>
              </a:defRPr>
            </a:pPr>
            <a:r>
              <a:t>La ligne d’</a:t>
            </a:r>
            <a:r>
              <a:rPr>
                <a:solidFill>
                  <a:srgbClr val="2FD246"/>
                </a:solidFill>
              </a:rPr>
              <a:t>ENTREE DE PISTE</a:t>
            </a:r>
            <a:r>
              <a:t>, derrière laquelle doit s'effectuer le poser des roues, est de </a:t>
            </a:r>
            <a:r>
              <a:rPr>
                <a:solidFill>
                  <a:srgbClr val="00B70E"/>
                </a:solidFill>
              </a:rPr>
              <a:t>couleur verte</a:t>
            </a:r>
            <a:r>
              <a:t>.</a:t>
            </a:r>
          </a:p>
          <a:p>
            <a:pPr marL="398145" indent="-363458" defTabSz="868680">
              <a:spcBef>
                <a:spcPts val="600"/>
              </a:spcBef>
              <a:buClr>
                <a:schemeClr val="accent2">
                  <a:lumOff val="16690"/>
                </a:schemeClr>
              </a:buClr>
              <a:buSzPct val="80000"/>
              <a:buChar char="⦿"/>
              <a:defRPr sz="1900">
                <a:solidFill>
                  <a:srgbClr val="FFFFFF"/>
                </a:solidFill>
                <a:latin typeface="Franklin Gothic Book"/>
                <a:ea typeface="Franklin Gothic Book"/>
                <a:cs typeface="Franklin Gothic Book"/>
                <a:sym typeface="Franklin Gothic Book"/>
              </a:defRPr>
            </a:pPr>
            <a:r>
              <a:t>La ligne de </a:t>
            </a:r>
            <a:r>
              <a:rPr>
                <a:solidFill>
                  <a:srgbClr val="FF2957"/>
                </a:solidFill>
              </a:rPr>
              <a:t>FIN DE BANDE</a:t>
            </a:r>
            <a:r>
              <a:t> est </a:t>
            </a:r>
            <a:r>
              <a:rPr>
                <a:solidFill>
                  <a:srgbClr val="FF2957"/>
                </a:solidFill>
              </a:rPr>
              <a:t>rouge</a:t>
            </a:r>
            <a:r>
              <a:t>. </a:t>
            </a:r>
          </a:p>
          <a:p>
            <a:pPr marL="398145" indent="-363458" defTabSz="868680">
              <a:spcBef>
                <a:spcPts val="600"/>
              </a:spcBef>
              <a:buClr>
                <a:schemeClr val="accent2">
                  <a:lumOff val="16690"/>
                </a:schemeClr>
              </a:buClr>
              <a:buSzPct val="80000"/>
              <a:buChar char="⦿"/>
              <a:defRPr sz="1900">
                <a:solidFill>
                  <a:srgbClr val="FFFFFF"/>
                </a:solidFill>
                <a:latin typeface="Franklin Gothic Book"/>
                <a:ea typeface="Franklin Gothic Book"/>
                <a:cs typeface="Franklin Gothic Book"/>
                <a:sym typeface="Franklin Gothic Book"/>
              </a:defRPr>
            </a:pPr>
            <a:r>
              <a:t>La ligne de </a:t>
            </a:r>
            <a:r>
              <a:rPr>
                <a:solidFill>
                  <a:srgbClr val="00B70E"/>
                </a:solidFill>
              </a:rPr>
              <a:t>SORTIE</a:t>
            </a:r>
            <a:r>
              <a:t> pour rejoindre les voies de circulation est </a:t>
            </a:r>
            <a:r>
              <a:rPr>
                <a:solidFill>
                  <a:srgbClr val="00B70E"/>
                </a:solidFill>
              </a:rPr>
              <a:t>verte</a:t>
            </a:r>
            <a:r>
              <a:t>. Cette ligne de lampes est encastrée dans le bitume. </a:t>
            </a:r>
          </a:p>
          <a:p>
            <a:pPr marL="398145" indent="-363458" defTabSz="868680">
              <a:spcBef>
                <a:spcPts val="600"/>
              </a:spcBef>
              <a:buClr>
                <a:schemeClr val="accent2">
                  <a:lumOff val="16690"/>
                </a:schemeClr>
              </a:buClr>
              <a:buSzPct val="80000"/>
              <a:buChar char="⦿"/>
              <a:defRPr sz="1900">
                <a:solidFill>
                  <a:srgbClr val="FFFFFF"/>
                </a:solidFill>
                <a:latin typeface="Franklin Gothic Book"/>
                <a:ea typeface="Franklin Gothic Book"/>
                <a:cs typeface="Franklin Gothic Book"/>
                <a:sym typeface="Franklin Gothic Book"/>
              </a:defRPr>
            </a:pPr>
            <a:r>
              <a:t>Sur les grand aéroports, une ligne CENTRALE blanche encastrée permet de matérialiser l'axe de piste. Les feux de début, de fin ou de bordure de piste peuvent être encastrés ou légèrement surélevés. Dans ce dernier cas, on trouvera cette mention dans les AIP ou sur les cartes d'approche IFR. </a:t>
            </a:r>
          </a:p>
        </p:txBody>
      </p:sp>
      <p:sp>
        <p:nvSpPr>
          <p:cNvPr id="637" name="Le balisage de piste (suit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Le balisage de piste (suite)</a:t>
            </a:r>
          </a:p>
        </p:txBody>
      </p:sp>
      <p:sp>
        <p:nvSpPr>
          <p:cNvPr id="63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637"/>
                                        </p:tgtEl>
                                        <p:attrNameLst>
                                          <p:attrName>style.visibility</p:attrName>
                                        </p:attrNameLst>
                                      </p:cBhvr>
                                      <p:to>
                                        <p:strVal val="visible"/>
                                      </p:to>
                                    </p:set>
                                    <p:animEffect filter="blinds(horizontal)" transition="in">
                                      <p:cBhvr>
                                        <p:cTn id="7" dur="500"/>
                                        <p:tgtEl>
                                          <p:spTgt spid="637"/>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636">
                                            <p:bg/>
                                          </p:spTgt>
                                        </p:tgtEl>
                                        <p:attrNameLst>
                                          <p:attrName>style.visibility</p:attrName>
                                        </p:attrNameLst>
                                      </p:cBhvr>
                                      <p:to>
                                        <p:strVal val="visible"/>
                                      </p:to>
                                    </p:set>
                                    <p:animEffect filter="blinds(horizontal)" transition="in">
                                      <p:cBhvr>
                                        <p:cTn id="11" dur="500"/>
                                        <p:tgtEl>
                                          <p:spTgt spid="636">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636">
                                            <p:txEl>
                                              <p:pRg st="0" end="0"/>
                                            </p:txEl>
                                          </p:spTgt>
                                        </p:tgtEl>
                                        <p:attrNameLst>
                                          <p:attrName>style.visibility</p:attrName>
                                        </p:attrNameLst>
                                      </p:cBhvr>
                                      <p:to>
                                        <p:strVal val="visible"/>
                                      </p:to>
                                    </p:set>
                                    <p:animEffect filter="blinds(horizontal)" transition="in">
                                      <p:cBhvr>
                                        <p:cTn id="14" dur="500"/>
                                        <p:tgtEl>
                                          <p:spTgt spid="6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636">
                                            <p:txEl>
                                              <p:pRg st="1" end="1"/>
                                            </p:txEl>
                                          </p:spTgt>
                                        </p:tgtEl>
                                        <p:attrNameLst>
                                          <p:attrName>style.visibility</p:attrName>
                                        </p:attrNameLst>
                                      </p:cBhvr>
                                      <p:to>
                                        <p:strVal val="visible"/>
                                      </p:to>
                                    </p:set>
                                    <p:animEffect filter="blinds(horizontal)" transition="in">
                                      <p:cBhvr>
                                        <p:cTn id="19" dur="500"/>
                                        <p:tgtEl>
                                          <p:spTgt spid="63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636">
                                            <p:txEl>
                                              <p:pRg st="2" end="2"/>
                                            </p:txEl>
                                          </p:spTgt>
                                        </p:tgtEl>
                                        <p:attrNameLst>
                                          <p:attrName>style.visibility</p:attrName>
                                        </p:attrNameLst>
                                      </p:cBhvr>
                                      <p:to>
                                        <p:strVal val="visible"/>
                                      </p:to>
                                    </p:set>
                                    <p:animEffect filter="blinds(horizontal)" transition="in">
                                      <p:cBhvr>
                                        <p:cTn id="24" dur="500"/>
                                        <p:tgtEl>
                                          <p:spTgt spid="6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0" presetID="3" grpId="2" fill="hold">
                                  <p:stCondLst>
                                    <p:cond delay="0"/>
                                  </p:stCondLst>
                                  <p:iterate type="el" backwards="0">
                                    <p:tmAbs val="0"/>
                                  </p:iterate>
                                  <p:childTnLst>
                                    <p:set>
                                      <p:cBhvr>
                                        <p:cTn id="28" fill="hold"/>
                                        <p:tgtEl>
                                          <p:spTgt spid="636">
                                            <p:txEl>
                                              <p:pRg st="3" end="3"/>
                                            </p:txEl>
                                          </p:spTgt>
                                        </p:tgtEl>
                                        <p:attrNameLst>
                                          <p:attrName>style.visibility</p:attrName>
                                        </p:attrNameLst>
                                      </p:cBhvr>
                                      <p:to>
                                        <p:strVal val="visible"/>
                                      </p:to>
                                    </p:set>
                                    <p:animEffect filter="blinds(horizontal)" transition="in">
                                      <p:cBhvr>
                                        <p:cTn id="29" dur="500"/>
                                        <p:tgtEl>
                                          <p:spTgt spid="6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0" presetID="3" grpId="2" fill="hold">
                                  <p:stCondLst>
                                    <p:cond delay="0"/>
                                  </p:stCondLst>
                                  <p:iterate type="el" backwards="0">
                                    <p:tmAbs val="0"/>
                                  </p:iterate>
                                  <p:childTnLst>
                                    <p:set>
                                      <p:cBhvr>
                                        <p:cTn id="33" fill="hold"/>
                                        <p:tgtEl>
                                          <p:spTgt spid="636">
                                            <p:txEl>
                                              <p:pRg st="4" end="4"/>
                                            </p:txEl>
                                          </p:spTgt>
                                        </p:tgtEl>
                                        <p:attrNameLst>
                                          <p:attrName>style.visibility</p:attrName>
                                        </p:attrNameLst>
                                      </p:cBhvr>
                                      <p:to>
                                        <p:strVal val="visible"/>
                                      </p:to>
                                    </p:set>
                                    <p:animEffect filter="blinds(horizontal)" transition="in">
                                      <p:cBhvr>
                                        <p:cTn id="34" dur="500"/>
                                        <p:tgtEl>
                                          <p:spTgt spid="636">
                                            <p:txEl>
                                              <p:pRg st="4" end="4"/>
                                            </p:txEl>
                                          </p:spTgt>
                                        </p:tgtEl>
                                      </p:cBhvr>
                                    </p:animEffect>
                                  </p:childTnLst>
                                </p:cTn>
                              </p:par>
                            </p:childTnLst>
                          </p:cTn>
                        </p:par>
                        <p:par>
                          <p:cTn id="35" fill="hold">
                            <p:stCondLst>
                              <p:cond delay="500"/>
                            </p:stCondLst>
                            <p:childTnLst>
                              <p:par>
                                <p:cTn id="36" presetClass="entr" nodeType="afterEffect" presetSubtype="0" presetID="1" grpId="3" fill="hold">
                                  <p:stCondLst>
                                    <p:cond delay="0"/>
                                  </p:stCondLst>
                                  <p:iterate type="el" backwards="0">
                                    <p:tmAbs val="0"/>
                                  </p:iterate>
                                  <p:childTnLst>
                                    <p:set>
                                      <p:cBhvr>
                                        <p:cTn id="37" fill="hold"/>
                                        <p:tgtEl>
                                          <p:spTgt spid="6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36" grpId="2"/>
      <p:bldP build="whole" bldLvl="1" animBg="1" rev="0" advAuto="0" spid="637" grpId="1"/>
      <p:bldP build="whole" bldLvl="1" animBg="1" rev="0" advAuto="0" spid="638" grpId="3"/>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Le réglage standard est positionné sur Moyenne Intensité, augmentation/diminution sur demande Pilot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 réglage standard est positionné sur Moyenne Intensité, augmentation/diminution sur demande Pilote.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Sur les terrains équipés de balisage télécommandés, certains disposent de FEUX à ECLATS de mauvais temps pour récupérer le terrain en fin de navigation ou les déclenchent par précipitation ou mauvaise utilisation de la télécommande (STAP).</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Il faut cependant revenir à un éclairage normal en finale si les conditions le permettent afin de ne pas être gêné au moment de la finale et de l’arrondi (gêne visuelle due à la trop forte intensité qui induira des illusions sensorielles avec un risque d'arrondir trop tôt puis de provoquer un atterrissage dur).</a:t>
            </a:r>
          </a:p>
        </p:txBody>
      </p:sp>
      <p:sp>
        <p:nvSpPr>
          <p:cNvPr id="641" name="Réglag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Réglage</a:t>
            </a:r>
          </a:p>
        </p:txBody>
      </p:sp>
      <p:sp>
        <p:nvSpPr>
          <p:cNvPr id="64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641"/>
                                        </p:tgtEl>
                                        <p:attrNameLst>
                                          <p:attrName>style.visibility</p:attrName>
                                        </p:attrNameLst>
                                      </p:cBhvr>
                                      <p:to>
                                        <p:strVal val="visible"/>
                                      </p:to>
                                    </p:set>
                                    <p:animEffect filter="blinds(horizontal)" transition="in">
                                      <p:cBhvr>
                                        <p:cTn id="7" dur="500"/>
                                        <p:tgtEl>
                                          <p:spTgt spid="641"/>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640">
                                            <p:bg/>
                                          </p:spTgt>
                                        </p:tgtEl>
                                        <p:attrNameLst>
                                          <p:attrName>style.visibility</p:attrName>
                                        </p:attrNameLst>
                                      </p:cBhvr>
                                      <p:to>
                                        <p:strVal val="visible"/>
                                      </p:to>
                                    </p:set>
                                    <p:animEffect filter="blinds(horizontal)" transition="in">
                                      <p:cBhvr>
                                        <p:cTn id="11" dur="500"/>
                                        <p:tgtEl>
                                          <p:spTgt spid="640">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640">
                                            <p:txEl>
                                              <p:pRg st="0" end="0"/>
                                            </p:txEl>
                                          </p:spTgt>
                                        </p:tgtEl>
                                        <p:attrNameLst>
                                          <p:attrName>style.visibility</p:attrName>
                                        </p:attrNameLst>
                                      </p:cBhvr>
                                      <p:to>
                                        <p:strVal val="visible"/>
                                      </p:to>
                                    </p:set>
                                    <p:animEffect filter="blinds(horizontal)" transition="in">
                                      <p:cBhvr>
                                        <p:cTn id="14" dur="500"/>
                                        <p:tgtEl>
                                          <p:spTgt spid="64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640">
                                            <p:txEl>
                                              <p:pRg st="1" end="1"/>
                                            </p:txEl>
                                          </p:spTgt>
                                        </p:tgtEl>
                                        <p:attrNameLst>
                                          <p:attrName>style.visibility</p:attrName>
                                        </p:attrNameLst>
                                      </p:cBhvr>
                                      <p:to>
                                        <p:strVal val="visible"/>
                                      </p:to>
                                    </p:set>
                                    <p:animEffect filter="blinds(horizontal)" transition="in">
                                      <p:cBhvr>
                                        <p:cTn id="19" dur="500"/>
                                        <p:tgtEl>
                                          <p:spTgt spid="64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640">
                                            <p:txEl>
                                              <p:pRg st="2" end="2"/>
                                            </p:txEl>
                                          </p:spTgt>
                                        </p:tgtEl>
                                        <p:attrNameLst>
                                          <p:attrName>style.visibility</p:attrName>
                                        </p:attrNameLst>
                                      </p:cBhvr>
                                      <p:to>
                                        <p:strVal val="visible"/>
                                      </p:to>
                                    </p:set>
                                    <p:animEffect filter="blinds(horizontal)" transition="in">
                                      <p:cBhvr>
                                        <p:cTn id="24" dur="500"/>
                                        <p:tgtEl>
                                          <p:spTgt spid="640">
                                            <p:txEl>
                                              <p:pRg st="2" end="2"/>
                                            </p:txEl>
                                          </p:spTgt>
                                        </p:tgtEl>
                                      </p:cBhvr>
                                    </p:animEffect>
                                  </p:childTnLst>
                                </p:cTn>
                              </p:par>
                            </p:childTnLst>
                          </p:cTn>
                        </p:par>
                        <p:par>
                          <p:cTn id="25" fill="hold">
                            <p:stCondLst>
                              <p:cond delay="500"/>
                            </p:stCondLst>
                            <p:childTnLst>
                              <p:par>
                                <p:cTn id="26" presetClass="entr" nodeType="afterEffect" presetSubtype="0" presetID="1" grpId="3" fill="hold">
                                  <p:stCondLst>
                                    <p:cond delay="0"/>
                                  </p:stCondLst>
                                  <p:iterate type="el" backwards="0">
                                    <p:tmAbs val="0"/>
                                  </p:iterate>
                                  <p:childTnLst>
                                    <p:set>
                                      <p:cBhvr>
                                        <p:cTn id="27" fill="hold"/>
                                        <p:tgtEl>
                                          <p:spTgt spid="6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2" grpId="3"/>
      <p:bldP build="whole" bldLvl="1" animBg="1" rev="0" advAuto="0" spid="641" grpId="1"/>
      <p:bldP build="p" bldLvl="1" animBg="1" rev="0" advAuto="0" spid="640" grpId="2"/>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4" name="I:\AEROPYRENEES\COURS messud IFR et VFR nuit\ImageVDN27.jpg" descr="I:\AEROPYRENEES\COURS messud IFR et VFR nuit\ImageVDN27.jpg"/>
          <p:cNvPicPr>
            <a:picLocks noChangeAspect="1"/>
          </p:cNvPicPr>
          <p:nvPr/>
        </p:nvPicPr>
        <p:blipFill>
          <a:blip r:embed="rId2">
            <a:extLst/>
          </a:blip>
          <a:srcRect l="0" t="11163" r="0" b="0"/>
          <a:stretch>
            <a:fillRect/>
          </a:stretch>
        </p:blipFill>
        <p:spPr>
          <a:xfrm>
            <a:off x="-39688" y="803592"/>
            <a:ext cx="9183688" cy="6268721"/>
          </a:xfrm>
          <a:prstGeom prst="rect">
            <a:avLst/>
          </a:prstGeom>
          <a:ln w="12700">
            <a:miter lim="400000"/>
          </a:ln>
        </p:spPr>
      </p:pic>
      <p:sp>
        <p:nvSpPr>
          <p:cNvPr id="645" name="Rectangle"/>
          <p:cNvSpPr/>
          <p:nvPr/>
        </p:nvSpPr>
        <p:spPr>
          <a:xfrm>
            <a:off x="0" y="6715125"/>
            <a:ext cx="2857500" cy="357188"/>
          </a:xfrm>
          <a:prstGeom prst="rect">
            <a:avLst/>
          </a:prstGeom>
          <a:solidFill>
            <a:srgbClr val="1B1B1B"/>
          </a:solidFill>
          <a:ln w="12700">
            <a:miter lim="400000"/>
          </a:ln>
        </p:spPr>
        <p:txBody>
          <a:bodyPr lIns="46037" tIns="46037" rIns="46037" bIns="46037" anchor="ctr"/>
          <a:lstStyle/>
          <a:p>
            <a:pPr algn="ctr">
              <a:spcBef>
                <a:spcPts val="400"/>
              </a:spcBef>
              <a:defRPr sz="1800">
                <a:solidFill>
                  <a:srgbClr val="FFFFFF"/>
                </a:solidFill>
              </a:defRPr>
            </a:pPr>
          </a:p>
        </p:txBody>
      </p:sp>
      <p:sp>
        <p:nvSpPr>
          <p:cNvPr id="646" name="Le balisage basse intensité est à demander dès que le pilote sera établi dans l'axe et sur le plan"/>
          <p:cNvSpPr txBox="1"/>
          <p:nvPr/>
        </p:nvSpPr>
        <p:spPr>
          <a:xfrm>
            <a:off x="4183370" y="748694"/>
            <a:ext cx="4360738" cy="15408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just">
              <a:spcBef>
                <a:spcPts val="700"/>
              </a:spcBef>
              <a:buClrTx/>
              <a:buSzTx/>
              <a:buNone/>
              <a:defRPr sz="1200">
                <a:solidFill>
                  <a:srgbClr val="F6C343"/>
                </a:solidFill>
                <a:latin typeface="Franklin Gothic Book"/>
                <a:ea typeface="Franklin Gothic Book"/>
                <a:cs typeface="Franklin Gothic Book"/>
                <a:sym typeface="Franklin Gothic Book"/>
              </a:defRPr>
            </a:lvl1pPr>
          </a:lstStyle>
          <a:p>
            <a:pPr/>
            <a:r>
              <a:t>Le balisage basse intensité est à demander dès que le pilote sera établi dans l'axe et sur le plan</a:t>
            </a:r>
          </a:p>
        </p:txBody>
      </p:sp>
      <p:sp>
        <p:nvSpPr>
          <p:cNvPr id="647" name="Balisage basse intensité"/>
          <p:cNvSpPr txBox="1"/>
          <p:nvPr>
            <p:ph type="title" idx="4294967295"/>
          </p:nvPr>
        </p:nvSpPr>
        <p:spPr>
          <a:xfrm>
            <a:off x="533400" y="558800"/>
            <a:ext cx="4587705" cy="1451537"/>
          </a:xfrm>
          <a:prstGeom prst="rect">
            <a:avLst/>
          </a:prstGeom>
        </p:spPr>
        <p:txBody>
          <a:bodyPr>
            <a:normAutofit fontScale="100000" lnSpcReduction="0"/>
          </a:bodyPr>
          <a:lstStyle>
            <a:lvl1pPr>
              <a:defRPr sz="3600">
                <a:solidFill>
                  <a:srgbClr val="A7A7A7"/>
                </a:solidFill>
              </a:defRPr>
            </a:lvl1pPr>
          </a:lstStyle>
          <a:p>
            <a:pPr/>
            <a:r>
              <a:t>Balisage basse intensité</a:t>
            </a:r>
          </a:p>
        </p:txBody>
      </p:sp>
      <p:sp>
        <p:nvSpPr>
          <p:cNvPr id="64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8"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0" name="I:\AEROPYRENEES\COURS messud IFR et VFR nuit\ImageVDN28.jpg" descr="I:\AEROPYRENEES\COURS messud IFR et VFR nuit\ImageVDN28.jpg"/>
          <p:cNvPicPr>
            <a:picLocks noChangeAspect="1"/>
          </p:cNvPicPr>
          <p:nvPr/>
        </p:nvPicPr>
        <p:blipFill>
          <a:blip r:embed="rId2">
            <a:extLst/>
          </a:blip>
          <a:srcRect l="0" t="8426" r="0" b="0"/>
          <a:stretch>
            <a:fillRect/>
          </a:stretch>
        </p:blipFill>
        <p:spPr>
          <a:xfrm>
            <a:off x="7937" y="588047"/>
            <a:ext cx="9136063" cy="6269953"/>
          </a:xfrm>
          <a:prstGeom prst="rect">
            <a:avLst/>
          </a:prstGeom>
          <a:ln w="12700">
            <a:miter lim="400000"/>
          </a:ln>
        </p:spPr>
      </p:pic>
      <p:sp>
        <p:nvSpPr>
          <p:cNvPr id="651" name="Rectangle"/>
          <p:cNvSpPr/>
          <p:nvPr/>
        </p:nvSpPr>
        <p:spPr>
          <a:xfrm>
            <a:off x="0" y="6572250"/>
            <a:ext cx="2928938" cy="285751"/>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652" name="Le balisage haute intensité est très violent, il n'est pas question d'atterrir avec un tel éclairage. Le pilote demandera la basse intensité quand il sera établi en finale"/>
          <p:cNvSpPr txBox="1"/>
          <p:nvPr/>
        </p:nvSpPr>
        <p:spPr>
          <a:xfrm>
            <a:off x="3708879" y="652188"/>
            <a:ext cx="4923374" cy="154088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just">
              <a:spcBef>
                <a:spcPts val="700"/>
              </a:spcBef>
              <a:buClrTx/>
              <a:buSzTx/>
              <a:buNone/>
              <a:defRPr sz="1200">
                <a:solidFill>
                  <a:srgbClr val="F6C343"/>
                </a:solidFill>
                <a:latin typeface="Franklin Gothic Book"/>
                <a:ea typeface="Franklin Gothic Book"/>
                <a:cs typeface="Franklin Gothic Book"/>
                <a:sym typeface="Franklin Gothic Book"/>
              </a:defRPr>
            </a:lvl1pPr>
          </a:lstStyle>
          <a:p>
            <a:pPr/>
            <a:r>
              <a:t>Le balisage haute intensité est très violent, il n'est pas question d'atterrir avec un tel éclairage. Le pilote demandera la basse intensité quand il sera établi en finale</a:t>
            </a:r>
          </a:p>
        </p:txBody>
      </p:sp>
      <p:sp>
        <p:nvSpPr>
          <p:cNvPr id="653" name="Balisage haute intensité"/>
          <p:cNvSpPr txBox="1"/>
          <p:nvPr>
            <p:ph type="title" idx="4294967295"/>
          </p:nvPr>
        </p:nvSpPr>
        <p:spPr>
          <a:xfrm>
            <a:off x="533400" y="558800"/>
            <a:ext cx="3794346" cy="1632774"/>
          </a:xfrm>
          <a:prstGeom prst="rect">
            <a:avLst/>
          </a:prstGeom>
        </p:spPr>
        <p:txBody>
          <a:bodyPr>
            <a:normAutofit fontScale="100000" lnSpcReduction="0"/>
          </a:bodyPr>
          <a:lstStyle>
            <a:lvl1pPr>
              <a:defRPr sz="3600">
                <a:solidFill>
                  <a:srgbClr val="A7A7A7"/>
                </a:solidFill>
              </a:defRPr>
            </a:lvl1pPr>
          </a:lstStyle>
          <a:p>
            <a:pPr/>
            <a:r>
              <a:t>Balisage haute intensité</a:t>
            </a:r>
          </a:p>
        </p:txBody>
      </p:sp>
      <p:sp>
        <p:nvSpPr>
          <p:cNvPr id="65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4" grpId="1"/>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Le balisage de l'aire de stationnement et du taxiway"/>
          <p:cNvSpPr txBox="1"/>
          <p:nvPr>
            <p:ph type="title" idx="4294967295"/>
          </p:nvPr>
        </p:nvSpPr>
        <p:spPr>
          <a:xfrm>
            <a:off x="533400" y="558800"/>
            <a:ext cx="8077200" cy="685800"/>
          </a:xfrm>
          <a:prstGeom prst="rect">
            <a:avLst/>
          </a:prstGeom>
        </p:spPr>
        <p:txBody>
          <a:bodyPr>
            <a:normAutofit fontScale="100000" lnSpcReduction="0"/>
          </a:bodyPr>
          <a:lstStyle>
            <a:lvl1pPr defTabSz="731520">
              <a:spcBef>
                <a:spcPts val="800"/>
              </a:spcBef>
              <a:defRPr sz="2880"/>
            </a:lvl1pPr>
          </a:lstStyle>
          <a:p>
            <a:pPr/>
            <a:r>
              <a:t>Le balisage de l'aire de stationnement et du taxiway</a:t>
            </a:r>
          </a:p>
        </p:txBody>
      </p:sp>
      <p:sp>
        <p:nvSpPr>
          <p:cNvPr id="657" name="Les aires de stationnement et les voies de circulation sont bordées de lampes bleues sur les aérodromes à fort trafic. On trouve aussi des balises réfléchissantes…"/>
          <p:cNvSpPr txBox="1"/>
          <p:nvPr/>
        </p:nvSpPr>
        <p:spPr>
          <a:xfrm>
            <a:off x="2363473" y="16683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Les aires de stationnement et les voies de circulation sont bordées de </a:t>
            </a:r>
            <a:r>
              <a:rPr>
                <a:solidFill>
                  <a:srgbClr val="274EFA"/>
                </a:solidFill>
              </a:rPr>
              <a:t>lampes</a:t>
            </a:r>
            <a:r>
              <a:t> bleues sur les aérodromes à fort trafic. On trouve aussi des balises réfléchissantes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Certaines voies de circulation ont leur </a:t>
            </a:r>
            <a:r>
              <a:rPr>
                <a:solidFill>
                  <a:srgbClr val="FF7900"/>
                </a:solidFill>
              </a:rPr>
              <a:t>ligne centrale</a:t>
            </a:r>
            <a:r>
              <a:t> Incrustée de faibles </a:t>
            </a:r>
            <a:r>
              <a:rPr>
                <a:solidFill>
                  <a:srgbClr val="FF7900"/>
                </a:solidFill>
              </a:rPr>
              <a:t>lampes oranges</a:t>
            </a:r>
            <a:r>
              <a:t>.</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Il existe aussi un panaché de </a:t>
            </a:r>
            <a:r>
              <a:rPr>
                <a:solidFill>
                  <a:srgbClr val="274EFA"/>
                </a:solidFill>
              </a:rPr>
              <a:t>lampes de bordure bleues</a:t>
            </a:r>
            <a:r>
              <a:t> et de </a:t>
            </a:r>
            <a:r>
              <a:rPr>
                <a:solidFill>
                  <a:srgbClr val="35D24B"/>
                </a:solidFill>
              </a:rPr>
              <a:t>lampes de ligne centrale vertes</a:t>
            </a:r>
          </a:p>
        </p:txBody>
      </p:sp>
      <p:pic>
        <p:nvPicPr>
          <p:cNvPr id="658" name="Balisage AD.png" descr="Balisage AD.png"/>
          <p:cNvPicPr>
            <a:picLocks noChangeAspect="1"/>
          </p:cNvPicPr>
          <p:nvPr/>
        </p:nvPicPr>
        <p:blipFill>
          <a:blip r:embed="rId2">
            <a:extLst/>
          </a:blip>
          <a:stretch>
            <a:fillRect/>
          </a:stretch>
        </p:blipFill>
        <p:spPr>
          <a:xfrm>
            <a:off x="3562944" y="4515746"/>
            <a:ext cx="3478057" cy="1921020"/>
          </a:xfrm>
          <a:prstGeom prst="rect">
            <a:avLst/>
          </a:prstGeom>
          <a:ln w="12700">
            <a:miter lim="400000"/>
          </a:ln>
        </p:spPr>
      </p:pic>
      <p:sp>
        <p:nvSpPr>
          <p:cNvPr id="65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656"/>
                                        </p:tgtEl>
                                        <p:attrNameLst>
                                          <p:attrName>style.visibility</p:attrName>
                                        </p:attrNameLst>
                                      </p:cBhvr>
                                      <p:to>
                                        <p:strVal val="visible"/>
                                      </p:to>
                                    </p:set>
                                    <p:animEffect filter="blinds(horizontal)" transition="in">
                                      <p:cBhvr>
                                        <p:cTn id="7" dur="500"/>
                                        <p:tgtEl>
                                          <p:spTgt spid="656"/>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657">
                                            <p:bg/>
                                          </p:spTgt>
                                        </p:tgtEl>
                                        <p:attrNameLst>
                                          <p:attrName>style.visibility</p:attrName>
                                        </p:attrNameLst>
                                      </p:cBhvr>
                                      <p:to>
                                        <p:strVal val="visible"/>
                                      </p:to>
                                    </p:set>
                                    <p:animEffect filter="blinds(horizontal)" transition="in">
                                      <p:cBhvr>
                                        <p:cTn id="11" dur="500"/>
                                        <p:tgtEl>
                                          <p:spTgt spid="657">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657">
                                            <p:txEl>
                                              <p:pRg st="0" end="0"/>
                                            </p:txEl>
                                          </p:spTgt>
                                        </p:tgtEl>
                                        <p:attrNameLst>
                                          <p:attrName>style.visibility</p:attrName>
                                        </p:attrNameLst>
                                      </p:cBhvr>
                                      <p:to>
                                        <p:strVal val="visible"/>
                                      </p:to>
                                    </p:set>
                                    <p:animEffect filter="blinds(horizontal)" transition="in">
                                      <p:cBhvr>
                                        <p:cTn id="14" dur="500"/>
                                        <p:tgtEl>
                                          <p:spTgt spid="65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657">
                                            <p:txEl>
                                              <p:pRg st="1" end="1"/>
                                            </p:txEl>
                                          </p:spTgt>
                                        </p:tgtEl>
                                        <p:attrNameLst>
                                          <p:attrName>style.visibility</p:attrName>
                                        </p:attrNameLst>
                                      </p:cBhvr>
                                      <p:to>
                                        <p:strVal val="visible"/>
                                      </p:to>
                                    </p:set>
                                    <p:animEffect filter="blinds(horizontal)" transition="in">
                                      <p:cBhvr>
                                        <p:cTn id="19" dur="500"/>
                                        <p:tgtEl>
                                          <p:spTgt spid="65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657">
                                            <p:txEl>
                                              <p:pRg st="2" end="2"/>
                                            </p:txEl>
                                          </p:spTgt>
                                        </p:tgtEl>
                                        <p:attrNameLst>
                                          <p:attrName>style.visibility</p:attrName>
                                        </p:attrNameLst>
                                      </p:cBhvr>
                                      <p:to>
                                        <p:strVal val="visible"/>
                                      </p:to>
                                    </p:set>
                                    <p:animEffect filter="blinds(horizontal)" transition="in">
                                      <p:cBhvr>
                                        <p:cTn id="24" dur="500"/>
                                        <p:tgtEl>
                                          <p:spTgt spid="657">
                                            <p:txEl>
                                              <p:pRg st="2" end="2"/>
                                            </p:txEl>
                                          </p:spTgt>
                                        </p:tgtEl>
                                      </p:cBhvr>
                                    </p:animEffect>
                                  </p:childTnLst>
                                </p:cTn>
                              </p:par>
                            </p:childTnLst>
                          </p:cTn>
                        </p:par>
                        <p:par>
                          <p:cTn id="25" fill="hold">
                            <p:stCondLst>
                              <p:cond delay="500"/>
                            </p:stCondLst>
                            <p:childTnLst>
                              <p:par>
                                <p:cTn id="26" presetClass="entr" nodeType="afterEffect" presetSubtype="0" presetID="1" grpId="3" fill="hold">
                                  <p:stCondLst>
                                    <p:cond delay="0"/>
                                  </p:stCondLst>
                                  <p:iterate type="el" backwards="0">
                                    <p:tmAbs val="0"/>
                                  </p:iterate>
                                  <p:childTnLst>
                                    <p:set>
                                      <p:cBhvr>
                                        <p:cTn id="27" fill="hold"/>
                                        <p:tgtEl>
                                          <p:spTgt spid="6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9" grpId="3"/>
      <p:bldP build="whole" bldLvl="1" animBg="1" rev="0" advAuto="0" spid="656" grpId="1"/>
      <p:bldP build="p" bldLvl="1" animBg="1" rev="0" advAuto="0" spid="657"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 name="IMG_2423.jpeg" descr="IMG_2423.jpeg"/>
          <p:cNvPicPr>
            <a:picLocks noChangeAspect="1"/>
          </p:cNvPicPr>
          <p:nvPr/>
        </p:nvPicPr>
        <p:blipFill>
          <a:blip r:embed="rId2">
            <a:extLst/>
          </a:blip>
          <a:srcRect l="0" t="9033" r="0" b="15988"/>
          <a:stretch>
            <a:fillRect/>
          </a:stretch>
        </p:blipFill>
        <p:spPr>
          <a:xfrm>
            <a:off x="3291" y="3479"/>
            <a:ext cx="9137417" cy="6851042"/>
          </a:xfrm>
          <a:prstGeom prst="rect">
            <a:avLst/>
          </a:prstGeom>
          <a:ln w="12700">
            <a:miter lim="400000"/>
          </a:ln>
        </p:spPr>
      </p:pic>
      <p:sp>
        <p:nvSpPr>
          <p:cNvPr id="87" name="Le vol de nuit procure un grand nombre de joies dans la mesure où il est pratiqué avec prudence et régulièrement.…"/>
          <p:cNvSpPr txBox="1"/>
          <p:nvPr/>
        </p:nvSpPr>
        <p:spPr>
          <a:xfrm>
            <a:off x="320688" y="395156"/>
            <a:ext cx="8502623" cy="1587183"/>
          </a:xfrm>
          <a:prstGeom prst="rect">
            <a:avLst/>
          </a:prstGeom>
          <a:blipFill>
            <a:blip r:embed="rId3"/>
          </a:blip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6037" tIns="46037" rIns="46037" bIns="46037">
            <a:spAutoFit/>
          </a:bodyPr>
          <a:lstStyle/>
          <a:p>
            <a:pPr>
              <a:defRPr>
                <a:solidFill>
                  <a:srgbClr val="FF9300"/>
                </a:solidFill>
              </a:defRPr>
            </a:pPr>
            <a:r>
              <a:t>Le vol de nuit procure un grand nombre de joies dans la mesure où il est pratiqué avec prudence et régulièrement.</a:t>
            </a:r>
          </a:p>
          <a:p>
            <a:pPr>
              <a:defRPr>
                <a:solidFill>
                  <a:srgbClr val="FF9300"/>
                </a:solidFill>
              </a:defRPr>
            </a:pPr>
            <a:r>
              <a:t>Le</a:t>
            </a:r>
            <a:r>
              <a:rPr b="1"/>
              <a:t> </a:t>
            </a:r>
            <a:r>
              <a:t>pilote privé doit voler pour faire plaisir à ses passagers et à lui-même, mais surement pas pour se faire peur</a:t>
            </a:r>
          </a:p>
        </p:txBody>
      </p:sp>
      <p:sp>
        <p:nvSpPr>
          <p:cNvPr id="8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1500"/>
                                  </p:stCondLst>
                                  <p:iterate type="el" backwards="0">
                                    <p:tmAbs val="0"/>
                                  </p:iterate>
                                  <p:childTnLst>
                                    <p:set>
                                      <p:cBhvr>
                                        <p:cTn id="6" fill="hold"/>
                                        <p:tgtEl>
                                          <p:spTgt spid="87"/>
                                        </p:tgtEl>
                                        <p:attrNameLst>
                                          <p:attrName>style.visibility</p:attrName>
                                        </p:attrNameLst>
                                      </p:cBhvr>
                                      <p:to>
                                        <p:strVal val="visible"/>
                                      </p:to>
                                    </p:set>
                                    <p:animEffect filter="blinds(horizontal)" transition="in">
                                      <p:cBhvr>
                                        <p:cTn id="7" dur="1000"/>
                                        <p:tgtEl>
                                          <p:spTgt spid="87"/>
                                        </p:tgtEl>
                                      </p:cBhvr>
                                    </p:animEffect>
                                  </p:childTnLst>
                                </p:cTn>
                              </p:par>
                            </p:childTnLst>
                          </p:cTn>
                        </p:par>
                        <p:par>
                          <p:cTn id="8" fill="hold">
                            <p:stCondLst>
                              <p:cond delay="2500"/>
                            </p:stCondLst>
                            <p:childTnLst>
                              <p:par>
                                <p:cTn id="9" presetClass="entr" nodeType="afterEffect" presetSubtype="0" presetID="1" grpId="2" fill="hold">
                                  <p:stCondLst>
                                    <p:cond delay="0"/>
                                  </p:stCondLst>
                                  <p:iterate type="el" backwards="0">
                                    <p:tmAbs val="0"/>
                                  </p:iterate>
                                  <p:childTnLst>
                                    <p:set>
                                      <p:cBhvr>
                                        <p:cTn id="10" fill="hold"/>
                                        <p:tgtEl>
                                          <p:spTgt spid="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 grpId="2"/>
      <p:bldP build="whole" bldLvl="1" animBg="1" rev="0" advAuto="0" spid="87"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On peut trouver une barre de feux rouges incrustés dans le sol.…"/>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On peut trouver une barre de </a:t>
            </a:r>
            <a:r>
              <a:rPr>
                <a:solidFill>
                  <a:srgbClr val="FF2957"/>
                </a:solidFill>
              </a:rPr>
              <a:t>feux rouges</a:t>
            </a:r>
            <a:r>
              <a:t> incrustés dans le sol.</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Sinon, il faudra rechercher la ligne d’arrêt et le panneau STOP dans le faisceau du phare.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Sur le taxiway, à proximité de cette ligne d’arrêt la ligne centrale passe d’une </a:t>
            </a:r>
            <a:r>
              <a:rPr>
                <a:solidFill>
                  <a:srgbClr val="FF7900"/>
                </a:solidFill>
              </a:rPr>
              <a:t>couleur orange</a:t>
            </a:r>
            <a:r>
              <a:t> à </a:t>
            </a:r>
            <a:r>
              <a:rPr>
                <a:solidFill>
                  <a:srgbClr val="2FD246"/>
                </a:solidFill>
              </a:rPr>
              <a:t>une couleur verte</a:t>
            </a:r>
          </a:p>
        </p:txBody>
      </p:sp>
      <p:sp>
        <p:nvSpPr>
          <p:cNvPr id="662" name="Point d'arrêt"/>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Point d'arrêt</a:t>
            </a:r>
          </a:p>
        </p:txBody>
      </p:sp>
      <p:pic>
        <p:nvPicPr>
          <p:cNvPr id="663" name="Balisage AD.png" descr="Balisage AD.png"/>
          <p:cNvPicPr>
            <a:picLocks noChangeAspect="1"/>
          </p:cNvPicPr>
          <p:nvPr/>
        </p:nvPicPr>
        <p:blipFill>
          <a:blip r:embed="rId2">
            <a:extLst/>
          </a:blip>
          <a:stretch>
            <a:fillRect/>
          </a:stretch>
        </p:blipFill>
        <p:spPr>
          <a:xfrm>
            <a:off x="3562944" y="4515746"/>
            <a:ext cx="3478057" cy="1921020"/>
          </a:xfrm>
          <a:prstGeom prst="rect">
            <a:avLst/>
          </a:prstGeom>
          <a:ln w="12700">
            <a:miter lim="400000"/>
          </a:ln>
        </p:spPr>
      </p:pic>
      <p:sp>
        <p:nvSpPr>
          <p:cNvPr id="66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662"/>
                                        </p:tgtEl>
                                        <p:attrNameLst>
                                          <p:attrName>style.visibility</p:attrName>
                                        </p:attrNameLst>
                                      </p:cBhvr>
                                      <p:to>
                                        <p:strVal val="visible"/>
                                      </p:to>
                                    </p:set>
                                    <p:animEffect filter="blinds(horizontal)" transition="in">
                                      <p:cBhvr>
                                        <p:cTn id="7" dur="500"/>
                                        <p:tgtEl>
                                          <p:spTgt spid="662"/>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661">
                                            <p:bg/>
                                          </p:spTgt>
                                        </p:tgtEl>
                                        <p:attrNameLst>
                                          <p:attrName>style.visibility</p:attrName>
                                        </p:attrNameLst>
                                      </p:cBhvr>
                                      <p:to>
                                        <p:strVal val="visible"/>
                                      </p:to>
                                    </p:set>
                                    <p:animEffect filter="blinds(horizontal)" transition="in">
                                      <p:cBhvr>
                                        <p:cTn id="11" dur="500"/>
                                        <p:tgtEl>
                                          <p:spTgt spid="661">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661">
                                            <p:txEl>
                                              <p:pRg st="0" end="0"/>
                                            </p:txEl>
                                          </p:spTgt>
                                        </p:tgtEl>
                                        <p:attrNameLst>
                                          <p:attrName>style.visibility</p:attrName>
                                        </p:attrNameLst>
                                      </p:cBhvr>
                                      <p:to>
                                        <p:strVal val="visible"/>
                                      </p:to>
                                    </p:set>
                                    <p:animEffect filter="blinds(horizontal)" transition="in">
                                      <p:cBhvr>
                                        <p:cTn id="14" dur="500"/>
                                        <p:tgtEl>
                                          <p:spTgt spid="66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661">
                                            <p:txEl>
                                              <p:pRg st="1" end="1"/>
                                            </p:txEl>
                                          </p:spTgt>
                                        </p:tgtEl>
                                        <p:attrNameLst>
                                          <p:attrName>style.visibility</p:attrName>
                                        </p:attrNameLst>
                                      </p:cBhvr>
                                      <p:to>
                                        <p:strVal val="visible"/>
                                      </p:to>
                                    </p:set>
                                    <p:animEffect filter="blinds(horizontal)" transition="in">
                                      <p:cBhvr>
                                        <p:cTn id="19" dur="500"/>
                                        <p:tgtEl>
                                          <p:spTgt spid="66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661">
                                            <p:txEl>
                                              <p:pRg st="2" end="2"/>
                                            </p:txEl>
                                          </p:spTgt>
                                        </p:tgtEl>
                                        <p:attrNameLst>
                                          <p:attrName>style.visibility</p:attrName>
                                        </p:attrNameLst>
                                      </p:cBhvr>
                                      <p:to>
                                        <p:strVal val="visible"/>
                                      </p:to>
                                    </p:set>
                                    <p:animEffect filter="blinds(horizontal)" transition="in">
                                      <p:cBhvr>
                                        <p:cTn id="24" dur="500"/>
                                        <p:tgtEl>
                                          <p:spTgt spid="661">
                                            <p:txEl>
                                              <p:pRg st="2" end="2"/>
                                            </p:txEl>
                                          </p:spTgt>
                                        </p:tgtEl>
                                      </p:cBhvr>
                                    </p:animEffect>
                                  </p:childTnLst>
                                </p:cTn>
                              </p:par>
                            </p:childTnLst>
                          </p:cTn>
                        </p:par>
                        <p:par>
                          <p:cTn id="25" fill="hold">
                            <p:stCondLst>
                              <p:cond delay="500"/>
                            </p:stCondLst>
                            <p:childTnLst>
                              <p:par>
                                <p:cTn id="26" presetClass="entr" nodeType="afterEffect" presetSubtype="10" presetID="3" grpId="2" fill="hold">
                                  <p:stCondLst>
                                    <p:cond delay="0"/>
                                  </p:stCondLst>
                                  <p:iterate type="el" backwards="0">
                                    <p:tmAbs val="0"/>
                                  </p:iterate>
                                  <p:childTnLst>
                                    <p:set>
                                      <p:cBhvr>
                                        <p:cTn id="27" fill="hold"/>
                                        <p:tgtEl>
                                          <p:spTgt spid="661">
                                            <p:txEl>
                                              <p:pRg st="3" end="3"/>
                                            </p:txEl>
                                          </p:spTgt>
                                        </p:tgtEl>
                                        <p:attrNameLst>
                                          <p:attrName>style.visibility</p:attrName>
                                        </p:attrNameLst>
                                      </p:cBhvr>
                                      <p:to>
                                        <p:strVal val="visible"/>
                                      </p:to>
                                    </p:set>
                                    <p:animEffect filter="blinds(horizontal)" transition="in">
                                      <p:cBhvr>
                                        <p:cTn id="28" dur="500"/>
                                        <p:tgtEl>
                                          <p:spTgt spid="661">
                                            <p:txEl>
                                              <p:pRg st="3" end="3"/>
                                            </p:txEl>
                                          </p:spTgt>
                                        </p:tgtEl>
                                      </p:cBhvr>
                                    </p:animEffect>
                                  </p:childTnLst>
                                </p:cTn>
                              </p:par>
                            </p:childTnLst>
                          </p:cTn>
                        </p:par>
                        <p:par>
                          <p:cTn id="29" fill="hold">
                            <p:stCondLst>
                              <p:cond delay="1000"/>
                            </p:stCondLst>
                            <p:childTnLst>
                              <p:par>
                                <p:cTn id="30" presetClass="entr" nodeType="afterEffect" presetSubtype="0" presetID="1" grpId="3" fill="hold">
                                  <p:stCondLst>
                                    <p:cond delay="0"/>
                                  </p:stCondLst>
                                  <p:iterate type="el" backwards="0">
                                    <p:tmAbs val="0"/>
                                  </p:iterate>
                                  <p:childTnLst>
                                    <p:set>
                                      <p:cBhvr>
                                        <p:cTn id="31" fill="hold"/>
                                        <p:tgtEl>
                                          <p:spTgt spid="6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2" grpId="1"/>
      <p:bldP build="p" bldLvl="1" animBg="1" rev="0" advAuto="0" spid="661" grpId="2"/>
      <p:bldP build="whole" bldLvl="1" animBg="1" rev="0" advAuto="0" spid="664" grpId="3"/>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6" name="I:\AEROPYRENEES\COURS messud IFR et VFR nuit\ImageVDN30.jpg" descr="I:\AEROPYRENEES\COURS messud IFR et VFR nuit\ImageVDN30.jpg"/>
          <p:cNvPicPr>
            <a:picLocks noChangeAspect="1"/>
          </p:cNvPicPr>
          <p:nvPr/>
        </p:nvPicPr>
        <p:blipFill>
          <a:blip r:embed="rId2">
            <a:extLst/>
          </a:blip>
          <a:srcRect l="0" t="5276" r="0" b="0"/>
          <a:stretch>
            <a:fillRect/>
          </a:stretch>
        </p:blipFill>
        <p:spPr>
          <a:xfrm>
            <a:off x="-3175" y="361848"/>
            <a:ext cx="9150350" cy="6496152"/>
          </a:xfrm>
          <a:prstGeom prst="rect">
            <a:avLst/>
          </a:prstGeom>
          <a:ln w="12700">
            <a:miter lim="400000"/>
          </a:ln>
        </p:spPr>
      </p:pic>
      <p:sp>
        <p:nvSpPr>
          <p:cNvPr id="667" name="Rectangle"/>
          <p:cNvSpPr/>
          <p:nvPr/>
        </p:nvSpPr>
        <p:spPr>
          <a:xfrm>
            <a:off x="0" y="6572250"/>
            <a:ext cx="2928938" cy="214313"/>
          </a:xfrm>
          <a:prstGeom prst="rect">
            <a:avLst/>
          </a:prstGeom>
          <a:solidFill>
            <a:srgbClr val="000000"/>
          </a:solidFill>
          <a:ln w="12700">
            <a:miter lim="400000"/>
          </a:ln>
        </p:spPr>
        <p:txBody>
          <a:bodyPr lIns="46037" tIns="46037" rIns="46037" bIns="46037" anchor="ctr"/>
          <a:lstStyle/>
          <a:p>
            <a:pPr algn="ctr">
              <a:spcBef>
                <a:spcPts val="400"/>
              </a:spcBef>
              <a:defRPr sz="1800">
                <a:solidFill>
                  <a:srgbClr val="FFFFFF"/>
                </a:solidFill>
              </a:defRPr>
            </a:pPr>
          </a:p>
        </p:txBody>
      </p:sp>
      <p:sp>
        <p:nvSpPr>
          <p:cNvPr id="668" name="Pas question de franchir ce point sans autorisation ATS"/>
          <p:cNvSpPr txBox="1"/>
          <p:nvPr/>
        </p:nvSpPr>
        <p:spPr>
          <a:xfrm>
            <a:off x="3581139" y="3913745"/>
            <a:ext cx="4275169" cy="154088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140000"/>
              </a:lnSpc>
              <a:spcBef>
                <a:spcPts val="0"/>
              </a:spcBef>
              <a:buClrTx/>
              <a:buSzTx/>
              <a:buNone/>
              <a:defRPr sz="1200">
                <a:solidFill>
                  <a:srgbClr val="F6C343"/>
                </a:solidFill>
                <a:latin typeface="Franklin Gothic Book"/>
                <a:ea typeface="Franklin Gothic Book"/>
                <a:cs typeface="Franklin Gothic Book"/>
                <a:sym typeface="Franklin Gothic Book"/>
              </a:defRPr>
            </a:lvl1pPr>
          </a:lstStyle>
          <a:p>
            <a:pPr/>
            <a:r>
              <a:t>Pas question de franchir ce point sans autorisation ATS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Il existe plusieurs types de rampe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Il existe plusieurs types de rampes.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Ne figure que sur certains terrains disposant d’une approche aux instruments</a:t>
            </a:r>
          </a:p>
        </p:txBody>
      </p:sp>
      <p:sp>
        <p:nvSpPr>
          <p:cNvPr id="671" name="Rampe d'approch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Rampe d'approche</a:t>
            </a:r>
          </a:p>
        </p:txBody>
      </p:sp>
      <p:pic>
        <p:nvPicPr>
          <p:cNvPr id="672" name="image.png" descr="image.png"/>
          <p:cNvPicPr>
            <a:picLocks noChangeAspect="1"/>
          </p:cNvPicPr>
          <p:nvPr/>
        </p:nvPicPr>
        <p:blipFill>
          <a:blip r:embed="rId2">
            <a:extLst/>
          </a:blip>
          <a:srcRect l="22988" t="22909" r="3123" b="13462"/>
          <a:stretch>
            <a:fillRect/>
          </a:stretch>
        </p:blipFill>
        <p:spPr>
          <a:xfrm>
            <a:off x="2062162" y="2944327"/>
            <a:ext cx="5128593" cy="3296262"/>
          </a:xfrm>
          <a:prstGeom prst="rect">
            <a:avLst/>
          </a:prstGeom>
          <a:ln w="12700">
            <a:miter lim="400000"/>
          </a:ln>
        </p:spPr>
      </p:pic>
      <p:sp>
        <p:nvSpPr>
          <p:cNvPr id="67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671"/>
                                        </p:tgtEl>
                                        <p:attrNameLst>
                                          <p:attrName>style.visibility</p:attrName>
                                        </p:attrNameLst>
                                      </p:cBhvr>
                                      <p:to>
                                        <p:strVal val="visible"/>
                                      </p:to>
                                    </p:set>
                                    <p:animEffect filter="blinds(horizontal)" transition="in">
                                      <p:cBhvr>
                                        <p:cTn id="7" dur="500"/>
                                        <p:tgtEl>
                                          <p:spTgt spid="671"/>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670">
                                            <p:bg/>
                                          </p:spTgt>
                                        </p:tgtEl>
                                        <p:attrNameLst>
                                          <p:attrName>style.visibility</p:attrName>
                                        </p:attrNameLst>
                                      </p:cBhvr>
                                      <p:to>
                                        <p:strVal val="visible"/>
                                      </p:to>
                                    </p:set>
                                    <p:animEffect filter="blinds(horizontal)" transition="in">
                                      <p:cBhvr>
                                        <p:cTn id="11" dur="500"/>
                                        <p:tgtEl>
                                          <p:spTgt spid="670">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670">
                                            <p:txEl>
                                              <p:pRg st="0" end="0"/>
                                            </p:txEl>
                                          </p:spTgt>
                                        </p:tgtEl>
                                        <p:attrNameLst>
                                          <p:attrName>style.visibility</p:attrName>
                                        </p:attrNameLst>
                                      </p:cBhvr>
                                      <p:to>
                                        <p:strVal val="visible"/>
                                      </p:to>
                                    </p:set>
                                    <p:animEffect filter="blinds(horizontal)" transition="in">
                                      <p:cBhvr>
                                        <p:cTn id="14" dur="500"/>
                                        <p:tgtEl>
                                          <p:spTgt spid="67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670">
                                            <p:txEl>
                                              <p:pRg st="1" end="1"/>
                                            </p:txEl>
                                          </p:spTgt>
                                        </p:tgtEl>
                                        <p:attrNameLst>
                                          <p:attrName>style.visibility</p:attrName>
                                        </p:attrNameLst>
                                      </p:cBhvr>
                                      <p:to>
                                        <p:strVal val="visible"/>
                                      </p:to>
                                    </p:set>
                                    <p:animEffect filter="blinds(horizontal)" transition="in">
                                      <p:cBhvr>
                                        <p:cTn id="19" dur="500"/>
                                        <p:tgtEl>
                                          <p:spTgt spid="670">
                                            <p:txEl>
                                              <p:pRg st="1" end="1"/>
                                            </p:txEl>
                                          </p:spTgt>
                                        </p:tgtEl>
                                      </p:cBhvr>
                                    </p:animEffect>
                                  </p:childTnLst>
                                </p:cTn>
                              </p:par>
                            </p:childTnLst>
                          </p:cTn>
                        </p:par>
                        <p:par>
                          <p:cTn id="20" fill="hold">
                            <p:stCondLst>
                              <p:cond delay="500"/>
                            </p:stCondLst>
                            <p:childTnLst>
                              <p:par>
                                <p:cTn id="21" presetClass="entr" nodeType="afterEffect" presetSubtype="0" presetID="1" grpId="3" fill="hold">
                                  <p:stCondLst>
                                    <p:cond delay="0"/>
                                  </p:stCondLst>
                                  <p:iterate type="el" backwards="0">
                                    <p:tmAbs val="0"/>
                                  </p:iterate>
                                  <p:childTnLst>
                                    <p:set>
                                      <p:cBhvr>
                                        <p:cTn id="22" fill="hold"/>
                                        <p:tgtEl>
                                          <p:spTgt spid="6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70" grpId="2"/>
      <p:bldP build="whole" bldLvl="1" animBg="1" rev="0" advAuto="0" spid="673" grpId="3"/>
      <p:bldP build="whole" bldLvl="1" animBg="1" rev="0" advAuto="0" spid="671"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Les obstacles artificiels balisés de nuit et dont la hauteur au sol dépasse 350ft ou 500 ft sont représentés sur les cartes de vol à vue sous les symboles suivant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lvl1pPr>
          </a:lstStyle>
          <a:p>
            <a:pPr/>
            <a:r>
              <a:t>Les obstacles artificiels balisés de nuit et dont la hauteur au sol dépasse 350ft ou 500 ft sont représentés sur les cartes de vol à vue sous les symboles suivants:</a:t>
            </a:r>
          </a:p>
        </p:txBody>
      </p:sp>
      <p:sp>
        <p:nvSpPr>
          <p:cNvPr id="676" name="Balisage des obstacles"/>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Balisage des obstacles</a:t>
            </a:r>
          </a:p>
        </p:txBody>
      </p:sp>
      <p:grpSp>
        <p:nvGrpSpPr>
          <p:cNvPr id="685" name="Grouper"/>
          <p:cNvGrpSpPr/>
          <p:nvPr/>
        </p:nvGrpSpPr>
        <p:grpSpPr>
          <a:xfrm>
            <a:off x="3573941" y="3847413"/>
            <a:ext cx="446089" cy="663576"/>
            <a:chOff x="0" y="0"/>
            <a:chExt cx="446087" cy="663575"/>
          </a:xfrm>
        </p:grpSpPr>
        <p:sp>
          <p:nvSpPr>
            <p:cNvPr id="677" name="Ligne"/>
            <p:cNvSpPr/>
            <p:nvPr/>
          </p:nvSpPr>
          <p:spPr>
            <a:xfrm flipV="1">
              <a:off x="-1" y="217487"/>
              <a:ext cx="215901" cy="431801"/>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78" name="Ligne"/>
            <p:cNvSpPr/>
            <p:nvPr/>
          </p:nvSpPr>
          <p:spPr>
            <a:xfrm>
              <a:off x="215899" y="203200"/>
              <a:ext cx="215902" cy="431800"/>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79" name="Ligne"/>
            <p:cNvSpPr/>
            <p:nvPr/>
          </p:nvSpPr>
          <p:spPr>
            <a:xfrm flipH="1">
              <a:off x="-1" y="217487"/>
              <a:ext cx="73027" cy="1"/>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80" name="Ligne"/>
            <p:cNvSpPr/>
            <p:nvPr/>
          </p:nvSpPr>
          <p:spPr>
            <a:xfrm flipH="1">
              <a:off x="373062" y="217487"/>
              <a:ext cx="73026" cy="1"/>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81" name="Ligne"/>
            <p:cNvSpPr/>
            <p:nvPr/>
          </p:nvSpPr>
          <p:spPr>
            <a:xfrm flipV="1">
              <a:off x="215900" y="0"/>
              <a:ext cx="0" cy="144463"/>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82" name="Ligne"/>
            <p:cNvSpPr/>
            <p:nvPr/>
          </p:nvSpPr>
          <p:spPr>
            <a:xfrm flipH="1" flipV="1">
              <a:off x="73025" y="73024"/>
              <a:ext cx="71438" cy="71439"/>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83" name="Ligne"/>
            <p:cNvSpPr/>
            <p:nvPr/>
          </p:nvSpPr>
          <p:spPr>
            <a:xfrm flipV="1">
              <a:off x="288924" y="73024"/>
              <a:ext cx="71439" cy="71439"/>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84" name="Cercle"/>
            <p:cNvSpPr/>
            <p:nvPr/>
          </p:nvSpPr>
          <p:spPr>
            <a:xfrm>
              <a:off x="187325" y="590550"/>
              <a:ext cx="73026" cy="73026"/>
            </a:xfrm>
            <a:prstGeom prst="ellipse">
              <a:avLst/>
            </a:prstGeom>
            <a:solidFill>
              <a:srgbClr val="FFFFFF"/>
            </a:solidFill>
            <a:ln w="9525"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698" name="Grouper"/>
          <p:cNvGrpSpPr/>
          <p:nvPr/>
        </p:nvGrpSpPr>
        <p:grpSpPr>
          <a:xfrm>
            <a:off x="4942366" y="3847413"/>
            <a:ext cx="747714" cy="663576"/>
            <a:chOff x="0" y="0"/>
            <a:chExt cx="747712" cy="663575"/>
          </a:xfrm>
        </p:grpSpPr>
        <p:sp>
          <p:nvSpPr>
            <p:cNvPr id="686" name="Ligne"/>
            <p:cNvSpPr/>
            <p:nvPr/>
          </p:nvSpPr>
          <p:spPr>
            <a:xfrm flipV="1">
              <a:off x="-1" y="217487"/>
              <a:ext cx="215901" cy="431801"/>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87" name="Ligne"/>
            <p:cNvSpPr/>
            <p:nvPr/>
          </p:nvSpPr>
          <p:spPr>
            <a:xfrm>
              <a:off x="215899" y="203200"/>
              <a:ext cx="215902" cy="431800"/>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88" name="Ligne"/>
            <p:cNvSpPr/>
            <p:nvPr/>
          </p:nvSpPr>
          <p:spPr>
            <a:xfrm flipH="1">
              <a:off x="-1" y="217487"/>
              <a:ext cx="73027" cy="1"/>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89" name="Ligne"/>
            <p:cNvSpPr/>
            <p:nvPr/>
          </p:nvSpPr>
          <p:spPr>
            <a:xfrm flipV="1">
              <a:off x="215900" y="0"/>
              <a:ext cx="0" cy="144463"/>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90" name="Ligne"/>
            <p:cNvSpPr/>
            <p:nvPr/>
          </p:nvSpPr>
          <p:spPr>
            <a:xfrm flipH="1" flipV="1">
              <a:off x="73025" y="73024"/>
              <a:ext cx="71438" cy="71439"/>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91" name="Cercle"/>
            <p:cNvSpPr/>
            <p:nvPr/>
          </p:nvSpPr>
          <p:spPr>
            <a:xfrm>
              <a:off x="187325" y="590550"/>
              <a:ext cx="73026" cy="73026"/>
            </a:xfrm>
            <a:prstGeom prst="ellipse">
              <a:avLst/>
            </a:prstGeom>
            <a:solidFill>
              <a:srgbClr val="FFFFFF"/>
            </a:solidFill>
            <a:ln w="9525"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sp>
          <p:nvSpPr>
            <p:cNvPr id="692" name="Ligne"/>
            <p:cNvSpPr/>
            <p:nvPr/>
          </p:nvSpPr>
          <p:spPr>
            <a:xfrm flipV="1">
              <a:off x="301624" y="217487"/>
              <a:ext cx="215901" cy="431801"/>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93" name="Ligne"/>
            <p:cNvSpPr/>
            <p:nvPr/>
          </p:nvSpPr>
          <p:spPr>
            <a:xfrm>
              <a:off x="517524" y="203200"/>
              <a:ext cx="215902" cy="431800"/>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94" name="Ligne"/>
            <p:cNvSpPr/>
            <p:nvPr/>
          </p:nvSpPr>
          <p:spPr>
            <a:xfrm flipH="1">
              <a:off x="674687" y="217487"/>
              <a:ext cx="73026" cy="1"/>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95" name="Ligne"/>
            <p:cNvSpPr/>
            <p:nvPr/>
          </p:nvSpPr>
          <p:spPr>
            <a:xfrm flipV="1">
              <a:off x="517525" y="0"/>
              <a:ext cx="0" cy="144463"/>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96" name="Ligne"/>
            <p:cNvSpPr/>
            <p:nvPr/>
          </p:nvSpPr>
          <p:spPr>
            <a:xfrm flipV="1">
              <a:off x="590550" y="73024"/>
              <a:ext cx="71438" cy="71439"/>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697" name="Cercle"/>
            <p:cNvSpPr/>
            <p:nvPr/>
          </p:nvSpPr>
          <p:spPr>
            <a:xfrm>
              <a:off x="488950" y="590550"/>
              <a:ext cx="73026" cy="73026"/>
            </a:xfrm>
            <a:prstGeom prst="ellipse">
              <a:avLst/>
            </a:prstGeom>
            <a:solidFill>
              <a:srgbClr val="FFFFFF"/>
            </a:solidFill>
            <a:ln w="9525" cap="flat">
              <a:solidFill>
                <a:srgbClr val="FFFFFF"/>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grpSp>
        <p:nvGrpSpPr>
          <p:cNvPr id="709" name="Grouper"/>
          <p:cNvGrpSpPr/>
          <p:nvPr/>
        </p:nvGrpSpPr>
        <p:grpSpPr>
          <a:xfrm>
            <a:off x="6140929" y="3502925"/>
            <a:ext cx="1565277" cy="1008064"/>
            <a:chOff x="0" y="0"/>
            <a:chExt cx="1565276" cy="1008062"/>
          </a:xfrm>
        </p:grpSpPr>
        <p:grpSp>
          <p:nvGrpSpPr>
            <p:cNvPr id="706" name="Grouper"/>
            <p:cNvGrpSpPr/>
            <p:nvPr/>
          </p:nvGrpSpPr>
          <p:grpSpPr>
            <a:xfrm>
              <a:off x="530225" y="215900"/>
              <a:ext cx="360364" cy="792163"/>
              <a:chOff x="0" y="0"/>
              <a:chExt cx="360362" cy="792162"/>
            </a:xfrm>
          </p:grpSpPr>
          <p:sp>
            <p:nvSpPr>
              <p:cNvPr id="699" name="Ligne"/>
              <p:cNvSpPr/>
              <p:nvPr/>
            </p:nvSpPr>
            <p:spPr>
              <a:xfrm>
                <a:off x="0" y="215900"/>
                <a:ext cx="157968" cy="576263"/>
              </a:xfrm>
              <a:custGeom>
                <a:avLst/>
                <a:gdLst/>
                <a:ahLst/>
                <a:cxnLst>
                  <a:cxn ang="0">
                    <a:pos x="wd2" y="hd2"/>
                  </a:cxn>
                  <a:cxn ang="5400000">
                    <a:pos x="wd2" y="hd2"/>
                  </a:cxn>
                  <a:cxn ang="10800000">
                    <a:pos x="wd2" y="hd2"/>
                  </a:cxn>
                  <a:cxn ang="16200000">
                    <a:pos x="wd2" y="hd2"/>
                  </a:cxn>
                </a:cxnLst>
                <a:rect l="0" t="0" r="r" b="b"/>
                <a:pathLst>
                  <a:path w="20277" h="21600" fill="norm" stroke="1" extrusionOk="0">
                    <a:moveTo>
                      <a:pt x="0" y="21600"/>
                    </a:moveTo>
                    <a:cubicBezTo>
                      <a:pt x="7743" y="19339"/>
                      <a:pt x="15487" y="17078"/>
                      <a:pt x="18543" y="13507"/>
                    </a:cubicBezTo>
                    <a:cubicBezTo>
                      <a:pt x="21600" y="9937"/>
                      <a:pt x="19970" y="4939"/>
                      <a:pt x="18543" y="0"/>
                    </a:cubicBezTo>
                  </a:path>
                </a:pathLst>
              </a:custGeom>
              <a:noFill/>
              <a:ln w="9525" cap="flat">
                <a:solidFill>
                  <a:srgbClr val="FFFFFF"/>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700" name="Ligne"/>
              <p:cNvSpPr/>
              <p:nvPr/>
            </p:nvSpPr>
            <p:spPr>
              <a:xfrm flipH="1">
                <a:off x="169057" y="215900"/>
                <a:ext cx="157968" cy="576263"/>
              </a:xfrm>
              <a:custGeom>
                <a:avLst/>
                <a:gdLst/>
                <a:ahLst/>
                <a:cxnLst>
                  <a:cxn ang="0">
                    <a:pos x="wd2" y="hd2"/>
                  </a:cxn>
                  <a:cxn ang="5400000">
                    <a:pos x="wd2" y="hd2"/>
                  </a:cxn>
                  <a:cxn ang="10800000">
                    <a:pos x="wd2" y="hd2"/>
                  </a:cxn>
                  <a:cxn ang="16200000">
                    <a:pos x="wd2" y="hd2"/>
                  </a:cxn>
                </a:cxnLst>
                <a:rect l="0" t="0" r="r" b="b"/>
                <a:pathLst>
                  <a:path w="20277" h="21600" fill="norm" stroke="1" extrusionOk="0">
                    <a:moveTo>
                      <a:pt x="0" y="21600"/>
                    </a:moveTo>
                    <a:cubicBezTo>
                      <a:pt x="7743" y="19339"/>
                      <a:pt x="15487" y="17078"/>
                      <a:pt x="18543" y="13507"/>
                    </a:cubicBezTo>
                    <a:cubicBezTo>
                      <a:pt x="21600" y="9937"/>
                      <a:pt x="19970" y="4939"/>
                      <a:pt x="18543" y="0"/>
                    </a:cubicBezTo>
                  </a:path>
                </a:pathLst>
              </a:custGeom>
              <a:noFill/>
              <a:ln w="9525" cap="flat">
                <a:solidFill>
                  <a:srgbClr val="FFFFFF"/>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701" name="Ligne"/>
              <p:cNvSpPr/>
              <p:nvPr/>
            </p:nvSpPr>
            <p:spPr>
              <a:xfrm flipV="1">
                <a:off x="-1" y="288924"/>
                <a:ext cx="71439" cy="71439"/>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702" name="Ligne"/>
              <p:cNvSpPr/>
              <p:nvPr/>
            </p:nvSpPr>
            <p:spPr>
              <a:xfrm flipH="1" flipV="1">
                <a:off x="230187" y="231774"/>
                <a:ext cx="130176" cy="128589"/>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703" name="Ligne"/>
              <p:cNvSpPr/>
              <p:nvPr/>
            </p:nvSpPr>
            <p:spPr>
              <a:xfrm flipH="1" flipV="1">
                <a:off x="13288" y="81285"/>
                <a:ext cx="102012" cy="124767"/>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704" name="Ligne"/>
              <p:cNvSpPr/>
              <p:nvPr/>
            </p:nvSpPr>
            <p:spPr>
              <a:xfrm flipV="1">
                <a:off x="215900" y="71437"/>
                <a:ext cx="71438" cy="73026"/>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705" name="Ligne"/>
              <p:cNvSpPr/>
              <p:nvPr/>
            </p:nvSpPr>
            <p:spPr>
              <a:xfrm flipV="1">
                <a:off x="144462" y="0"/>
                <a:ext cx="1" cy="144463"/>
              </a:xfrm>
              <a:prstGeom prst="line">
                <a:avLst/>
              </a:prstGeom>
              <a:noFill/>
              <a:ln w="952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grpSp>
        <p:sp>
          <p:nvSpPr>
            <p:cNvPr id="707" name="(824)"/>
            <p:cNvSpPr txBox="1"/>
            <p:nvPr/>
          </p:nvSpPr>
          <p:spPr>
            <a:xfrm>
              <a:off x="1008062" y="647700"/>
              <a:ext cx="557215" cy="264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lvl1pPr marL="342900" indent="-342900">
                <a:spcBef>
                  <a:spcPts val="700"/>
                </a:spcBef>
                <a:buSzTx/>
                <a:buFont typeface="Wingdings"/>
                <a:buNone/>
                <a:defRPr sz="1200">
                  <a:solidFill>
                    <a:srgbClr val="FFFFFF"/>
                  </a:solidFill>
                </a:defRPr>
              </a:lvl1pPr>
            </a:lstStyle>
            <a:p>
              <a:pPr/>
              <a:r>
                <a:t>(824)</a:t>
              </a:r>
            </a:p>
          </p:txBody>
        </p:sp>
        <p:sp>
          <p:nvSpPr>
            <p:cNvPr id="708" name="1584"/>
            <p:cNvSpPr txBox="1"/>
            <p:nvPr/>
          </p:nvSpPr>
          <p:spPr>
            <a:xfrm>
              <a:off x="0" y="0"/>
              <a:ext cx="557214" cy="264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lvl1pPr marL="342900" indent="-342900">
                <a:spcBef>
                  <a:spcPts val="700"/>
                </a:spcBef>
                <a:buSzTx/>
                <a:buFont typeface="Wingdings"/>
                <a:buNone/>
                <a:defRPr sz="1200">
                  <a:solidFill>
                    <a:srgbClr val="FFFFFF"/>
                  </a:solidFill>
                </a:defRPr>
              </a:lvl1pPr>
            </a:lstStyle>
            <a:p>
              <a:pPr/>
              <a:r>
                <a:t>1584</a:t>
              </a:r>
            </a:p>
          </p:txBody>
        </p:sp>
      </p:grpSp>
      <p:sp>
        <p:nvSpPr>
          <p:cNvPr id="71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676"/>
                                        </p:tgtEl>
                                        <p:attrNameLst>
                                          <p:attrName>style.visibility</p:attrName>
                                        </p:attrNameLst>
                                      </p:cBhvr>
                                      <p:to>
                                        <p:strVal val="visible"/>
                                      </p:to>
                                    </p:set>
                                    <p:animEffect filter="blinds(horizontal)" transition="in">
                                      <p:cBhvr>
                                        <p:cTn id="7" dur="500"/>
                                        <p:tgtEl>
                                          <p:spTgt spid="676"/>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675">
                                            <p:bg/>
                                          </p:spTgt>
                                        </p:tgtEl>
                                        <p:attrNameLst>
                                          <p:attrName>style.visibility</p:attrName>
                                        </p:attrNameLst>
                                      </p:cBhvr>
                                      <p:to>
                                        <p:strVal val="visible"/>
                                      </p:to>
                                    </p:set>
                                    <p:animEffect filter="blinds(horizontal)" transition="in">
                                      <p:cBhvr>
                                        <p:cTn id="11" dur="1000"/>
                                        <p:tgtEl>
                                          <p:spTgt spid="675">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675">
                                            <p:txEl>
                                              <p:pRg st="0" end="0"/>
                                            </p:txEl>
                                          </p:spTgt>
                                        </p:tgtEl>
                                        <p:attrNameLst>
                                          <p:attrName>style.visibility</p:attrName>
                                        </p:attrNameLst>
                                      </p:cBhvr>
                                      <p:to>
                                        <p:strVal val="visible"/>
                                      </p:to>
                                    </p:set>
                                    <p:animEffect filter="blinds(horizontal)" transition="in">
                                      <p:cBhvr>
                                        <p:cTn id="14" dur="1000"/>
                                        <p:tgtEl>
                                          <p:spTgt spid="675">
                                            <p:txEl>
                                              <p:pRg st="0" end="0"/>
                                            </p:txEl>
                                          </p:spTgt>
                                        </p:tgtEl>
                                      </p:cBhvr>
                                    </p:animEffect>
                                  </p:childTnLst>
                                </p:cTn>
                              </p:par>
                            </p:childTnLst>
                          </p:cTn>
                        </p:par>
                        <p:par>
                          <p:cTn id="15" fill="hold">
                            <p:stCondLst>
                              <p:cond delay="2500"/>
                            </p:stCondLst>
                            <p:childTnLst>
                              <p:par>
                                <p:cTn id="16" presetClass="entr" nodeType="afterEffect" presetSubtype="0" presetID="1" grpId="3" fill="hold">
                                  <p:stCondLst>
                                    <p:cond delay="0"/>
                                  </p:stCondLst>
                                  <p:iterate type="el" backwards="0">
                                    <p:tmAbs val="0"/>
                                  </p:iterate>
                                  <p:childTnLst>
                                    <p:set>
                                      <p:cBhvr>
                                        <p:cTn id="17" fill="hold"/>
                                        <p:tgtEl>
                                          <p:spTgt spid="7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6" grpId="1"/>
      <p:bldP build="p" bldLvl="1" animBg="1" rev="0" advAuto="0" spid="675" grpId="2"/>
      <p:bldP build="whole" bldLvl="1" animBg="1" rev="0" advAuto="0" spid="710" grpId="3"/>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Allumage piste :  3 coups d’alternats en moins de 5’’…"/>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Allumage piste :  </a:t>
            </a:r>
            <a:r>
              <a:rPr>
                <a:solidFill>
                  <a:srgbClr val="F6C343"/>
                </a:solidFill>
              </a:rPr>
              <a:t>3 coups d’alternats en moins de 5’’</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Allumage feux à éclats : </a:t>
            </a:r>
            <a:r>
              <a:rPr>
                <a:solidFill>
                  <a:srgbClr val="B6CBDC"/>
                </a:solidFill>
              </a:rPr>
              <a:t>5 coups d’alternats en moins de 5’’</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Déclenchement par inadvertance: pour revenir à la situation normale : 3 coups d’alternats </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rPr>
                <a:solidFill>
                  <a:srgbClr val="F6C343"/>
                </a:solidFill>
              </a:rPr>
              <a:t>Le balisage est déclenché pour 15 minutes</a:t>
            </a:r>
            <a:r>
              <a:t> seulement</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Extinction : </a:t>
            </a:r>
            <a:r>
              <a:rPr>
                <a:solidFill>
                  <a:srgbClr val="2FD246"/>
                </a:solidFill>
              </a:rPr>
              <a:t>7 coups d’alternats</a:t>
            </a:r>
            <a:r>
              <a:t> </a:t>
            </a:r>
          </a:p>
        </p:txBody>
      </p:sp>
      <p:sp>
        <p:nvSpPr>
          <p:cNvPr id="713" name="Balisage de piste télécommandé"/>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Balisage de piste télécommandé</a:t>
            </a:r>
          </a:p>
        </p:txBody>
      </p:sp>
      <p:sp>
        <p:nvSpPr>
          <p:cNvPr id="71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713"/>
                                        </p:tgtEl>
                                        <p:attrNameLst>
                                          <p:attrName>style.visibility</p:attrName>
                                        </p:attrNameLst>
                                      </p:cBhvr>
                                      <p:to>
                                        <p:strVal val="visible"/>
                                      </p:to>
                                    </p:set>
                                    <p:animEffect filter="blinds(horizontal)" transition="in">
                                      <p:cBhvr>
                                        <p:cTn id="7" dur="500"/>
                                        <p:tgtEl>
                                          <p:spTgt spid="713"/>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712">
                                            <p:bg/>
                                          </p:spTgt>
                                        </p:tgtEl>
                                        <p:attrNameLst>
                                          <p:attrName>style.visibility</p:attrName>
                                        </p:attrNameLst>
                                      </p:cBhvr>
                                      <p:to>
                                        <p:strVal val="visible"/>
                                      </p:to>
                                    </p:set>
                                    <p:animEffect filter="blinds(horizontal)" transition="in">
                                      <p:cBhvr>
                                        <p:cTn id="11" dur="500"/>
                                        <p:tgtEl>
                                          <p:spTgt spid="712">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712">
                                            <p:txEl>
                                              <p:pRg st="0" end="0"/>
                                            </p:txEl>
                                          </p:spTgt>
                                        </p:tgtEl>
                                        <p:attrNameLst>
                                          <p:attrName>style.visibility</p:attrName>
                                        </p:attrNameLst>
                                      </p:cBhvr>
                                      <p:to>
                                        <p:strVal val="visible"/>
                                      </p:to>
                                    </p:set>
                                    <p:animEffect filter="blinds(horizontal)" transition="in">
                                      <p:cBhvr>
                                        <p:cTn id="14" dur="500"/>
                                        <p:tgtEl>
                                          <p:spTgt spid="7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712">
                                            <p:txEl>
                                              <p:pRg st="1" end="1"/>
                                            </p:txEl>
                                          </p:spTgt>
                                        </p:tgtEl>
                                        <p:attrNameLst>
                                          <p:attrName>style.visibility</p:attrName>
                                        </p:attrNameLst>
                                      </p:cBhvr>
                                      <p:to>
                                        <p:strVal val="visible"/>
                                      </p:to>
                                    </p:set>
                                    <p:animEffect filter="blinds(horizontal)" transition="in">
                                      <p:cBhvr>
                                        <p:cTn id="19" dur="500"/>
                                        <p:tgtEl>
                                          <p:spTgt spid="7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3" grpId="2" fill="hold">
                                  <p:stCondLst>
                                    <p:cond delay="0"/>
                                  </p:stCondLst>
                                  <p:iterate type="el" backwards="0">
                                    <p:tmAbs val="0"/>
                                  </p:iterate>
                                  <p:childTnLst>
                                    <p:set>
                                      <p:cBhvr>
                                        <p:cTn id="23" fill="hold"/>
                                        <p:tgtEl>
                                          <p:spTgt spid="712">
                                            <p:txEl>
                                              <p:pRg st="2" end="2"/>
                                            </p:txEl>
                                          </p:spTgt>
                                        </p:tgtEl>
                                        <p:attrNameLst>
                                          <p:attrName>style.visibility</p:attrName>
                                        </p:attrNameLst>
                                      </p:cBhvr>
                                      <p:to>
                                        <p:strVal val="visible"/>
                                      </p:to>
                                    </p:set>
                                    <p:animEffect filter="blinds(horizontal)" transition="in">
                                      <p:cBhvr>
                                        <p:cTn id="24" dur="500"/>
                                        <p:tgtEl>
                                          <p:spTgt spid="7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0" presetID="3" grpId="2" fill="hold">
                                  <p:stCondLst>
                                    <p:cond delay="0"/>
                                  </p:stCondLst>
                                  <p:iterate type="el" backwards="0">
                                    <p:tmAbs val="0"/>
                                  </p:iterate>
                                  <p:childTnLst>
                                    <p:set>
                                      <p:cBhvr>
                                        <p:cTn id="28" fill="hold"/>
                                        <p:tgtEl>
                                          <p:spTgt spid="712">
                                            <p:txEl>
                                              <p:pRg st="3" end="3"/>
                                            </p:txEl>
                                          </p:spTgt>
                                        </p:tgtEl>
                                        <p:attrNameLst>
                                          <p:attrName>style.visibility</p:attrName>
                                        </p:attrNameLst>
                                      </p:cBhvr>
                                      <p:to>
                                        <p:strVal val="visible"/>
                                      </p:to>
                                    </p:set>
                                    <p:animEffect filter="blinds(horizontal)" transition="in">
                                      <p:cBhvr>
                                        <p:cTn id="29" dur="500"/>
                                        <p:tgtEl>
                                          <p:spTgt spid="71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0" presetID="3" grpId="2" fill="hold">
                                  <p:stCondLst>
                                    <p:cond delay="0"/>
                                  </p:stCondLst>
                                  <p:iterate type="el" backwards="0">
                                    <p:tmAbs val="0"/>
                                  </p:iterate>
                                  <p:childTnLst>
                                    <p:set>
                                      <p:cBhvr>
                                        <p:cTn id="33" fill="hold"/>
                                        <p:tgtEl>
                                          <p:spTgt spid="712">
                                            <p:txEl>
                                              <p:pRg st="4" end="4"/>
                                            </p:txEl>
                                          </p:spTgt>
                                        </p:tgtEl>
                                        <p:attrNameLst>
                                          <p:attrName>style.visibility</p:attrName>
                                        </p:attrNameLst>
                                      </p:cBhvr>
                                      <p:to>
                                        <p:strVal val="visible"/>
                                      </p:to>
                                    </p:set>
                                    <p:animEffect filter="blinds(horizontal)" transition="in">
                                      <p:cBhvr>
                                        <p:cTn id="34" dur="500"/>
                                        <p:tgtEl>
                                          <p:spTgt spid="712">
                                            <p:txEl>
                                              <p:pRg st="4" end="4"/>
                                            </p:txEl>
                                          </p:spTgt>
                                        </p:tgtEl>
                                      </p:cBhvr>
                                    </p:animEffect>
                                  </p:childTnLst>
                                </p:cTn>
                              </p:par>
                            </p:childTnLst>
                          </p:cTn>
                        </p:par>
                        <p:par>
                          <p:cTn id="35" fill="hold">
                            <p:stCondLst>
                              <p:cond delay="500"/>
                            </p:stCondLst>
                            <p:childTnLst>
                              <p:par>
                                <p:cTn id="36" presetClass="entr" nodeType="afterEffect" presetSubtype="0" presetID="1" grpId="3" fill="hold">
                                  <p:stCondLst>
                                    <p:cond delay="0"/>
                                  </p:stCondLst>
                                  <p:iterate type="el" backwards="0">
                                    <p:tmAbs val="0"/>
                                  </p:iterate>
                                  <p:childTnLst>
                                    <p:set>
                                      <p:cBhvr>
                                        <p:cTn id="37" fill="hold"/>
                                        <p:tgtEl>
                                          <p:spTgt spid="7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4" grpId="3"/>
      <p:bldP build="whole" bldLvl="1" animBg="1" rev="0" advAuto="0" spid="713" grpId="1"/>
      <p:bldP build="p" bldLvl="1" animBg="1" rev="0" advAuto="0" spid="712" grpId="2"/>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Attendre 10’’ avant de redonner 3 coups d’alternats pour laisser le temps au groupe électrogène de se réarmer…"/>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Attendre 10’’ avant de redonner 3 coups d’alternats pour laisser le temps au groupe électrogène de se réarmer</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Sinon, </a:t>
            </a:r>
            <a:r>
              <a:rPr>
                <a:solidFill>
                  <a:srgbClr val="F6C343"/>
                </a:solidFill>
              </a:rPr>
              <a:t>prévoir de rejoindre l'AD de dégagement</a:t>
            </a:r>
          </a:p>
        </p:txBody>
      </p:sp>
      <p:sp>
        <p:nvSpPr>
          <p:cNvPr id="717" name="Panne du balisage"/>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Panne du balisage</a:t>
            </a:r>
          </a:p>
        </p:txBody>
      </p:sp>
      <p:sp>
        <p:nvSpPr>
          <p:cNvPr id="71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717"/>
                                        </p:tgtEl>
                                        <p:attrNameLst>
                                          <p:attrName>style.visibility</p:attrName>
                                        </p:attrNameLst>
                                      </p:cBhvr>
                                      <p:to>
                                        <p:strVal val="visible"/>
                                      </p:to>
                                    </p:set>
                                    <p:animEffect filter="blinds(horizontal)" transition="in">
                                      <p:cBhvr>
                                        <p:cTn id="7" dur="500"/>
                                        <p:tgtEl>
                                          <p:spTgt spid="717"/>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716">
                                            <p:bg/>
                                          </p:spTgt>
                                        </p:tgtEl>
                                        <p:attrNameLst>
                                          <p:attrName>style.visibility</p:attrName>
                                        </p:attrNameLst>
                                      </p:cBhvr>
                                      <p:to>
                                        <p:strVal val="visible"/>
                                      </p:to>
                                    </p:set>
                                    <p:animEffect filter="blinds(horizontal)" transition="in">
                                      <p:cBhvr>
                                        <p:cTn id="11" dur="500"/>
                                        <p:tgtEl>
                                          <p:spTgt spid="716">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716">
                                            <p:txEl>
                                              <p:pRg st="0" end="0"/>
                                            </p:txEl>
                                          </p:spTgt>
                                        </p:tgtEl>
                                        <p:attrNameLst>
                                          <p:attrName>style.visibility</p:attrName>
                                        </p:attrNameLst>
                                      </p:cBhvr>
                                      <p:to>
                                        <p:strVal val="visible"/>
                                      </p:to>
                                    </p:set>
                                    <p:animEffect filter="blinds(horizontal)" transition="in">
                                      <p:cBhvr>
                                        <p:cTn id="14" dur="500"/>
                                        <p:tgtEl>
                                          <p:spTgt spid="7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2" fill="hold">
                                  <p:stCondLst>
                                    <p:cond delay="0"/>
                                  </p:stCondLst>
                                  <p:iterate type="el" backwards="0">
                                    <p:tmAbs val="0"/>
                                  </p:iterate>
                                  <p:childTnLst>
                                    <p:set>
                                      <p:cBhvr>
                                        <p:cTn id="18" fill="hold"/>
                                        <p:tgtEl>
                                          <p:spTgt spid="716">
                                            <p:txEl>
                                              <p:pRg st="1" end="1"/>
                                            </p:txEl>
                                          </p:spTgt>
                                        </p:tgtEl>
                                        <p:attrNameLst>
                                          <p:attrName>style.visibility</p:attrName>
                                        </p:attrNameLst>
                                      </p:cBhvr>
                                      <p:to>
                                        <p:strVal val="visible"/>
                                      </p:to>
                                    </p:set>
                                    <p:animEffect filter="blinds(horizontal)" transition="in">
                                      <p:cBhvr>
                                        <p:cTn id="19" dur="500"/>
                                        <p:tgtEl>
                                          <p:spTgt spid="716">
                                            <p:txEl>
                                              <p:pRg st="1" end="1"/>
                                            </p:txEl>
                                          </p:spTgt>
                                        </p:tgtEl>
                                      </p:cBhvr>
                                    </p:animEffect>
                                  </p:childTnLst>
                                </p:cTn>
                              </p:par>
                            </p:childTnLst>
                          </p:cTn>
                        </p:par>
                        <p:par>
                          <p:cTn id="20" fill="hold">
                            <p:stCondLst>
                              <p:cond delay="500"/>
                            </p:stCondLst>
                            <p:childTnLst>
                              <p:par>
                                <p:cTn id="21" presetClass="entr" nodeType="afterEffect" presetSubtype="0" presetID="1" grpId="3" fill="hold">
                                  <p:stCondLst>
                                    <p:cond delay="0"/>
                                  </p:stCondLst>
                                  <p:iterate type="el" backwards="0">
                                    <p:tmAbs val="0"/>
                                  </p:iterate>
                                  <p:childTnLst>
                                    <p:set>
                                      <p:cBhvr>
                                        <p:cTn id="22" fill="hold"/>
                                        <p:tgtEl>
                                          <p:spTgt spid="7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16" grpId="2"/>
      <p:bldP build="whole" bldLvl="1" animBg="1" rev="0" advAuto="0" spid="718" grpId="3"/>
      <p:bldP build="whole" bldLvl="1" animBg="1" rev="0" advAuto="0" spid="717"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elon les terrains…"/>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Selon les terrains</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15 minutes</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Forfait. </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Toucher des roues</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Il vaut mieux se renseigner auprès de l'exploitant de l'aérodrome avant afin d'éviter les mauvaises surprises...</a:t>
            </a:r>
          </a:p>
          <a:p>
            <a:pPr lvl="1" marL="83185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L'envoi de la facture se fera selon l'immatriculation annoncée à la radio, de la même manière que pour les taxes d'atterrissage de jour.</a:t>
            </a:r>
          </a:p>
        </p:txBody>
      </p:sp>
      <p:sp>
        <p:nvSpPr>
          <p:cNvPr id="721" name="Tarification"/>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Tarification</a:t>
            </a:r>
          </a:p>
        </p:txBody>
      </p:sp>
      <p:sp>
        <p:nvSpPr>
          <p:cNvPr id="72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721"/>
                                        </p:tgtEl>
                                        <p:attrNameLst>
                                          <p:attrName>style.visibility</p:attrName>
                                        </p:attrNameLst>
                                      </p:cBhvr>
                                      <p:to>
                                        <p:strVal val="visible"/>
                                      </p:to>
                                    </p:set>
                                    <p:animEffect filter="blinds(horizontal)" transition="in">
                                      <p:cBhvr>
                                        <p:cTn id="7" dur="500"/>
                                        <p:tgtEl>
                                          <p:spTgt spid="721"/>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720">
                                            <p:bg/>
                                          </p:spTgt>
                                        </p:tgtEl>
                                        <p:attrNameLst>
                                          <p:attrName>style.visibility</p:attrName>
                                        </p:attrNameLst>
                                      </p:cBhvr>
                                      <p:to>
                                        <p:strVal val="visible"/>
                                      </p:to>
                                    </p:set>
                                    <p:animEffect filter="blinds(horizontal)" transition="in">
                                      <p:cBhvr>
                                        <p:cTn id="11" dur="500"/>
                                        <p:tgtEl>
                                          <p:spTgt spid="720">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720">
                                            <p:txEl>
                                              <p:pRg st="0" end="0"/>
                                            </p:txEl>
                                          </p:spTgt>
                                        </p:tgtEl>
                                        <p:attrNameLst>
                                          <p:attrName>style.visibility</p:attrName>
                                        </p:attrNameLst>
                                      </p:cBhvr>
                                      <p:to>
                                        <p:strVal val="visible"/>
                                      </p:to>
                                    </p:set>
                                    <p:animEffect filter="blinds(horizontal)" transition="in">
                                      <p:cBhvr>
                                        <p:cTn id="14" dur="500"/>
                                        <p:tgtEl>
                                          <p:spTgt spid="720">
                                            <p:txEl>
                                              <p:pRg st="0" end="0"/>
                                            </p:txEl>
                                          </p:spTgt>
                                        </p:tgtEl>
                                      </p:cBhvr>
                                    </p:animEffect>
                                  </p:childTnLst>
                                </p:cTn>
                              </p:par>
                              <p:par>
                                <p:cTn id="15" presetClass="entr" nodeType="withEffect" presetSubtype="10" presetID="3" grpId="2" fill="hold">
                                  <p:stCondLst>
                                    <p:cond delay="500"/>
                                  </p:stCondLst>
                                  <p:iterate type="el" backwards="0">
                                    <p:tmAbs val="0"/>
                                  </p:iterate>
                                  <p:childTnLst>
                                    <p:set>
                                      <p:cBhvr>
                                        <p:cTn id="16" fill="hold"/>
                                        <p:tgtEl>
                                          <p:spTgt spid="720">
                                            <p:txEl>
                                              <p:pRg st="1" end="1"/>
                                            </p:txEl>
                                          </p:spTgt>
                                        </p:tgtEl>
                                        <p:attrNameLst>
                                          <p:attrName>style.visibility</p:attrName>
                                        </p:attrNameLst>
                                      </p:cBhvr>
                                      <p:to>
                                        <p:strVal val="visible"/>
                                      </p:to>
                                    </p:set>
                                    <p:animEffect filter="blinds(horizontal)" transition="in">
                                      <p:cBhvr>
                                        <p:cTn id="17" dur="500"/>
                                        <p:tgtEl>
                                          <p:spTgt spid="720">
                                            <p:txEl>
                                              <p:pRg st="1" end="1"/>
                                            </p:txEl>
                                          </p:spTgt>
                                        </p:tgtEl>
                                      </p:cBhvr>
                                    </p:animEffect>
                                  </p:childTnLst>
                                </p:cTn>
                              </p:par>
                              <p:par>
                                <p:cTn id="18" presetClass="entr" nodeType="withEffect" presetSubtype="10" presetID="3" grpId="2" fill="hold">
                                  <p:stCondLst>
                                    <p:cond delay="500"/>
                                  </p:stCondLst>
                                  <p:iterate type="el" backwards="0">
                                    <p:tmAbs val="0"/>
                                  </p:iterate>
                                  <p:childTnLst>
                                    <p:set>
                                      <p:cBhvr>
                                        <p:cTn id="19" fill="hold"/>
                                        <p:tgtEl>
                                          <p:spTgt spid="720">
                                            <p:txEl>
                                              <p:pRg st="2" end="2"/>
                                            </p:txEl>
                                          </p:spTgt>
                                        </p:tgtEl>
                                        <p:attrNameLst>
                                          <p:attrName>style.visibility</p:attrName>
                                        </p:attrNameLst>
                                      </p:cBhvr>
                                      <p:to>
                                        <p:strVal val="visible"/>
                                      </p:to>
                                    </p:set>
                                    <p:animEffect filter="blinds(horizontal)" transition="in">
                                      <p:cBhvr>
                                        <p:cTn id="20" dur="500"/>
                                        <p:tgtEl>
                                          <p:spTgt spid="720">
                                            <p:txEl>
                                              <p:pRg st="2" end="2"/>
                                            </p:txEl>
                                          </p:spTgt>
                                        </p:tgtEl>
                                      </p:cBhvr>
                                    </p:animEffect>
                                  </p:childTnLst>
                                </p:cTn>
                              </p:par>
                              <p:par>
                                <p:cTn id="21" presetClass="entr" nodeType="withEffect" presetSubtype="10" presetID="3" grpId="2" fill="hold">
                                  <p:stCondLst>
                                    <p:cond delay="500"/>
                                  </p:stCondLst>
                                  <p:iterate type="el" backwards="0">
                                    <p:tmAbs val="0"/>
                                  </p:iterate>
                                  <p:childTnLst>
                                    <p:set>
                                      <p:cBhvr>
                                        <p:cTn id="22" fill="hold"/>
                                        <p:tgtEl>
                                          <p:spTgt spid="720">
                                            <p:txEl>
                                              <p:pRg st="3" end="3"/>
                                            </p:txEl>
                                          </p:spTgt>
                                        </p:tgtEl>
                                        <p:attrNameLst>
                                          <p:attrName>style.visibility</p:attrName>
                                        </p:attrNameLst>
                                      </p:cBhvr>
                                      <p:to>
                                        <p:strVal val="visible"/>
                                      </p:to>
                                    </p:set>
                                    <p:animEffect filter="blinds(horizontal)" transition="in">
                                      <p:cBhvr>
                                        <p:cTn id="23" dur="500"/>
                                        <p:tgtEl>
                                          <p:spTgt spid="720">
                                            <p:txEl>
                                              <p:pRg st="3" end="3"/>
                                            </p:txEl>
                                          </p:spTgt>
                                        </p:tgtEl>
                                      </p:cBhvr>
                                    </p:animEffect>
                                  </p:childTnLst>
                                </p:cTn>
                              </p:par>
                              <p:par>
                                <p:cTn id="24" presetClass="entr" nodeType="withEffect" presetSubtype="10" presetID="3" grpId="2" fill="hold">
                                  <p:stCondLst>
                                    <p:cond delay="500"/>
                                  </p:stCondLst>
                                  <p:iterate type="el" backwards="0">
                                    <p:tmAbs val="0"/>
                                  </p:iterate>
                                  <p:childTnLst>
                                    <p:set>
                                      <p:cBhvr>
                                        <p:cTn id="25" fill="hold"/>
                                        <p:tgtEl>
                                          <p:spTgt spid="720">
                                            <p:txEl>
                                              <p:pRg st="4" end="4"/>
                                            </p:txEl>
                                          </p:spTgt>
                                        </p:tgtEl>
                                        <p:attrNameLst>
                                          <p:attrName>style.visibility</p:attrName>
                                        </p:attrNameLst>
                                      </p:cBhvr>
                                      <p:to>
                                        <p:strVal val="visible"/>
                                      </p:to>
                                    </p:set>
                                    <p:animEffect filter="blinds(horizontal)" transition="in">
                                      <p:cBhvr>
                                        <p:cTn id="26" dur="500"/>
                                        <p:tgtEl>
                                          <p:spTgt spid="720">
                                            <p:txEl>
                                              <p:pRg st="4" end="4"/>
                                            </p:txEl>
                                          </p:spTgt>
                                        </p:tgtEl>
                                      </p:cBhvr>
                                    </p:animEffect>
                                  </p:childTnLst>
                                </p:cTn>
                              </p:par>
                              <p:par>
                                <p:cTn id="27" presetClass="entr" nodeType="withEffect" presetSubtype="10" presetID="3" grpId="2" fill="hold">
                                  <p:stCondLst>
                                    <p:cond delay="500"/>
                                  </p:stCondLst>
                                  <p:iterate type="el" backwards="0">
                                    <p:tmAbs val="0"/>
                                  </p:iterate>
                                  <p:childTnLst>
                                    <p:set>
                                      <p:cBhvr>
                                        <p:cTn id="28" fill="hold"/>
                                        <p:tgtEl>
                                          <p:spTgt spid="720">
                                            <p:txEl>
                                              <p:pRg st="5" end="5"/>
                                            </p:txEl>
                                          </p:spTgt>
                                        </p:tgtEl>
                                        <p:attrNameLst>
                                          <p:attrName>style.visibility</p:attrName>
                                        </p:attrNameLst>
                                      </p:cBhvr>
                                      <p:to>
                                        <p:strVal val="visible"/>
                                      </p:to>
                                    </p:set>
                                    <p:animEffect filter="blinds(horizontal)" transition="in">
                                      <p:cBhvr>
                                        <p:cTn id="29" dur="500"/>
                                        <p:tgtEl>
                                          <p:spTgt spid="720">
                                            <p:txEl>
                                              <p:pRg st="5" end="5"/>
                                            </p:txEl>
                                          </p:spTgt>
                                        </p:tgtEl>
                                      </p:cBhvr>
                                    </p:animEffect>
                                  </p:childTnLst>
                                </p:cTn>
                              </p:par>
                            </p:childTnLst>
                          </p:cTn>
                        </p:par>
                        <p:par>
                          <p:cTn id="30" fill="hold">
                            <p:stCondLst>
                              <p:cond delay="2000"/>
                            </p:stCondLst>
                            <p:childTnLst>
                              <p:par>
                                <p:cTn id="31" presetClass="entr" nodeType="afterEffect" presetSubtype="0" presetID="1" grpId="3" fill="hold">
                                  <p:stCondLst>
                                    <p:cond delay="0"/>
                                  </p:stCondLst>
                                  <p:iterate type="el" backwards="0">
                                    <p:tmAbs val="0"/>
                                  </p:iterate>
                                  <p:childTnLst>
                                    <p:set>
                                      <p:cBhvr>
                                        <p:cTn id="32" fill="hold"/>
                                        <p:tgtEl>
                                          <p:spTgt spid="7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20" grpId="2"/>
      <p:bldP build="whole" bldLvl="1" animBg="1" rev="0" advAuto="0" spid="722" grpId="3"/>
      <p:bldP build="whole" bldLvl="1" animBg="1" rev="0" advAuto="0" spid="721" grpId="1"/>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Questions ? ...…"/>
          <p:cNvSpPr txBox="1"/>
          <p:nvPr/>
        </p:nvSpPr>
        <p:spPr>
          <a:xfrm>
            <a:off x="2192254" y="2714647"/>
            <a:ext cx="4759492"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defTabSz="521208">
              <a:spcBef>
                <a:spcPts val="0"/>
              </a:spcBef>
              <a:buClrTx/>
              <a:buSzTx/>
              <a:buNone/>
              <a:defRPr sz="2052">
                <a:solidFill>
                  <a:srgbClr val="FFFFFF"/>
                </a:solidFill>
                <a:latin typeface="Franklin Gothic Book"/>
                <a:ea typeface="Franklin Gothic Book"/>
                <a:cs typeface="Franklin Gothic Book"/>
                <a:sym typeface="Franklin Gothic Book"/>
              </a:defRPr>
            </a:pPr>
            <a:r>
              <a:t>Questions ? ...</a:t>
            </a:r>
          </a:p>
          <a:p>
            <a:pPr algn="r" defTabSz="521208">
              <a:spcBef>
                <a:spcPts val="0"/>
              </a:spcBef>
              <a:buClrTx/>
              <a:buSzTx/>
              <a:buNone/>
              <a:defRPr sz="2052">
                <a:solidFill>
                  <a:srgbClr val="FFFFFF"/>
                </a:solidFill>
                <a:latin typeface="Franklin Gothic Book"/>
                <a:ea typeface="Franklin Gothic Book"/>
                <a:cs typeface="Franklin Gothic Book"/>
                <a:sym typeface="Franklin Gothic Book"/>
              </a:defRPr>
            </a:pPr>
            <a:r>
              <a:t>... Pause !</a:t>
            </a:r>
          </a:p>
        </p:txBody>
      </p:sp>
      <p:sp>
        <p:nvSpPr>
          <p:cNvPr id="725" name="Fin de la première partie !"/>
          <p:cNvSpPr txBox="1"/>
          <p:nvPr>
            <p:ph type="title" idx="4294967295"/>
          </p:nvPr>
        </p:nvSpPr>
        <p:spPr>
          <a:xfrm>
            <a:off x="533400" y="558800"/>
            <a:ext cx="8077200" cy="685800"/>
          </a:xfrm>
          <a:prstGeom prst="rect">
            <a:avLst/>
          </a:prstGeom>
        </p:spPr>
        <p:txBody>
          <a:bodyPr>
            <a:normAutofit fontScale="100000" lnSpcReduction="0"/>
          </a:bodyPr>
          <a:lstStyle>
            <a:lvl1pPr defTabSz="832104">
              <a:defRPr sz="4186">
                <a:solidFill>
                  <a:srgbClr val="A7A7A7"/>
                </a:solidFill>
              </a:defRPr>
            </a:lvl1pPr>
          </a:lstStyle>
          <a:p>
            <a:pPr/>
            <a:r>
              <a:t>Fin de la première partie !</a:t>
            </a:r>
          </a:p>
        </p:txBody>
      </p:sp>
      <p:sp>
        <p:nvSpPr>
          <p:cNvPr id="72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
        <p:nvSpPr>
          <p:cNvPr id="727" name="🎬…"/>
          <p:cNvSpPr txBox="1"/>
          <p:nvPr/>
        </p:nvSpPr>
        <p:spPr>
          <a:xfrm>
            <a:off x="3009846" y="3748961"/>
            <a:ext cx="3124308" cy="1333815"/>
          </a:xfrm>
          <a:prstGeom prst="rect">
            <a:avLst/>
          </a:prstGeom>
          <a:solidFill>
            <a:srgbClr val="535353"/>
          </a:solidFill>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a:spcBef>
                <a:spcPts val="0"/>
              </a:spcBef>
              <a:buClrTx/>
              <a:buSzTx/>
              <a:buNone/>
              <a:defRPr sz="3600">
                <a:solidFill>
                  <a:srgbClr val="FFFFFF"/>
                </a:solidFill>
                <a:latin typeface="Franklin Gothic Book"/>
                <a:ea typeface="Franklin Gothic Book"/>
                <a:cs typeface="Franklin Gothic Book"/>
                <a:sym typeface="Franklin Gothic Book"/>
              </a:defRPr>
            </a:pPr>
            <a:r>
              <a:rPr u="sng">
                <a:solidFill>
                  <a:srgbClr val="5F5F5F"/>
                </a:solidFill>
                <a:uFill>
                  <a:solidFill>
                    <a:srgbClr val="5F5F5F"/>
                  </a:solidFill>
                </a:uFill>
                <a:hlinkClick r:id="rId2" invalidUrl="" action="" tgtFrame="" tooltip="" history="1" highlightClick="0" endSnd="0"/>
              </a:rPr>
              <a:t>🎬</a:t>
            </a:r>
            <a:endParaRPr sz="7200"/>
          </a:p>
          <a:p>
            <a:pPr algn="ctr">
              <a:spcBef>
                <a:spcPts val="0"/>
              </a:spcBef>
              <a:buClrTx/>
              <a:buSzTx/>
              <a:buNone/>
              <a:defRPr sz="3600">
                <a:solidFill>
                  <a:srgbClr val="FFFFFF"/>
                </a:solidFill>
                <a:latin typeface="Franklin Gothic Book"/>
                <a:ea typeface="Franklin Gothic Book"/>
                <a:cs typeface="Franklin Gothic Book"/>
                <a:sym typeface="Franklin Gothic Book"/>
              </a:defRPr>
            </a:pPr>
            <a:r>
              <a:t>10 minutes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725"/>
                                        </p:tgtEl>
                                        <p:attrNameLst>
                                          <p:attrName>style.visibility</p:attrName>
                                        </p:attrNameLst>
                                      </p:cBhvr>
                                      <p:to>
                                        <p:strVal val="visible"/>
                                      </p:to>
                                    </p:set>
                                    <p:animEffect filter="blinds(horizontal)" transition="in">
                                      <p:cBhvr>
                                        <p:cTn id="7" dur="500"/>
                                        <p:tgtEl>
                                          <p:spTgt spid="725"/>
                                        </p:tgtEl>
                                      </p:cBhvr>
                                    </p:animEffect>
                                  </p:childTnLst>
                                </p:cTn>
                              </p:par>
                            </p:childTnLst>
                          </p:cTn>
                        </p:par>
                        <p:par>
                          <p:cTn id="8" fill="hold">
                            <p:stCondLst>
                              <p:cond delay="500"/>
                            </p:stCondLst>
                            <p:childTnLst>
                              <p:par>
                                <p:cTn id="9" presetClass="entr" nodeType="afterEffect" presetSubtype="10" presetID="3" grpId="2" fill="hold">
                                  <p:stCondLst>
                                    <p:cond delay="0"/>
                                  </p:stCondLst>
                                  <p:iterate type="el" backwards="0">
                                    <p:tmAbs val="0"/>
                                  </p:iterate>
                                  <p:childTnLst>
                                    <p:set>
                                      <p:cBhvr>
                                        <p:cTn id="10" fill="hold"/>
                                        <p:tgtEl>
                                          <p:spTgt spid="724"/>
                                        </p:tgtEl>
                                        <p:attrNameLst>
                                          <p:attrName>style.visibility</p:attrName>
                                        </p:attrNameLst>
                                      </p:cBhvr>
                                      <p:to>
                                        <p:strVal val="visible"/>
                                      </p:to>
                                    </p:set>
                                    <p:animEffect filter="blinds(horizontal)" transition="in">
                                      <p:cBhvr>
                                        <p:cTn id="11" dur="500"/>
                                        <p:tgtEl>
                                          <p:spTgt spid="72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0" presetID="3" grpId="3" fill="hold">
                                  <p:stCondLst>
                                    <p:cond delay="0"/>
                                  </p:stCondLst>
                                  <p:iterate type="el" backwards="0">
                                    <p:tmAbs val="0"/>
                                  </p:iterate>
                                  <p:childTnLst>
                                    <p:set>
                                      <p:cBhvr>
                                        <p:cTn id="15" fill="hold"/>
                                        <p:tgtEl>
                                          <p:spTgt spid="727"/>
                                        </p:tgtEl>
                                        <p:attrNameLst>
                                          <p:attrName>style.visibility</p:attrName>
                                        </p:attrNameLst>
                                      </p:cBhvr>
                                      <p:to>
                                        <p:strVal val="visible"/>
                                      </p:to>
                                    </p:set>
                                    <p:animEffect filter="blinds(horizontal)" transition="in">
                                      <p:cBhvr>
                                        <p:cTn id="16" dur="500"/>
                                        <p:tgtEl>
                                          <p:spTgt spid="727"/>
                                        </p:tgtEl>
                                      </p:cBhvr>
                                    </p:animEffect>
                                  </p:childTnLst>
                                </p:cTn>
                              </p:par>
                            </p:childTnLst>
                          </p:cTn>
                        </p:par>
                        <p:par>
                          <p:cTn id="17" fill="hold">
                            <p:stCondLst>
                              <p:cond delay="500"/>
                            </p:stCondLst>
                            <p:childTnLst>
                              <p:par>
                                <p:cTn id="18" presetClass="entr" nodeType="afterEffect" presetSubtype="0" presetID="1" grpId="4" fill="hold">
                                  <p:stCondLst>
                                    <p:cond delay="0"/>
                                  </p:stCondLst>
                                  <p:iterate type="el" backwards="0">
                                    <p:tmAbs val="0"/>
                                  </p:iterate>
                                  <p:childTnLst>
                                    <p:set>
                                      <p:cBhvr>
                                        <p:cTn id="19" fill="hold"/>
                                        <p:tgtEl>
                                          <p:spTgt spid="7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6" grpId="4"/>
      <p:bldP build="whole" bldLvl="1" animBg="1" rev="0" advAuto="0" spid="725" grpId="1"/>
      <p:bldP build="whole" bldLvl="1" animBg="1" rev="0" advAuto="0" spid="727" grpId="3"/>
      <p:bldP build="whole" bldLvl="1" animBg="1" rev="0" advAuto="0" spid="724" grpId="2"/>
    </p:bldLst>
  </p:timing>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Rectangle"/>
          <p:cNvSpPr/>
          <p:nvPr/>
        </p:nvSpPr>
        <p:spPr>
          <a:xfrm>
            <a:off x="-1" y="-1"/>
            <a:ext cx="9144001" cy="6858001"/>
          </a:xfrm>
          <a:prstGeom prst="rect">
            <a:avLst/>
          </a:prstGeom>
          <a:solidFill>
            <a:srgbClr val="000000"/>
          </a:solidFill>
          <a:ln w="12700">
            <a:miter lim="400000"/>
          </a:ln>
        </p:spPr>
        <p:txBody>
          <a:bodyPr lIns="46037" tIns="46037" rIns="46037" bIns="46037"/>
          <a:lstStyle/>
          <a:p>
            <a:pPr>
              <a:buClrTx/>
              <a:buSzTx/>
              <a:buNone/>
            </a:pPr>
          </a:p>
        </p:txBody>
      </p:sp>
      <p:pic>
        <p:nvPicPr>
          <p:cNvPr id="730" name="IMG_2403.jpeg" descr="IMG_2403.jpeg"/>
          <p:cNvPicPr>
            <a:picLocks noChangeAspect="1"/>
          </p:cNvPicPr>
          <p:nvPr/>
        </p:nvPicPr>
        <p:blipFill>
          <a:blip r:embed="rId2">
            <a:extLst/>
          </a:blip>
          <a:srcRect l="23119" t="17248" r="26350" b="8317"/>
          <a:stretch>
            <a:fillRect/>
          </a:stretch>
        </p:blipFill>
        <p:spPr>
          <a:xfrm>
            <a:off x="3514968" y="1928445"/>
            <a:ext cx="2158866" cy="4726036"/>
          </a:xfrm>
          <a:custGeom>
            <a:avLst/>
            <a:gdLst/>
            <a:ahLst/>
            <a:cxnLst>
              <a:cxn ang="0">
                <a:pos x="wd2" y="hd2"/>
              </a:cxn>
              <a:cxn ang="5400000">
                <a:pos x="wd2" y="hd2"/>
              </a:cxn>
              <a:cxn ang="10800000">
                <a:pos x="wd2" y="hd2"/>
              </a:cxn>
              <a:cxn ang="16200000">
                <a:pos x="wd2" y="hd2"/>
              </a:cxn>
            </a:cxnLst>
            <a:rect l="0" t="0" r="r" b="b"/>
            <a:pathLst>
              <a:path w="21513" h="21587" fill="norm" stroke="1" extrusionOk="0">
                <a:moveTo>
                  <a:pt x="11266" y="4"/>
                </a:moveTo>
                <a:cubicBezTo>
                  <a:pt x="11253" y="-4"/>
                  <a:pt x="11209" y="0"/>
                  <a:pt x="11147" y="25"/>
                </a:cubicBezTo>
                <a:cubicBezTo>
                  <a:pt x="11059" y="62"/>
                  <a:pt x="11010" y="68"/>
                  <a:pt x="10961" y="45"/>
                </a:cubicBezTo>
                <a:cubicBezTo>
                  <a:pt x="10913" y="23"/>
                  <a:pt x="10842" y="32"/>
                  <a:pt x="10696" y="83"/>
                </a:cubicBezTo>
                <a:cubicBezTo>
                  <a:pt x="10523" y="144"/>
                  <a:pt x="10496" y="148"/>
                  <a:pt x="10463" y="109"/>
                </a:cubicBezTo>
                <a:cubicBezTo>
                  <a:pt x="10429" y="68"/>
                  <a:pt x="10416" y="67"/>
                  <a:pt x="10325" y="105"/>
                </a:cubicBezTo>
                <a:cubicBezTo>
                  <a:pt x="10216" y="150"/>
                  <a:pt x="10135" y="136"/>
                  <a:pt x="10182" y="80"/>
                </a:cubicBezTo>
                <a:cubicBezTo>
                  <a:pt x="10231" y="21"/>
                  <a:pt x="10043" y="14"/>
                  <a:pt x="9933" y="69"/>
                </a:cubicBezTo>
                <a:cubicBezTo>
                  <a:pt x="9876" y="98"/>
                  <a:pt x="9792" y="120"/>
                  <a:pt x="9743" y="120"/>
                </a:cubicBezTo>
                <a:cubicBezTo>
                  <a:pt x="9695" y="120"/>
                  <a:pt x="9619" y="143"/>
                  <a:pt x="9577" y="169"/>
                </a:cubicBezTo>
                <a:cubicBezTo>
                  <a:pt x="9516" y="207"/>
                  <a:pt x="9487" y="208"/>
                  <a:pt x="9427" y="181"/>
                </a:cubicBezTo>
                <a:cubicBezTo>
                  <a:pt x="9386" y="163"/>
                  <a:pt x="9303" y="147"/>
                  <a:pt x="9241" y="147"/>
                </a:cubicBezTo>
                <a:cubicBezTo>
                  <a:pt x="9179" y="147"/>
                  <a:pt x="9112" y="123"/>
                  <a:pt x="9095" y="93"/>
                </a:cubicBezTo>
                <a:cubicBezTo>
                  <a:pt x="9058" y="27"/>
                  <a:pt x="9086" y="30"/>
                  <a:pt x="8806" y="85"/>
                </a:cubicBezTo>
                <a:cubicBezTo>
                  <a:pt x="8680" y="110"/>
                  <a:pt x="8523" y="130"/>
                  <a:pt x="8458" y="131"/>
                </a:cubicBezTo>
                <a:cubicBezTo>
                  <a:pt x="8393" y="131"/>
                  <a:pt x="8311" y="151"/>
                  <a:pt x="8272" y="174"/>
                </a:cubicBezTo>
                <a:cubicBezTo>
                  <a:pt x="8217" y="207"/>
                  <a:pt x="8183" y="207"/>
                  <a:pt x="8126" y="181"/>
                </a:cubicBezTo>
                <a:cubicBezTo>
                  <a:pt x="8068" y="155"/>
                  <a:pt x="7996" y="168"/>
                  <a:pt x="7778" y="239"/>
                </a:cubicBezTo>
                <a:cubicBezTo>
                  <a:pt x="7586" y="303"/>
                  <a:pt x="7477" y="324"/>
                  <a:pt x="7414" y="308"/>
                </a:cubicBezTo>
                <a:cubicBezTo>
                  <a:pt x="7352" y="292"/>
                  <a:pt x="7253" y="309"/>
                  <a:pt x="7094" y="364"/>
                </a:cubicBezTo>
                <a:cubicBezTo>
                  <a:pt x="6967" y="408"/>
                  <a:pt x="6833" y="444"/>
                  <a:pt x="6797" y="444"/>
                </a:cubicBezTo>
                <a:cubicBezTo>
                  <a:pt x="6761" y="445"/>
                  <a:pt x="6686" y="471"/>
                  <a:pt x="6627" y="500"/>
                </a:cubicBezTo>
                <a:cubicBezTo>
                  <a:pt x="6568" y="530"/>
                  <a:pt x="6494" y="555"/>
                  <a:pt x="6465" y="555"/>
                </a:cubicBezTo>
                <a:cubicBezTo>
                  <a:pt x="6412" y="555"/>
                  <a:pt x="6100" y="659"/>
                  <a:pt x="5721" y="805"/>
                </a:cubicBezTo>
                <a:cubicBezTo>
                  <a:pt x="5614" y="846"/>
                  <a:pt x="5499" y="873"/>
                  <a:pt x="5468" y="865"/>
                </a:cubicBezTo>
                <a:cubicBezTo>
                  <a:pt x="5437" y="856"/>
                  <a:pt x="5413" y="868"/>
                  <a:pt x="5413" y="892"/>
                </a:cubicBezTo>
                <a:cubicBezTo>
                  <a:pt x="5413" y="916"/>
                  <a:pt x="5350" y="947"/>
                  <a:pt x="5270" y="961"/>
                </a:cubicBezTo>
                <a:cubicBezTo>
                  <a:pt x="5191" y="975"/>
                  <a:pt x="5075" y="1019"/>
                  <a:pt x="5017" y="1061"/>
                </a:cubicBezTo>
                <a:cubicBezTo>
                  <a:pt x="4960" y="1102"/>
                  <a:pt x="4815" y="1185"/>
                  <a:pt x="4693" y="1244"/>
                </a:cubicBezTo>
                <a:cubicBezTo>
                  <a:pt x="4571" y="1303"/>
                  <a:pt x="4456" y="1385"/>
                  <a:pt x="4436" y="1427"/>
                </a:cubicBezTo>
                <a:cubicBezTo>
                  <a:pt x="4416" y="1468"/>
                  <a:pt x="4334" y="1527"/>
                  <a:pt x="4254" y="1555"/>
                </a:cubicBezTo>
                <a:cubicBezTo>
                  <a:pt x="4174" y="1584"/>
                  <a:pt x="4037" y="1667"/>
                  <a:pt x="3953" y="1739"/>
                </a:cubicBezTo>
                <a:cubicBezTo>
                  <a:pt x="3589" y="2050"/>
                  <a:pt x="3463" y="2176"/>
                  <a:pt x="3463" y="2224"/>
                </a:cubicBezTo>
                <a:cubicBezTo>
                  <a:pt x="3463" y="2253"/>
                  <a:pt x="3413" y="2319"/>
                  <a:pt x="3352" y="2371"/>
                </a:cubicBezTo>
                <a:cubicBezTo>
                  <a:pt x="3175" y="2523"/>
                  <a:pt x="3110" y="2783"/>
                  <a:pt x="3111" y="3327"/>
                </a:cubicBezTo>
                <a:cubicBezTo>
                  <a:pt x="3111" y="3607"/>
                  <a:pt x="3095" y="3848"/>
                  <a:pt x="3075" y="3863"/>
                </a:cubicBezTo>
                <a:cubicBezTo>
                  <a:pt x="3055" y="3878"/>
                  <a:pt x="3064" y="3905"/>
                  <a:pt x="3095" y="3923"/>
                </a:cubicBezTo>
                <a:cubicBezTo>
                  <a:pt x="3126" y="3941"/>
                  <a:pt x="3165" y="4079"/>
                  <a:pt x="3182" y="4229"/>
                </a:cubicBezTo>
                <a:cubicBezTo>
                  <a:pt x="3199" y="4380"/>
                  <a:pt x="3242" y="4526"/>
                  <a:pt x="3277" y="4554"/>
                </a:cubicBezTo>
                <a:cubicBezTo>
                  <a:pt x="3361" y="4622"/>
                  <a:pt x="3490" y="4813"/>
                  <a:pt x="3582" y="5003"/>
                </a:cubicBezTo>
                <a:lnTo>
                  <a:pt x="3657" y="5158"/>
                </a:lnTo>
                <a:lnTo>
                  <a:pt x="3368" y="5330"/>
                </a:lnTo>
                <a:cubicBezTo>
                  <a:pt x="3098" y="5490"/>
                  <a:pt x="2898" y="5622"/>
                  <a:pt x="2684" y="5785"/>
                </a:cubicBezTo>
                <a:cubicBezTo>
                  <a:pt x="2635" y="5822"/>
                  <a:pt x="2572" y="5899"/>
                  <a:pt x="2549" y="5955"/>
                </a:cubicBezTo>
                <a:cubicBezTo>
                  <a:pt x="2526" y="6012"/>
                  <a:pt x="2454" y="6115"/>
                  <a:pt x="2387" y="6185"/>
                </a:cubicBezTo>
                <a:cubicBezTo>
                  <a:pt x="2219" y="6363"/>
                  <a:pt x="2043" y="6621"/>
                  <a:pt x="2043" y="6688"/>
                </a:cubicBezTo>
                <a:cubicBezTo>
                  <a:pt x="2043" y="6718"/>
                  <a:pt x="2010" y="6814"/>
                  <a:pt x="1972" y="6900"/>
                </a:cubicBezTo>
                <a:cubicBezTo>
                  <a:pt x="1917" y="7021"/>
                  <a:pt x="1918" y="7078"/>
                  <a:pt x="1976" y="7159"/>
                </a:cubicBezTo>
                <a:cubicBezTo>
                  <a:pt x="2036" y="7244"/>
                  <a:pt x="2036" y="7293"/>
                  <a:pt x="1964" y="7438"/>
                </a:cubicBezTo>
                <a:cubicBezTo>
                  <a:pt x="1916" y="7535"/>
                  <a:pt x="1843" y="7749"/>
                  <a:pt x="1806" y="7913"/>
                </a:cubicBezTo>
                <a:cubicBezTo>
                  <a:pt x="1768" y="8077"/>
                  <a:pt x="1702" y="8321"/>
                  <a:pt x="1655" y="8455"/>
                </a:cubicBezTo>
                <a:cubicBezTo>
                  <a:pt x="1607" y="8595"/>
                  <a:pt x="1565" y="8946"/>
                  <a:pt x="1557" y="9282"/>
                </a:cubicBezTo>
                <a:lnTo>
                  <a:pt x="1541" y="9865"/>
                </a:lnTo>
                <a:lnTo>
                  <a:pt x="1319" y="9873"/>
                </a:lnTo>
                <a:cubicBezTo>
                  <a:pt x="1199" y="9877"/>
                  <a:pt x="1044" y="9868"/>
                  <a:pt x="975" y="9851"/>
                </a:cubicBezTo>
                <a:cubicBezTo>
                  <a:pt x="827" y="9814"/>
                  <a:pt x="816" y="9817"/>
                  <a:pt x="789" y="9905"/>
                </a:cubicBezTo>
                <a:cubicBezTo>
                  <a:pt x="778" y="9942"/>
                  <a:pt x="748" y="9988"/>
                  <a:pt x="722" y="10007"/>
                </a:cubicBezTo>
                <a:cubicBezTo>
                  <a:pt x="696" y="10026"/>
                  <a:pt x="692" y="10063"/>
                  <a:pt x="710" y="10090"/>
                </a:cubicBezTo>
                <a:cubicBezTo>
                  <a:pt x="732" y="10121"/>
                  <a:pt x="690" y="10162"/>
                  <a:pt x="600" y="10201"/>
                </a:cubicBezTo>
                <a:lnTo>
                  <a:pt x="461" y="10261"/>
                </a:lnTo>
                <a:lnTo>
                  <a:pt x="607" y="10328"/>
                </a:lnTo>
                <a:cubicBezTo>
                  <a:pt x="705" y="10372"/>
                  <a:pt x="734" y="10406"/>
                  <a:pt x="698" y="10427"/>
                </a:cubicBezTo>
                <a:cubicBezTo>
                  <a:pt x="669" y="10445"/>
                  <a:pt x="641" y="10496"/>
                  <a:pt x="635" y="10540"/>
                </a:cubicBezTo>
                <a:cubicBezTo>
                  <a:pt x="629" y="10583"/>
                  <a:pt x="578" y="10641"/>
                  <a:pt x="524" y="10668"/>
                </a:cubicBezTo>
                <a:cubicBezTo>
                  <a:pt x="433" y="10715"/>
                  <a:pt x="434" y="10722"/>
                  <a:pt x="536" y="10774"/>
                </a:cubicBezTo>
                <a:cubicBezTo>
                  <a:pt x="629" y="10821"/>
                  <a:pt x="635" y="10838"/>
                  <a:pt x="572" y="10884"/>
                </a:cubicBezTo>
                <a:cubicBezTo>
                  <a:pt x="515" y="10926"/>
                  <a:pt x="517" y="10948"/>
                  <a:pt x="568" y="10977"/>
                </a:cubicBezTo>
                <a:cubicBezTo>
                  <a:pt x="669" y="11033"/>
                  <a:pt x="582" y="11071"/>
                  <a:pt x="354" y="11071"/>
                </a:cubicBezTo>
                <a:cubicBezTo>
                  <a:pt x="127" y="11071"/>
                  <a:pt x="103" y="11087"/>
                  <a:pt x="255" y="11142"/>
                </a:cubicBezTo>
                <a:cubicBezTo>
                  <a:pt x="349" y="11175"/>
                  <a:pt x="346" y="11182"/>
                  <a:pt x="263" y="11212"/>
                </a:cubicBezTo>
                <a:cubicBezTo>
                  <a:pt x="206" y="11233"/>
                  <a:pt x="175" y="11285"/>
                  <a:pt x="180" y="11348"/>
                </a:cubicBezTo>
                <a:cubicBezTo>
                  <a:pt x="185" y="11405"/>
                  <a:pt x="153" y="11464"/>
                  <a:pt x="109" y="11481"/>
                </a:cubicBezTo>
                <a:cubicBezTo>
                  <a:pt x="47" y="11504"/>
                  <a:pt x="45" y="11520"/>
                  <a:pt x="101" y="11551"/>
                </a:cubicBezTo>
                <a:cubicBezTo>
                  <a:pt x="193" y="11602"/>
                  <a:pt x="212" y="11698"/>
                  <a:pt x="137" y="11742"/>
                </a:cubicBezTo>
                <a:cubicBezTo>
                  <a:pt x="97" y="11765"/>
                  <a:pt x="101" y="11788"/>
                  <a:pt x="149" y="11814"/>
                </a:cubicBezTo>
                <a:cubicBezTo>
                  <a:pt x="226" y="11857"/>
                  <a:pt x="137" y="11965"/>
                  <a:pt x="26" y="11965"/>
                </a:cubicBezTo>
                <a:cubicBezTo>
                  <a:pt x="-11" y="11965"/>
                  <a:pt x="-8" y="11987"/>
                  <a:pt x="34" y="12023"/>
                </a:cubicBezTo>
                <a:cubicBezTo>
                  <a:pt x="71" y="12054"/>
                  <a:pt x="86" y="12119"/>
                  <a:pt x="66" y="12168"/>
                </a:cubicBezTo>
                <a:cubicBezTo>
                  <a:pt x="40" y="12231"/>
                  <a:pt x="55" y="12261"/>
                  <a:pt x="113" y="12271"/>
                </a:cubicBezTo>
                <a:cubicBezTo>
                  <a:pt x="234" y="12292"/>
                  <a:pt x="270" y="12428"/>
                  <a:pt x="176" y="12510"/>
                </a:cubicBezTo>
                <a:cubicBezTo>
                  <a:pt x="102" y="12576"/>
                  <a:pt x="103" y="12584"/>
                  <a:pt x="216" y="12597"/>
                </a:cubicBezTo>
                <a:cubicBezTo>
                  <a:pt x="329" y="12611"/>
                  <a:pt x="336" y="12625"/>
                  <a:pt x="299" y="12771"/>
                </a:cubicBezTo>
                <a:cubicBezTo>
                  <a:pt x="261" y="12923"/>
                  <a:pt x="265" y="12932"/>
                  <a:pt x="406" y="12962"/>
                </a:cubicBezTo>
                <a:cubicBezTo>
                  <a:pt x="514" y="12984"/>
                  <a:pt x="548" y="13006"/>
                  <a:pt x="524" y="13047"/>
                </a:cubicBezTo>
                <a:cubicBezTo>
                  <a:pt x="477" y="13130"/>
                  <a:pt x="547" y="13198"/>
                  <a:pt x="643" y="13161"/>
                </a:cubicBezTo>
                <a:cubicBezTo>
                  <a:pt x="746" y="13122"/>
                  <a:pt x="861" y="13173"/>
                  <a:pt x="861" y="13259"/>
                </a:cubicBezTo>
                <a:cubicBezTo>
                  <a:pt x="861" y="13309"/>
                  <a:pt x="885" y="13321"/>
                  <a:pt x="971" y="13308"/>
                </a:cubicBezTo>
                <a:cubicBezTo>
                  <a:pt x="1049" y="13297"/>
                  <a:pt x="1114" y="13315"/>
                  <a:pt x="1193" y="13368"/>
                </a:cubicBezTo>
                <a:cubicBezTo>
                  <a:pt x="1299" y="13440"/>
                  <a:pt x="1312" y="13454"/>
                  <a:pt x="1327" y="13531"/>
                </a:cubicBezTo>
                <a:cubicBezTo>
                  <a:pt x="1339" y="13588"/>
                  <a:pt x="1427" y="13568"/>
                  <a:pt x="1501" y="13493"/>
                </a:cubicBezTo>
                <a:cubicBezTo>
                  <a:pt x="1567" y="13427"/>
                  <a:pt x="1581" y="13425"/>
                  <a:pt x="1679" y="13466"/>
                </a:cubicBezTo>
                <a:cubicBezTo>
                  <a:pt x="1754" y="13497"/>
                  <a:pt x="1800" y="13501"/>
                  <a:pt x="1845" y="13480"/>
                </a:cubicBezTo>
                <a:cubicBezTo>
                  <a:pt x="1969" y="13423"/>
                  <a:pt x="2186" y="13465"/>
                  <a:pt x="2245" y="13556"/>
                </a:cubicBezTo>
                <a:cubicBezTo>
                  <a:pt x="2276" y="13605"/>
                  <a:pt x="2369" y="13658"/>
                  <a:pt x="2454" y="13678"/>
                </a:cubicBezTo>
                <a:cubicBezTo>
                  <a:pt x="2706" y="13737"/>
                  <a:pt x="2988" y="13872"/>
                  <a:pt x="2988" y="13932"/>
                </a:cubicBezTo>
                <a:cubicBezTo>
                  <a:pt x="2988" y="13963"/>
                  <a:pt x="3011" y="13999"/>
                  <a:pt x="3040" y="14013"/>
                </a:cubicBezTo>
                <a:cubicBezTo>
                  <a:pt x="3069" y="14027"/>
                  <a:pt x="3180" y="14161"/>
                  <a:pt x="3285" y="14310"/>
                </a:cubicBezTo>
                <a:cubicBezTo>
                  <a:pt x="3390" y="14459"/>
                  <a:pt x="3526" y="14633"/>
                  <a:pt x="3589" y="14698"/>
                </a:cubicBezTo>
                <a:cubicBezTo>
                  <a:pt x="3667" y="14778"/>
                  <a:pt x="3691" y="14843"/>
                  <a:pt x="3665" y="14898"/>
                </a:cubicBezTo>
                <a:cubicBezTo>
                  <a:pt x="3630" y="14970"/>
                  <a:pt x="3639" y="14977"/>
                  <a:pt x="3748" y="14961"/>
                </a:cubicBezTo>
                <a:cubicBezTo>
                  <a:pt x="3837" y="14948"/>
                  <a:pt x="3888" y="14961"/>
                  <a:pt x="3945" y="15008"/>
                </a:cubicBezTo>
                <a:cubicBezTo>
                  <a:pt x="4118" y="15151"/>
                  <a:pt x="4451" y="15319"/>
                  <a:pt x="4780" y="15434"/>
                </a:cubicBezTo>
                <a:cubicBezTo>
                  <a:pt x="4972" y="15501"/>
                  <a:pt x="5214" y="15591"/>
                  <a:pt x="5322" y="15632"/>
                </a:cubicBezTo>
                <a:cubicBezTo>
                  <a:pt x="5429" y="15673"/>
                  <a:pt x="5576" y="15706"/>
                  <a:pt x="5646" y="15706"/>
                </a:cubicBezTo>
                <a:cubicBezTo>
                  <a:pt x="5716" y="15706"/>
                  <a:pt x="5785" y="15724"/>
                  <a:pt x="5804" y="15746"/>
                </a:cubicBezTo>
                <a:cubicBezTo>
                  <a:pt x="5823" y="15769"/>
                  <a:pt x="5875" y="15786"/>
                  <a:pt x="5915" y="15786"/>
                </a:cubicBezTo>
                <a:cubicBezTo>
                  <a:pt x="6038" y="15786"/>
                  <a:pt x="6380" y="15873"/>
                  <a:pt x="6552" y="15946"/>
                </a:cubicBezTo>
                <a:cubicBezTo>
                  <a:pt x="6641" y="15984"/>
                  <a:pt x="6714" y="16005"/>
                  <a:pt x="6714" y="15995"/>
                </a:cubicBezTo>
                <a:cubicBezTo>
                  <a:pt x="6714" y="15984"/>
                  <a:pt x="6767" y="15988"/>
                  <a:pt x="6832" y="16004"/>
                </a:cubicBezTo>
                <a:cubicBezTo>
                  <a:pt x="6940" y="16030"/>
                  <a:pt x="6946" y="16051"/>
                  <a:pt x="6912" y="16219"/>
                </a:cubicBezTo>
                <a:cubicBezTo>
                  <a:pt x="6860" y="16473"/>
                  <a:pt x="6994" y="17242"/>
                  <a:pt x="7133" y="17505"/>
                </a:cubicBezTo>
                <a:cubicBezTo>
                  <a:pt x="7196" y="17622"/>
                  <a:pt x="7248" y="17740"/>
                  <a:pt x="7248" y="17766"/>
                </a:cubicBezTo>
                <a:cubicBezTo>
                  <a:pt x="7248" y="17792"/>
                  <a:pt x="7288" y="17830"/>
                  <a:pt x="7339" y="17849"/>
                </a:cubicBezTo>
                <a:cubicBezTo>
                  <a:pt x="7390" y="17868"/>
                  <a:pt x="7487" y="17932"/>
                  <a:pt x="7552" y="17990"/>
                </a:cubicBezTo>
                <a:lnTo>
                  <a:pt x="7671" y="18097"/>
                </a:lnTo>
                <a:lnTo>
                  <a:pt x="7473" y="18172"/>
                </a:lnTo>
                <a:cubicBezTo>
                  <a:pt x="7365" y="18213"/>
                  <a:pt x="7119" y="18268"/>
                  <a:pt x="6923" y="18295"/>
                </a:cubicBezTo>
                <a:cubicBezTo>
                  <a:pt x="6463" y="18358"/>
                  <a:pt x="6168" y="18431"/>
                  <a:pt x="5840" y="18563"/>
                </a:cubicBezTo>
                <a:cubicBezTo>
                  <a:pt x="5575" y="18670"/>
                  <a:pt x="5402" y="18804"/>
                  <a:pt x="5452" y="18864"/>
                </a:cubicBezTo>
                <a:cubicBezTo>
                  <a:pt x="5467" y="18882"/>
                  <a:pt x="5567" y="18894"/>
                  <a:pt x="5678" y="18890"/>
                </a:cubicBezTo>
                <a:cubicBezTo>
                  <a:pt x="5882" y="18882"/>
                  <a:pt x="6110" y="18956"/>
                  <a:pt x="6041" y="19007"/>
                </a:cubicBezTo>
                <a:cubicBezTo>
                  <a:pt x="6000" y="19038"/>
                  <a:pt x="6286" y="19101"/>
                  <a:pt x="6366" y="19078"/>
                </a:cubicBezTo>
                <a:cubicBezTo>
                  <a:pt x="6398" y="19069"/>
                  <a:pt x="6536" y="19095"/>
                  <a:pt x="6670" y="19136"/>
                </a:cubicBezTo>
                <a:cubicBezTo>
                  <a:pt x="6805" y="19177"/>
                  <a:pt x="6982" y="19218"/>
                  <a:pt x="7066" y="19229"/>
                </a:cubicBezTo>
                <a:cubicBezTo>
                  <a:pt x="7157" y="19240"/>
                  <a:pt x="7225" y="19269"/>
                  <a:pt x="7236" y="19303"/>
                </a:cubicBezTo>
                <a:cubicBezTo>
                  <a:pt x="7247" y="19338"/>
                  <a:pt x="7314" y="19366"/>
                  <a:pt x="7414" y="19377"/>
                </a:cubicBezTo>
                <a:cubicBezTo>
                  <a:pt x="7501" y="19387"/>
                  <a:pt x="7618" y="19415"/>
                  <a:pt x="7675" y="19439"/>
                </a:cubicBezTo>
                <a:cubicBezTo>
                  <a:pt x="7769" y="19478"/>
                  <a:pt x="7770" y="19485"/>
                  <a:pt x="7687" y="19528"/>
                </a:cubicBezTo>
                <a:cubicBezTo>
                  <a:pt x="7583" y="19580"/>
                  <a:pt x="7621" y="19695"/>
                  <a:pt x="7758" y="19747"/>
                </a:cubicBezTo>
                <a:cubicBezTo>
                  <a:pt x="7825" y="19772"/>
                  <a:pt x="7855" y="19770"/>
                  <a:pt x="7912" y="19734"/>
                </a:cubicBezTo>
                <a:cubicBezTo>
                  <a:pt x="7963" y="19702"/>
                  <a:pt x="8089" y="19688"/>
                  <a:pt x="8339" y="19684"/>
                </a:cubicBezTo>
                <a:cubicBezTo>
                  <a:pt x="8647" y="19678"/>
                  <a:pt x="8722" y="19687"/>
                  <a:pt x="8905" y="19751"/>
                </a:cubicBezTo>
                <a:cubicBezTo>
                  <a:pt x="9043" y="19799"/>
                  <a:pt x="9136" y="19815"/>
                  <a:pt x="9174" y="19798"/>
                </a:cubicBezTo>
                <a:cubicBezTo>
                  <a:pt x="9236" y="19769"/>
                  <a:pt x="9599" y="19875"/>
                  <a:pt x="9688" y="19948"/>
                </a:cubicBezTo>
                <a:cubicBezTo>
                  <a:pt x="9715" y="19970"/>
                  <a:pt x="9775" y="19988"/>
                  <a:pt x="9822" y="19988"/>
                </a:cubicBezTo>
                <a:cubicBezTo>
                  <a:pt x="9967" y="19988"/>
                  <a:pt x="10381" y="20182"/>
                  <a:pt x="10534" y="20320"/>
                </a:cubicBezTo>
                <a:cubicBezTo>
                  <a:pt x="10652" y="20426"/>
                  <a:pt x="10684" y="20501"/>
                  <a:pt x="10704" y="20722"/>
                </a:cubicBezTo>
                <a:cubicBezTo>
                  <a:pt x="10718" y="20872"/>
                  <a:pt x="10757" y="21012"/>
                  <a:pt x="10791" y="21031"/>
                </a:cubicBezTo>
                <a:cubicBezTo>
                  <a:pt x="10830" y="21052"/>
                  <a:pt x="10962" y="21061"/>
                  <a:pt x="11147" y="21056"/>
                </a:cubicBezTo>
                <a:cubicBezTo>
                  <a:pt x="11390" y="21049"/>
                  <a:pt x="11457" y="21058"/>
                  <a:pt x="11507" y="21101"/>
                </a:cubicBezTo>
                <a:cubicBezTo>
                  <a:pt x="11541" y="21130"/>
                  <a:pt x="11607" y="21154"/>
                  <a:pt x="11654" y="21154"/>
                </a:cubicBezTo>
                <a:cubicBezTo>
                  <a:pt x="11700" y="21154"/>
                  <a:pt x="11782" y="21185"/>
                  <a:pt x="11835" y="21223"/>
                </a:cubicBezTo>
                <a:cubicBezTo>
                  <a:pt x="11906" y="21272"/>
                  <a:pt x="11966" y="21285"/>
                  <a:pt x="12049" y="21273"/>
                </a:cubicBezTo>
                <a:cubicBezTo>
                  <a:pt x="12171" y="21256"/>
                  <a:pt x="12448" y="21352"/>
                  <a:pt x="12448" y="21411"/>
                </a:cubicBezTo>
                <a:cubicBezTo>
                  <a:pt x="12448" y="21474"/>
                  <a:pt x="12692" y="21545"/>
                  <a:pt x="12923" y="21547"/>
                </a:cubicBezTo>
                <a:cubicBezTo>
                  <a:pt x="13050" y="21549"/>
                  <a:pt x="13173" y="21558"/>
                  <a:pt x="13196" y="21569"/>
                </a:cubicBezTo>
                <a:cubicBezTo>
                  <a:pt x="13255" y="21596"/>
                  <a:pt x="13290" y="21592"/>
                  <a:pt x="13251" y="21563"/>
                </a:cubicBezTo>
                <a:cubicBezTo>
                  <a:pt x="13189" y="21517"/>
                  <a:pt x="13682" y="21424"/>
                  <a:pt x="13991" y="21424"/>
                </a:cubicBezTo>
                <a:cubicBezTo>
                  <a:pt x="14226" y="21424"/>
                  <a:pt x="14332" y="21409"/>
                  <a:pt x="14493" y="21350"/>
                </a:cubicBezTo>
                <a:cubicBezTo>
                  <a:pt x="14605" y="21309"/>
                  <a:pt x="14699" y="21260"/>
                  <a:pt x="14699" y="21243"/>
                </a:cubicBezTo>
                <a:cubicBezTo>
                  <a:pt x="14699" y="21225"/>
                  <a:pt x="14745" y="21198"/>
                  <a:pt x="14802" y="21183"/>
                </a:cubicBezTo>
                <a:cubicBezTo>
                  <a:pt x="14891" y="21160"/>
                  <a:pt x="14892" y="21149"/>
                  <a:pt x="14825" y="21099"/>
                </a:cubicBezTo>
                <a:cubicBezTo>
                  <a:pt x="14768" y="21057"/>
                  <a:pt x="14765" y="21032"/>
                  <a:pt x="14814" y="21005"/>
                </a:cubicBezTo>
                <a:cubicBezTo>
                  <a:pt x="14859" y="20980"/>
                  <a:pt x="14860" y="20963"/>
                  <a:pt x="14817" y="20951"/>
                </a:cubicBezTo>
                <a:cubicBezTo>
                  <a:pt x="14738" y="20928"/>
                  <a:pt x="14735" y="20728"/>
                  <a:pt x="14814" y="20706"/>
                </a:cubicBezTo>
                <a:cubicBezTo>
                  <a:pt x="14851" y="20695"/>
                  <a:pt x="14861" y="20592"/>
                  <a:pt x="14837" y="20425"/>
                </a:cubicBezTo>
                <a:cubicBezTo>
                  <a:pt x="14811" y="20239"/>
                  <a:pt x="14818" y="20154"/>
                  <a:pt x="14865" y="20140"/>
                </a:cubicBezTo>
                <a:cubicBezTo>
                  <a:pt x="14972" y="20110"/>
                  <a:pt x="14945" y="20002"/>
                  <a:pt x="14810" y="19923"/>
                </a:cubicBezTo>
                <a:cubicBezTo>
                  <a:pt x="14741" y="19883"/>
                  <a:pt x="14677" y="19810"/>
                  <a:pt x="14667" y="19760"/>
                </a:cubicBezTo>
                <a:cubicBezTo>
                  <a:pt x="14657" y="19710"/>
                  <a:pt x="14611" y="19639"/>
                  <a:pt x="14564" y="19604"/>
                </a:cubicBezTo>
                <a:cubicBezTo>
                  <a:pt x="14508" y="19561"/>
                  <a:pt x="14476" y="19451"/>
                  <a:pt x="14469" y="19270"/>
                </a:cubicBezTo>
                <a:cubicBezTo>
                  <a:pt x="14464" y="19121"/>
                  <a:pt x="14430" y="18958"/>
                  <a:pt x="14394" y="18908"/>
                </a:cubicBezTo>
                <a:cubicBezTo>
                  <a:pt x="14352" y="18848"/>
                  <a:pt x="14348" y="18809"/>
                  <a:pt x="14386" y="18792"/>
                </a:cubicBezTo>
                <a:cubicBezTo>
                  <a:pt x="14425" y="18774"/>
                  <a:pt x="14420" y="18725"/>
                  <a:pt x="14375" y="18650"/>
                </a:cubicBezTo>
                <a:cubicBezTo>
                  <a:pt x="14336" y="18588"/>
                  <a:pt x="14312" y="18489"/>
                  <a:pt x="14319" y="18429"/>
                </a:cubicBezTo>
                <a:cubicBezTo>
                  <a:pt x="14326" y="18369"/>
                  <a:pt x="14336" y="18303"/>
                  <a:pt x="14339" y="18280"/>
                </a:cubicBezTo>
                <a:cubicBezTo>
                  <a:pt x="14341" y="18258"/>
                  <a:pt x="14558" y="18137"/>
                  <a:pt x="14821" y="18010"/>
                </a:cubicBezTo>
                <a:cubicBezTo>
                  <a:pt x="15084" y="17884"/>
                  <a:pt x="15344" y="17736"/>
                  <a:pt x="15399" y="17684"/>
                </a:cubicBezTo>
                <a:cubicBezTo>
                  <a:pt x="15559" y="17533"/>
                  <a:pt x="15885" y="17305"/>
                  <a:pt x="15941" y="17305"/>
                </a:cubicBezTo>
                <a:cubicBezTo>
                  <a:pt x="15969" y="17305"/>
                  <a:pt x="16010" y="17262"/>
                  <a:pt x="16032" y="17209"/>
                </a:cubicBezTo>
                <a:cubicBezTo>
                  <a:pt x="16055" y="17153"/>
                  <a:pt x="16182" y="17054"/>
                  <a:pt x="16332" y="16973"/>
                </a:cubicBezTo>
                <a:cubicBezTo>
                  <a:pt x="16475" y="16897"/>
                  <a:pt x="16589" y="16822"/>
                  <a:pt x="16589" y="16808"/>
                </a:cubicBezTo>
                <a:cubicBezTo>
                  <a:pt x="16589" y="16795"/>
                  <a:pt x="16710" y="16731"/>
                  <a:pt x="16858" y="16665"/>
                </a:cubicBezTo>
                <a:cubicBezTo>
                  <a:pt x="17006" y="16599"/>
                  <a:pt x="17190" y="16485"/>
                  <a:pt x="17266" y="16410"/>
                </a:cubicBezTo>
                <a:cubicBezTo>
                  <a:pt x="17426" y="16251"/>
                  <a:pt x="17578" y="16167"/>
                  <a:pt x="17705" y="16167"/>
                </a:cubicBezTo>
                <a:cubicBezTo>
                  <a:pt x="17854" y="16167"/>
                  <a:pt x="18402" y="15978"/>
                  <a:pt x="18658" y="15839"/>
                </a:cubicBezTo>
                <a:cubicBezTo>
                  <a:pt x="18964" y="15672"/>
                  <a:pt x="19429" y="15314"/>
                  <a:pt x="19429" y="15244"/>
                </a:cubicBezTo>
                <a:cubicBezTo>
                  <a:pt x="19429" y="15214"/>
                  <a:pt x="19454" y="15168"/>
                  <a:pt x="19484" y="15142"/>
                </a:cubicBezTo>
                <a:cubicBezTo>
                  <a:pt x="19808" y="14867"/>
                  <a:pt x="20239" y="14250"/>
                  <a:pt x="20374" y="13870"/>
                </a:cubicBezTo>
                <a:cubicBezTo>
                  <a:pt x="20413" y="13762"/>
                  <a:pt x="20467" y="13666"/>
                  <a:pt x="20497" y="13658"/>
                </a:cubicBezTo>
                <a:cubicBezTo>
                  <a:pt x="20526" y="13649"/>
                  <a:pt x="20552" y="13607"/>
                  <a:pt x="20552" y="13565"/>
                </a:cubicBezTo>
                <a:cubicBezTo>
                  <a:pt x="20552" y="13523"/>
                  <a:pt x="20615" y="13359"/>
                  <a:pt x="20695" y="13197"/>
                </a:cubicBezTo>
                <a:cubicBezTo>
                  <a:pt x="20774" y="13036"/>
                  <a:pt x="20829" y="12895"/>
                  <a:pt x="20813" y="12884"/>
                </a:cubicBezTo>
                <a:cubicBezTo>
                  <a:pt x="20798" y="12872"/>
                  <a:pt x="20812" y="12791"/>
                  <a:pt x="20845" y="12704"/>
                </a:cubicBezTo>
                <a:cubicBezTo>
                  <a:pt x="20877" y="12618"/>
                  <a:pt x="20944" y="12438"/>
                  <a:pt x="20995" y="12304"/>
                </a:cubicBezTo>
                <a:cubicBezTo>
                  <a:pt x="21056" y="12142"/>
                  <a:pt x="21097" y="11823"/>
                  <a:pt x="21114" y="11356"/>
                </a:cubicBezTo>
                <a:cubicBezTo>
                  <a:pt x="21128" y="10968"/>
                  <a:pt x="21168" y="10601"/>
                  <a:pt x="21201" y="10542"/>
                </a:cubicBezTo>
                <a:cubicBezTo>
                  <a:pt x="21234" y="10482"/>
                  <a:pt x="21278" y="10228"/>
                  <a:pt x="21300" y="9978"/>
                </a:cubicBezTo>
                <a:cubicBezTo>
                  <a:pt x="21321" y="9728"/>
                  <a:pt x="21359" y="9518"/>
                  <a:pt x="21387" y="9510"/>
                </a:cubicBezTo>
                <a:cubicBezTo>
                  <a:pt x="21414" y="9502"/>
                  <a:pt x="21440" y="9377"/>
                  <a:pt x="21442" y="9233"/>
                </a:cubicBezTo>
                <a:cubicBezTo>
                  <a:pt x="21444" y="9088"/>
                  <a:pt x="21466" y="8908"/>
                  <a:pt x="21489" y="8832"/>
                </a:cubicBezTo>
                <a:cubicBezTo>
                  <a:pt x="21589" y="8513"/>
                  <a:pt x="21372" y="7819"/>
                  <a:pt x="21043" y="7411"/>
                </a:cubicBezTo>
                <a:cubicBezTo>
                  <a:pt x="20880" y="7210"/>
                  <a:pt x="20822" y="7091"/>
                  <a:pt x="20785" y="6869"/>
                </a:cubicBezTo>
                <a:cubicBezTo>
                  <a:pt x="20712" y="6429"/>
                  <a:pt x="20275" y="5863"/>
                  <a:pt x="19686" y="5440"/>
                </a:cubicBezTo>
                <a:cubicBezTo>
                  <a:pt x="19577" y="5362"/>
                  <a:pt x="19411" y="5227"/>
                  <a:pt x="19314" y="5139"/>
                </a:cubicBezTo>
                <a:cubicBezTo>
                  <a:pt x="19136" y="4978"/>
                  <a:pt x="18583" y="4638"/>
                  <a:pt x="18195" y="4451"/>
                </a:cubicBezTo>
                <a:cubicBezTo>
                  <a:pt x="18029" y="4370"/>
                  <a:pt x="17979" y="4322"/>
                  <a:pt x="17966" y="4229"/>
                </a:cubicBezTo>
                <a:cubicBezTo>
                  <a:pt x="17951" y="4128"/>
                  <a:pt x="17971" y="4105"/>
                  <a:pt x="18100" y="4066"/>
                </a:cubicBezTo>
                <a:cubicBezTo>
                  <a:pt x="18216" y="4031"/>
                  <a:pt x="18242" y="4007"/>
                  <a:pt x="18211" y="3961"/>
                </a:cubicBezTo>
                <a:cubicBezTo>
                  <a:pt x="18188" y="3928"/>
                  <a:pt x="18129" y="3889"/>
                  <a:pt x="18080" y="3872"/>
                </a:cubicBezTo>
                <a:cubicBezTo>
                  <a:pt x="18017" y="3851"/>
                  <a:pt x="18009" y="3837"/>
                  <a:pt x="18057" y="3823"/>
                </a:cubicBezTo>
                <a:cubicBezTo>
                  <a:pt x="18105" y="3810"/>
                  <a:pt x="18094" y="3784"/>
                  <a:pt x="18021" y="3733"/>
                </a:cubicBezTo>
                <a:cubicBezTo>
                  <a:pt x="17964" y="3693"/>
                  <a:pt x="17928" y="3659"/>
                  <a:pt x="17938" y="3658"/>
                </a:cubicBezTo>
                <a:cubicBezTo>
                  <a:pt x="18012" y="3654"/>
                  <a:pt x="17808" y="3503"/>
                  <a:pt x="17701" y="3482"/>
                </a:cubicBezTo>
                <a:cubicBezTo>
                  <a:pt x="17627" y="3469"/>
                  <a:pt x="17459" y="3414"/>
                  <a:pt x="17329" y="3363"/>
                </a:cubicBezTo>
                <a:lnTo>
                  <a:pt x="17092" y="3270"/>
                </a:lnTo>
                <a:lnTo>
                  <a:pt x="17226" y="3187"/>
                </a:lnTo>
                <a:cubicBezTo>
                  <a:pt x="17319" y="3129"/>
                  <a:pt x="17332" y="3109"/>
                  <a:pt x="17270" y="3120"/>
                </a:cubicBezTo>
                <a:cubicBezTo>
                  <a:pt x="17169" y="3138"/>
                  <a:pt x="16990" y="3082"/>
                  <a:pt x="17036" y="3047"/>
                </a:cubicBezTo>
                <a:cubicBezTo>
                  <a:pt x="17053" y="3035"/>
                  <a:pt x="17035" y="3016"/>
                  <a:pt x="17001" y="3006"/>
                </a:cubicBezTo>
                <a:cubicBezTo>
                  <a:pt x="16958" y="2994"/>
                  <a:pt x="16969" y="2967"/>
                  <a:pt x="17032" y="2922"/>
                </a:cubicBezTo>
                <a:cubicBezTo>
                  <a:pt x="17100" y="2875"/>
                  <a:pt x="17103" y="2859"/>
                  <a:pt x="17048" y="2864"/>
                </a:cubicBezTo>
                <a:cubicBezTo>
                  <a:pt x="17006" y="2868"/>
                  <a:pt x="16973" y="2854"/>
                  <a:pt x="16973" y="2832"/>
                </a:cubicBezTo>
                <a:cubicBezTo>
                  <a:pt x="16973" y="2809"/>
                  <a:pt x="16926" y="2774"/>
                  <a:pt x="16866" y="2754"/>
                </a:cubicBezTo>
                <a:cubicBezTo>
                  <a:pt x="16793" y="2729"/>
                  <a:pt x="16768" y="2696"/>
                  <a:pt x="16791" y="2654"/>
                </a:cubicBezTo>
                <a:cubicBezTo>
                  <a:pt x="16814" y="2611"/>
                  <a:pt x="16794" y="2588"/>
                  <a:pt x="16728" y="2576"/>
                </a:cubicBezTo>
                <a:cubicBezTo>
                  <a:pt x="16641" y="2561"/>
                  <a:pt x="16642" y="2552"/>
                  <a:pt x="16751" y="2498"/>
                </a:cubicBezTo>
                <a:cubicBezTo>
                  <a:pt x="16933" y="2409"/>
                  <a:pt x="16980" y="2297"/>
                  <a:pt x="16858" y="2235"/>
                </a:cubicBezTo>
                <a:cubicBezTo>
                  <a:pt x="16764" y="2188"/>
                  <a:pt x="16763" y="2184"/>
                  <a:pt x="16862" y="2159"/>
                </a:cubicBezTo>
                <a:cubicBezTo>
                  <a:pt x="16941" y="2139"/>
                  <a:pt x="16951" y="2123"/>
                  <a:pt x="16902" y="2096"/>
                </a:cubicBezTo>
                <a:cubicBezTo>
                  <a:pt x="16719" y="1993"/>
                  <a:pt x="16601" y="1860"/>
                  <a:pt x="16664" y="1831"/>
                </a:cubicBezTo>
                <a:cubicBezTo>
                  <a:pt x="16760" y="1787"/>
                  <a:pt x="16620" y="1742"/>
                  <a:pt x="15996" y="1615"/>
                </a:cubicBezTo>
                <a:cubicBezTo>
                  <a:pt x="15850" y="1586"/>
                  <a:pt x="15675" y="1554"/>
                  <a:pt x="15605" y="1545"/>
                </a:cubicBezTo>
                <a:cubicBezTo>
                  <a:pt x="15450" y="1524"/>
                  <a:pt x="15263" y="1405"/>
                  <a:pt x="15347" y="1381"/>
                </a:cubicBezTo>
                <a:cubicBezTo>
                  <a:pt x="15386" y="1370"/>
                  <a:pt x="15387" y="1346"/>
                  <a:pt x="15347" y="1313"/>
                </a:cubicBezTo>
                <a:cubicBezTo>
                  <a:pt x="15302" y="1273"/>
                  <a:pt x="15312" y="1256"/>
                  <a:pt x="15387" y="1236"/>
                </a:cubicBezTo>
                <a:cubicBezTo>
                  <a:pt x="15474" y="1214"/>
                  <a:pt x="15469" y="1208"/>
                  <a:pt x="15343" y="1177"/>
                </a:cubicBezTo>
                <a:cubicBezTo>
                  <a:pt x="15265" y="1157"/>
                  <a:pt x="15112" y="1144"/>
                  <a:pt x="15007" y="1148"/>
                </a:cubicBezTo>
                <a:cubicBezTo>
                  <a:pt x="14766" y="1157"/>
                  <a:pt x="14668" y="1132"/>
                  <a:pt x="14754" y="1084"/>
                </a:cubicBezTo>
                <a:cubicBezTo>
                  <a:pt x="14801" y="1058"/>
                  <a:pt x="14780" y="1038"/>
                  <a:pt x="14667" y="1004"/>
                </a:cubicBezTo>
                <a:cubicBezTo>
                  <a:pt x="14584" y="979"/>
                  <a:pt x="14531" y="948"/>
                  <a:pt x="14549" y="935"/>
                </a:cubicBezTo>
                <a:cubicBezTo>
                  <a:pt x="14566" y="923"/>
                  <a:pt x="14528" y="917"/>
                  <a:pt x="14465" y="925"/>
                </a:cubicBezTo>
                <a:cubicBezTo>
                  <a:pt x="14391" y="934"/>
                  <a:pt x="14331" y="918"/>
                  <a:pt x="14288" y="881"/>
                </a:cubicBezTo>
                <a:cubicBezTo>
                  <a:pt x="14251" y="850"/>
                  <a:pt x="14237" y="825"/>
                  <a:pt x="14260" y="825"/>
                </a:cubicBezTo>
                <a:cubicBezTo>
                  <a:pt x="14282" y="825"/>
                  <a:pt x="14258" y="803"/>
                  <a:pt x="14204" y="776"/>
                </a:cubicBezTo>
                <a:cubicBezTo>
                  <a:pt x="14138" y="742"/>
                  <a:pt x="14127" y="717"/>
                  <a:pt x="14169" y="698"/>
                </a:cubicBezTo>
                <a:cubicBezTo>
                  <a:pt x="14211" y="679"/>
                  <a:pt x="14174" y="643"/>
                  <a:pt x="14050" y="582"/>
                </a:cubicBezTo>
                <a:cubicBezTo>
                  <a:pt x="13901" y="509"/>
                  <a:pt x="13854" y="500"/>
                  <a:pt x="13781" y="528"/>
                </a:cubicBezTo>
                <a:cubicBezTo>
                  <a:pt x="13691" y="562"/>
                  <a:pt x="13677" y="555"/>
                  <a:pt x="13667" y="461"/>
                </a:cubicBezTo>
                <a:cubicBezTo>
                  <a:pt x="13663" y="430"/>
                  <a:pt x="13612" y="401"/>
                  <a:pt x="13544" y="395"/>
                </a:cubicBezTo>
                <a:cubicBezTo>
                  <a:pt x="13479" y="390"/>
                  <a:pt x="13378" y="365"/>
                  <a:pt x="13319" y="341"/>
                </a:cubicBezTo>
                <a:cubicBezTo>
                  <a:pt x="13259" y="317"/>
                  <a:pt x="13163" y="298"/>
                  <a:pt x="13109" y="297"/>
                </a:cubicBezTo>
                <a:cubicBezTo>
                  <a:pt x="13055" y="297"/>
                  <a:pt x="13019" y="282"/>
                  <a:pt x="13026" y="265"/>
                </a:cubicBezTo>
                <a:cubicBezTo>
                  <a:pt x="13040" y="231"/>
                  <a:pt x="12939" y="231"/>
                  <a:pt x="12820" y="265"/>
                </a:cubicBezTo>
                <a:cubicBezTo>
                  <a:pt x="12780" y="276"/>
                  <a:pt x="12717" y="278"/>
                  <a:pt x="12682" y="268"/>
                </a:cubicBezTo>
                <a:cubicBezTo>
                  <a:pt x="12647" y="259"/>
                  <a:pt x="12584" y="273"/>
                  <a:pt x="12539" y="301"/>
                </a:cubicBezTo>
                <a:cubicBezTo>
                  <a:pt x="12464" y="348"/>
                  <a:pt x="12455" y="347"/>
                  <a:pt x="12417" y="303"/>
                </a:cubicBezTo>
                <a:cubicBezTo>
                  <a:pt x="12395" y="277"/>
                  <a:pt x="12317" y="256"/>
                  <a:pt x="12243" y="256"/>
                </a:cubicBezTo>
                <a:cubicBezTo>
                  <a:pt x="12169" y="256"/>
                  <a:pt x="12077" y="238"/>
                  <a:pt x="12037" y="216"/>
                </a:cubicBezTo>
                <a:cubicBezTo>
                  <a:pt x="11997" y="194"/>
                  <a:pt x="11941" y="181"/>
                  <a:pt x="11915" y="189"/>
                </a:cubicBezTo>
                <a:cubicBezTo>
                  <a:pt x="11888" y="196"/>
                  <a:pt x="11852" y="191"/>
                  <a:pt x="11832" y="176"/>
                </a:cubicBezTo>
                <a:cubicBezTo>
                  <a:pt x="11811" y="161"/>
                  <a:pt x="11734" y="147"/>
                  <a:pt x="11661" y="147"/>
                </a:cubicBezTo>
                <a:cubicBezTo>
                  <a:pt x="11589" y="147"/>
                  <a:pt x="11497" y="133"/>
                  <a:pt x="11460" y="116"/>
                </a:cubicBezTo>
                <a:cubicBezTo>
                  <a:pt x="11408" y="92"/>
                  <a:pt x="11371" y="93"/>
                  <a:pt x="11306" y="118"/>
                </a:cubicBezTo>
                <a:cubicBezTo>
                  <a:pt x="11198" y="159"/>
                  <a:pt x="11103" y="104"/>
                  <a:pt x="11203" y="58"/>
                </a:cubicBezTo>
                <a:cubicBezTo>
                  <a:pt x="11262" y="31"/>
                  <a:pt x="11279" y="11"/>
                  <a:pt x="11266" y="4"/>
                </a:cubicBezTo>
                <a:close/>
                <a:moveTo>
                  <a:pt x="11832" y="18280"/>
                </a:moveTo>
                <a:cubicBezTo>
                  <a:pt x="11962" y="18261"/>
                  <a:pt x="12021" y="18301"/>
                  <a:pt x="12065" y="18411"/>
                </a:cubicBezTo>
                <a:cubicBezTo>
                  <a:pt x="12087" y="18466"/>
                  <a:pt x="12178" y="18579"/>
                  <a:pt x="12271" y="18663"/>
                </a:cubicBezTo>
                <a:cubicBezTo>
                  <a:pt x="12426" y="18804"/>
                  <a:pt x="12431" y="18820"/>
                  <a:pt x="12342" y="18861"/>
                </a:cubicBezTo>
                <a:cubicBezTo>
                  <a:pt x="12252" y="18901"/>
                  <a:pt x="12257" y="18904"/>
                  <a:pt x="12369" y="18904"/>
                </a:cubicBezTo>
                <a:cubicBezTo>
                  <a:pt x="12564" y="18904"/>
                  <a:pt x="12571" y="18932"/>
                  <a:pt x="12409" y="19029"/>
                </a:cubicBezTo>
                <a:cubicBezTo>
                  <a:pt x="12325" y="19079"/>
                  <a:pt x="12279" y="19122"/>
                  <a:pt x="12306" y="19122"/>
                </a:cubicBezTo>
                <a:cubicBezTo>
                  <a:pt x="12333" y="19122"/>
                  <a:pt x="12259" y="19167"/>
                  <a:pt x="12140" y="19223"/>
                </a:cubicBezTo>
                <a:cubicBezTo>
                  <a:pt x="12021" y="19279"/>
                  <a:pt x="11925" y="19334"/>
                  <a:pt x="11926" y="19346"/>
                </a:cubicBezTo>
                <a:cubicBezTo>
                  <a:pt x="11931" y="19386"/>
                  <a:pt x="11894" y="19386"/>
                  <a:pt x="11669" y="19339"/>
                </a:cubicBezTo>
                <a:cubicBezTo>
                  <a:pt x="11393" y="19282"/>
                  <a:pt x="11231" y="19216"/>
                  <a:pt x="11052" y="19087"/>
                </a:cubicBezTo>
                <a:cubicBezTo>
                  <a:pt x="10936" y="19003"/>
                  <a:pt x="10914" y="18950"/>
                  <a:pt x="10914" y="18774"/>
                </a:cubicBezTo>
                <a:cubicBezTo>
                  <a:pt x="10914" y="18657"/>
                  <a:pt x="10885" y="18550"/>
                  <a:pt x="10851" y="18534"/>
                </a:cubicBezTo>
                <a:cubicBezTo>
                  <a:pt x="10768" y="18496"/>
                  <a:pt x="10875" y="18462"/>
                  <a:pt x="11207" y="18418"/>
                </a:cubicBezTo>
                <a:cubicBezTo>
                  <a:pt x="11351" y="18399"/>
                  <a:pt x="11560" y="18354"/>
                  <a:pt x="11673" y="18319"/>
                </a:cubicBezTo>
                <a:cubicBezTo>
                  <a:pt x="11734" y="18299"/>
                  <a:pt x="11788" y="18287"/>
                  <a:pt x="11832" y="18280"/>
                </a:cubicBezTo>
                <a:close/>
                <a:moveTo>
                  <a:pt x="14280" y="18730"/>
                </a:moveTo>
                <a:cubicBezTo>
                  <a:pt x="14310" y="18721"/>
                  <a:pt x="14352" y="18725"/>
                  <a:pt x="14371" y="18739"/>
                </a:cubicBezTo>
                <a:cubicBezTo>
                  <a:pt x="14390" y="18753"/>
                  <a:pt x="14378" y="18772"/>
                  <a:pt x="14347" y="18781"/>
                </a:cubicBezTo>
                <a:cubicBezTo>
                  <a:pt x="14316" y="18790"/>
                  <a:pt x="14275" y="18784"/>
                  <a:pt x="14256" y="18770"/>
                </a:cubicBezTo>
                <a:cubicBezTo>
                  <a:pt x="14237" y="18756"/>
                  <a:pt x="14249" y="18739"/>
                  <a:pt x="14280" y="18730"/>
                </a:cubicBezTo>
                <a:close/>
              </a:path>
            </a:pathLst>
          </a:cu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732" name="IMG_2423.jpeg" descr="IMG_2423.jpeg"/>
          <p:cNvPicPr>
            <a:picLocks noChangeAspect="1"/>
          </p:cNvPicPr>
          <p:nvPr/>
        </p:nvPicPr>
        <p:blipFill>
          <a:blip r:embed="rId2">
            <a:extLst/>
          </a:blip>
          <a:srcRect l="0" t="9033" r="0" b="15988"/>
          <a:stretch>
            <a:fillRect/>
          </a:stretch>
        </p:blipFill>
        <p:spPr>
          <a:xfrm>
            <a:off x="3291" y="3479"/>
            <a:ext cx="9137417" cy="6851042"/>
          </a:xfrm>
          <a:prstGeom prst="rect">
            <a:avLst/>
          </a:prstGeom>
          <a:ln w="12700">
            <a:miter lim="400000"/>
          </a:ln>
        </p:spPr>
      </p:pic>
      <p:sp>
        <p:nvSpPr>
          <p:cNvPr id="733" name="Rectangle"/>
          <p:cNvSpPr/>
          <p:nvPr/>
        </p:nvSpPr>
        <p:spPr>
          <a:xfrm>
            <a:off x="1230553" y="1597344"/>
            <a:ext cx="3969342" cy="4816811"/>
          </a:xfrm>
          <a:prstGeom prst="rect">
            <a:avLst/>
          </a:prstGeom>
          <a:solidFill>
            <a:srgbClr val="FFFFFF">
              <a:alpha val="72558"/>
            </a:srgbClr>
          </a:solidFill>
          <a:ln w="25400">
            <a:solidFill>
              <a:schemeClr val="accent2">
                <a:lumOff val="16690"/>
                <a:alpha val="72558"/>
              </a:schemeClr>
            </a:solidFill>
          </a:ln>
        </p:spPr>
        <p:txBody>
          <a:bodyPr lIns="46037" tIns="46037" rIns="46037" bIns="46037"/>
          <a:lstStyle/>
          <a:p>
            <a:pPr>
              <a:buClrTx/>
              <a:buSzTx/>
              <a:buNone/>
              <a:defRPr>
                <a:solidFill>
                  <a:schemeClr val="accent2">
                    <a:lumOff val="16690"/>
                  </a:schemeClr>
                </a:solidFill>
              </a:defRPr>
            </a:pPr>
          </a:p>
        </p:txBody>
      </p:sp>
      <p:sp>
        <p:nvSpPr>
          <p:cNvPr id="734" name="La qualification VFR de nuit…"/>
          <p:cNvSpPr txBox="1"/>
          <p:nvPr>
            <p:ph type="title" idx="4294967295"/>
          </p:nvPr>
        </p:nvSpPr>
        <p:spPr>
          <a:xfrm>
            <a:off x="1545920" y="2035856"/>
            <a:ext cx="3585421" cy="4207620"/>
          </a:xfrm>
          <a:prstGeom prst="rect">
            <a:avLst/>
          </a:prstGeom>
        </p:spPr>
        <p:txBody>
          <a:bodyPr>
            <a:normAutofit fontScale="100000" lnSpcReduction="0"/>
          </a:bodyPr>
          <a:lstStyle/>
          <a:p>
            <a:pPr defTabSz="722376">
              <a:defRPr sz="1896"/>
            </a:pPr>
            <a:r>
              <a:t>La qualification VFR de nuit </a:t>
            </a:r>
          </a:p>
          <a:p>
            <a:pPr defTabSz="722376">
              <a:defRPr sz="1896"/>
            </a:pPr>
          </a:p>
          <a:p>
            <a:pPr defTabSz="722376">
              <a:defRPr sz="1896"/>
            </a:pPr>
            <a:r>
              <a:t>La nuit</a:t>
            </a:r>
          </a:p>
          <a:p>
            <a:pPr defTabSz="722376">
              <a:defRPr sz="1896"/>
            </a:pPr>
          </a:p>
          <a:p>
            <a:pPr defTabSz="722376">
              <a:defRPr sz="1896"/>
            </a:pPr>
            <a:r>
              <a:t>Equipement pour le vol de nuit</a:t>
            </a:r>
          </a:p>
          <a:p>
            <a:pPr defTabSz="722376">
              <a:defRPr sz="1896"/>
            </a:pPr>
          </a:p>
          <a:p>
            <a:pPr defTabSz="722376">
              <a:defRPr sz="1896"/>
            </a:pPr>
            <a:r>
              <a:t>Type de nuit</a:t>
            </a:r>
          </a:p>
          <a:p>
            <a:pPr defTabSz="722376">
              <a:defRPr sz="1896"/>
            </a:pPr>
          </a:p>
          <a:p>
            <a:pPr defTabSz="722376">
              <a:defRPr sz="1896"/>
            </a:pPr>
            <a:r>
              <a:t>Balisage de nuit</a:t>
            </a:r>
          </a:p>
          <a:p>
            <a:pPr defTabSz="722376">
              <a:defRPr sz="1896"/>
            </a:pPr>
          </a:p>
          <a:p>
            <a:pPr defTabSz="722376">
              <a:defRPr sz="1896"/>
            </a:pPr>
            <a:r>
              <a:rPr b="1">
                <a:solidFill>
                  <a:srgbClr val="FF37C4"/>
                </a:solidFill>
                <a:latin typeface="+mn-lt"/>
                <a:ea typeface="+mn-ea"/>
                <a:cs typeface="+mn-cs"/>
                <a:sym typeface="Arial"/>
              </a:rPr>
              <a:t>Le pilotage en VDN</a:t>
            </a:r>
            <a:br>
              <a:rPr i="1"/>
            </a:br>
            <a:br>
              <a:rPr i="1"/>
            </a:br>
            <a:r>
              <a:rPr i="1"/>
              <a:t>Réglementation</a:t>
            </a:r>
            <a:br>
              <a:rPr i="1"/>
            </a:br>
            <a:br>
              <a:rPr i="1"/>
            </a:br>
            <a:r>
              <a:rPr i="1"/>
              <a:t>Météo nocturne</a:t>
            </a:r>
          </a:p>
        </p:txBody>
      </p:sp>
      <p:sp>
        <p:nvSpPr>
          <p:cNvPr id="735" name="VOL DE NUIT (VDN)"/>
          <p:cNvSpPr txBox="1"/>
          <p:nvPr/>
        </p:nvSpPr>
        <p:spPr>
          <a:xfrm>
            <a:off x="533400" y="553232"/>
            <a:ext cx="8077200"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3600">
                <a:solidFill>
                  <a:srgbClr val="FFFFFF"/>
                </a:solidFill>
                <a:effectLst>
                  <a:outerShdw sx="100000" sy="100000" kx="0" ky="0" algn="b" rotWithShape="0" blurRad="12700" dist="63500" dir="8460000">
                    <a:srgbClr val="000000"/>
                  </a:outerShdw>
                </a:effectLst>
                <a:latin typeface="Franklin Gothic Book"/>
                <a:ea typeface="Franklin Gothic Book"/>
                <a:cs typeface="Franklin Gothic Book"/>
                <a:sym typeface="Franklin Gothic Book"/>
              </a:defRPr>
            </a:lvl1pPr>
          </a:lstStyle>
          <a:p>
            <a:pPr/>
            <a:r>
              <a:t>VOL DE NUIT (VDN)</a:t>
            </a:r>
          </a:p>
        </p:txBody>
      </p:sp>
      <p:sp>
        <p:nvSpPr>
          <p:cNvPr id="73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733"/>
                                        </p:tgtEl>
                                        <p:attrNameLst>
                                          <p:attrName>style.visibility</p:attrName>
                                        </p:attrNameLst>
                                      </p:cBhvr>
                                      <p:to>
                                        <p:strVal val="visible"/>
                                      </p:to>
                                    </p:set>
                                    <p:anim calcmode="lin" valueType="num">
                                      <p:cBhvr>
                                        <p:cTn id="7" dur="500" fill="hold"/>
                                        <p:tgtEl>
                                          <p:spTgt spid="733"/>
                                        </p:tgtEl>
                                        <p:attrNameLst>
                                          <p:attrName>ppt_x</p:attrName>
                                        </p:attrNameLst>
                                      </p:cBhvr>
                                      <p:tavLst>
                                        <p:tav tm="0">
                                          <p:val>
                                            <p:strVal val="0-#ppt_w/2"/>
                                          </p:val>
                                        </p:tav>
                                        <p:tav tm="100000">
                                          <p:val>
                                            <p:strVal val="#ppt_x"/>
                                          </p:val>
                                        </p:tav>
                                      </p:tavLst>
                                    </p:anim>
                                    <p:anim calcmode="lin" valueType="num">
                                      <p:cBhvr>
                                        <p:cTn id="8" dur="500" fill="hold"/>
                                        <p:tgtEl>
                                          <p:spTgt spid="7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wd" backwards="0">
                                    <p:tmAbs val="0"/>
                                  </p:iterate>
                                  <p:childTnLst>
                                    <p:set>
                                      <p:cBhvr>
                                        <p:cTn id="11" fill="hold"/>
                                        <p:tgtEl>
                                          <p:spTgt spid="734"/>
                                        </p:tgtEl>
                                        <p:attrNameLst>
                                          <p:attrName>style.visibility</p:attrName>
                                        </p:attrNameLst>
                                      </p:cBhvr>
                                      <p:to>
                                        <p:strVal val="visible"/>
                                      </p:to>
                                    </p:set>
                                    <p:anim calcmode="lin" valueType="num">
                                      <p:cBhvr>
                                        <p:cTn id="12" dur="1500" fill="hold"/>
                                        <p:tgtEl>
                                          <p:spTgt spid="734"/>
                                        </p:tgtEl>
                                        <p:attrNameLst>
                                          <p:attrName>ppt_x</p:attrName>
                                        </p:attrNameLst>
                                      </p:cBhvr>
                                      <p:tavLst>
                                        <p:tav tm="0">
                                          <p:val>
                                            <p:strVal val="0-#ppt_w/2"/>
                                          </p:val>
                                        </p:tav>
                                        <p:tav tm="100000">
                                          <p:val>
                                            <p:strVal val="#ppt_x"/>
                                          </p:val>
                                        </p:tav>
                                      </p:tavLst>
                                    </p:anim>
                                    <p:anim calcmode="lin" valueType="num">
                                      <p:cBhvr>
                                        <p:cTn id="13" dur="1500" fill="hold"/>
                                        <p:tgtEl>
                                          <p:spTgt spid="73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0" presetID="1" grpId="3" fill="hold">
                                  <p:stCondLst>
                                    <p:cond delay="0"/>
                                  </p:stCondLst>
                                  <p:iterate type="el" backwards="0">
                                    <p:tmAbs val="0"/>
                                  </p:iterate>
                                  <p:childTnLst>
                                    <p:set>
                                      <p:cBhvr>
                                        <p:cTn id="16" fill="hold"/>
                                        <p:tgtEl>
                                          <p:spTgt spid="7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4" grpId="2"/>
      <p:bldP build="whole" bldLvl="1" animBg="1" rev="0" advAuto="0" spid="736" grpId="3"/>
      <p:bldP build="whole" bldLvl="1" animBg="1" rev="0" advAuto="0" spid="733"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90" name="IMG_2423.jpeg" descr="IMG_2423.jpeg"/>
          <p:cNvPicPr>
            <a:picLocks noChangeAspect="1"/>
          </p:cNvPicPr>
          <p:nvPr/>
        </p:nvPicPr>
        <p:blipFill>
          <a:blip r:embed="rId2">
            <a:extLst/>
          </a:blip>
          <a:srcRect l="0" t="9033" r="0" b="15988"/>
          <a:stretch>
            <a:fillRect/>
          </a:stretch>
        </p:blipFill>
        <p:spPr>
          <a:xfrm>
            <a:off x="3291" y="3479"/>
            <a:ext cx="9137417" cy="6851042"/>
          </a:xfrm>
          <a:prstGeom prst="rect">
            <a:avLst/>
          </a:prstGeom>
          <a:ln w="12700">
            <a:miter lim="400000"/>
          </a:ln>
        </p:spPr>
      </p:pic>
      <p:sp>
        <p:nvSpPr>
          <p:cNvPr id="91" name="VOL DE NUIT (VDN)"/>
          <p:cNvSpPr txBox="1"/>
          <p:nvPr/>
        </p:nvSpPr>
        <p:spPr>
          <a:xfrm>
            <a:off x="533400" y="553232"/>
            <a:ext cx="8077200" cy="685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0"/>
              </a:spcBef>
              <a:buClrTx/>
              <a:buSzTx/>
              <a:buNone/>
              <a:defRPr sz="3600">
                <a:solidFill>
                  <a:srgbClr val="FFFFFF"/>
                </a:solidFill>
                <a:effectLst>
                  <a:outerShdw sx="100000" sy="100000" kx="0" ky="0" algn="b" rotWithShape="0" blurRad="12700" dist="63500" dir="8460000">
                    <a:srgbClr val="000000"/>
                  </a:outerShdw>
                </a:effectLst>
                <a:latin typeface="Franklin Gothic Book"/>
                <a:ea typeface="Franklin Gothic Book"/>
                <a:cs typeface="Franklin Gothic Book"/>
                <a:sym typeface="Franklin Gothic Book"/>
              </a:defRPr>
            </a:lvl1pPr>
          </a:lstStyle>
          <a:p>
            <a:pPr/>
            <a:r>
              <a:t>VOL DE NUIT (VDN)</a:t>
            </a:r>
          </a:p>
        </p:txBody>
      </p:sp>
      <p:sp>
        <p:nvSpPr>
          <p:cNvPr id="92" name="Rectangle"/>
          <p:cNvSpPr/>
          <p:nvPr/>
        </p:nvSpPr>
        <p:spPr>
          <a:xfrm>
            <a:off x="1230553" y="1597344"/>
            <a:ext cx="3969342" cy="4816811"/>
          </a:xfrm>
          <a:prstGeom prst="rect">
            <a:avLst/>
          </a:prstGeom>
          <a:solidFill>
            <a:srgbClr val="FFFFFF">
              <a:alpha val="72558"/>
            </a:srgbClr>
          </a:solidFill>
          <a:ln w="25400">
            <a:solidFill>
              <a:schemeClr val="accent2">
                <a:lumOff val="16690"/>
                <a:alpha val="72558"/>
              </a:schemeClr>
            </a:solidFill>
          </a:ln>
        </p:spPr>
        <p:txBody>
          <a:bodyPr lIns="46037" tIns="46037" rIns="46037" bIns="46037"/>
          <a:lstStyle/>
          <a:p>
            <a:pPr>
              <a:buClrTx/>
              <a:buSzTx/>
              <a:buNone/>
            </a:pPr>
          </a:p>
        </p:txBody>
      </p:sp>
      <p:sp>
        <p:nvSpPr>
          <p:cNvPr id="93" name="La qualification VFR de nuit  La nuit  Equipements pour le vol de nuit  Type de nuit  Balisage de nuit  Le pilotage en VDN  Réglementation  Météo nocturne"/>
          <p:cNvSpPr txBox="1"/>
          <p:nvPr>
            <p:ph type="title" idx="4294967295"/>
          </p:nvPr>
        </p:nvSpPr>
        <p:spPr>
          <a:xfrm>
            <a:off x="1545920" y="2035856"/>
            <a:ext cx="3578690" cy="4207620"/>
          </a:xfrm>
          <a:prstGeom prst="rect">
            <a:avLst/>
          </a:prstGeom>
        </p:spPr>
        <p:txBody>
          <a:bodyPr>
            <a:normAutofit fontScale="100000" lnSpcReduction="0"/>
          </a:bodyPr>
          <a:lstStyle/>
          <a:p>
            <a:pPr defTabSz="722376">
              <a:defRPr sz="1896"/>
            </a:pPr>
            <a:r>
              <a:rPr b="1">
                <a:solidFill>
                  <a:srgbClr val="FF37C4"/>
                </a:solidFill>
                <a:latin typeface="+mn-lt"/>
                <a:ea typeface="+mn-ea"/>
                <a:cs typeface="+mn-cs"/>
                <a:sym typeface="Arial"/>
              </a:rPr>
              <a:t>La qualification VFR de nuit</a:t>
            </a:r>
            <a:br/>
            <a:br/>
            <a:r>
              <a:rPr i="1"/>
              <a:t>La nuit</a:t>
            </a:r>
            <a:br>
              <a:rPr i="1"/>
            </a:br>
            <a:br>
              <a:rPr i="1"/>
            </a:br>
            <a:r>
              <a:rPr i="1"/>
              <a:t>Equipements pour le vol de nuit</a:t>
            </a:r>
            <a:br>
              <a:rPr i="1"/>
            </a:br>
            <a:br>
              <a:rPr i="1"/>
            </a:br>
            <a:r>
              <a:rPr i="1"/>
              <a:t>Type de nuit</a:t>
            </a:r>
            <a:br>
              <a:rPr i="1"/>
            </a:br>
            <a:br>
              <a:rPr i="1"/>
            </a:br>
            <a:r>
              <a:rPr i="1"/>
              <a:t>Balisage de nuit</a:t>
            </a:r>
            <a:br>
              <a:rPr i="1"/>
            </a:br>
            <a:br>
              <a:rPr i="1"/>
            </a:br>
            <a:r>
              <a:rPr i="1"/>
              <a:t>Le pilotage en VDN</a:t>
            </a:r>
            <a:br>
              <a:rPr i="1"/>
            </a:br>
            <a:br>
              <a:rPr i="1"/>
            </a:br>
            <a:r>
              <a:rPr i="1"/>
              <a:t>Réglementation</a:t>
            </a:r>
            <a:br>
              <a:rPr i="1"/>
            </a:br>
            <a:br>
              <a:rPr i="1"/>
            </a:br>
            <a:r>
              <a:rPr i="1"/>
              <a:t>Météo nocturne</a:t>
            </a:r>
          </a:p>
        </p:txBody>
      </p:sp>
      <p:sp>
        <p:nvSpPr>
          <p:cNvPr id="9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92"/>
                                        </p:tgtEl>
                                        <p:attrNameLst>
                                          <p:attrName>style.visibility</p:attrName>
                                        </p:attrNameLst>
                                      </p:cBhvr>
                                      <p:to>
                                        <p:strVal val="visible"/>
                                      </p:to>
                                    </p:set>
                                    <p:anim calcmode="lin" valueType="num">
                                      <p:cBhvr>
                                        <p:cTn id="7" dur="500" fill="hold"/>
                                        <p:tgtEl>
                                          <p:spTgt spid="92"/>
                                        </p:tgtEl>
                                        <p:attrNameLst>
                                          <p:attrName>ppt_x</p:attrName>
                                        </p:attrNameLst>
                                      </p:cBhvr>
                                      <p:tavLst>
                                        <p:tav tm="0">
                                          <p:val>
                                            <p:strVal val="0-#ppt_w/2"/>
                                          </p:val>
                                        </p:tav>
                                        <p:tav tm="100000">
                                          <p:val>
                                            <p:strVal val="#ppt_x"/>
                                          </p:val>
                                        </p:tav>
                                      </p:tavLst>
                                    </p:anim>
                                    <p:anim calcmode="lin" valueType="num">
                                      <p:cBhvr>
                                        <p:cTn id="8" dur="500" fill="hold"/>
                                        <p:tgtEl>
                                          <p:spTgt spid="9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wd" backwards="0">
                                    <p:tmAbs val="0"/>
                                  </p:iterate>
                                  <p:childTnLst>
                                    <p:set>
                                      <p:cBhvr>
                                        <p:cTn id="11" fill="hold"/>
                                        <p:tgtEl>
                                          <p:spTgt spid="93"/>
                                        </p:tgtEl>
                                        <p:attrNameLst>
                                          <p:attrName>style.visibility</p:attrName>
                                        </p:attrNameLst>
                                      </p:cBhvr>
                                      <p:to>
                                        <p:strVal val="visible"/>
                                      </p:to>
                                    </p:set>
                                    <p:anim calcmode="lin" valueType="num">
                                      <p:cBhvr>
                                        <p:cTn id="12" dur="1500" fill="hold"/>
                                        <p:tgtEl>
                                          <p:spTgt spid="93"/>
                                        </p:tgtEl>
                                        <p:attrNameLst>
                                          <p:attrName>ppt_x</p:attrName>
                                        </p:attrNameLst>
                                      </p:cBhvr>
                                      <p:tavLst>
                                        <p:tav tm="0">
                                          <p:val>
                                            <p:strVal val="0-#ppt_w/2"/>
                                          </p:val>
                                        </p:tav>
                                        <p:tav tm="100000">
                                          <p:val>
                                            <p:strVal val="#ppt_x"/>
                                          </p:val>
                                        </p:tav>
                                      </p:tavLst>
                                    </p:anim>
                                    <p:anim calcmode="lin" valueType="num">
                                      <p:cBhvr>
                                        <p:cTn id="13" dur="1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0" presetID="1" grpId="3" fill="hold">
                                  <p:stCondLst>
                                    <p:cond delay="0"/>
                                  </p:stCondLst>
                                  <p:iterate type="el" backwards="0">
                                    <p:tmAbs val="0"/>
                                  </p:iterate>
                                  <p:childTnLst>
                                    <p:set>
                                      <p:cBhvr>
                                        <p:cTn id="16" fill="hold"/>
                                        <p:tgtEl>
                                          <p:spTgt spid="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 grpId="2"/>
      <p:bldP build="whole" bldLvl="1" animBg="1" rev="0" advAuto="0" spid="94" grpId="3"/>
      <p:bldP build="whole" bldLvl="1" animBg="1" rev="0" advAuto="0" spid="92" grpId="1"/>
    </p:bldLst>
  </p:timing>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Le pilotage en VDN"/>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Le pilotage en VDN</a:t>
            </a:r>
          </a:p>
        </p:txBody>
      </p:sp>
      <p:sp>
        <p:nvSpPr>
          <p:cNvPr id="739" name="Facteurs Humains…"/>
          <p:cNvSpPr txBox="1"/>
          <p:nvPr/>
        </p:nvSpPr>
        <p:spPr>
          <a:xfrm>
            <a:off x="457200" y="1600200"/>
            <a:ext cx="7467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3000">
                <a:solidFill>
                  <a:srgbClr val="FFFFFF"/>
                </a:solidFill>
              </a:defRPr>
            </a:pPr>
            <a:r>
              <a:t>Facteurs Humains</a:t>
            </a:r>
          </a:p>
          <a:p>
            <a:pPr marL="419100" indent="-382587">
              <a:spcBef>
                <a:spcPts val="700"/>
              </a:spcBef>
              <a:buClr>
                <a:schemeClr val="accent2">
                  <a:lumOff val="16690"/>
                </a:schemeClr>
              </a:buClr>
              <a:buSzPct val="80000"/>
              <a:buChar char="⦿"/>
              <a:defRPr sz="3000">
                <a:solidFill>
                  <a:srgbClr val="FFFFFF"/>
                </a:solidFill>
              </a:defRPr>
            </a:pPr>
            <a:r>
              <a:t>Le vol de nuit aux instruments</a:t>
            </a:r>
          </a:p>
          <a:p>
            <a:pPr marL="419100" indent="-382587">
              <a:spcBef>
                <a:spcPts val="700"/>
              </a:spcBef>
              <a:buClr>
                <a:schemeClr val="accent2">
                  <a:lumOff val="16690"/>
                </a:schemeClr>
              </a:buClr>
              <a:buSzPct val="80000"/>
              <a:buChar char="⦿"/>
              <a:defRPr sz="3000">
                <a:solidFill>
                  <a:srgbClr val="FFFFFF"/>
                </a:solidFill>
              </a:defRPr>
            </a:pPr>
            <a:r>
              <a:t>Exécution du vol de nuit</a:t>
            </a:r>
          </a:p>
        </p:txBody>
      </p:sp>
      <p:sp>
        <p:nvSpPr>
          <p:cNvPr id="740"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738"/>
                                        </p:tgtEl>
                                        <p:attrNameLst>
                                          <p:attrName>style.visibility</p:attrName>
                                        </p:attrNameLst>
                                      </p:cBhvr>
                                      <p:to>
                                        <p:strVal val="visible"/>
                                      </p:to>
                                    </p:set>
                                    <p:animEffect filter="blinds(horizontal)" transition="in">
                                      <p:cBhvr>
                                        <p:cTn id="7" dur="500"/>
                                        <p:tgtEl>
                                          <p:spTgt spid="738"/>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739">
                                            <p:bg/>
                                          </p:spTgt>
                                        </p:tgtEl>
                                        <p:attrNameLst>
                                          <p:attrName>style.visibility</p:attrName>
                                        </p:attrNameLst>
                                      </p:cBhvr>
                                      <p:to>
                                        <p:strVal val="visible"/>
                                      </p:to>
                                    </p:set>
                                    <p:animEffect filter="blinds(horizontal)" transition="in">
                                      <p:cBhvr>
                                        <p:cTn id="11" dur="500"/>
                                        <p:tgtEl>
                                          <p:spTgt spid="739">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739">
                                            <p:txEl>
                                              <p:pRg st="0" end="0"/>
                                            </p:txEl>
                                          </p:spTgt>
                                        </p:tgtEl>
                                        <p:attrNameLst>
                                          <p:attrName>style.visibility</p:attrName>
                                        </p:attrNameLst>
                                      </p:cBhvr>
                                      <p:to>
                                        <p:strVal val="visible"/>
                                      </p:to>
                                    </p:set>
                                    <p:animEffect filter="blinds(horizontal)" transition="in">
                                      <p:cBhvr>
                                        <p:cTn id="14" dur="500"/>
                                        <p:tgtEl>
                                          <p:spTgt spid="739">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0"/>
                                  </p:stCondLst>
                                  <p:iterate type="el" backwards="0">
                                    <p:tmAbs val="0"/>
                                  </p:iterate>
                                  <p:childTnLst>
                                    <p:set>
                                      <p:cBhvr>
                                        <p:cTn id="17" fill="hold"/>
                                        <p:tgtEl>
                                          <p:spTgt spid="739">
                                            <p:txEl>
                                              <p:pRg st="1" end="1"/>
                                            </p:txEl>
                                          </p:spTgt>
                                        </p:tgtEl>
                                        <p:attrNameLst>
                                          <p:attrName>style.visibility</p:attrName>
                                        </p:attrNameLst>
                                      </p:cBhvr>
                                      <p:to>
                                        <p:strVal val="visible"/>
                                      </p:to>
                                    </p:set>
                                    <p:animEffect filter="blinds(horizontal)" transition="in">
                                      <p:cBhvr>
                                        <p:cTn id="18" dur="500"/>
                                        <p:tgtEl>
                                          <p:spTgt spid="739">
                                            <p:txEl>
                                              <p:pRg st="1" end="1"/>
                                            </p:txEl>
                                          </p:spTgt>
                                        </p:tgtEl>
                                      </p:cBhvr>
                                    </p:animEffect>
                                  </p:childTnLst>
                                </p:cTn>
                              </p:par>
                            </p:childTnLst>
                          </p:cTn>
                        </p:par>
                        <p:par>
                          <p:cTn id="19" fill="hold">
                            <p:stCondLst>
                              <p:cond delay="2500"/>
                            </p:stCondLst>
                            <p:childTnLst>
                              <p:par>
                                <p:cTn id="20" presetClass="entr" nodeType="afterEffect" presetSubtype="10" presetID="3" grpId="2" fill="hold">
                                  <p:stCondLst>
                                    <p:cond delay="0"/>
                                  </p:stCondLst>
                                  <p:iterate type="el" backwards="0">
                                    <p:tmAbs val="0"/>
                                  </p:iterate>
                                  <p:childTnLst>
                                    <p:set>
                                      <p:cBhvr>
                                        <p:cTn id="21" fill="hold"/>
                                        <p:tgtEl>
                                          <p:spTgt spid="739">
                                            <p:txEl>
                                              <p:pRg st="2" end="2"/>
                                            </p:txEl>
                                          </p:spTgt>
                                        </p:tgtEl>
                                        <p:attrNameLst>
                                          <p:attrName>style.visibility</p:attrName>
                                        </p:attrNameLst>
                                      </p:cBhvr>
                                      <p:to>
                                        <p:strVal val="visible"/>
                                      </p:to>
                                    </p:set>
                                    <p:animEffect filter="blinds(horizontal)" transition="in">
                                      <p:cBhvr>
                                        <p:cTn id="22" dur="500"/>
                                        <p:tgtEl>
                                          <p:spTgt spid="739">
                                            <p:txEl>
                                              <p:pRg st="2" end="2"/>
                                            </p:txEl>
                                          </p:spTgt>
                                        </p:tgtEl>
                                      </p:cBhvr>
                                    </p:animEffect>
                                  </p:childTnLst>
                                </p:cTn>
                              </p:par>
                            </p:childTnLst>
                          </p:cTn>
                        </p:par>
                        <p:par>
                          <p:cTn id="23" fill="hold">
                            <p:stCondLst>
                              <p:cond delay="3000"/>
                            </p:stCondLst>
                            <p:childTnLst>
                              <p:par>
                                <p:cTn id="24" presetClass="entr" nodeType="afterEffect" presetSubtype="0" presetID="1" grpId="3" fill="hold">
                                  <p:stCondLst>
                                    <p:cond delay="0"/>
                                  </p:stCondLst>
                                  <p:iterate type="el" backwards="0">
                                    <p:tmAbs val="0"/>
                                  </p:iterate>
                                  <p:childTnLst>
                                    <p:set>
                                      <p:cBhvr>
                                        <p:cTn id="25" fill="hold"/>
                                        <p:tgtEl>
                                          <p:spTgt spid="7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39" grpId="2"/>
      <p:bldP build="whole" bldLvl="1" animBg="1" rev="0" advAuto="0" spid="738" grpId="1"/>
      <p:bldP build="whole" bldLvl="1" animBg="1" rev="0" advAuto="0" spid="740" grpId="3"/>
    </p:bld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La vision (diurne, nocturn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 vision (diurne, nocturne)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Aberrations visuelles</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 désorientation spatiale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Sommeil et fatigue</a:t>
            </a:r>
          </a:p>
        </p:txBody>
      </p:sp>
      <p:sp>
        <p:nvSpPr>
          <p:cNvPr id="743" name="Facteurs Humains"/>
          <p:cNvSpPr txBox="1"/>
          <p:nvPr/>
        </p:nvSpPr>
        <p:spPr>
          <a:xfrm>
            <a:off x="533400" y="558800"/>
            <a:ext cx="8077200" cy="685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0"/>
              </a:spcBef>
              <a:buClrTx/>
              <a:buSzTx/>
              <a:buNone/>
              <a:defRPr sz="3600">
                <a:solidFill>
                  <a:srgbClr val="FFFFFF"/>
                </a:solidFill>
                <a:latin typeface="Franklin Gothic Book"/>
                <a:ea typeface="Franklin Gothic Book"/>
                <a:cs typeface="Franklin Gothic Book"/>
                <a:sym typeface="Franklin Gothic Book"/>
              </a:defRPr>
            </a:lvl1pPr>
          </a:lstStyle>
          <a:p>
            <a:pPr/>
            <a:r>
              <a:t>Facteurs Humains</a:t>
            </a:r>
          </a:p>
        </p:txBody>
      </p:sp>
      <p:sp>
        <p:nvSpPr>
          <p:cNvPr id="744"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743"/>
                                        </p:tgtEl>
                                        <p:attrNameLst>
                                          <p:attrName>style.visibility</p:attrName>
                                        </p:attrNameLst>
                                      </p:cBhvr>
                                      <p:to>
                                        <p:strVal val="visible"/>
                                      </p:to>
                                    </p:set>
                                    <p:animEffect filter="blinds(horizontal)" transition="in">
                                      <p:cBhvr>
                                        <p:cTn id="7" dur="500"/>
                                        <p:tgtEl>
                                          <p:spTgt spid="743"/>
                                        </p:tgtEl>
                                      </p:cBhvr>
                                    </p:animEffect>
                                  </p:childTnLst>
                                </p:cTn>
                              </p:par>
                            </p:childTnLst>
                          </p:cTn>
                        </p:par>
                        <p:par>
                          <p:cTn id="8" fill="hold">
                            <p:stCondLst>
                              <p:cond delay="1000"/>
                            </p:stCondLst>
                            <p:childTnLst>
                              <p:par>
                                <p:cTn id="9" presetClass="entr" nodeType="afterEffect" presetSubtype="10" presetID="3" grpId="2" fill="hold">
                                  <p:stCondLst>
                                    <p:cond delay="500"/>
                                  </p:stCondLst>
                                  <p:iterate type="el" backwards="0">
                                    <p:tmAbs val="0"/>
                                  </p:iterate>
                                  <p:childTnLst>
                                    <p:set>
                                      <p:cBhvr>
                                        <p:cTn id="10" fill="hold"/>
                                        <p:tgtEl>
                                          <p:spTgt spid="742">
                                            <p:bg/>
                                          </p:spTgt>
                                        </p:tgtEl>
                                        <p:attrNameLst>
                                          <p:attrName>style.visibility</p:attrName>
                                        </p:attrNameLst>
                                      </p:cBhvr>
                                      <p:to>
                                        <p:strVal val="visible"/>
                                      </p:to>
                                    </p:set>
                                    <p:animEffect filter="blinds(horizontal)" transition="in">
                                      <p:cBhvr>
                                        <p:cTn id="11" dur="500"/>
                                        <p:tgtEl>
                                          <p:spTgt spid="742">
                                            <p:bg/>
                                          </p:spTgt>
                                        </p:tgtEl>
                                      </p:cBhvr>
                                    </p:animEffect>
                                  </p:childTnLst>
                                </p:cTn>
                              </p:par>
                              <p:par>
                                <p:cTn id="12" presetClass="entr" nodeType="withEffect" presetSubtype="10" presetID="3" grpId="2" fill="hold">
                                  <p:stCondLst>
                                    <p:cond delay="500"/>
                                  </p:stCondLst>
                                  <p:iterate type="el" backwards="0">
                                    <p:tmAbs val="0"/>
                                  </p:iterate>
                                  <p:childTnLst>
                                    <p:set>
                                      <p:cBhvr>
                                        <p:cTn id="13" fill="hold"/>
                                        <p:tgtEl>
                                          <p:spTgt spid="742">
                                            <p:txEl>
                                              <p:pRg st="0" end="0"/>
                                            </p:txEl>
                                          </p:spTgt>
                                        </p:tgtEl>
                                        <p:attrNameLst>
                                          <p:attrName>style.visibility</p:attrName>
                                        </p:attrNameLst>
                                      </p:cBhvr>
                                      <p:to>
                                        <p:strVal val="visible"/>
                                      </p:to>
                                    </p:set>
                                    <p:animEffect filter="blinds(horizontal)" transition="in">
                                      <p:cBhvr>
                                        <p:cTn id="14" dur="500"/>
                                        <p:tgtEl>
                                          <p:spTgt spid="742">
                                            <p:txEl>
                                              <p:pRg st="0" end="0"/>
                                            </p:txEl>
                                          </p:spTgt>
                                        </p:tgtEl>
                                      </p:cBhvr>
                                    </p:animEffect>
                                  </p:childTnLst>
                                </p:cTn>
                              </p:par>
                            </p:childTnLst>
                          </p:cTn>
                        </p:par>
                        <p:par>
                          <p:cTn id="15" fill="hold">
                            <p:stCondLst>
                              <p:cond delay="2000"/>
                            </p:stCondLst>
                            <p:childTnLst>
                              <p:par>
                                <p:cTn id="16" presetClass="entr" nodeType="afterEffect" presetSubtype="10" presetID="3" grpId="2" fill="hold">
                                  <p:stCondLst>
                                    <p:cond delay="500"/>
                                  </p:stCondLst>
                                  <p:iterate type="el" backwards="0">
                                    <p:tmAbs val="0"/>
                                  </p:iterate>
                                  <p:childTnLst>
                                    <p:set>
                                      <p:cBhvr>
                                        <p:cTn id="17" fill="hold"/>
                                        <p:tgtEl>
                                          <p:spTgt spid="742">
                                            <p:txEl>
                                              <p:pRg st="1" end="1"/>
                                            </p:txEl>
                                          </p:spTgt>
                                        </p:tgtEl>
                                        <p:attrNameLst>
                                          <p:attrName>style.visibility</p:attrName>
                                        </p:attrNameLst>
                                      </p:cBhvr>
                                      <p:to>
                                        <p:strVal val="visible"/>
                                      </p:to>
                                    </p:set>
                                    <p:animEffect filter="blinds(horizontal)" transition="in">
                                      <p:cBhvr>
                                        <p:cTn id="18" dur="500"/>
                                        <p:tgtEl>
                                          <p:spTgt spid="742">
                                            <p:txEl>
                                              <p:pRg st="1" end="1"/>
                                            </p:txEl>
                                          </p:spTgt>
                                        </p:tgtEl>
                                      </p:cBhvr>
                                    </p:animEffect>
                                  </p:childTnLst>
                                </p:cTn>
                              </p:par>
                            </p:childTnLst>
                          </p:cTn>
                        </p:par>
                        <p:par>
                          <p:cTn id="19" fill="hold">
                            <p:stCondLst>
                              <p:cond delay="3000"/>
                            </p:stCondLst>
                            <p:childTnLst>
                              <p:par>
                                <p:cTn id="20" presetClass="entr" nodeType="afterEffect" presetSubtype="10" presetID="3" grpId="2" fill="hold">
                                  <p:stCondLst>
                                    <p:cond delay="500"/>
                                  </p:stCondLst>
                                  <p:iterate type="el" backwards="0">
                                    <p:tmAbs val="0"/>
                                  </p:iterate>
                                  <p:childTnLst>
                                    <p:set>
                                      <p:cBhvr>
                                        <p:cTn id="21" fill="hold"/>
                                        <p:tgtEl>
                                          <p:spTgt spid="742">
                                            <p:txEl>
                                              <p:pRg st="2" end="2"/>
                                            </p:txEl>
                                          </p:spTgt>
                                        </p:tgtEl>
                                        <p:attrNameLst>
                                          <p:attrName>style.visibility</p:attrName>
                                        </p:attrNameLst>
                                      </p:cBhvr>
                                      <p:to>
                                        <p:strVal val="visible"/>
                                      </p:to>
                                    </p:set>
                                    <p:animEffect filter="blinds(horizontal)" transition="in">
                                      <p:cBhvr>
                                        <p:cTn id="22" dur="500"/>
                                        <p:tgtEl>
                                          <p:spTgt spid="742">
                                            <p:txEl>
                                              <p:pRg st="2" end="2"/>
                                            </p:txEl>
                                          </p:spTgt>
                                        </p:tgtEl>
                                      </p:cBhvr>
                                    </p:animEffect>
                                  </p:childTnLst>
                                </p:cTn>
                              </p:par>
                            </p:childTnLst>
                          </p:cTn>
                        </p:par>
                        <p:par>
                          <p:cTn id="23" fill="hold">
                            <p:stCondLst>
                              <p:cond delay="4000"/>
                            </p:stCondLst>
                            <p:childTnLst>
                              <p:par>
                                <p:cTn id="24" presetClass="entr" nodeType="afterEffect" presetSubtype="10" presetID="3" grpId="2" fill="hold">
                                  <p:stCondLst>
                                    <p:cond delay="500"/>
                                  </p:stCondLst>
                                  <p:iterate type="el" backwards="0">
                                    <p:tmAbs val="0"/>
                                  </p:iterate>
                                  <p:childTnLst>
                                    <p:set>
                                      <p:cBhvr>
                                        <p:cTn id="25" fill="hold"/>
                                        <p:tgtEl>
                                          <p:spTgt spid="742">
                                            <p:txEl>
                                              <p:pRg st="3" end="3"/>
                                            </p:txEl>
                                          </p:spTgt>
                                        </p:tgtEl>
                                        <p:attrNameLst>
                                          <p:attrName>style.visibility</p:attrName>
                                        </p:attrNameLst>
                                      </p:cBhvr>
                                      <p:to>
                                        <p:strVal val="visible"/>
                                      </p:to>
                                    </p:set>
                                    <p:animEffect filter="blinds(horizontal)" transition="in">
                                      <p:cBhvr>
                                        <p:cTn id="26" dur="500"/>
                                        <p:tgtEl>
                                          <p:spTgt spid="742">
                                            <p:txEl>
                                              <p:pRg st="3" end="3"/>
                                            </p:txEl>
                                          </p:spTgt>
                                        </p:tgtEl>
                                      </p:cBhvr>
                                    </p:animEffect>
                                  </p:childTnLst>
                                </p:cTn>
                              </p:par>
                            </p:childTnLst>
                          </p:cTn>
                        </p:par>
                        <p:par>
                          <p:cTn id="27" fill="hold">
                            <p:stCondLst>
                              <p:cond delay="5000"/>
                            </p:stCondLst>
                            <p:childTnLst>
                              <p:par>
                                <p:cTn id="28" presetClass="entr" nodeType="afterEffect" presetSubtype="0" presetID="1" grpId="3" fill="hold">
                                  <p:stCondLst>
                                    <p:cond delay="0"/>
                                  </p:stCondLst>
                                  <p:iterate type="el" backwards="0">
                                    <p:tmAbs val="0"/>
                                  </p:iterate>
                                  <p:childTnLst>
                                    <p:set>
                                      <p:cBhvr>
                                        <p:cTn id="29" fill="hold"/>
                                        <p:tgtEl>
                                          <p:spTgt spid="7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3" grpId="1"/>
      <p:bldP build="whole" bldLvl="1" animBg="1" rev="0" advAuto="0" spid="744" grpId="3"/>
      <p:bldP build="p" bldLvl="1" animBg="1" rev="0" advAuto="0" spid="742" grpId="2"/>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La vision (diurne, nocturn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vision (diurne, nocturne)</a:t>
            </a:r>
          </a:p>
        </p:txBody>
      </p:sp>
      <p:sp>
        <p:nvSpPr>
          <p:cNvPr id="74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7" grpId="1"/>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9" name="Bâtonnets-Cônes.png" descr="Bâtonnets-Cônes.png"/>
          <p:cNvPicPr>
            <a:picLocks noChangeAspect="1"/>
          </p:cNvPicPr>
          <p:nvPr/>
        </p:nvPicPr>
        <p:blipFill>
          <a:blip r:embed="rId2">
            <a:extLst/>
          </a:blip>
          <a:srcRect l="8325" t="1706" r="5144" b="6590"/>
          <a:stretch>
            <a:fillRect/>
          </a:stretch>
        </p:blipFill>
        <p:spPr>
          <a:xfrm>
            <a:off x="5442110" y="1747219"/>
            <a:ext cx="3138518" cy="2241551"/>
          </a:xfrm>
          <a:custGeom>
            <a:avLst/>
            <a:gdLst/>
            <a:ahLst/>
            <a:cxnLst>
              <a:cxn ang="0">
                <a:pos x="wd2" y="hd2"/>
              </a:cxn>
              <a:cxn ang="5400000">
                <a:pos x="wd2" y="hd2"/>
              </a:cxn>
              <a:cxn ang="10800000">
                <a:pos x="wd2" y="hd2"/>
              </a:cxn>
              <a:cxn ang="16200000">
                <a:pos x="wd2" y="hd2"/>
              </a:cxn>
            </a:cxnLst>
            <a:rect l="0" t="0" r="r" b="b"/>
            <a:pathLst>
              <a:path w="21591" h="21599" fill="norm" stroke="1" extrusionOk="0">
                <a:moveTo>
                  <a:pt x="11902" y="0"/>
                </a:moveTo>
                <a:cubicBezTo>
                  <a:pt x="11879" y="-1"/>
                  <a:pt x="11821" y="147"/>
                  <a:pt x="11299" y="1537"/>
                </a:cubicBezTo>
                <a:cubicBezTo>
                  <a:pt x="10906" y="2581"/>
                  <a:pt x="10900" y="2596"/>
                  <a:pt x="10843" y="2574"/>
                </a:cubicBezTo>
                <a:cubicBezTo>
                  <a:pt x="10799" y="2557"/>
                  <a:pt x="10693" y="2534"/>
                  <a:pt x="10368" y="2470"/>
                </a:cubicBezTo>
                <a:cubicBezTo>
                  <a:pt x="9951" y="2389"/>
                  <a:pt x="9729" y="2353"/>
                  <a:pt x="9426" y="2314"/>
                </a:cubicBezTo>
                <a:cubicBezTo>
                  <a:pt x="9245" y="2290"/>
                  <a:pt x="9019" y="2257"/>
                  <a:pt x="8923" y="2241"/>
                </a:cubicBezTo>
                <a:cubicBezTo>
                  <a:pt x="8827" y="2225"/>
                  <a:pt x="8500" y="2199"/>
                  <a:pt x="8194" y="2180"/>
                </a:cubicBezTo>
                <a:lnTo>
                  <a:pt x="7637" y="2145"/>
                </a:lnTo>
                <a:lnTo>
                  <a:pt x="7375" y="2359"/>
                </a:lnTo>
                <a:cubicBezTo>
                  <a:pt x="7230" y="2478"/>
                  <a:pt x="7080" y="2600"/>
                  <a:pt x="7042" y="2627"/>
                </a:cubicBezTo>
                <a:cubicBezTo>
                  <a:pt x="7004" y="2654"/>
                  <a:pt x="6979" y="2681"/>
                  <a:pt x="6985" y="2688"/>
                </a:cubicBezTo>
                <a:cubicBezTo>
                  <a:pt x="6990" y="2696"/>
                  <a:pt x="7097" y="2712"/>
                  <a:pt x="7225" y="2723"/>
                </a:cubicBezTo>
                <a:cubicBezTo>
                  <a:pt x="7353" y="2734"/>
                  <a:pt x="7460" y="2754"/>
                  <a:pt x="7460" y="2769"/>
                </a:cubicBezTo>
                <a:cubicBezTo>
                  <a:pt x="7460" y="2799"/>
                  <a:pt x="7203" y="3110"/>
                  <a:pt x="6922" y="3423"/>
                </a:cubicBezTo>
                <a:cubicBezTo>
                  <a:pt x="6818" y="3538"/>
                  <a:pt x="6734" y="3642"/>
                  <a:pt x="6734" y="3652"/>
                </a:cubicBezTo>
                <a:cubicBezTo>
                  <a:pt x="6732" y="3686"/>
                  <a:pt x="6952" y="3705"/>
                  <a:pt x="7337" y="3706"/>
                </a:cubicBezTo>
                <a:cubicBezTo>
                  <a:pt x="7743" y="3706"/>
                  <a:pt x="8056" y="3741"/>
                  <a:pt x="8090" y="3790"/>
                </a:cubicBezTo>
                <a:cubicBezTo>
                  <a:pt x="8104" y="3809"/>
                  <a:pt x="8064" y="3849"/>
                  <a:pt x="7970" y="3908"/>
                </a:cubicBezTo>
                <a:cubicBezTo>
                  <a:pt x="7447" y="4239"/>
                  <a:pt x="7174" y="4458"/>
                  <a:pt x="6805" y="4849"/>
                </a:cubicBezTo>
                <a:cubicBezTo>
                  <a:pt x="6543" y="5126"/>
                  <a:pt x="6150" y="5642"/>
                  <a:pt x="5882" y="6061"/>
                </a:cubicBezTo>
                <a:cubicBezTo>
                  <a:pt x="5296" y="6978"/>
                  <a:pt x="5057" y="7483"/>
                  <a:pt x="4724" y="8490"/>
                </a:cubicBezTo>
                <a:cubicBezTo>
                  <a:pt x="4539" y="9048"/>
                  <a:pt x="4353" y="10081"/>
                  <a:pt x="4315" y="10769"/>
                </a:cubicBezTo>
                <a:cubicBezTo>
                  <a:pt x="4304" y="10949"/>
                  <a:pt x="4288" y="11109"/>
                  <a:pt x="4276" y="11125"/>
                </a:cubicBezTo>
                <a:cubicBezTo>
                  <a:pt x="4255" y="11155"/>
                  <a:pt x="4265" y="11161"/>
                  <a:pt x="2485" y="10241"/>
                </a:cubicBezTo>
                <a:cubicBezTo>
                  <a:pt x="1946" y="9963"/>
                  <a:pt x="1501" y="9739"/>
                  <a:pt x="1497" y="9744"/>
                </a:cubicBezTo>
                <a:cubicBezTo>
                  <a:pt x="1493" y="9749"/>
                  <a:pt x="1485" y="9784"/>
                  <a:pt x="1478" y="9824"/>
                </a:cubicBezTo>
                <a:cubicBezTo>
                  <a:pt x="1465" y="9896"/>
                  <a:pt x="1473" y="9904"/>
                  <a:pt x="1718" y="10031"/>
                </a:cubicBezTo>
                <a:cubicBezTo>
                  <a:pt x="3404" y="10899"/>
                  <a:pt x="4228" y="11330"/>
                  <a:pt x="4249" y="11354"/>
                </a:cubicBezTo>
                <a:cubicBezTo>
                  <a:pt x="4266" y="11373"/>
                  <a:pt x="4274" y="11474"/>
                  <a:pt x="4274" y="11668"/>
                </a:cubicBezTo>
                <a:cubicBezTo>
                  <a:pt x="4274" y="12058"/>
                  <a:pt x="4311" y="12756"/>
                  <a:pt x="4345" y="12983"/>
                </a:cubicBezTo>
                <a:cubicBezTo>
                  <a:pt x="4377" y="13206"/>
                  <a:pt x="4368" y="13241"/>
                  <a:pt x="4211" y="13415"/>
                </a:cubicBezTo>
                <a:cubicBezTo>
                  <a:pt x="4088" y="13551"/>
                  <a:pt x="3588" y="13906"/>
                  <a:pt x="3168" y="14157"/>
                </a:cubicBezTo>
                <a:cubicBezTo>
                  <a:pt x="3004" y="14255"/>
                  <a:pt x="2820" y="14367"/>
                  <a:pt x="2758" y="14406"/>
                </a:cubicBezTo>
                <a:cubicBezTo>
                  <a:pt x="2696" y="14444"/>
                  <a:pt x="2573" y="14517"/>
                  <a:pt x="2482" y="14566"/>
                </a:cubicBezTo>
                <a:cubicBezTo>
                  <a:pt x="2392" y="14615"/>
                  <a:pt x="2290" y="14672"/>
                  <a:pt x="2256" y="14693"/>
                </a:cubicBezTo>
                <a:cubicBezTo>
                  <a:pt x="2196" y="14729"/>
                  <a:pt x="2131" y="14760"/>
                  <a:pt x="1579" y="15056"/>
                </a:cubicBezTo>
                <a:cubicBezTo>
                  <a:pt x="1283" y="15214"/>
                  <a:pt x="1307" y="15201"/>
                  <a:pt x="822" y="15450"/>
                </a:cubicBezTo>
                <a:cubicBezTo>
                  <a:pt x="631" y="15548"/>
                  <a:pt x="388" y="15675"/>
                  <a:pt x="285" y="15729"/>
                </a:cubicBezTo>
                <a:cubicBezTo>
                  <a:pt x="181" y="15783"/>
                  <a:pt x="89" y="15828"/>
                  <a:pt x="80" y="15828"/>
                </a:cubicBezTo>
                <a:cubicBezTo>
                  <a:pt x="70" y="15828"/>
                  <a:pt x="45" y="15843"/>
                  <a:pt x="25" y="15863"/>
                </a:cubicBezTo>
                <a:cubicBezTo>
                  <a:pt x="-8" y="15897"/>
                  <a:pt x="-7" y="15914"/>
                  <a:pt x="23" y="16142"/>
                </a:cubicBezTo>
                <a:cubicBezTo>
                  <a:pt x="40" y="16276"/>
                  <a:pt x="67" y="16457"/>
                  <a:pt x="85" y="16543"/>
                </a:cubicBezTo>
                <a:cubicBezTo>
                  <a:pt x="104" y="16630"/>
                  <a:pt x="131" y="16759"/>
                  <a:pt x="145" y="16830"/>
                </a:cubicBezTo>
                <a:cubicBezTo>
                  <a:pt x="184" y="17016"/>
                  <a:pt x="294" y="17390"/>
                  <a:pt x="356" y="17545"/>
                </a:cubicBezTo>
                <a:cubicBezTo>
                  <a:pt x="435" y="17746"/>
                  <a:pt x="503" y="17860"/>
                  <a:pt x="604" y="17955"/>
                </a:cubicBezTo>
                <a:cubicBezTo>
                  <a:pt x="722" y="18065"/>
                  <a:pt x="826" y="18065"/>
                  <a:pt x="1090" y="17955"/>
                </a:cubicBezTo>
                <a:cubicBezTo>
                  <a:pt x="1428" y="17813"/>
                  <a:pt x="1766" y="17595"/>
                  <a:pt x="2624" y="16964"/>
                </a:cubicBezTo>
                <a:cubicBezTo>
                  <a:pt x="2726" y="16890"/>
                  <a:pt x="2865" y="16794"/>
                  <a:pt x="2933" y="16754"/>
                </a:cubicBezTo>
                <a:cubicBezTo>
                  <a:pt x="3126" y="16640"/>
                  <a:pt x="3889" y="16257"/>
                  <a:pt x="3924" y="16257"/>
                </a:cubicBezTo>
                <a:cubicBezTo>
                  <a:pt x="3941" y="16256"/>
                  <a:pt x="4012" y="16231"/>
                  <a:pt x="4080" y="16199"/>
                </a:cubicBezTo>
                <a:cubicBezTo>
                  <a:pt x="4196" y="16144"/>
                  <a:pt x="4335" y="16106"/>
                  <a:pt x="4541" y="16069"/>
                </a:cubicBezTo>
                <a:cubicBezTo>
                  <a:pt x="4592" y="16060"/>
                  <a:pt x="4659" y="16034"/>
                  <a:pt x="4691" y="16012"/>
                </a:cubicBezTo>
                <a:cubicBezTo>
                  <a:pt x="4731" y="15985"/>
                  <a:pt x="4822" y="15970"/>
                  <a:pt x="4964" y="15970"/>
                </a:cubicBezTo>
                <a:lnTo>
                  <a:pt x="5180" y="15970"/>
                </a:lnTo>
                <a:lnTo>
                  <a:pt x="5251" y="16077"/>
                </a:lnTo>
                <a:cubicBezTo>
                  <a:pt x="5331" y="16199"/>
                  <a:pt x="5442" y="16421"/>
                  <a:pt x="5442" y="16459"/>
                </a:cubicBezTo>
                <a:cubicBezTo>
                  <a:pt x="5442" y="16499"/>
                  <a:pt x="5774" y="17077"/>
                  <a:pt x="5969" y="17377"/>
                </a:cubicBezTo>
                <a:cubicBezTo>
                  <a:pt x="6596" y="18339"/>
                  <a:pt x="7363" y="19068"/>
                  <a:pt x="8238" y="19534"/>
                </a:cubicBezTo>
                <a:cubicBezTo>
                  <a:pt x="8295" y="19564"/>
                  <a:pt x="8296" y="19568"/>
                  <a:pt x="8262" y="19603"/>
                </a:cubicBezTo>
                <a:cubicBezTo>
                  <a:pt x="8242" y="19624"/>
                  <a:pt x="8163" y="19650"/>
                  <a:pt x="8088" y="19660"/>
                </a:cubicBezTo>
                <a:cubicBezTo>
                  <a:pt x="8012" y="19671"/>
                  <a:pt x="7922" y="19689"/>
                  <a:pt x="7888" y="19702"/>
                </a:cubicBezTo>
                <a:cubicBezTo>
                  <a:pt x="7855" y="19715"/>
                  <a:pt x="7715" y="19751"/>
                  <a:pt x="7577" y="19779"/>
                </a:cubicBezTo>
                <a:cubicBezTo>
                  <a:pt x="7439" y="19807"/>
                  <a:pt x="7326" y="19838"/>
                  <a:pt x="7326" y="19848"/>
                </a:cubicBezTo>
                <a:cubicBezTo>
                  <a:pt x="7326" y="19866"/>
                  <a:pt x="7486" y="20056"/>
                  <a:pt x="7828" y="20444"/>
                </a:cubicBezTo>
                <a:cubicBezTo>
                  <a:pt x="7941" y="20572"/>
                  <a:pt x="8068" y="20729"/>
                  <a:pt x="8112" y="20796"/>
                </a:cubicBezTo>
                <a:lnTo>
                  <a:pt x="8194" y="20918"/>
                </a:lnTo>
                <a:lnTo>
                  <a:pt x="8778" y="20903"/>
                </a:lnTo>
                <a:cubicBezTo>
                  <a:pt x="9100" y="20894"/>
                  <a:pt x="9465" y="20873"/>
                  <a:pt x="9589" y="20857"/>
                </a:cubicBezTo>
                <a:cubicBezTo>
                  <a:pt x="10115" y="20788"/>
                  <a:pt x="10466" y="20736"/>
                  <a:pt x="10687" y="20696"/>
                </a:cubicBezTo>
                <a:cubicBezTo>
                  <a:pt x="10817" y="20673"/>
                  <a:pt x="10933" y="20659"/>
                  <a:pt x="10946" y="20666"/>
                </a:cubicBezTo>
                <a:cubicBezTo>
                  <a:pt x="10959" y="20672"/>
                  <a:pt x="11005" y="20886"/>
                  <a:pt x="11047" y="21140"/>
                </a:cubicBezTo>
                <a:cubicBezTo>
                  <a:pt x="11120" y="21575"/>
                  <a:pt x="11128" y="21599"/>
                  <a:pt x="11173" y="21599"/>
                </a:cubicBezTo>
                <a:cubicBezTo>
                  <a:pt x="11244" y="21599"/>
                  <a:pt x="11248" y="21534"/>
                  <a:pt x="11200" y="21274"/>
                </a:cubicBezTo>
                <a:cubicBezTo>
                  <a:pt x="11126" y="20870"/>
                  <a:pt x="11095" y="20647"/>
                  <a:pt x="11107" y="20620"/>
                </a:cubicBezTo>
                <a:cubicBezTo>
                  <a:pt x="11114" y="20606"/>
                  <a:pt x="11136" y="20593"/>
                  <a:pt x="11157" y="20593"/>
                </a:cubicBezTo>
                <a:cubicBezTo>
                  <a:pt x="11177" y="20593"/>
                  <a:pt x="11280" y="20565"/>
                  <a:pt x="11386" y="20528"/>
                </a:cubicBezTo>
                <a:cubicBezTo>
                  <a:pt x="11491" y="20491"/>
                  <a:pt x="11627" y="20446"/>
                  <a:pt x="11689" y="20429"/>
                </a:cubicBezTo>
                <a:cubicBezTo>
                  <a:pt x="11984" y="20347"/>
                  <a:pt x="12059" y="20323"/>
                  <a:pt x="12202" y="20272"/>
                </a:cubicBezTo>
                <a:cubicBezTo>
                  <a:pt x="12287" y="20242"/>
                  <a:pt x="12392" y="20201"/>
                  <a:pt x="12437" y="20180"/>
                </a:cubicBezTo>
                <a:cubicBezTo>
                  <a:pt x="12482" y="20159"/>
                  <a:pt x="12556" y="20126"/>
                  <a:pt x="12601" y="20108"/>
                </a:cubicBezTo>
                <a:cubicBezTo>
                  <a:pt x="12646" y="20089"/>
                  <a:pt x="12701" y="20063"/>
                  <a:pt x="12724" y="20050"/>
                </a:cubicBezTo>
                <a:cubicBezTo>
                  <a:pt x="12746" y="20038"/>
                  <a:pt x="12815" y="20005"/>
                  <a:pt x="12877" y="19978"/>
                </a:cubicBezTo>
                <a:cubicBezTo>
                  <a:pt x="13032" y="19908"/>
                  <a:pt x="13232" y="19803"/>
                  <a:pt x="13390" y="19706"/>
                </a:cubicBezTo>
                <a:cubicBezTo>
                  <a:pt x="13463" y="19661"/>
                  <a:pt x="13547" y="19614"/>
                  <a:pt x="13576" y="19603"/>
                </a:cubicBezTo>
                <a:cubicBezTo>
                  <a:pt x="13657" y="19570"/>
                  <a:pt x="14000" y="19333"/>
                  <a:pt x="14190" y="19178"/>
                </a:cubicBezTo>
                <a:cubicBezTo>
                  <a:pt x="14286" y="19100"/>
                  <a:pt x="14428" y="18984"/>
                  <a:pt x="14507" y="18922"/>
                </a:cubicBezTo>
                <a:cubicBezTo>
                  <a:pt x="14585" y="18860"/>
                  <a:pt x="14656" y="18792"/>
                  <a:pt x="14665" y="18769"/>
                </a:cubicBezTo>
                <a:cubicBezTo>
                  <a:pt x="14674" y="18746"/>
                  <a:pt x="14692" y="18727"/>
                  <a:pt x="14703" y="18727"/>
                </a:cubicBezTo>
                <a:cubicBezTo>
                  <a:pt x="14714" y="18727"/>
                  <a:pt x="14775" y="18683"/>
                  <a:pt x="14837" y="18628"/>
                </a:cubicBezTo>
                <a:cubicBezTo>
                  <a:pt x="14899" y="18572"/>
                  <a:pt x="14954" y="18528"/>
                  <a:pt x="14960" y="18528"/>
                </a:cubicBezTo>
                <a:cubicBezTo>
                  <a:pt x="14966" y="18528"/>
                  <a:pt x="14995" y="18503"/>
                  <a:pt x="15025" y="18475"/>
                </a:cubicBezTo>
                <a:cubicBezTo>
                  <a:pt x="15056" y="18446"/>
                  <a:pt x="15122" y="18381"/>
                  <a:pt x="15173" y="18333"/>
                </a:cubicBezTo>
                <a:cubicBezTo>
                  <a:pt x="15261" y="18250"/>
                  <a:pt x="15276" y="18246"/>
                  <a:pt x="15541" y="18230"/>
                </a:cubicBezTo>
                <a:cubicBezTo>
                  <a:pt x="15693" y="18221"/>
                  <a:pt x="15837" y="18205"/>
                  <a:pt x="15861" y="18195"/>
                </a:cubicBezTo>
                <a:cubicBezTo>
                  <a:pt x="15904" y="18177"/>
                  <a:pt x="15931" y="18064"/>
                  <a:pt x="15962" y="17782"/>
                </a:cubicBezTo>
                <a:cubicBezTo>
                  <a:pt x="15969" y="17712"/>
                  <a:pt x="15983" y="17635"/>
                  <a:pt x="15992" y="17610"/>
                </a:cubicBezTo>
                <a:cubicBezTo>
                  <a:pt x="16000" y="17586"/>
                  <a:pt x="16027" y="17487"/>
                  <a:pt x="16052" y="17392"/>
                </a:cubicBezTo>
                <a:cubicBezTo>
                  <a:pt x="16122" y="17125"/>
                  <a:pt x="16299" y="16649"/>
                  <a:pt x="16350" y="16589"/>
                </a:cubicBezTo>
                <a:cubicBezTo>
                  <a:pt x="16370" y="16565"/>
                  <a:pt x="16471" y="16357"/>
                  <a:pt x="16554" y="16172"/>
                </a:cubicBezTo>
                <a:cubicBezTo>
                  <a:pt x="16566" y="16147"/>
                  <a:pt x="16608" y="16077"/>
                  <a:pt x="16647" y="16012"/>
                </a:cubicBezTo>
                <a:cubicBezTo>
                  <a:pt x="16731" y="15875"/>
                  <a:pt x="16901" y="15575"/>
                  <a:pt x="16975" y="15438"/>
                </a:cubicBezTo>
                <a:cubicBezTo>
                  <a:pt x="17003" y="15386"/>
                  <a:pt x="17086" y="15243"/>
                  <a:pt x="17158" y="15121"/>
                </a:cubicBezTo>
                <a:cubicBezTo>
                  <a:pt x="17229" y="14999"/>
                  <a:pt x="17304" y="14857"/>
                  <a:pt x="17327" y="14803"/>
                </a:cubicBezTo>
                <a:cubicBezTo>
                  <a:pt x="17349" y="14750"/>
                  <a:pt x="17377" y="14708"/>
                  <a:pt x="17387" y="14708"/>
                </a:cubicBezTo>
                <a:cubicBezTo>
                  <a:pt x="17398" y="14708"/>
                  <a:pt x="17413" y="14686"/>
                  <a:pt x="17420" y="14658"/>
                </a:cubicBezTo>
                <a:cubicBezTo>
                  <a:pt x="17427" y="14630"/>
                  <a:pt x="17485" y="14483"/>
                  <a:pt x="17548" y="14333"/>
                </a:cubicBezTo>
                <a:cubicBezTo>
                  <a:pt x="17612" y="14183"/>
                  <a:pt x="17681" y="14003"/>
                  <a:pt x="17701" y="13931"/>
                </a:cubicBezTo>
                <a:cubicBezTo>
                  <a:pt x="17721" y="13860"/>
                  <a:pt x="17752" y="13750"/>
                  <a:pt x="17772" y="13687"/>
                </a:cubicBezTo>
                <a:cubicBezTo>
                  <a:pt x="17829" y="13511"/>
                  <a:pt x="17894" y="13273"/>
                  <a:pt x="17930" y="13098"/>
                </a:cubicBezTo>
                <a:cubicBezTo>
                  <a:pt x="17949" y="13011"/>
                  <a:pt x="17973" y="12923"/>
                  <a:pt x="17985" y="12903"/>
                </a:cubicBezTo>
                <a:cubicBezTo>
                  <a:pt x="18010" y="12860"/>
                  <a:pt x="18226" y="12857"/>
                  <a:pt x="18425" y="12895"/>
                </a:cubicBezTo>
                <a:cubicBezTo>
                  <a:pt x="18500" y="12910"/>
                  <a:pt x="18677" y="12943"/>
                  <a:pt x="18818" y="12968"/>
                </a:cubicBezTo>
                <a:cubicBezTo>
                  <a:pt x="18959" y="12993"/>
                  <a:pt x="19182" y="13032"/>
                  <a:pt x="19312" y="13056"/>
                </a:cubicBezTo>
                <a:cubicBezTo>
                  <a:pt x="19441" y="13080"/>
                  <a:pt x="19699" y="13124"/>
                  <a:pt x="19885" y="13155"/>
                </a:cubicBezTo>
                <a:cubicBezTo>
                  <a:pt x="20071" y="13186"/>
                  <a:pt x="20329" y="13231"/>
                  <a:pt x="20459" y="13255"/>
                </a:cubicBezTo>
                <a:cubicBezTo>
                  <a:pt x="20588" y="13278"/>
                  <a:pt x="20743" y="13305"/>
                  <a:pt x="20805" y="13312"/>
                </a:cubicBezTo>
                <a:cubicBezTo>
                  <a:pt x="20867" y="13319"/>
                  <a:pt x="20933" y="13331"/>
                  <a:pt x="20950" y="13339"/>
                </a:cubicBezTo>
                <a:cubicBezTo>
                  <a:pt x="20967" y="13346"/>
                  <a:pt x="21047" y="13359"/>
                  <a:pt x="21128" y="13369"/>
                </a:cubicBezTo>
                <a:lnTo>
                  <a:pt x="21272" y="13388"/>
                </a:lnTo>
                <a:lnTo>
                  <a:pt x="21286" y="13308"/>
                </a:lnTo>
                <a:cubicBezTo>
                  <a:pt x="21294" y="13264"/>
                  <a:pt x="21301" y="13012"/>
                  <a:pt x="21300" y="12750"/>
                </a:cubicBezTo>
                <a:cubicBezTo>
                  <a:pt x="21297" y="12298"/>
                  <a:pt x="21300" y="12264"/>
                  <a:pt x="21349" y="12115"/>
                </a:cubicBezTo>
                <a:cubicBezTo>
                  <a:pt x="21402" y="11953"/>
                  <a:pt x="21420" y="11652"/>
                  <a:pt x="21401" y="11304"/>
                </a:cubicBezTo>
                <a:cubicBezTo>
                  <a:pt x="21394" y="11188"/>
                  <a:pt x="21406" y="11125"/>
                  <a:pt x="21458" y="10972"/>
                </a:cubicBezTo>
                <a:cubicBezTo>
                  <a:pt x="21548" y="10705"/>
                  <a:pt x="21592" y="10363"/>
                  <a:pt x="21592" y="9966"/>
                </a:cubicBezTo>
                <a:cubicBezTo>
                  <a:pt x="21591" y="9649"/>
                  <a:pt x="21590" y="9630"/>
                  <a:pt x="21521" y="9423"/>
                </a:cubicBezTo>
                <a:cubicBezTo>
                  <a:pt x="21481" y="9304"/>
                  <a:pt x="21433" y="9188"/>
                  <a:pt x="21414" y="9167"/>
                </a:cubicBezTo>
                <a:cubicBezTo>
                  <a:pt x="21335" y="9075"/>
                  <a:pt x="21239" y="9094"/>
                  <a:pt x="20592" y="9308"/>
                </a:cubicBezTo>
                <a:cubicBezTo>
                  <a:pt x="20502" y="9338"/>
                  <a:pt x="20350" y="9388"/>
                  <a:pt x="20254" y="9419"/>
                </a:cubicBezTo>
                <a:cubicBezTo>
                  <a:pt x="20158" y="9450"/>
                  <a:pt x="20061" y="9483"/>
                  <a:pt x="20038" y="9492"/>
                </a:cubicBezTo>
                <a:cubicBezTo>
                  <a:pt x="20016" y="9500"/>
                  <a:pt x="19734" y="9591"/>
                  <a:pt x="19413" y="9694"/>
                </a:cubicBezTo>
                <a:cubicBezTo>
                  <a:pt x="19092" y="9798"/>
                  <a:pt x="18700" y="9927"/>
                  <a:pt x="18542" y="9981"/>
                </a:cubicBezTo>
                <a:cubicBezTo>
                  <a:pt x="18384" y="10035"/>
                  <a:pt x="18190" y="10096"/>
                  <a:pt x="18108" y="10115"/>
                </a:cubicBezTo>
                <a:cubicBezTo>
                  <a:pt x="17972" y="10146"/>
                  <a:pt x="17955" y="10144"/>
                  <a:pt x="17917" y="10096"/>
                </a:cubicBezTo>
                <a:cubicBezTo>
                  <a:pt x="17894" y="10067"/>
                  <a:pt x="17879" y="10029"/>
                  <a:pt x="17884" y="10012"/>
                </a:cubicBezTo>
                <a:cubicBezTo>
                  <a:pt x="17889" y="9994"/>
                  <a:pt x="17875" y="9947"/>
                  <a:pt x="17854" y="9908"/>
                </a:cubicBezTo>
                <a:cubicBezTo>
                  <a:pt x="17833" y="9870"/>
                  <a:pt x="17816" y="9812"/>
                  <a:pt x="17816" y="9778"/>
                </a:cubicBezTo>
                <a:cubicBezTo>
                  <a:pt x="17815" y="9745"/>
                  <a:pt x="17803" y="9699"/>
                  <a:pt x="17786" y="9679"/>
                </a:cubicBezTo>
                <a:cubicBezTo>
                  <a:pt x="17769" y="9659"/>
                  <a:pt x="17753" y="9633"/>
                  <a:pt x="17753" y="9618"/>
                </a:cubicBezTo>
                <a:cubicBezTo>
                  <a:pt x="17753" y="9603"/>
                  <a:pt x="17720" y="9509"/>
                  <a:pt x="17679" y="9411"/>
                </a:cubicBezTo>
                <a:cubicBezTo>
                  <a:pt x="17638" y="9314"/>
                  <a:pt x="17593" y="9210"/>
                  <a:pt x="17581" y="9178"/>
                </a:cubicBezTo>
                <a:cubicBezTo>
                  <a:pt x="17525" y="9037"/>
                  <a:pt x="17299" y="8552"/>
                  <a:pt x="17272" y="8516"/>
                </a:cubicBezTo>
                <a:cubicBezTo>
                  <a:pt x="17216" y="8442"/>
                  <a:pt x="17138" y="8267"/>
                  <a:pt x="17149" y="8241"/>
                </a:cubicBezTo>
                <a:cubicBezTo>
                  <a:pt x="17157" y="8225"/>
                  <a:pt x="17155" y="8218"/>
                  <a:pt x="17144" y="8222"/>
                </a:cubicBezTo>
                <a:cubicBezTo>
                  <a:pt x="17127" y="8229"/>
                  <a:pt x="17003" y="8032"/>
                  <a:pt x="16904" y="7840"/>
                </a:cubicBezTo>
                <a:cubicBezTo>
                  <a:pt x="16881" y="7796"/>
                  <a:pt x="16806" y="7661"/>
                  <a:pt x="16734" y="7541"/>
                </a:cubicBezTo>
                <a:cubicBezTo>
                  <a:pt x="16663" y="7421"/>
                  <a:pt x="16609" y="7323"/>
                  <a:pt x="16614" y="7323"/>
                </a:cubicBezTo>
                <a:cubicBezTo>
                  <a:pt x="16620" y="7323"/>
                  <a:pt x="16582" y="7268"/>
                  <a:pt x="16530" y="7197"/>
                </a:cubicBezTo>
                <a:cubicBezTo>
                  <a:pt x="16478" y="7126"/>
                  <a:pt x="16441" y="7067"/>
                  <a:pt x="16451" y="7067"/>
                </a:cubicBezTo>
                <a:cubicBezTo>
                  <a:pt x="16460" y="7067"/>
                  <a:pt x="16455" y="7047"/>
                  <a:pt x="16440" y="7021"/>
                </a:cubicBezTo>
                <a:cubicBezTo>
                  <a:pt x="16404" y="6962"/>
                  <a:pt x="16375" y="6889"/>
                  <a:pt x="16309" y="6696"/>
                </a:cubicBezTo>
                <a:cubicBezTo>
                  <a:pt x="16279" y="6610"/>
                  <a:pt x="16232" y="6501"/>
                  <a:pt x="16205" y="6455"/>
                </a:cubicBezTo>
                <a:cubicBezTo>
                  <a:pt x="16178" y="6410"/>
                  <a:pt x="16156" y="6360"/>
                  <a:pt x="16156" y="6344"/>
                </a:cubicBezTo>
                <a:cubicBezTo>
                  <a:pt x="16156" y="6329"/>
                  <a:pt x="16137" y="6280"/>
                  <a:pt x="16112" y="6233"/>
                </a:cubicBezTo>
                <a:cubicBezTo>
                  <a:pt x="16087" y="6187"/>
                  <a:pt x="16070" y="6142"/>
                  <a:pt x="16077" y="6134"/>
                </a:cubicBezTo>
                <a:cubicBezTo>
                  <a:pt x="16083" y="6125"/>
                  <a:pt x="16054" y="6068"/>
                  <a:pt x="16014" y="6008"/>
                </a:cubicBezTo>
                <a:cubicBezTo>
                  <a:pt x="15973" y="5947"/>
                  <a:pt x="15879" y="5800"/>
                  <a:pt x="15806" y="5683"/>
                </a:cubicBezTo>
                <a:cubicBezTo>
                  <a:pt x="15733" y="5565"/>
                  <a:pt x="15615" y="5406"/>
                  <a:pt x="15544" y="5327"/>
                </a:cubicBezTo>
                <a:cubicBezTo>
                  <a:pt x="15473" y="5249"/>
                  <a:pt x="15386" y="5150"/>
                  <a:pt x="15350" y="5109"/>
                </a:cubicBezTo>
                <a:cubicBezTo>
                  <a:pt x="15270" y="5017"/>
                  <a:pt x="14997" y="4762"/>
                  <a:pt x="14927" y="4715"/>
                </a:cubicBezTo>
                <a:cubicBezTo>
                  <a:pt x="14899" y="4696"/>
                  <a:pt x="14862" y="4670"/>
                  <a:pt x="14845" y="4654"/>
                </a:cubicBezTo>
                <a:cubicBezTo>
                  <a:pt x="14734" y="4552"/>
                  <a:pt x="14428" y="4311"/>
                  <a:pt x="14343" y="4256"/>
                </a:cubicBezTo>
                <a:cubicBezTo>
                  <a:pt x="14286" y="4221"/>
                  <a:pt x="14223" y="4179"/>
                  <a:pt x="14204" y="4164"/>
                </a:cubicBezTo>
                <a:cubicBezTo>
                  <a:pt x="14119" y="4101"/>
                  <a:pt x="14074" y="4062"/>
                  <a:pt x="14045" y="4031"/>
                </a:cubicBezTo>
                <a:cubicBezTo>
                  <a:pt x="14008" y="3990"/>
                  <a:pt x="13694" y="3763"/>
                  <a:pt x="13674" y="3763"/>
                </a:cubicBezTo>
                <a:cubicBezTo>
                  <a:pt x="13642" y="3762"/>
                  <a:pt x="13090" y="3382"/>
                  <a:pt x="13051" y="3335"/>
                </a:cubicBezTo>
                <a:cubicBezTo>
                  <a:pt x="13028" y="3305"/>
                  <a:pt x="12966" y="3277"/>
                  <a:pt x="12907" y="3270"/>
                </a:cubicBezTo>
                <a:cubicBezTo>
                  <a:pt x="12850" y="3262"/>
                  <a:pt x="12753" y="3220"/>
                  <a:pt x="12691" y="3178"/>
                </a:cubicBezTo>
                <a:cubicBezTo>
                  <a:pt x="12629" y="3135"/>
                  <a:pt x="12526" y="3089"/>
                  <a:pt x="12462" y="3075"/>
                </a:cubicBezTo>
                <a:cubicBezTo>
                  <a:pt x="12329" y="3044"/>
                  <a:pt x="12303" y="3029"/>
                  <a:pt x="12303" y="2975"/>
                </a:cubicBezTo>
                <a:cubicBezTo>
                  <a:pt x="12303" y="2933"/>
                  <a:pt x="12246" y="2915"/>
                  <a:pt x="12028" y="2887"/>
                </a:cubicBezTo>
                <a:cubicBezTo>
                  <a:pt x="11949" y="2877"/>
                  <a:pt x="11840" y="2848"/>
                  <a:pt x="11785" y="2826"/>
                </a:cubicBezTo>
                <a:cubicBezTo>
                  <a:pt x="11729" y="2804"/>
                  <a:pt x="11658" y="2788"/>
                  <a:pt x="11629" y="2788"/>
                </a:cubicBezTo>
                <a:cubicBezTo>
                  <a:pt x="11600" y="2788"/>
                  <a:pt x="11551" y="2767"/>
                  <a:pt x="11517" y="2742"/>
                </a:cubicBezTo>
                <a:cubicBezTo>
                  <a:pt x="11483" y="2717"/>
                  <a:pt x="11378" y="2682"/>
                  <a:pt x="11285" y="2665"/>
                </a:cubicBezTo>
                <a:cubicBezTo>
                  <a:pt x="11192" y="2649"/>
                  <a:pt x="11102" y="2622"/>
                  <a:pt x="11086" y="2604"/>
                </a:cubicBezTo>
                <a:cubicBezTo>
                  <a:pt x="11060" y="2577"/>
                  <a:pt x="11128" y="2375"/>
                  <a:pt x="11525" y="1323"/>
                </a:cubicBezTo>
                <a:cubicBezTo>
                  <a:pt x="11958" y="177"/>
                  <a:pt x="11995" y="73"/>
                  <a:pt x="11962" y="38"/>
                </a:cubicBezTo>
                <a:cubicBezTo>
                  <a:pt x="11942" y="17"/>
                  <a:pt x="11914" y="0"/>
                  <a:pt x="11902" y="0"/>
                </a:cubicBezTo>
                <a:close/>
              </a:path>
            </a:pathLst>
          </a:custGeom>
          <a:ln w="12700">
            <a:miter lim="400000"/>
          </a:ln>
        </p:spPr>
      </p:pic>
      <p:pic>
        <p:nvPicPr>
          <p:cNvPr id="750" name="oeil.png" descr="oeil.png"/>
          <p:cNvPicPr>
            <a:picLocks noChangeAspect="1"/>
          </p:cNvPicPr>
          <p:nvPr/>
        </p:nvPicPr>
        <p:blipFill>
          <a:blip r:embed="rId3">
            <a:extLst/>
          </a:blip>
          <a:srcRect l="519" t="2177" r="871" b="761"/>
          <a:stretch>
            <a:fillRect/>
          </a:stretch>
        </p:blipFill>
        <p:spPr>
          <a:xfrm>
            <a:off x="294622" y="1828998"/>
            <a:ext cx="3576626" cy="2372520"/>
          </a:xfrm>
          <a:custGeom>
            <a:avLst/>
            <a:gdLst/>
            <a:ahLst/>
            <a:cxnLst>
              <a:cxn ang="0">
                <a:pos x="wd2" y="hd2"/>
              </a:cxn>
              <a:cxn ang="5400000">
                <a:pos x="wd2" y="hd2"/>
              </a:cxn>
              <a:cxn ang="10800000">
                <a:pos x="wd2" y="hd2"/>
              </a:cxn>
              <a:cxn ang="16200000">
                <a:pos x="wd2" y="hd2"/>
              </a:cxn>
            </a:cxnLst>
            <a:rect l="0" t="0" r="r" b="b"/>
            <a:pathLst>
              <a:path w="21534" h="21600" fill="norm" stroke="1" extrusionOk="0">
                <a:moveTo>
                  <a:pt x="7640" y="0"/>
                </a:moveTo>
                <a:lnTo>
                  <a:pt x="7375" y="253"/>
                </a:lnTo>
                <a:cubicBezTo>
                  <a:pt x="7084" y="530"/>
                  <a:pt x="7070" y="547"/>
                  <a:pt x="7007" y="600"/>
                </a:cubicBezTo>
                <a:cubicBezTo>
                  <a:pt x="6940" y="657"/>
                  <a:pt x="6988" y="676"/>
                  <a:pt x="7227" y="697"/>
                </a:cubicBezTo>
                <a:cubicBezTo>
                  <a:pt x="7342" y="708"/>
                  <a:pt x="7440" y="726"/>
                  <a:pt x="7444" y="737"/>
                </a:cubicBezTo>
                <a:cubicBezTo>
                  <a:pt x="7449" y="748"/>
                  <a:pt x="7386" y="848"/>
                  <a:pt x="7306" y="958"/>
                </a:cubicBezTo>
                <a:cubicBezTo>
                  <a:pt x="7225" y="1067"/>
                  <a:pt x="7105" y="1229"/>
                  <a:pt x="7040" y="1319"/>
                </a:cubicBezTo>
                <a:cubicBezTo>
                  <a:pt x="6976" y="1408"/>
                  <a:pt x="6880" y="1540"/>
                  <a:pt x="6825" y="1612"/>
                </a:cubicBezTo>
                <a:cubicBezTo>
                  <a:pt x="6684" y="1797"/>
                  <a:pt x="6710" y="1813"/>
                  <a:pt x="7200" y="1821"/>
                </a:cubicBezTo>
                <a:cubicBezTo>
                  <a:pt x="7582" y="1827"/>
                  <a:pt x="8065" y="1871"/>
                  <a:pt x="8085" y="1901"/>
                </a:cubicBezTo>
                <a:cubicBezTo>
                  <a:pt x="8105" y="1932"/>
                  <a:pt x="8049" y="1982"/>
                  <a:pt x="7731" y="2222"/>
                </a:cubicBezTo>
                <a:cubicBezTo>
                  <a:pt x="7473" y="2416"/>
                  <a:pt x="7182" y="2673"/>
                  <a:pt x="7081" y="2797"/>
                </a:cubicBezTo>
                <a:cubicBezTo>
                  <a:pt x="7050" y="2835"/>
                  <a:pt x="6987" y="2911"/>
                  <a:pt x="6940" y="2963"/>
                </a:cubicBezTo>
                <a:cubicBezTo>
                  <a:pt x="6683" y="3247"/>
                  <a:pt x="6139" y="4036"/>
                  <a:pt x="5915" y="4452"/>
                </a:cubicBezTo>
                <a:cubicBezTo>
                  <a:pt x="5839" y="4592"/>
                  <a:pt x="5744" y="4767"/>
                  <a:pt x="5705" y="4838"/>
                </a:cubicBezTo>
                <a:cubicBezTo>
                  <a:pt x="5665" y="4909"/>
                  <a:pt x="5601" y="5036"/>
                  <a:pt x="5561" y="5120"/>
                </a:cubicBezTo>
                <a:cubicBezTo>
                  <a:pt x="5522" y="5204"/>
                  <a:pt x="5449" y="5345"/>
                  <a:pt x="5399" y="5438"/>
                </a:cubicBezTo>
                <a:cubicBezTo>
                  <a:pt x="5229" y="5752"/>
                  <a:pt x="4912" y="6613"/>
                  <a:pt x="4749" y="7208"/>
                </a:cubicBezTo>
                <a:cubicBezTo>
                  <a:pt x="4604" y="7738"/>
                  <a:pt x="4535" y="8075"/>
                  <a:pt x="4450" y="8647"/>
                </a:cubicBezTo>
                <a:cubicBezTo>
                  <a:pt x="4383" y="9101"/>
                  <a:pt x="4359" y="9219"/>
                  <a:pt x="4340" y="9214"/>
                </a:cubicBezTo>
                <a:cubicBezTo>
                  <a:pt x="4331" y="9211"/>
                  <a:pt x="3518" y="8600"/>
                  <a:pt x="2534" y="7859"/>
                </a:cubicBezTo>
                <a:cubicBezTo>
                  <a:pt x="1549" y="7118"/>
                  <a:pt x="742" y="6517"/>
                  <a:pt x="739" y="6522"/>
                </a:cubicBezTo>
                <a:cubicBezTo>
                  <a:pt x="736" y="6527"/>
                  <a:pt x="725" y="6560"/>
                  <a:pt x="713" y="6594"/>
                </a:cubicBezTo>
                <a:cubicBezTo>
                  <a:pt x="694" y="6649"/>
                  <a:pt x="697" y="6658"/>
                  <a:pt x="742" y="6695"/>
                </a:cubicBezTo>
                <a:cubicBezTo>
                  <a:pt x="769" y="6718"/>
                  <a:pt x="1592" y="7341"/>
                  <a:pt x="2572" y="8079"/>
                </a:cubicBezTo>
                <a:cubicBezTo>
                  <a:pt x="4247" y="9341"/>
                  <a:pt x="4355" y="9426"/>
                  <a:pt x="4345" y="9485"/>
                </a:cubicBezTo>
                <a:cubicBezTo>
                  <a:pt x="4310" y="9697"/>
                  <a:pt x="4288" y="10290"/>
                  <a:pt x="4288" y="11064"/>
                </a:cubicBezTo>
                <a:cubicBezTo>
                  <a:pt x="4288" y="11541"/>
                  <a:pt x="4292" y="11980"/>
                  <a:pt x="4297" y="12039"/>
                </a:cubicBezTo>
                <a:lnTo>
                  <a:pt x="4307" y="12148"/>
                </a:lnTo>
                <a:lnTo>
                  <a:pt x="2885" y="12155"/>
                </a:lnTo>
                <a:lnTo>
                  <a:pt x="1463" y="12162"/>
                </a:lnTo>
                <a:lnTo>
                  <a:pt x="1463" y="12245"/>
                </a:lnTo>
                <a:lnTo>
                  <a:pt x="1463" y="12325"/>
                </a:lnTo>
                <a:lnTo>
                  <a:pt x="2895" y="12332"/>
                </a:lnTo>
                <a:lnTo>
                  <a:pt x="4323" y="12339"/>
                </a:lnTo>
                <a:lnTo>
                  <a:pt x="4345" y="12516"/>
                </a:lnTo>
                <a:cubicBezTo>
                  <a:pt x="4363" y="12665"/>
                  <a:pt x="4361" y="12706"/>
                  <a:pt x="4338" y="12780"/>
                </a:cubicBezTo>
                <a:cubicBezTo>
                  <a:pt x="4307" y="12880"/>
                  <a:pt x="4142" y="13070"/>
                  <a:pt x="3929" y="13253"/>
                </a:cubicBezTo>
                <a:cubicBezTo>
                  <a:pt x="3691" y="13458"/>
                  <a:pt x="2960" y="14009"/>
                  <a:pt x="2926" y="14009"/>
                </a:cubicBezTo>
                <a:cubicBezTo>
                  <a:pt x="2921" y="14009"/>
                  <a:pt x="2839" y="14064"/>
                  <a:pt x="2746" y="14131"/>
                </a:cubicBezTo>
                <a:cubicBezTo>
                  <a:pt x="2653" y="14199"/>
                  <a:pt x="2571" y="14251"/>
                  <a:pt x="2565" y="14251"/>
                </a:cubicBezTo>
                <a:cubicBezTo>
                  <a:pt x="2558" y="14251"/>
                  <a:pt x="2476" y="14304"/>
                  <a:pt x="2381" y="14370"/>
                </a:cubicBezTo>
                <a:cubicBezTo>
                  <a:pt x="2286" y="14436"/>
                  <a:pt x="2144" y="14532"/>
                  <a:pt x="2065" y="14579"/>
                </a:cubicBezTo>
                <a:cubicBezTo>
                  <a:pt x="1786" y="14749"/>
                  <a:pt x="1616" y="14851"/>
                  <a:pt x="1580" y="14876"/>
                </a:cubicBezTo>
                <a:cubicBezTo>
                  <a:pt x="1561" y="14889"/>
                  <a:pt x="1480" y="14941"/>
                  <a:pt x="1401" y="14988"/>
                </a:cubicBezTo>
                <a:cubicBezTo>
                  <a:pt x="1322" y="15035"/>
                  <a:pt x="1235" y="15088"/>
                  <a:pt x="1205" y="15107"/>
                </a:cubicBezTo>
                <a:cubicBezTo>
                  <a:pt x="1176" y="15126"/>
                  <a:pt x="1123" y="15153"/>
                  <a:pt x="1088" y="15172"/>
                </a:cubicBezTo>
                <a:cubicBezTo>
                  <a:pt x="1023" y="15207"/>
                  <a:pt x="995" y="15223"/>
                  <a:pt x="890" y="15291"/>
                </a:cubicBezTo>
                <a:cubicBezTo>
                  <a:pt x="855" y="15314"/>
                  <a:pt x="770" y="15367"/>
                  <a:pt x="701" y="15407"/>
                </a:cubicBezTo>
                <a:cubicBezTo>
                  <a:pt x="-14" y="15818"/>
                  <a:pt x="-11" y="15816"/>
                  <a:pt x="3" y="15891"/>
                </a:cubicBezTo>
                <a:cubicBezTo>
                  <a:pt x="9" y="15922"/>
                  <a:pt x="25" y="16046"/>
                  <a:pt x="39" y="16166"/>
                </a:cubicBezTo>
                <a:cubicBezTo>
                  <a:pt x="76" y="16484"/>
                  <a:pt x="191" y="17140"/>
                  <a:pt x="245" y="17333"/>
                </a:cubicBezTo>
                <a:cubicBezTo>
                  <a:pt x="372" y="17794"/>
                  <a:pt x="507" y="18107"/>
                  <a:pt x="629" y="18229"/>
                </a:cubicBezTo>
                <a:cubicBezTo>
                  <a:pt x="723" y="18322"/>
                  <a:pt x="897" y="18327"/>
                  <a:pt x="1024" y="18243"/>
                </a:cubicBezTo>
                <a:cubicBezTo>
                  <a:pt x="1043" y="18230"/>
                  <a:pt x="1109" y="18200"/>
                  <a:pt x="1167" y="18175"/>
                </a:cubicBezTo>
                <a:cubicBezTo>
                  <a:pt x="1385" y="18078"/>
                  <a:pt x="2138" y="17511"/>
                  <a:pt x="2503" y="17170"/>
                </a:cubicBezTo>
                <a:cubicBezTo>
                  <a:pt x="2625" y="17056"/>
                  <a:pt x="2950" y="16826"/>
                  <a:pt x="2966" y="16841"/>
                </a:cubicBezTo>
                <a:cubicBezTo>
                  <a:pt x="2986" y="16860"/>
                  <a:pt x="2972" y="16945"/>
                  <a:pt x="2675" y="18717"/>
                </a:cubicBezTo>
                <a:cubicBezTo>
                  <a:pt x="2343" y="20693"/>
                  <a:pt x="2343" y="20695"/>
                  <a:pt x="2347" y="20700"/>
                </a:cubicBezTo>
                <a:cubicBezTo>
                  <a:pt x="2350" y="20703"/>
                  <a:pt x="2380" y="20712"/>
                  <a:pt x="2417" y="20722"/>
                </a:cubicBezTo>
                <a:cubicBezTo>
                  <a:pt x="2482" y="20740"/>
                  <a:pt x="2485" y="20739"/>
                  <a:pt x="2503" y="20639"/>
                </a:cubicBezTo>
                <a:cubicBezTo>
                  <a:pt x="2513" y="20582"/>
                  <a:pt x="2590" y="20120"/>
                  <a:pt x="2675" y="19613"/>
                </a:cubicBezTo>
                <a:cubicBezTo>
                  <a:pt x="3061" y="17304"/>
                  <a:pt x="3154" y="16763"/>
                  <a:pt x="3169" y="16719"/>
                </a:cubicBezTo>
                <a:cubicBezTo>
                  <a:pt x="3189" y="16663"/>
                  <a:pt x="3559" y="16439"/>
                  <a:pt x="3884" y="16285"/>
                </a:cubicBezTo>
                <a:cubicBezTo>
                  <a:pt x="4007" y="16226"/>
                  <a:pt x="4136" y="16161"/>
                  <a:pt x="4171" y="16144"/>
                </a:cubicBezTo>
                <a:cubicBezTo>
                  <a:pt x="4205" y="16127"/>
                  <a:pt x="4274" y="16105"/>
                  <a:pt x="4323" y="16093"/>
                </a:cubicBezTo>
                <a:cubicBezTo>
                  <a:pt x="4556" y="16040"/>
                  <a:pt x="4688" y="15994"/>
                  <a:pt x="4720" y="15956"/>
                </a:cubicBezTo>
                <a:cubicBezTo>
                  <a:pt x="4732" y="15943"/>
                  <a:pt x="4840" y="15931"/>
                  <a:pt x="4962" y="15931"/>
                </a:cubicBezTo>
                <a:lnTo>
                  <a:pt x="5184" y="15931"/>
                </a:lnTo>
                <a:lnTo>
                  <a:pt x="5260" y="16061"/>
                </a:lnTo>
                <a:cubicBezTo>
                  <a:pt x="5302" y="16133"/>
                  <a:pt x="5366" y="16280"/>
                  <a:pt x="5404" y="16390"/>
                </a:cubicBezTo>
                <a:cubicBezTo>
                  <a:pt x="5484" y="16627"/>
                  <a:pt x="5527" y="16729"/>
                  <a:pt x="5738" y="17134"/>
                </a:cubicBezTo>
                <a:cubicBezTo>
                  <a:pt x="5891" y="17428"/>
                  <a:pt x="6039" y="17684"/>
                  <a:pt x="6228" y="17987"/>
                </a:cubicBezTo>
                <a:cubicBezTo>
                  <a:pt x="6390" y="18247"/>
                  <a:pt x="6831" y="18837"/>
                  <a:pt x="6966" y="18973"/>
                </a:cubicBezTo>
                <a:cubicBezTo>
                  <a:pt x="7003" y="19010"/>
                  <a:pt x="7105" y="19113"/>
                  <a:pt x="7193" y="19201"/>
                </a:cubicBezTo>
                <a:cubicBezTo>
                  <a:pt x="7281" y="19288"/>
                  <a:pt x="7377" y="19382"/>
                  <a:pt x="7404" y="19410"/>
                </a:cubicBezTo>
                <a:cubicBezTo>
                  <a:pt x="7430" y="19438"/>
                  <a:pt x="7455" y="19461"/>
                  <a:pt x="7461" y="19461"/>
                </a:cubicBezTo>
                <a:cubicBezTo>
                  <a:pt x="7466" y="19461"/>
                  <a:pt x="7504" y="19493"/>
                  <a:pt x="7542" y="19530"/>
                </a:cubicBezTo>
                <a:cubicBezTo>
                  <a:pt x="7619" y="19603"/>
                  <a:pt x="7960" y="19869"/>
                  <a:pt x="7977" y="19869"/>
                </a:cubicBezTo>
                <a:cubicBezTo>
                  <a:pt x="7983" y="19869"/>
                  <a:pt x="8049" y="19913"/>
                  <a:pt x="8125" y="19967"/>
                </a:cubicBezTo>
                <a:cubicBezTo>
                  <a:pt x="8281" y="20077"/>
                  <a:pt x="8281" y="20107"/>
                  <a:pt x="8130" y="20147"/>
                </a:cubicBezTo>
                <a:cubicBezTo>
                  <a:pt x="8078" y="20162"/>
                  <a:pt x="8000" y="20185"/>
                  <a:pt x="7956" y="20198"/>
                </a:cubicBezTo>
                <a:cubicBezTo>
                  <a:pt x="7911" y="20212"/>
                  <a:pt x="7821" y="20234"/>
                  <a:pt x="7757" y="20249"/>
                </a:cubicBezTo>
                <a:cubicBezTo>
                  <a:pt x="7693" y="20264"/>
                  <a:pt x="7603" y="20288"/>
                  <a:pt x="7559" y="20303"/>
                </a:cubicBezTo>
                <a:cubicBezTo>
                  <a:pt x="7515" y="20317"/>
                  <a:pt x="7441" y="20338"/>
                  <a:pt x="7394" y="20346"/>
                </a:cubicBezTo>
                <a:cubicBezTo>
                  <a:pt x="7347" y="20355"/>
                  <a:pt x="7308" y="20371"/>
                  <a:pt x="7308" y="20382"/>
                </a:cubicBezTo>
                <a:cubicBezTo>
                  <a:pt x="7308" y="20393"/>
                  <a:pt x="7424" y="20554"/>
                  <a:pt x="7564" y="20740"/>
                </a:cubicBezTo>
                <a:cubicBezTo>
                  <a:pt x="8011" y="21334"/>
                  <a:pt x="8065" y="21411"/>
                  <a:pt x="8111" y="21513"/>
                </a:cubicBezTo>
                <a:lnTo>
                  <a:pt x="8149" y="21600"/>
                </a:lnTo>
                <a:lnTo>
                  <a:pt x="8742" y="21600"/>
                </a:lnTo>
                <a:cubicBezTo>
                  <a:pt x="9063" y="21592"/>
                  <a:pt x="9355" y="21576"/>
                  <a:pt x="9389" y="21567"/>
                </a:cubicBezTo>
                <a:cubicBezTo>
                  <a:pt x="9424" y="21559"/>
                  <a:pt x="9574" y="21540"/>
                  <a:pt x="9721" y="21524"/>
                </a:cubicBezTo>
                <a:cubicBezTo>
                  <a:pt x="9869" y="21508"/>
                  <a:pt x="10033" y="21486"/>
                  <a:pt x="10087" y="21474"/>
                </a:cubicBezTo>
                <a:cubicBezTo>
                  <a:pt x="10141" y="21461"/>
                  <a:pt x="10268" y="21438"/>
                  <a:pt x="10367" y="21419"/>
                </a:cubicBezTo>
                <a:cubicBezTo>
                  <a:pt x="10707" y="21356"/>
                  <a:pt x="11107" y="21255"/>
                  <a:pt x="11253" y="21199"/>
                </a:cubicBezTo>
                <a:cubicBezTo>
                  <a:pt x="11459" y="21120"/>
                  <a:pt x="11719" y="21032"/>
                  <a:pt x="11800" y="21011"/>
                </a:cubicBezTo>
                <a:cubicBezTo>
                  <a:pt x="11850" y="20999"/>
                  <a:pt x="11923" y="20973"/>
                  <a:pt x="11965" y="20957"/>
                </a:cubicBezTo>
                <a:cubicBezTo>
                  <a:pt x="12007" y="20941"/>
                  <a:pt x="12076" y="20914"/>
                  <a:pt x="12118" y="20899"/>
                </a:cubicBezTo>
                <a:cubicBezTo>
                  <a:pt x="12199" y="20869"/>
                  <a:pt x="12404" y="20776"/>
                  <a:pt x="12465" y="20740"/>
                </a:cubicBezTo>
                <a:cubicBezTo>
                  <a:pt x="12484" y="20728"/>
                  <a:pt x="12540" y="20698"/>
                  <a:pt x="12589" y="20671"/>
                </a:cubicBezTo>
                <a:cubicBezTo>
                  <a:pt x="13070" y="20416"/>
                  <a:pt x="13181" y="20353"/>
                  <a:pt x="13361" y="20223"/>
                </a:cubicBezTo>
                <a:cubicBezTo>
                  <a:pt x="13420" y="20181"/>
                  <a:pt x="13512" y="20120"/>
                  <a:pt x="13566" y="20090"/>
                </a:cubicBezTo>
                <a:cubicBezTo>
                  <a:pt x="13620" y="20059"/>
                  <a:pt x="13753" y="19959"/>
                  <a:pt x="13860" y="19869"/>
                </a:cubicBezTo>
                <a:cubicBezTo>
                  <a:pt x="13967" y="19779"/>
                  <a:pt x="14058" y="19707"/>
                  <a:pt x="14063" y="19707"/>
                </a:cubicBezTo>
                <a:cubicBezTo>
                  <a:pt x="14069" y="19707"/>
                  <a:pt x="14143" y="19639"/>
                  <a:pt x="14228" y="19555"/>
                </a:cubicBezTo>
                <a:cubicBezTo>
                  <a:pt x="14373" y="19411"/>
                  <a:pt x="14434" y="19348"/>
                  <a:pt x="14558" y="19233"/>
                </a:cubicBezTo>
                <a:cubicBezTo>
                  <a:pt x="14586" y="19208"/>
                  <a:pt x="14622" y="19168"/>
                  <a:pt x="14639" y="19147"/>
                </a:cubicBezTo>
                <a:cubicBezTo>
                  <a:pt x="14690" y="19080"/>
                  <a:pt x="15072" y="18702"/>
                  <a:pt x="15088" y="18702"/>
                </a:cubicBezTo>
                <a:cubicBezTo>
                  <a:pt x="15097" y="18702"/>
                  <a:pt x="15109" y="18685"/>
                  <a:pt x="15115" y="18662"/>
                </a:cubicBezTo>
                <a:cubicBezTo>
                  <a:pt x="15120" y="18640"/>
                  <a:pt x="15137" y="18623"/>
                  <a:pt x="15150" y="18623"/>
                </a:cubicBezTo>
                <a:cubicBezTo>
                  <a:pt x="15164" y="18623"/>
                  <a:pt x="15186" y="18602"/>
                  <a:pt x="15198" y="18579"/>
                </a:cubicBezTo>
                <a:cubicBezTo>
                  <a:pt x="15215" y="18549"/>
                  <a:pt x="15248" y="18541"/>
                  <a:pt x="15313" y="18547"/>
                </a:cubicBezTo>
                <a:lnTo>
                  <a:pt x="15404" y="18554"/>
                </a:lnTo>
                <a:lnTo>
                  <a:pt x="15418" y="18677"/>
                </a:lnTo>
                <a:cubicBezTo>
                  <a:pt x="15426" y="18744"/>
                  <a:pt x="15460" y="19097"/>
                  <a:pt x="15495" y="19461"/>
                </a:cubicBezTo>
                <a:cubicBezTo>
                  <a:pt x="15529" y="19825"/>
                  <a:pt x="15560" y="20127"/>
                  <a:pt x="15564" y="20133"/>
                </a:cubicBezTo>
                <a:cubicBezTo>
                  <a:pt x="15574" y="20149"/>
                  <a:pt x="15664" y="20110"/>
                  <a:pt x="15664" y="20090"/>
                </a:cubicBezTo>
                <a:cubicBezTo>
                  <a:pt x="15664" y="20080"/>
                  <a:pt x="15631" y="19738"/>
                  <a:pt x="15592" y="19327"/>
                </a:cubicBezTo>
                <a:cubicBezTo>
                  <a:pt x="15554" y="18917"/>
                  <a:pt x="15528" y="18574"/>
                  <a:pt x="15535" y="18565"/>
                </a:cubicBezTo>
                <a:cubicBezTo>
                  <a:pt x="15542" y="18556"/>
                  <a:pt x="15612" y="18536"/>
                  <a:pt x="15690" y="18518"/>
                </a:cubicBezTo>
                <a:cubicBezTo>
                  <a:pt x="15769" y="18500"/>
                  <a:pt x="15841" y="18474"/>
                  <a:pt x="15851" y="18460"/>
                </a:cubicBezTo>
                <a:cubicBezTo>
                  <a:pt x="15865" y="18437"/>
                  <a:pt x="15895" y="18244"/>
                  <a:pt x="15927" y="17958"/>
                </a:cubicBezTo>
                <a:cubicBezTo>
                  <a:pt x="15932" y="17913"/>
                  <a:pt x="15942" y="17850"/>
                  <a:pt x="15951" y="17821"/>
                </a:cubicBezTo>
                <a:cubicBezTo>
                  <a:pt x="15959" y="17791"/>
                  <a:pt x="15991" y="17652"/>
                  <a:pt x="16023" y="17510"/>
                </a:cubicBezTo>
                <a:cubicBezTo>
                  <a:pt x="16054" y="17368"/>
                  <a:pt x="16099" y="17196"/>
                  <a:pt x="16123" y="17130"/>
                </a:cubicBezTo>
                <a:cubicBezTo>
                  <a:pt x="16147" y="17065"/>
                  <a:pt x="16166" y="17003"/>
                  <a:pt x="16166" y="16989"/>
                </a:cubicBezTo>
                <a:cubicBezTo>
                  <a:pt x="16166" y="16976"/>
                  <a:pt x="16218" y="16845"/>
                  <a:pt x="16281" y="16700"/>
                </a:cubicBezTo>
                <a:cubicBezTo>
                  <a:pt x="16343" y="16555"/>
                  <a:pt x="16408" y="16398"/>
                  <a:pt x="16424" y="16350"/>
                </a:cubicBezTo>
                <a:cubicBezTo>
                  <a:pt x="16441" y="16301"/>
                  <a:pt x="16460" y="16260"/>
                  <a:pt x="16469" y="16260"/>
                </a:cubicBezTo>
                <a:cubicBezTo>
                  <a:pt x="16478" y="16260"/>
                  <a:pt x="16492" y="16235"/>
                  <a:pt x="16498" y="16205"/>
                </a:cubicBezTo>
                <a:cubicBezTo>
                  <a:pt x="16504" y="16176"/>
                  <a:pt x="16543" y="16089"/>
                  <a:pt x="16584" y="16010"/>
                </a:cubicBezTo>
                <a:cubicBezTo>
                  <a:pt x="16626" y="15932"/>
                  <a:pt x="16675" y="15831"/>
                  <a:pt x="16694" y="15786"/>
                </a:cubicBezTo>
                <a:cubicBezTo>
                  <a:pt x="16713" y="15742"/>
                  <a:pt x="16761" y="15642"/>
                  <a:pt x="16802" y="15566"/>
                </a:cubicBezTo>
                <a:cubicBezTo>
                  <a:pt x="16873" y="15431"/>
                  <a:pt x="17027" y="15116"/>
                  <a:pt x="17081" y="14995"/>
                </a:cubicBezTo>
                <a:cubicBezTo>
                  <a:pt x="17096" y="14962"/>
                  <a:pt x="17136" y="14883"/>
                  <a:pt x="17172" y="14818"/>
                </a:cubicBezTo>
                <a:cubicBezTo>
                  <a:pt x="17207" y="14753"/>
                  <a:pt x="17242" y="14681"/>
                  <a:pt x="17248" y="14659"/>
                </a:cubicBezTo>
                <a:cubicBezTo>
                  <a:pt x="17275" y="14573"/>
                  <a:pt x="17310" y="14487"/>
                  <a:pt x="17327" y="14471"/>
                </a:cubicBezTo>
                <a:cubicBezTo>
                  <a:pt x="17337" y="14462"/>
                  <a:pt x="17369" y="14394"/>
                  <a:pt x="17397" y="14319"/>
                </a:cubicBezTo>
                <a:cubicBezTo>
                  <a:pt x="17516" y="13991"/>
                  <a:pt x="17585" y="13801"/>
                  <a:pt x="17600" y="13763"/>
                </a:cubicBezTo>
                <a:cubicBezTo>
                  <a:pt x="17608" y="13740"/>
                  <a:pt x="17628" y="13667"/>
                  <a:pt x="17645" y="13600"/>
                </a:cubicBezTo>
                <a:cubicBezTo>
                  <a:pt x="17695" y="13404"/>
                  <a:pt x="17768" y="13193"/>
                  <a:pt x="17803" y="13145"/>
                </a:cubicBezTo>
                <a:cubicBezTo>
                  <a:pt x="17831" y="13106"/>
                  <a:pt x="17839" y="13107"/>
                  <a:pt x="17877" y="13141"/>
                </a:cubicBezTo>
                <a:cubicBezTo>
                  <a:pt x="17900" y="13163"/>
                  <a:pt x="18210" y="13539"/>
                  <a:pt x="18563" y="13980"/>
                </a:cubicBezTo>
                <a:cubicBezTo>
                  <a:pt x="19722" y="15426"/>
                  <a:pt x="19606" y="15294"/>
                  <a:pt x="19645" y="15241"/>
                </a:cubicBezTo>
                <a:cubicBezTo>
                  <a:pt x="19664" y="15215"/>
                  <a:pt x="19681" y="15184"/>
                  <a:pt x="19681" y="15172"/>
                </a:cubicBezTo>
                <a:cubicBezTo>
                  <a:pt x="19681" y="15160"/>
                  <a:pt x="19545" y="14980"/>
                  <a:pt x="19380" y="14775"/>
                </a:cubicBezTo>
                <a:cubicBezTo>
                  <a:pt x="19215" y="14569"/>
                  <a:pt x="18939" y="14224"/>
                  <a:pt x="18766" y="14009"/>
                </a:cubicBezTo>
                <a:cubicBezTo>
                  <a:pt x="18593" y="13793"/>
                  <a:pt x="18314" y="13441"/>
                  <a:pt x="18144" y="13228"/>
                </a:cubicBezTo>
                <a:lnTo>
                  <a:pt x="17836" y="12841"/>
                </a:lnTo>
                <a:lnTo>
                  <a:pt x="17853" y="12740"/>
                </a:lnTo>
                <a:cubicBezTo>
                  <a:pt x="17861" y="12684"/>
                  <a:pt x="17881" y="12584"/>
                  <a:pt x="17896" y="12520"/>
                </a:cubicBezTo>
                <a:cubicBezTo>
                  <a:pt x="17911" y="12456"/>
                  <a:pt x="17922" y="12397"/>
                  <a:pt x="17922" y="12386"/>
                </a:cubicBezTo>
                <a:cubicBezTo>
                  <a:pt x="17922" y="12375"/>
                  <a:pt x="17956" y="12355"/>
                  <a:pt x="17999" y="12343"/>
                </a:cubicBezTo>
                <a:cubicBezTo>
                  <a:pt x="18071" y="12323"/>
                  <a:pt x="18163" y="12336"/>
                  <a:pt x="18453" y="12408"/>
                </a:cubicBezTo>
                <a:cubicBezTo>
                  <a:pt x="18512" y="12423"/>
                  <a:pt x="18629" y="12448"/>
                  <a:pt x="18713" y="12462"/>
                </a:cubicBezTo>
                <a:cubicBezTo>
                  <a:pt x="18797" y="12476"/>
                  <a:pt x="18917" y="12498"/>
                  <a:pt x="18981" y="12513"/>
                </a:cubicBezTo>
                <a:cubicBezTo>
                  <a:pt x="19045" y="12527"/>
                  <a:pt x="19169" y="12551"/>
                  <a:pt x="19258" y="12567"/>
                </a:cubicBezTo>
                <a:cubicBezTo>
                  <a:pt x="19416" y="12595"/>
                  <a:pt x="19548" y="12624"/>
                  <a:pt x="19774" y="12679"/>
                </a:cubicBezTo>
                <a:cubicBezTo>
                  <a:pt x="19836" y="12694"/>
                  <a:pt x="19956" y="12719"/>
                  <a:pt x="20039" y="12733"/>
                </a:cubicBezTo>
                <a:cubicBezTo>
                  <a:pt x="20123" y="12747"/>
                  <a:pt x="20280" y="12778"/>
                  <a:pt x="20388" y="12802"/>
                </a:cubicBezTo>
                <a:cubicBezTo>
                  <a:pt x="20497" y="12826"/>
                  <a:pt x="20651" y="12853"/>
                  <a:pt x="20730" y="12863"/>
                </a:cubicBezTo>
                <a:cubicBezTo>
                  <a:pt x="20809" y="12874"/>
                  <a:pt x="20882" y="12889"/>
                  <a:pt x="20892" y="12899"/>
                </a:cubicBezTo>
                <a:cubicBezTo>
                  <a:pt x="20903" y="12910"/>
                  <a:pt x="20980" y="12929"/>
                  <a:pt x="21064" y="12939"/>
                </a:cubicBezTo>
                <a:lnTo>
                  <a:pt x="21217" y="12957"/>
                </a:lnTo>
                <a:lnTo>
                  <a:pt x="21229" y="12860"/>
                </a:lnTo>
                <a:cubicBezTo>
                  <a:pt x="21236" y="12807"/>
                  <a:pt x="21240" y="12517"/>
                  <a:pt x="21239" y="12213"/>
                </a:cubicBezTo>
                <a:cubicBezTo>
                  <a:pt x="21238" y="11709"/>
                  <a:pt x="21242" y="11648"/>
                  <a:pt x="21277" y="11512"/>
                </a:cubicBezTo>
                <a:cubicBezTo>
                  <a:pt x="21330" y="11308"/>
                  <a:pt x="21353" y="10908"/>
                  <a:pt x="21330" y="10652"/>
                </a:cubicBezTo>
                <a:cubicBezTo>
                  <a:pt x="21318" y="10525"/>
                  <a:pt x="21319" y="10432"/>
                  <a:pt x="21330" y="10403"/>
                </a:cubicBezTo>
                <a:cubicBezTo>
                  <a:pt x="21503" y="9918"/>
                  <a:pt x="21586" y="9012"/>
                  <a:pt x="21499" y="8553"/>
                </a:cubicBezTo>
                <a:cubicBezTo>
                  <a:pt x="21465" y="8371"/>
                  <a:pt x="21378" y="8135"/>
                  <a:pt x="21325" y="8079"/>
                </a:cubicBezTo>
                <a:cubicBezTo>
                  <a:pt x="21281" y="8033"/>
                  <a:pt x="21136" y="8022"/>
                  <a:pt x="21053" y="8061"/>
                </a:cubicBezTo>
                <a:cubicBezTo>
                  <a:pt x="21022" y="8075"/>
                  <a:pt x="20862" y="8138"/>
                  <a:pt x="20694" y="8198"/>
                </a:cubicBezTo>
                <a:cubicBezTo>
                  <a:pt x="20414" y="8299"/>
                  <a:pt x="20067" y="8433"/>
                  <a:pt x="19913" y="8498"/>
                </a:cubicBezTo>
                <a:cubicBezTo>
                  <a:pt x="19878" y="8513"/>
                  <a:pt x="19632" y="8603"/>
                  <a:pt x="19366" y="8701"/>
                </a:cubicBezTo>
                <a:cubicBezTo>
                  <a:pt x="19099" y="8799"/>
                  <a:pt x="18855" y="8892"/>
                  <a:pt x="18821" y="8907"/>
                </a:cubicBezTo>
                <a:cubicBezTo>
                  <a:pt x="18786" y="8921"/>
                  <a:pt x="18724" y="8943"/>
                  <a:pt x="18685" y="8957"/>
                </a:cubicBezTo>
                <a:cubicBezTo>
                  <a:pt x="18645" y="8971"/>
                  <a:pt x="18463" y="9039"/>
                  <a:pt x="18278" y="9109"/>
                </a:cubicBezTo>
                <a:cubicBezTo>
                  <a:pt x="17961" y="9229"/>
                  <a:pt x="17940" y="9237"/>
                  <a:pt x="17898" y="9196"/>
                </a:cubicBezTo>
                <a:cubicBezTo>
                  <a:pt x="17874" y="9172"/>
                  <a:pt x="17840" y="9104"/>
                  <a:pt x="17824" y="9048"/>
                </a:cubicBezTo>
                <a:cubicBezTo>
                  <a:pt x="17808" y="8991"/>
                  <a:pt x="17788" y="8925"/>
                  <a:pt x="17779" y="8899"/>
                </a:cubicBezTo>
                <a:cubicBezTo>
                  <a:pt x="17770" y="8874"/>
                  <a:pt x="17762" y="8820"/>
                  <a:pt x="17762" y="8784"/>
                </a:cubicBezTo>
                <a:cubicBezTo>
                  <a:pt x="17762" y="8747"/>
                  <a:pt x="17755" y="8713"/>
                  <a:pt x="17745" y="8704"/>
                </a:cubicBezTo>
                <a:cubicBezTo>
                  <a:pt x="17736" y="8695"/>
                  <a:pt x="17702" y="8609"/>
                  <a:pt x="17671" y="8516"/>
                </a:cubicBezTo>
                <a:cubicBezTo>
                  <a:pt x="17582" y="8245"/>
                  <a:pt x="17504" y="8033"/>
                  <a:pt x="17452" y="7909"/>
                </a:cubicBezTo>
                <a:cubicBezTo>
                  <a:pt x="17425" y="7846"/>
                  <a:pt x="17404" y="7788"/>
                  <a:pt x="17404" y="7779"/>
                </a:cubicBezTo>
                <a:cubicBezTo>
                  <a:pt x="17404" y="7771"/>
                  <a:pt x="17383" y="7723"/>
                  <a:pt x="17358" y="7675"/>
                </a:cubicBezTo>
                <a:cubicBezTo>
                  <a:pt x="17334" y="7626"/>
                  <a:pt x="17313" y="7571"/>
                  <a:pt x="17313" y="7555"/>
                </a:cubicBezTo>
                <a:cubicBezTo>
                  <a:pt x="17313" y="7540"/>
                  <a:pt x="17302" y="7513"/>
                  <a:pt x="17287" y="7494"/>
                </a:cubicBezTo>
                <a:cubicBezTo>
                  <a:pt x="17271" y="7475"/>
                  <a:pt x="17262" y="7442"/>
                  <a:pt x="17268" y="7422"/>
                </a:cubicBezTo>
                <a:cubicBezTo>
                  <a:pt x="17273" y="7402"/>
                  <a:pt x="17269" y="7385"/>
                  <a:pt x="17260" y="7385"/>
                </a:cubicBezTo>
                <a:cubicBezTo>
                  <a:pt x="17246" y="7385"/>
                  <a:pt x="17098" y="7103"/>
                  <a:pt x="17098" y="7075"/>
                </a:cubicBezTo>
                <a:cubicBezTo>
                  <a:pt x="17098" y="7067"/>
                  <a:pt x="17075" y="7022"/>
                  <a:pt x="17045" y="6974"/>
                </a:cubicBezTo>
                <a:cubicBezTo>
                  <a:pt x="17016" y="6925"/>
                  <a:pt x="16990" y="6875"/>
                  <a:pt x="16990" y="6862"/>
                </a:cubicBezTo>
                <a:cubicBezTo>
                  <a:pt x="16990" y="6848"/>
                  <a:pt x="16970" y="6793"/>
                  <a:pt x="16943" y="6739"/>
                </a:cubicBezTo>
                <a:cubicBezTo>
                  <a:pt x="16839" y="6530"/>
                  <a:pt x="16834" y="6489"/>
                  <a:pt x="16919" y="6489"/>
                </a:cubicBezTo>
                <a:cubicBezTo>
                  <a:pt x="16992" y="6489"/>
                  <a:pt x="16994" y="6466"/>
                  <a:pt x="16933" y="6345"/>
                </a:cubicBezTo>
                <a:cubicBezTo>
                  <a:pt x="16902" y="6284"/>
                  <a:pt x="16869" y="6220"/>
                  <a:pt x="16861" y="6204"/>
                </a:cubicBezTo>
                <a:cubicBezTo>
                  <a:pt x="16847" y="6175"/>
                  <a:pt x="16928" y="6083"/>
                  <a:pt x="17977" y="4921"/>
                </a:cubicBezTo>
                <a:cubicBezTo>
                  <a:pt x="18199" y="4676"/>
                  <a:pt x="18436" y="4409"/>
                  <a:pt x="18505" y="4332"/>
                </a:cubicBezTo>
                <a:cubicBezTo>
                  <a:pt x="18574" y="4255"/>
                  <a:pt x="18724" y="4091"/>
                  <a:pt x="18835" y="3967"/>
                </a:cubicBezTo>
                <a:cubicBezTo>
                  <a:pt x="19036" y="3744"/>
                  <a:pt x="19036" y="3743"/>
                  <a:pt x="19005" y="3686"/>
                </a:cubicBezTo>
                <a:cubicBezTo>
                  <a:pt x="18987" y="3654"/>
                  <a:pt x="18971" y="3622"/>
                  <a:pt x="18969" y="3617"/>
                </a:cubicBezTo>
                <a:cubicBezTo>
                  <a:pt x="18966" y="3608"/>
                  <a:pt x="18837" y="3751"/>
                  <a:pt x="18228" y="4426"/>
                </a:cubicBezTo>
                <a:cubicBezTo>
                  <a:pt x="18065" y="4607"/>
                  <a:pt x="17765" y="4940"/>
                  <a:pt x="17559" y="5167"/>
                </a:cubicBezTo>
                <a:cubicBezTo>
                  <a:pt x="17354" y="5394"/>
                  <a:pt x="17096" y="5681"/>
                  <a:pt x="16986" y="5803"/>
                </a:cubicBezTo>
                <a:cubicBezTo>
                  <a:pt x="16763" y="6050"/>
                  <a:pt x="16790" y="6046"/>
                  <a:pt x="16682" y="5835"/>
                </a:cubicBezTo>
                <a:cubicBezTo>
                  <a:pt x="16636" y="5746"/>
                  <a:pt x="16635" y="5745"/>
                  <a:pt x="16610" y="5796"/>
                </a:cubicBezTo>
                <a:cubicBezTo>
                  <a:pt x="16585" y="5847"/>
                  <a:pt x="16582" y="5847"/>
                  <a:pt x="16536" y="5778"/>
                </a:cubicBezTo>
                <a:cubicBezTo>
                  <a:pt x="16510" y="5738"/>
                  <a:pt x="16489" y="5681"/>
                  <a:pt x="16489" y="5651"/>
                </a:cubicBezTo>
                <a:cubicBezTo>
                  <a:pt x="16489" y="5584"/>
                  <a:pt x="16458" y="5550"/>
                  <a:pt x="16431" y="5590"/>
                </a:cubicBezTo>
                <a:cubicBezTo>
                  <a:pt x="16406" y="5628"/>
                  <a:pt x="16345" y="5555"/>
                  <a:pt x="16345" y="5485"/>
                </a:cubicBezTo>
                <a:cubicBezTo>
                  <a:pt x="16345" y="5458"/>
                  <a:pt x="16338" y="5429"/>
                  <a:pt x="16328" y="5420"/>
                </a:cubicBezTo>
                <a:cubicBezTo>
                  <a:pt x="16319" y="5411"/>
                  <a:pt x="16302" y="5370"/>
                  <a:pt x="16288" y="5330"/>
                </a:cubicBezTo>
                <a:cubicBezTo>
                  <a:pt x="16274" y="5289"/>
                  <a:pt x="16239" y="5195"/>
                  <a:pt x="16211" y="5120"/>
                </a:cubicBezTo>
                <a:cubicBezTo>
                  <a:pt x="16184" y="5045"/>
                  <a:pt x="16148" y="4948"/>
                  <a:pt x="16133" y="4903"/>
                </a:cubicBezTo>
                <a:cubicBezTo>
                  <a:pt x="16117" y="4858"/>
                  <a:pt x="16090" y="4792"/>
                  <a:pt x="16073" y="4755"/>
                </a:cubicBezTo>
                <a:cubicBezTo>
                  <a:pt x="16056" y="4718"/>
                  <a:pt x="16042" y="4668"/>
                  <a:pt x="16042" y="4643"/>
                </a:cubicBezTo>
                <a:cubicBezTo>
                  <a:pt x="16042" y="4618"/>
                  <a:pt x="16007" y="4543"/>
                  <a:pt x="15965" y="4477"/>
                </a:cubicBezTo>
                <a:cubicBezTo>
                  <a:pt x="15923" y="4410"/>
                  <a:pt x="15861" y="4296"/>
                  <a:pt x="15827" y="4224"/>
                </a:cubicBezTo>
                <a:cubicBezTo>
                  <a:pt x="15761" y="4087"/>
                  <a:pt x="15414" y="3555"/>
                  <a:pt x="15294" y="3407"/>
                </a:cubicBezTo>
                <a:cubicBezTo>
                  <a:pt x="15163" y="3246"/>
                  <a:pt x="15053" y="3125"/>
                  <a:pt x="15038" y="3125"/>
                </a:cubicBezTo>
                <a:cubicBezTo>
                  <a:pt x="15030" y="3125"/>
                  <a:pt x="15010" y="3101"/>
                  <a:pt x="14993" y="3071"/>
                </a:cubicBezTo>
                <a:cubicBezTo>
                  <a:pt x="14975" y="3042"/>
                  <a:pt x="14944" y="3009"/>
                  <a:pt x="14923" y="2999"/>
                </a:cubicBezTo>
                <a:cubicBezTo>
                  <a:pt x="14903" y="2989"/>
                  <a:pt x="14858" y="2951"/>
                  <a:pt x="14828" y="2916"/>
                </a:cubicBezTo>
                <a:cubicBezTo>
                  <a:pt x="14797" y="2881"/>
                  <a:pt x="14767" y="2854"/>
                  <a:pt x="14759" y="2854"/>
                </a:cubicBezTo>
                <a:cubicBezTo>
                  <a:pt x="14751" y="2854"/>
                  <a:pt x="14717" y="2823"/>
                  <a:pt x="14684" y="2786"/>
                </a:cubicBezTo>
                <a:cubicBezTo>
                  <a:pt x="14652" y="2748"/>
                  <a:pt x="14621" y="2717"/>
                  <a:pt x="14615" y="2717"/>
                </a:cubicBezTo>
                <a:cubicBezTo>
                  <a:pt x="14609" y="2717"/>
                  <a:pt x="14544" y="2659"/>
                  <a:pt x="14467" y="2587"/>
                </a:cubicBezTo>
                <a:cubicBezTo>
                  <a:pt x="14390" y="2515"/>
                  <a:pt x="14281" y="2422"/>
                  <a:pt x="14226" y="2381"/>
                </a:cubicBezTo>
                <a:cubicBezTo>
                  <a:pt x="14170" y="2340"/>
                  <a:pt x="14115" y="2290"/>
                  <a:pt x="14104" y="2269"/>
                </a:cubicBezTo>
                <a:cubicBezTo>
                  <a:pt x="14092" y="2248"/>
                  <a:pt x="14073" y="2229"/>
                  <a:pt x="14061" y="2229"/>
                </a:cubicBezTo>
                <a:cubicBezTo>
                  <a:pt x="14049" y="2229"/>
                  <a:pt x="14016" y="2205"/>
                  <a:pt x="13991" y="2175"/>
                </a:cubicBezTo>
                <a:cubicBezTo>
                  <a:pt x="13954" y="2130"/>
                  <a:pt x="13848" y="2041"/>
                  <a:pt x="13678" y="1908"/>
                </a:cubicBezTo>
                <a:cubicBezTo>
                  <a:pt x="13661" y="1894"/>
                  <a:pt x="13611" y="1859"/>
                  <a:pt x="13566" y="1832"/>
                </a:cubicBezTo>
                <a:cubicBezTo>
                  <a:pt x="13522" y="1805"/>
                  <a:pt x="13473" y="1773"/>
                  <a:pt x="13459" y="1756"/>
                </a:cubicBezTo>
                <a:cubicBezTo>
                  <a:pt x="13444" y="1740"/>
                  <a:pt x="13407" y="1707"/>
                  <a:pt x="13377" y="1687"/>
                </a:cubicBezTo>
                <a:cubicBezTo>
                  <a:pt x="13348" y="1668"/>
                  <a:pt x="13313" y="1643"/>
                  <a:pt x="13299" y="1630"/>
                </a:cubicBezTo>
                <a:cubicBezTo>
                  <a:pt x="13284" y="1616"/>
                  <a:pt x="13236" y="1580"/>
                  <a:pt x="13193" y="1550"/>
                </a:cubicBezTo>
                <a:cubicBezTo>
                  <a:pt x="13151" y="1520"/>
                  <a:pt x="13082" y="1457"/>
                  <a:pt x="13040" y="1406"/>
                </a:cubicBezTo>
                <a:cubicBezTo>
                  <a:pt x="12978" y="1329"/>
                  <a:pt x="12952" y="1310"/>
                  <a:pt x="12883" y="1312"/>
                </a:cubicBezTo>
                <a:cubicBezTo>
                  <a:pt x="12820" y="1313"/>
                  <a:pt x="12769" y="1289"/>
                  <a:pt x="12672" y="1214"/>
                </a:cubicBezTo>
                <a:cubicBezTo>
                  <a:pt x="12602" y="1159"/>
                  <a:pt x="12498" y="1101"/>
                  <a:pt x="12443" y="1084"/>
                </a:cubicBezTo>
                <a:cubicBezTo>
                  <a:pt x="12377" y="1064"/>
                  <a:pt x="12329" y="1031"/>
                  <a:pt x="12297" y="983"/>
                </a:cubicBezTo>
                <a:cubicBezTo>
                  <a:pt x="12250" y="912"/>
                  <a:pt x="12158" y="876"/>
                  <a:pt x="11898" y="827"/>
                </a:cubicBezTo>
                <a:cubicBezTo>
                  <a:pt x="11864" y="821"/>
                  <a:pt x="11820" y="805"/>
                  <a:pt x="11800" y="791"/>
                </a:cubicBezTo>
                <a:cubicBezTo>
                  <a:pt x="11781" y="778"/>
                  <a:pt x="11702" y="753"/>
                  <a:pt x="11623" y="737"/>
                </a:cubicBezTo>
                <a:cubicBezTo>
                  <a:pt x="11545" y="721"/>
                  <a:pt x="11471" y="698"/>
                  <a:pt x="11459" y="683"/>
                </a:cubicBezTo>
                <a:cubicBezTo>
                  <a:pt x="11447" y="668"/>
                  <a:pt x="11385" y="642"/>
                  <a:pt x="11322" y="629"/>
                </a:cubicBezTo>
                <a:cubicBezTo>
                  <a:pt x="11260" y="615"/>
                  <a:pt x="11095" y="574"/>
                  <a:pt x="10957" y="535"/>
                </a:cubicBezTo>
                <a:cubicBezTo>
                  <a:pt x="10819" y="496"/>
                  <a:pt x="10667" y="456"/>
                  <a:pt x="10617" y="448"/>
                </a:cubicBezTo>
                <a:cubicBezTo>
                  <a:pt x="10568" y="440"/>
                  <a:pt x="10430" y="411"/>
                  <a:pt x="10312" y="383"/>
                </a:cubicBezTo>
                <a:cubicBezTo>
                  <a:pt x="9874" y="278"/>
                  <a:pt x="9469" y="203"/>
                  <a:pt x="9129" y="166"/>
                </a:cubicBezTo>
                <a:cubicBezTo>
                  <a:pt x="9001" y="152"/>
                  <a:pt x="8823" y="130"/>
                  <a:pt x="8735" y="116"/>
                </a:cubicBezTo>
                <a:cubicBezTo>
                  <a:pt x="8646" y="101"/>
                  <a:pt x="8415" y="74"/>
                  <a:pt x="8223" y="58"/>
                </a:cubicBezTo>
                <a:cubicBezTo>
                  <a:pt x="8031" y="42"/>
                  <a:pt x="7821" y="23"/>
                  <a:pt x="7757" y="14"/>
                </a:cubicBezTo>
                <a:lnTo>
                  <a:pt x="7640" y="0"/>
                </a:lnTo>
                <a:close/>
              </a:path>
            </a:pathLst>
          </a:custGeom>
          <a:ln w="12700">
            <a:miter lim="400000"/>
          </a:ln>
        </p:spPr>
      </p:pic>
      <p:sp>
        <p:nvSpPr>
          <p:cNvPr id="751" name="La vision (diurne, nocturn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vision (diurne, nocturne)</a:t>
            </a:r>
          </a:p>
        </p:txBody>
      </p:sp>
      <p:sp>
        <p:nvSpPr>
          <p:cNvPr id="752" name="La vision est, de tous les sens, celui qui est le plus sollicité. C'est aussi celui qui peut être le plus facilement induit en erreur, surtout la nuit."/>
          <p:cNvSpPr txBox="1"/>
          <p:nvPr>
            <p:ph type="body" sz="quarter" idx="4294967295"/>
          </p:nvPr>
        </p:nvSpPr>
        <p:spPr>
          <a:xfrm>
            <a:off x="1524000" y="5161528"/>
            <a:ext cx="7259764" cy="1023372"/>
          </a:xfrm>
          <a:prstGeom prst="rect">
            <a:avLst/>
          </a:prstGeom>
        </p:spPr>
        <p:txBody>
          <a:bodyPr lIns="50800" tIns="50800" rIns="50800" bIns="50800">
            <a:normAutofit fontScale="100000" lnSpcReduction="0"/>
          </a:bodyPr>
          <a:lstStyle/>
          <a:p>
            <a:pPr marL="1111" indent="-1111" defTabSz="640079">
              <a:lnSpc>
                <a:spcPct val="80000"/>
              </a:lnSpc>
              <a:spcBef>
                <a:spcPts val="2100"/>
              </a:spcBef>
              <a:buClrTx/>
              <a:buSzTx/>
              <a:buNone/>
              <a:defRPr sz="1679">
                <a:latin typeface="Franklin Gothic Book"/>
                <a:ea typeface="Franklin Gothic Book"/>
                <a:cs typeface="Franklin Gothic Book"/>
                <a:sym typeface="Franklin Gothic Book"/>
              </a:defRPr>
            </a:pPr>
          </a:p>
          <a:p>
            <a:pPr marL="0" indent="25558" defTabSz="640079">
              <a:lnSpc>
                <a:spcPct val="80000"/>
              </a:lnSpc>
              <a:spcBef>
                <a:spcPts val="2100"/>
              </a:spcBef>
              <a:buSzTx/>
              <a:buFont typeface="Wingdings 2"/>
              <a:buNone/>
              <a:defRPr sz="1679">
                <a:latin typeface="Franklin Gothic Book"/>
                <a:ea typeface="Franklin Gothic Book"/>
                <a:cs typeface="Franklin Gothic Book"/>
                <a:sym typeface="Franklin Gothic Book"/>
              </a:defRPr>
            </a:pPr>
            <a:r>
              <a:t>La vision est, de tous les sens, celui qui est le plus sollicité. C'est aussi celui</a:t>
            </a:r>
            <a:r>
              <a:rPr>
                <a:solidFill>
                  <a:srgbClr val="FFC000"/>
                </a:solidFill>
              </a:rPr>
              <a:t> qui peut être </a:t>
            </a:r>
            <a:r>
              <a:t>le plus facilement </a:t>
            </a:r>
            <a:r>
              <a:rPr>
                <a:solidFill>
                  <a:srgbClr val="FFC000"/>
                </a:solidFill>
              </a:rPr>
              <a:t>induit en erreur, surtout la nuit.</a:t>
            </a:r>
          </a:p>
        </p:txBody>
      </p:sp>
      <p:sp>
        <p:nvSpPr>
          <p:cNvPr id="753" name="iris"/>
          <p:cNvSpPr txBox="1"/>
          <p:nvPr/>
        </p:nvSpPr>
        <p:spPr>
          <a:xfrm>
            <a:off x="6340696" y="2879852"/>
            <a:ext cx="438803" cy="3968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iris</a:t>
            </a:r>
          </a:p>
        </p:txBody>
      </p:sp>
      <p:sp>
        <p:nvSpPr>
          <p:cNvPr id="754" name="bâtonnets"/>
          <p:cNvSpPr txBox="1"/>
          <p:nvPr/>
        </p:nvSpPr>
        <p:spPr>
          <a:xfrm>
            <a:off x="6340696" y="4457082"/>
            <a:ext cx="1237992" cy="3968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bâtonnets</a:t>
            </a:r>
          </a:p>
        </p:txBody>
      </p:sp>
      <p:sp>
        <p:nvSpPr>
          <p:cNvPr id="755" name="cornée"/>
          <p:cNvSpPr txBox="1"/>
          <p:nvPr/>
        </p:nvSpPr>
        <p:spPr>
          <a:xfrm>
            <a:off x="6340696" y="1305939"/>
            <a:ext cx="877660" cy="3968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cornée</a:t>
            </a:r>
          </a:p>
        </p:txBody>
      </p:sp>
      <p:sp>
        <p:nvSpPr>
          <p:cNvPr id="756" name="cristallin"/>
          <p:cNvSpPr txBox="1"/>
          <p:nvPr/>
        </p:nvSpPr>
        <p:spPr>
          <a:xfrm>
            <a:off x="6340696" y="1830577"/>
            <a:ext cx="1053333" cy="3968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cristallin</a:t>
            </a:r>
          </a:p>
        </p:txBody>
      </p:sp>
      <p:sp>
        <p:nvSpPr>
          <p:cNvPr id="757" name="fovea"/>
          <p:cNvSpPr txBox="1"/>
          <p:nvPr/>
        </p:nvSpPr>
        <p:spPr>
          <a:xfrm>
            <a:off x="6340696" y="2355214"/>
            <a:ext cx="708498" cy="3968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fovea</a:t>
            </a:r>
          </a:p>
        </p:txBody>
      </p:sp>
      <p:sp>
        <p:nvSpPr>
          <p:cNvPr id="758" name="nerf optique"/>
          <p:cNvSpPr txBox="1"/>
          <p:nvPr/>
        </p:nvSpPr>
        <p:spPr>
          <a:xfrm>
            <a:off x="6340696" y="3404490"/>
            <a:ext cx="1479037" cy="3968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nerf optique</a:t>
            </a:r>
          </a:p>
        </p:txBody>
      </p:sp>
      <p:sp>
        <p:nvSpPr>
          <p:cNvPr id="759" name="rétine"/>
          <p:cNvSpPr txBox="1"/>
          <p:nvPr/>
        </p:nvSpPr>
        <p:spPr>
          <a:xfrm>
            <a:off x="6340696" y="3929127"/>
            <a:ext cx="758114" cy="3968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rétine</a:t>
            </a:r>
          </a:p>
        </p:txBody>
      </p:sp>
      <p:sp>
        <p:nvSpPr>
          <p:cNvPr id="760" name="cônes"/>
          <p:cNvSpPr txBox="1"/>
          <p:nvPr/>
        </p:nvSpPr>
        <p:spPr>
          <a:xfrm>
            <a:off x="6340696" y="4978403"/>
            <a:ext cx="774653" cy="3968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cônes</a:t>
            </a:r>
          </a:p>
        </p:txBody>
      </p:sp>
      <p:sp>
        <p:nvSpPr>
          <p:cNvPr id="761" name="bâtonnets"/>
          <p:cNvSpPr txBox="1"/>
          <p:nvPr/>
        </p:nvSpPr>
        <p:spPr>
          <a:xfrm>
            <a:off x="6340696" y="4453765"/>
            <a:ext cx="1237992" cy="3968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bâtonnets</a:t>
            </a:r>
          </a:p>
        </p:txBody>
      </p:sp>
      <p:sp>
        <p:nvSpPr>
          <p:cNvPr id="76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751"/>
                                        </p:tgtEl>
                                        <p:attrNameLst>
                                          <p:attrName>style.visibility</p:attrName>
                                        </p:attrNameLst>
                                      </p:cBhvr>
                                      <p:to>
                                        <p:strVal val="visible"/>
                                      </p:to>
                                    </p:set>
                                    <p:animEffect filter="blinds(horizontal)" transition="in">
                                      <p:cBhvr>
                                        <p:cTn id="7" dur="500"/>
                                        <p:tgtEl>
                                          <p:spTgt spid="751"/>
                                        </p:tgtEl>
                                      </p:cBhvr>
                                    </p:animEffect>
                                  </p:childTnLst>
                                </p:cTn>
                              </p:par>
                            </p:childTnLst>
                          </p:cTn>
                        </p:par>
                        <p:par>
                          <p:cTn id="8" fill="hold">
                            <p:stCondLst>
                              <p:cond delay="500"/>
                            </p:stCondLst>
                            <p:childTnLst>
                              <p:par>
                                <p:cTn id="9" presetClass="entr" nodeType="afterEffect" presetSubtype="10" presetID="3" grpId="2" fill="hold">
                                  <p:stCondLst>
                                    <p:cond delay="400"/>
                                  </p:stCondLst>
                                  <p:iterate type="el" backwards="0">
                                    <p:tmAbs val="0"/>
                                  </p:iterate>
                                  <p:childTnLst>
                                    <p:set>
                                      <p:cBhvr>
                                        <p:cTn id="10" fill="hold"/>
                                        <p:tgtEl>
                                          <p:spTgt spid="752">
                                            <p:bg/>
                                          </p:spTgt>
                                        </p:tgtEl>
                                        <p:attrNameLst>
                                          <p:attrName>style.visibility</p:attrName>
                                        </p:attrNameLst>
                                      </p:cBhvr>
                                      <p:to>
                                        <p:strVal val="visible"/>
                                      </p:to>
                                    </p:set>
                                    <p:animEffect filter="blinds(horizontal)" transition="in">
                                      <p:cBhvr>
                                        <p:cTn id="11" dur="500"/>
                                        <p:tgtEl>
                                          <p:spTgt spid="752">
                                            <p:bg/>
                                          </p:spTgt>
                                        </p:tgtEl>
                                      </p:cBhvr>
                                    </p:animEffect>
                                  </p:childTnLst>
                                </p:cTn>
                              </p:par>
                              <p:par>
                                <p:cTn id="12" presetClass="entr" nodeType="withEffect" presetSubtype="10" presetID="3" grpId="2" fill="hold">
                                  <p:stCondLst>
                                    <p:cond delay="400"/>
                                  </p:stCondLst>
                                  <p:iterate type="el" backwards="0">
                                    <p:tmAbs val="0"/>
                                  </p:iterate>
                                  <p:childTnLst>
                                    <p:set>
                                      <p:cBhvr>
                                        <p:cTn id="13" fill="hold"/>
                                        <p:tgtEl>
                                          <p:spTgt spid="752">
                                            <p:txEl>
                                              <p:pRg st="0" end="0"/>
                                            </p:txEl>
                                          </p:spTgt>
                                        </p:tgtEl>
                                        <p:attrNameLst>
                                          <p:attrName>style.visibility</p:attrName>
                                        </p:attrNameLst>
                                      </p:cBhvr>
                                      <p:to>
                                        <p:strVal val="visible"/>
                                      </p:to>
                                    </p:set>
                                    <p:animEffect filter="blinds(horizontal)" transition="in">
                                      <p:cBhvr>
                                        <p:cTn id="14" dur="500"/>
                                        <p:tgtEl>
                                          <p:spTgt spid="752">
                                            <p:txEl>
                                              <p:pRg st="0" end="0"/>
                                            </p:txEl>
                                          </p:spTgt>
                                        </p:tgtEl>
                                      </p:cBhvr>
                                    </p:animEffect>
                                  </p:childTnLst>
                                </p:cTn>
                              </p:par>
                            </p:childTnLst>
                          </p:cTn>
                        </p:par>
                        <p:par>
                          <p:cTn id="15" fill="hold">
                            <p:stCondLst>
                              <p:cond delay="1400"/>
                            </p:stCondLst>
                            <p:childTnLst>
                              <p:par>
                                <p:cTn id="16" presetClass="entr" nodeType="afterEffect" presetSubtype="10" presetID="3" grpId="2" fill="hold">
                                  <p:stCondLst>
                                    <p:cond delay="300"/>
                                  </p:stCondLst>
                                  <p:iterate type="el" backwards="0">
                                    <p:tmAbs val="0"/>
                                  </p:iterate>
                                  <p:childTnLst>
                                    <p:set>
                                      <p:cBhvr>
                                        <p:cTn id="17" fill="hold"/>
                                        <p:tgtEl>
                                          <p:spTgt spid="752">
                                            <p:txEl>
                                              <p:pRg st="1" end="1"/>
                                            </p:txEl>
                                          </p:spTgt>
                                        </p:tgtEl>
                                        <p:attrNameLst>
                                          <p:attrName>style.visibility</p:attrName>
                                        </p:attrNameLst>
                                      </p:cBhvr>
                                      <p:to>
                                        <p:strVal val="visible"/>
                                      </p:to>
                                    </p:set>
                                    <p:animEffect filter="blinds(horizontal)" transition="in">
                                      <p:cBhvr>
                                        <p:cTn id="18" dur="500"/>
                                        <p:tgtEl>
                                          <p:spTgt spid="75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3" fill="hold">
                                  <p:stCondLst>
                                    <p:cond delay="0"/>
                                  </p:stCondLst>
                                  <p:iterate type="el" backwards="0">
                                    <p:tmAbs val="0"/>
                                  </p:iterate>
                                  <p:childTnLst>
                                    <p:set>
                                      <p:cBhvr>
                                        <p:cTn id="22" fill="hold"/>
                                        <p:tgtEl>
                                          <p:spTgt spid="750"/>
                                        </p:tgtEl>
                                        <p:attrNameLst>
                                          <p:attrName>style.visibility</p:attrName>
                                        </p:attrNameLst>
                                      </p:cBhvr>
                                      <p:to>
                                        <p:strVal val="visible"/>
                                      </p:to>
                                    </p:set>
                                    <p:animEffect filter="fade" transition="in">
                                      <p:cBhvr>
                                        <p:cTn id="23" dur="700"/>
                                        <p:tgtEl>
                                          <p:spTgt spid="750"/>
                                        </p:tgtEl>
                                      </p:cBhvr>
                                    </p:animEffect>
                                  </p:childTnLst>
                                </p:cTn>
                              </p:par>
                            </p:childTnLst>
                          </p:cTn>
                        </p:par>
                        <p:par>
                          <p:cTn id="24" fill="hold">
                            <p:stCondLst>
                              <p:cond delay="700"/>
                            </p:stCondLst>
                            <p:childTnLst>
                              <p:par>
                                <p:cTn id="25" presetClass="entr" nodeType="afterEffect" presetID="10" grpId="4" fill="hold">
                                  <p:stCondLst>
                                    <p:cond delay="400"/>
                                  </p:stCondLst>
                                  <p:iterate type="el" backwards="0">
                                    <p:tmAbs val="0"/>
                                  </p:iterate>
                                  <p:childTnLst>
                                    <p:set>
                                      <p:cBhvr>
                                        <p:cTn id="26" fill="hold"/>
                                        <p:tgtEl>
                                          <p:spTgt spid="755"/>
                                        </p:tgtEl>
                                        <p:attrNameLst>
                                          <p:attrName>style.visibility</p:attrName>
                                        </p:attrNameLst>
                                      </p:cBhvr>
                                      <p:to>
                                        <p:strVal val="visible"/>
                                      </p:to>
                                    </p:set>
                                    <p:animEffect filter="fade" transition="in">
                                      <p:cBhvr>
                                        <p:cTn id="27" dur="1000"/>
                                        <p:tgtEl>
                                          <p:spTgt spid="755"/>
                                        </p:tgtEl>
                                      </p:cBhvr>
                                    </p:animEffect>
                                  </p:childTnLst>
                                </p:cTn>
                              </p:par>
                            </p:childTnLst>
                          </p:cTn>
                        </p:par>
                        <p:par>
                          <p:cTn id="28" fill="hold">
                            <p:stCondLst>
                              <p:cond delay="2100"/>
                            </p:stCondLst>
                            <p:childTnLst>
                              <p:par>
                                <p:cTn id="29" presetClass="entr" nodeType="afterEffect" presetID="10" grpId="5" fill="hold">
                                  <p:stCondLst>
                                    <p:cond delay="300"/>
                                  </p:stCondLst>
                                  <p:iterate type="el" backwards="0">
                                    <p:tmAbs val="0"/>
                                  </p:iterate>
                                  <p:childTnLst>
                                    <p:set>
                                      <p:cBhvr>
                                        <p:cTn id="30" fill="hold"/>
                                        <p:tgtEl>
                                          <p:spTgt spid="756"/>
                                        </p:tgtEl>
                                        <p:attrNameLst>
                                          <p:attrName>style.visibility</p:attrName>
                                        </p:attrNameLst>
                                      </p:cBhvr>
                                      <p:to>
                                        <p:strVal val="visible"/>
                                      </p:to>
                                    </p:set>
                                    <p:animEffect filter="fade" transition="in">
                                      <p:cBhvr>
                                        <p:cTn id="31" dur="1000"/>
                                        <p:tgtEl>
                                          <p:spTgt spid="756"/>
                                        </p:tgtEl>
                                      </p:cBhvr>
                                    </p:animEffect>
                                  </p:childTnLst>
                                </p:cTn>
                              </p:par>
                            </p:childTnLst>
                          </p:cTn>
                        </p:par>
                        <p:par>
                          <p:cTn id="32" fill="hold">
                            <p:stCondLst>
                              <p:cond delay="3400"/>
                            </p:stCondLst>
                            <p:childTnLst>
                              <p:par>
                                <p:cTn id="33" presetClass="entr" nodeType="afterEffect" presetID="10" grpId="6" fill="hold">
                                  <p:stCondLst>
                                    <p:cond delay="300"/>
                                  </p:stCondLst>
                                  <p:iterate type="el" backwards="0">
                                    <p:tmAbs val="0"/>
                                  </p:iterate>
                                  <p:childTnLst>
                                    <p:set>
                                      <p:cBhvr>
                                        <p:cTn id="34" fill="hold"/>
                                        <p:tgtEl>
                                          <p:spTgt spid="757"/>
                                        </p:tgtEl>
                                        <p:attrNameLst>
                                          <p:attrName>style.visibility</p:attrName>
                                        </p:attrNameLst>
                                      </p:cBhvr>
                                      <p:to>
                                        <p:strVal val="visible"/>
                                      </p:to>
                                    </p:set>
                                    <p:animEffect filter="fade" transition="in">
                                      <p:cBhvr>
                                        <p:cTn id="35" dur="1000"/>
                                        <p:tgtEl>
                                          <p:spTgt spid="757"/>
                                        </p:tgtEl>
                                      </p:cBhvr>
                                    </p:animEffect>
                                  </p:childTnLst>
                                </p:cTn>
                              </p:par>
                            </p:childTnLst>
                          </p:cTn>
                        </p:par>
                        <p:par>
                          <p:cTn id="36" fill="hold">
                            <p:stCondLst>
                              <p:cond delay="4700"/>
                            </p:stCondLst>
                            <p:childTnLst>
                              <p:par>
                                <p:cTn id="37" presetClass="entr" nodeType="afterEffect" presetID="10" grpId="7" fill="hold">
                                  <p:stCondLst>
                                    <p:cond delay="300"/>
                                  </p:stCondLst>
                                  <p:iterate type="el" backwards="0">
                                    <p:tmAbs val="0"/>
                                  </p:iterate>
                                  <p:childTnLst>
                                    <p:set>
                                      <p:cBhvr>
                                        <p:cTn id="38" fill="hold"/>
                                        <p:tgtEl>
                                          <p:spTgt spid="753"/>
                                        </p:tgtEl>
                                        <p:attrNameLst>
                                          <p:attrName>style.visibility</p:attrName>
                                        </p:attrNameLst>
                                      </p:cBhvr>
                                      <p:to>
                                        <p:strVal val="visible"/>
                                      </p:to>
                                    </p:set>
                                    <p:animEffect filter="fade" transition="in">
                                      <p:cBhvr>
                                        <p:cTn id="39" dur="1000"/>
                                        <p:tgtEl>
                                          <p:spTgt spid="753"/>
                                        </p:tgtEl>
                                      </p:cBhvr>
                                    </p:animEffect>
                                  </p:childTnLst>
                                </p:cTn>
                              </p:par>
                            </p:childTnLst>
                          </p:cTn>
                        </p:par>
                        <p:par>
                          <p:cTn id="40" fill="hold">
                            <p:stCondLst>
                              <p:cond delay="6000"/>
                            </p:stCondLst>
                            <p:childTnLst>
                              <p:par>
                                <p:cTn id="41" presetClass="entr" nodeType="afterEffect" presetID="10" grpId="8" fill="hold">
                                  <p:stCondLst>
                                    <p:cond delay="300"/>
                                  </p:stCondLst>
                                  <p:iterate type="el" backwards="0">
                                    <p:tmAbs val="0"/>
                                  </p:iterate>
                                  <p:childTnLst>
                                    <p:set>
                                      <p:cBhvr>
                                        <p:cTn id="42" fill="hold"/>
                                        <p:tgtEl>
                                          <p:spTgt spid="758"/>
                                        </p:tgtEl>
                                        <p:attrNameLst>
                                          <p:attrName>style.visibility</p:attrName>
                                        </p:attrNameLst>
                                      </p:cBhvr>
                                      <p:to>
                                        <p:strVal val="visible"/>
                                      </p:to>
                                    </p:set>
                                    <p:animEffect filter="fade" transition="in">
                                      <p:cBhvr>
                                        <p:cTn id="43" dur="1000"/>
                                        <p:tgtEl>
                                          <p:spTgt spid="758"/>
                                        </p:tgtEl>
                                      </p:cBhvr>
                                    </p:animEffect>
                                  </p:childTnLst>
                                </p:cTn>
                              </p:par>
                            </p:childTnLst>
                          </p:cTn>
                        </p:par>
                        <p:par>
                          <p:cTn id="44" fill="hold">
                            <p:stCondLst>
                              <p:cond delay="7300"/>
                            </p:stCondLst>
                            <p:childTnLst>
                              <p:par>
                                <p:cTn id="45" presetClass="entr" nodeType="afterEffect" presetID="10" grpId="9" fill="hold">
                                  <p:stCondLst>
                                    <p:cond delay="300"/>
                                  </p:stCondLst>
                                  <p:iterate type="el" backwards="0">
                                    <p:tmAbs val="0"/>
                                  </p:iterate>
                                  <p:childTnLst>
                                    <p:set>
                                      <p:cBhvr>
                                        <p:cTn id="46" fill="hold"/>
                                        <p:tgtEl>
                                          <p:spTgt spid="759"/>
                                        </p:tgtEl>
                                        <p:attrNameLst>
                                          <p:attrName>style.visibility</p:attrName>
                                        </p:attrNameLst>
                                      </p:cBhvr>
                                      <p:to>
                                        <p:strVal val="visible"/>
                                      </p:to>
                                    </p:set>
                                    <p:animEffect filter="fade" transition="in">
                                      <p:cBhvr>
                                        <p:cTn id="47" dur="1000"/>
                                        <p:tgtEl>
                                          <p:spTgt spid="759"/>
                                        </p:tgtEl>
                                      </p:cBhvr>
                                    </p:animEffect>
                                  </p:childTnLst>
                                </p:cTn>
                              </p:par>
                            </p:childTnLst>
                          </p:cTn>
                        </p:par>
                      </p:childTnLst>
                    </p:cTn>
                  </p:par>
                  <p:par>
                    <p:cTn id="48" fill="hold">
                      <p:stCondLst>
                        <p:cond delay="indefinite"/>
                      </p:stCondLst>
                      <p:childTnLst>
                        <p:par>
                          <p:cTn id="49" fill="hold">
                            <p:stCondLst>
                              <p:cond delay="0"/>
                            </p:stCondLst>
                            <p:childTnLst>
                              <p:par>
                                <p:cTn id="50" presetClass="path" nodeType="clickEffect" presetSubtype="0" presetID="-1" grpId="10" decel="50000" fill="hold">
                                  <p:stCondLst>
                                    <p:cond delay="0"/>
                                  </p:stCondLst>
                                  <p:childTnLst>
                                    <p:animMotion path="M 0.000000 0.000000 L -0.348288 0.079269" origin="layout" pathEditMode="relative">
                                      <p:cBhvr>
                                        <p:cTn id="51" dur="900" fill="hold"/>
                                        <p:tgtEl>
                                          <p:spTgt spid="755"/>
                                        </p:tgtEl>
                                        <p:attrNameLst>
                                          <p:attrName>ppt_x</p:attrName>
                                          <p:attrName>ppt_y</p:attrName>
                                        </p:attrNameLst>
                                      </p:cBhvr>
                                    </p:animMotion>
                                  </p:childTnLst>
                                </p:cTn>
                              </p:par>
                            </p:childTnLst>
                          </p:cTn>
                        </p:par>
                        <p:par>
                          <p:cTn id="52" fill="hold">
                            <p:stCondLst>
                              <p:cond delay="0"/>
                            </p:stCondLst>
                            <p:childTnLst>
                              <p:par>
                                <p:cTn id="53" presetClass="path" nodeType="withEffect" presetSubtype="0" presetID="-1" grpId="11" decel="50000" fill="hold">
                                  <p:stCondLst>
                                    <p:cond delay="0"/>
                                  </p:stCondLst>
                                  <p:childTnLst>
                                    <p:animMotion path="M 0.000000 0.000000 C -0.061347 0.154010 -0.170162 0.264521 -0.297818 0.302458 C -0.337558 0.314268 -0.378345 0.318582 -0.418985 0.315274" origin="layout" pathEditMode="relative">
                                      <p:cBhvr>
                                        <p:cTn id="54" dur="900" fill="hold"/>
                                        <p:tgtEl>
                                          <p:spTgt spid="756"/>
                                        </p:tgtEl>
                                        <p:attrNameLst>
                                          <p:attrName>ppt_x</p:attrName>
                                          <p:attrName>ppt_y</p:attrName>
                                        </p:attrNameLst>
                                      </p:cBhvr>
                                    </p:animMotion>
                                  </p:childTnLst>
                                </p:cTn>
                              </p:par>
                            </p:childTnLst>
                          </p:cTn>
                        </p:par>
                        <p:par>
                          <p:cTn id="55" fill="hold">
                            <p:stCondLst>
                              <p:cond delay="0"/>
                            </p:stCondLst>
                            <p:childTnLst>
                              <p:par>
                                <p:cTn id="56" presetClass="path" nodeType="withEffect" presetSubtype="0" presetID="-1" grpId="12" decel="50000" fill="hold">
                                  <p:stCondLst>
                                    <p:cond delay="0"/>
                                  </p:stCondLst>
                                  <p:childTnLst>
                                    <p:animMotion path="M 0.000000 0.000000 C -0.111180 0.009684 -0.222248 -0.020939 -0.321424 -0.088616 C -0.448628 -0.175420 -0.594991 -0.274232 -0.671628 -0.134986 C -0.688139 -0.104986 -0.695131 -0.067527 -0.691091 -0.030708" origin="layout" pathEditMode="relative">
                                      <p:cBhvr>
                                        <p:cTn id="57" dur="900" fill="hold"/>
                                        <p:tgtEl>
                                          <p:spTgt spid="757"/>
                                        </p:tgtEl>
                                        <p:attrNameLst>
                                          <p:attrName>ppt_x</p:attrName>
                                          <p:attrName>ppt_y</p:attrName>
                                        </p:attrNameLst>
                                      </p:cBhvr>
                                    </p:animMotion>
                                  </p:childTnLst>
                                </p:cTn>
                              </p:par>
                            </p:childTnLst>
                          </p:cTn>
                        </p:par>
                        <p:par>
                          <p:cTn id="58" fill="hold">
                            <p:stCondLst>
                              <p:cond delay="0"/>
                            </p:stCondLst>
                            <p:childTnLst>
                              <p:par>
                                <p:cTn id="59" presetClass="path" nodeType="withEffect" presetSubtype="0" presetID="-1" grpId="13" decel="50000" fill="hold">
                                  <p:stCondLst>
                                    <p:cond delay="0"/>
                                  </p:stCondLst>
                                  <p:childTnLst>
                                    <p:animMotion path="M 0.000000 0.000000 C -0.025608 0.015650 -0.052038 0.028787 -0.079080 0.039305 C -0.152727 0.067951 -0.229895 0.076901 -0.306145 0.065641" origin="layout" pathEditMode="relative">
                                      <p:cBhvr>
                                        <p:cTn id="60" dur="900" fill="hold"/>
                                        <p:tgtEl>
                                          <p:spTgt spid="753"/>
                                        </p:tgtEl>
                                        <p:attrNameLst>
                                          <p:attrName>ppt_x</p:attrName>
                                          <p:attrName>ppt_y</p:attrName>
                                        </p:attrNameLst>
                                      </p:cBhvr>
                                    </p:animMotion>
                                  </p:childTnLst>
                                </p:cTn>
                              </p:par>
                            </p:childTnLst>
                          </p:cTn>
                        </p:par>
                        <p:par>
                          <p:cTn id="61" fill="hold">
                            <p:stCondLst>
                              <p:cond delay="0"/>
                            </p:stCondLst>
                            <p:childTnLst>
                              <p:par>
                                <p:cTn id="62" presetClass="path" nodeType="withEffect" presetSubtype="0" presetID="-1" grpId="14" decel="50000" fill="hold">
                                  <p:stCondLst>
                                    <p:cond delay="0"/>
                                  </p:stCondLst>
                                  <p:childTnLst>
                                    <p:animMotion path="M 0.000000 0.000000 C -0.079387 0.049673 -0.164657 0.080530 -0.251987 0.091176 C -0.304719 0.097605 -0.357657 0.096593 -0.410439 0.095650 C -0.500666 0.094038 -0.591017 0.092592 -0.681495 0.091315" origin="layout" pathEditMode="relative">
                                      <p:cBhvr>
                                        <p:cTn id="63" dur="900" fill="hold"/>
                                        <p:tgtEl>
                                          <p:spTgt spid="758"/>
                                        </p:tgtEl>
                                        <p:attrNameLst>
                                          <p:attrName>ppt_x</p:attrName>
                                          <p:attrName>ppt_y</p:attrName>
                                        </p:attrNameLst>
                                      </p:cBhvr>
                                    </p:animMotion>
                                  </p:childTnLst>
                                </p:cTn>
                              </p:par>
                            </p:childTnLst>
                          </p:cTn>
                        </p:par>
                        <p:par>
                          <p:cTn id="64" fill="hold">
                            <p:stCondLst>
                              <p:cond delay="0"/>
                            </p:stCondLst>
                            <p:childTnLst>
                              <p:par>
                                <p:cTn id="65" presetClass="path" nodeType="withEffect" presetSubtype="0" presetID="-1" grpId="15" decel="50000" fill="hold">
                                  <p:stCondLst>
                                    <p:cond delay="0"/>
                                  </p:stCondLst>
                                  <p:childTnLst>
                                    <p:animMotion path="M 0.000000 0.000000 C -0.085465 -0.073339 -0.191393 -0.087929 -0.285740 -0.040804 C -0.418919 0.025715 -0.551013 0.198195 -0.667064 0.079469 C -0.723473 0.021761 -0.735178 -0.085362 -0.693525 -0.162191" origin="layout" pathEditMode="relative">
                                      <p:cBhvr>
                                        <p:cTn id="66" dur="900" fill="hold"/>
                                        <p:tgtEl>
                                          <p:spTgt spid="759"/>
                                        </p:tgtEl>
                                        <p:attrNameLst>
                                          <p:attrName>ppt_x</p:attrName>
                                          <p:attrName>ppt_y</p:attrName>
                                        </p:attrNameLst>
                                      </p:cBhvr>
                                    </p:animMotion>
                                  </p:childTnLst>
                                </p:cTn>
                              </p:par>
                            </p:childTnLst>
                          </p:cTn>
                        </p:par>
                        <p:par>
                          <p:cTn id="67" fill="hold">
                            <p:stCondLst>
                              <p:cond delay="900"/>
                            </p:stCondLst>
                            <p:childTnLst>
                              <p:par>
                                <p:cTn id="68" presetClass="entr" nodeType="afterEffect" presetID="10" grpId="16" fill="hold">
                                  <p:stCondLst>
                                    <p:cond delay="1500"/>
                                  </p:stCondLst>
                                  <p:iterate type="el" backwards="0">
                                    <p:tmAbs val="0"/>
                                  </p:iterate>
                                  <p:childTnLst>
                                    <p:set>
                                      <p:cBhvr>
                                        <p:cTn id="69" fill="hold"/>
                                        <p:tgtEl>
                                          <p:spTgt spid="749"/>
                                        </p:tgtEl>
                                        <p:attrNameLst>
                                          <p:attrName>style.visibility</p:attrName>
                                        </p:attrNameLst>
                                      </p:cBhvr>
                                      <p:to>
                                        <p:strVal val="visible"/>
                                      </p:to>
                                    </p:set>
                                    <p:animEffect filter="fade" transition="in">
                                      <p:cBhvr>
                                        <p:cTn id="70" dur="700"/>
                                        <p:tgtEl>
                                          <p:spTgt spid="749"/>
                                        </p:tgtEl>
                                      </p:cBhvr>
                                    </p:animEffect>
                                  </p:childTnLst>
                                </p:cTn>
                              </p:par>
                            </p:childTnLst>
                          </p:cTn>
                        </p:par>
                        <p:par>
                          <p:cTn id="71" fill="hold">
                            <p:stCondLst>
                              <p:cond delay="3100"/>
                            </p:stCondLst>
                            <p:childTnLst>
                              <p:par>
                                <p:cTn id="72" presetClass="entr" nodeType="afterEffect" presetID="10" grpId="17" fill="hold">
                                  <p:stCondLst>
                                    <p:cond delay="400"/>
                                  </p:stCondLst>
                                  <p:iterate type="el" backwards="0">
                                    <p:tmAbs val="0"/>
                                  </p:iterate>
                                  <p:childTnLst>
                                    <p:set>
                                      <p:cBhvr>
                                        <p:cTn id="73" fill="hold"/>
                                        <p:tgtEl>
                                          <p:spTgt spid="760"/>
                                        </p:tgtEl>
                                        <p:attrNameLst>
                                          <p:attrName>style.visibility</p:attrName>
                                        </p:attrNameLst>
                                      </p:cBhvr>
                                      <p:to>
                                        <p:strVal val="visible"/>
                                      </p:to>
                                    </p:set>
                                    <p:animEffect filter="fade" transition="in">
                                      <p:cBhvr>
                                        <p:cTn id="74" dur="1000"/>
                                        <p:tgtEl>
                                          <p:spTgt spid="760"/>
                                        </p:tgtEl>
                                      </p:cBhvr>
                                    </p:animEffect>
                                  </p:childTnLst>
                                </p:cTn>
                              </p:par>
                            </p:childTnLst>
                          </p:cTn>
                        </p:par>
                        <p:par>
                          <p:cTn id="75" fill="hold">
                            <p:stCondLst>
                              <p:cond delay="4500"/>
                            </p:stCondLst>
                            <p:childTnLst>
                              <p:par>
                                <p:cTn id="76" presetClass="entr" nodeType="afterEffect" presetID="10" grpId="18" fill="hold">
                                  <p:stCondLst>
                                    <p:cond delay="400"/>
                                  </p:stCondLst>
                                  <p:iterate type="el" backwards="0">
                                    <p:tmAbs val="0"/>
                                  </p:iterate>
                                  <p:childTnLst>
                                    <p:set>
                                      <p:cBhvr>
                                        <p:cTn id="77" fill="hold"/>
                                        <p:tgtEl>
                                          <p:spTgt spid="754"/>
                                        </p:tgtEl>
                                        <p:attrNameLst>
                                          <p:attrName>style.visibility</p:attrName>
                                        </p:attrNameLst>
                                      </p:cBhvr>
                                      <p:to>
                                        <p:strVal val="visible"/>
                                      </p:to>
                                    </p:set>
                                    <p:animEffect filter="fade" transition="in">
                                      <p:cBhvr>
                                        <p:cTn id="78" dur="1000"/>
                                        <p:tgtEl>
                                          <p:spTgt spid="754"/>
                                        </p:tgtEl>
                                      </p:cBhvr>
                                    </p:animEffect>
                                  </p:childTnLst>
                                </p:cTn>
                              </p:par>
                            </p:childTnLst>
                          </p:cTn>
                        </p:par>
                        <p:par>
                          <p:cTn id="79" fill="hold">
                            <p:stCondLst>
                              <p:cond delay="5900"/>
                            </p:stCondLst>
                            <p:childTnLst>
                              <p:par>
                                <p:cTn id="80" presetClass="entr" nodeType="afterEffect" presetID="10" grpId="19" fill="hold">
                                  <p:stCondLst>
                                    <p:cond delay="0"/>
                                  </p:stCondLst>
                                  <p:iterate type="el" backwards="0">
                                    <p:tmAbs val="0"/>
                                  </p:iterate>
                                  <p:childTnLst>
                                    <p:set>
                                      <p:cBhvr>
                                        <p:cTn id="81" fill="hold"/>
                                        <p:tgtEl>
                                          <p:spTgt spid="761"/>
                                        </p:tgtEl>
                                        <p:attrNameLst>
                                          <p:attrName>style.visibility</p:attrName>
                                        </p:attrNameLst>
                                      </p:cBhvr>
                                      <p:to>
                                        <p:strVal val="visible"/>
                                      </p:to>
                                    </p:set>
                                    <p:animEffect filter="fade" transition="in">
                                      <p:cBhvr>
                                        <p:cTn id="82" dur="1000"/>
                                        <p:tgtEl>
                                          <p:spTgt spid="761"/>
                                        </p:tgtEl>
                                      </p:cBhvr>
                                    </p:animEffect>
                                  </p:childTnLst>
                                </p:cTn>
                              </p:par>
                            </p:childTnLst>
                          </p:cTn>
                        </p:par>
                      </p:childTnLst>
                    </p:cTn>
                  </p:par>
                  <p:par>
                    <p:cTn id="83" fill="hold">
                      <p:stCondLst>
                        <p:cond delay="indefinite"/>
                      </p:stCondLst>
                      <p:childTnLst>
                        <p:par>
                          <p:cTn id="84" fill="hold">
                            <p:stCondLst>
                              <p:cond delay="0"/>
                            </p:stCondLst>
                            <p:childTnLst>
                              <p:par>
                                <p:cTn id="85" presetClass="path" nodeType="clickEffect" presetSubtype="0" presetID="-1" grpId="20" decel="50000" fill="hold">
                                  <p:stCondLst>
                                    <p:cond delay="0"/>
                                  </p:stCondLst>
                                  <p:childTnLst>
                                    <p:animMotion path="M 0.000000 0.000000 C -0.111700 0.041052 -0.221800 -0.071911 -0.220653 -0.226391 C -0.219381 -0.397879 -0.086521 -0.511242 0.030799 -0.440942" origin="layout" pathEditMode="relative">
                                      <p:cBhvr>
                                        <p:cTn id="86" dur="1000" fill="hold"/>
                                        <p:tgtEl>
                                          <p:spTgt spid="761"/>
                                        </p:tgtEl>
                                        <p:attrNameLst>
                                          <p:attrName>ppt_x</p:attrName>
                                          <p:attrName>ppt_y</p:attrName>
                                        </p:attrNameLst>
                                      </p:cBhvr>
                                    </p:animMotion>
                                  </p:childTnLst>
                                </p:cTn>
                              </p:par>
                            </p:childTnLst>
                          </p:cTn>
                        </p:par>
                        <p:par>
                          <p:cTn id="87" fill="hold">
                            <p:stCondLst>
                              <p:cond delay="0"/>
                            </p:stCondLst>
                            <p:childTnLst>
                              <p:par>
                                <p:cTn id="88" presetClass="path" nodeType="withEffect" presetSubtype="0" presetID="-1" grpId="21" accel="50000" decel="50000" fill="hold">
                                  <p:stCondLst>
                                    <p:cond delay="0"/>
                                  </p:stCondLst>
                                  <p:childTnLst>
                                    <p:animMotion path="M 0.000000 0.000000 C -0.281249 -0.006891 -0.258339 -0.593904 0.021928 -0.561834 C 0.239249 -0.536966 0.258000 -0.122618 0.044499 -0.063089" origin="layout" pathEditMode="relative">
                                      <p:cBhvr>
                                        <p:cTn id="89" dur="1000" fill="hold"/>
                                        <p:tgtEl>
                                          <p:spTgt spid="754"/>
                                        </p:tgtEl>
                                        <p:attrNameLst>
                                          <p:attrName>ppt_x</p:attrName>
                                          <p:attrName>ppt_y</p:attrName>
                                        </p:attrNameLst>
                                      </p:cBhvr>
                                    </p:animMotion>
                                  </p:childTnLst>
                                </p:cTn>
                              </p:par>
                            </p:childTnLst>
                          </p:cTn>
                        </p:par>
                        <p:par>
                          <p:cTn id="90" fill="hold">
                            <p:stCondLst>
                              <p:cond delay="0"/>
                            </p:stCondLst>
                            <p:childTnLst>
                              <p:par>
                                <p:cTn id="91" presetClass="path" nodeType="withEffect" presetSubtype="0" presetID="-1" grpId="22" decel="50000" fill="hold">
                                  <p:stCondLst>
                                    <p:cond delay="0"/>
                                  </p:stCondLst>
                                  <p:childTnLst>
                                    <p:animMotion path="M 0.000000 0.000000 C -0.029611 -0.010066 -0.056627 -0.029876 -0.078685 -0.057447 C -0.112048 -0.099148 -0.131987 -0.155284 -0.146590 -0.212998 C -0.151653 -0.233008 -0.155957 -0.254594 -0.149389 -0.273760 C -0.146182 -0.283117 -0.140634 -0.290510 -0.136181 -0.298841 C -0.125671 -0.318505 -0.121330 -0.342877 -0.124103 -0.366764" origin="layout" pathEditMode="relative">
                                      <p:cBhvr>
                                        <p:cTn id="92" dur="900" fill="hold"/>
                                        <p:tgtEl>
                                          <p:spTgt spid="760"/>
                                        </p:tgtEl>
                                        <p:attrNameLst>
                                          <p:attrName>ppt_x</p:attrName>
                                          <p:attrName>ppt_y</p:attrName>
                                        </p:attrNameLst>
                                      </p:cBhvr>
                                    </p:animMotion>
                                  </p:childTnLst>
                                </p:cTn>
                              </p:par>
                            </p:childTnLst>
                          </p:cTn>
                        </p:par>
                        <p:par>
                          <p:cTn id="93" fill="hold">
                            <p:stCondLst>
                              <p:cond delay="900"/>
                            </p:stCondLst>
                            <p:childTnLst>
                              <p:par>
                                <p:cTn id="94" presetClass="entr" nodeType="afterEffect" presetSubtype="0" presetID="1" grpId="23" fill="hold">
                                  <p:stCondLst>
                                    <p:cond delay="0"/>
                                  </p:stCondLst>
                                  <p:iterate type="el" backwards="0">
                                    <p:tmAbs val="0"/>
                                  </p:iterate>
                                  <p:childTnLst>
                                    <p:set>
                                      <p:cBhvr>
                                        <p:cTn id="95" fill="hold"/>
                                        <p:tgtEl>
                                          <p:spTgt spid="7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0" grpId="17"/>
      <p:bldP build="whole" bldLvl="1" animBg="1" rev="0" advAuto="0" spid="754" grpId="18"/>
      <p:bldP build="whole" bldLvl="1" animBg="1" rev="0" advAuto="0" spid="759" grpId="9"/>
      <p:bldP build="whole" bldLvl="1" animBg="1" rev="0" advAuto="0" spid="751" grpId="1"/>
      <p:bldP build="whole" bldLvl="1" animBg="1" rev="0" advAuto="0" spid="753" grpId="7"/>
      <p:bldP build="whole" bldLvl="1" animBg="1" rev="0" advAuto="0" spid="749" grpId="16"/>
      <p:bldP build="whole" bldLvl="1" animBg="1" rev="0" advAuto="0" spid="757" grpId="6"/>
      <p:bldP build="whole" bldLvl="1" animBg="1" rev="0" advAuto="0" spid="761" grpId="19"/>
      <p:bldP build="whole" bldLvl="1" animBg="1" rev="0" advAuto="0" spid="750" grpId="3"/>
      <p:bldP build="p" bldLvl="5" animBg="1" rev="0" advAuto="0" spid="752" grpId="2"/>
      <p:bldP build="whole" bldLvl="1" animBg="1" rev="0" advAuto="0" spid="755" grpId="4"/>
      <p:bldP build="whole" bldLvl="1" animBg="1" rev="0" advAuto="0" spid="758" grpId="8"/>
      <p:bldP build="whole" bldLvl="1" animBg="1" rev="0" advAuto="0" spid="756" grpId="5"/>
      <p:bldP build="whole" bldLvl="1" animBg="1" rev="0" advAuto="0" spid="762" grpId="23"/>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4" name="Bâtonnets-Cônes.png" descr="Bâtonnets-Cônes.png"/>
          <p:cNvPicPr>
            <a:picLocks noChangeAspect="1"/>
          </p:cNvPicPr>
          <p:nvPr/>
        </p:nvPicPr>
        <p:blipFill>
          <a:blip r:embed="rId2">
            <a:extLst/>
          </a:blip>
          <a:srcRect l="8325" t="1706" r="5144" b="6590"/>
          <a:stretch>
            <a:fillRect/>
          </a:stretch>
        </p:blipFill>
        <p:spPr>
          <a:xfrm>
            <a:off x="5442110" y="1747219"/>
            <a:ext cx="3138518" cy="2241551"/>
          </a:xfrm>
          <a:custGeom>
            <a:avLst/>
            <a:gdLst/>
            <a:ahLst/>
            <a:cxnLst>
              <a:cxn ang="0">
                <a:pos x="wd2" y="hd2"/>
              </a:cxn>
              <a:cxn ang="5400000">
                <a:pos x="wd2" y="hd2"/>
              </a:cxn>
              <a:cxn ang="10800000">
                <a:pos x="wd2" y="hd2"/>
              </a:cxn>
              <a:cxn ang="16200000">
                <a:pos x="wd2" y="hd2"/>
              </a:cxn>
            </a:cxnLst>
            <a:rect l="0" t="0" r="r" b="b"/>
            <a:pathLst>
              <a:path w="21591" h="21599" fill="norm" stroke="1" extrusionOk="0">
                <a:moveTo>
                  <a:pt x="11902" y="0"/>
                </a:moveTo>
                <a:cubicBezTo>
                  <a:pt x="11879" y="-1"/>
                  <a:pt x="11821" y="147"/>
                  <a:pt x="11299" y="1537"/>
                </a:cubicBezTo>
                <a:cubicBezTo>
                  <a:pt x="10906" y="2581"/>
                  <a:pt x="10900" y="2596"/>
                  <a:pt x="10843" y="2574"/>
                </a:cubicBezTo>
                <a:cubicBezTo>
                  <a:pt x="10799" y="2557"/>
                  <a:pt x="10693" y="2534"/>
                  <a:pt x="10368" y="2470"/>
                </a:cubicBezTo>
                <a:cubicBezTo>
                  <a:pt x="9951" y="2389"/>
                  <a:pt x="9729" y="2353"/>
                  <a:pt x="9426" y="2314"/>
                </a:cubicBezTo>
                <a:cubicBezTo>
                  <a:pt x="9245" y="2290"/>
                  <a:pt x="9019" y="2257"/>
                  <a:pt x="8923" y="2241"/>
                </a:cubicBezTo>
                <a:cubicBezTo>
                  <a:pt x="8827" y="2225"/>
                  <a:pt x="8500" y="2199"/>
                  <a:pt x="8194" y="2180"/>
                </a:cubicBezTo>
                <a:lnTo>
                  <a:pt x="7637" y="2145"/>
                </a:lnTo>
                <a:lnTo>
                  <a:pt x="7375" y="2359"/>
                </a:lnTo>
                <a:cubicBezTo>
                  <a:pt x="7230" y="2478"/>
                  <a:pt x="7080" y="2600"/>
                  <a:pt x="7042" y="2627"/>
                </a:cubicBezTo>
                <a:cubicBezTo>
                  <a:pt x="7004" y="2654"/>
                  <a:pt x="6979" y="2681"/>
                  <a:pt x="6985" y="2688"/>
                </a:cubicBezTo>
                <a:cubicBezTo>
                  <a:pt x="6990" y="2696"/>
                  <a:pt x="7097" y="2712"/>
                  <a:pt x="7225" y="2723"/>
                </a:cubicBezTo>
                <a:cubicBezTo>
                  <a:pt x="7353" y="2734"/>
                  <a:pt x="7460" y="2754"/>
                  <a:pt x="7460" y="2769"/>
                </a:cubicBezTo>
                <a:cubicBezTo>
                  <a:pt x="7460" y="2799"/>
                  <a:pt x="7203" y="3110"/>
                  <a:pt x="6922" y="3423"/>
                </a:cubicBezTo>
                <a:cubicBezTo>
                  <a:pt x="6818" y="3538"/>
                  <a:pt x="6734" y="3642"/>
                  <a:pt x="6734" y="3652"/>
                </a:cubicBezTo>
                <a:cubicBezTo>
                  <a:pt x="6732" y="3686"/>
                  <a:pt x="6952" y="3705"/>
                  <a:pt x="7337" y="3706"/>
                </a:cubicBezTo>
                <a:cubicBezTo>
                  <a:pt x="7743" y="3706"/>
                  <a:pt x="8056" y="3741"/>
                  <a:pt x="8090" y="3790"/>
                </a:cubicBezTo>
                <a:cubicBezTo>
                  <a:pt x="8104" y="3809"/>
                  <a:pt x="8064" y="3849"/>
                  <a:pt x="7970" y="3908"/>
                </a:cubicBezTo>
                <a:cubicBezTo>
                  <a:pt x="7447" y="4239"/>
                  <a:pt x="7174" y="4458"/>
                  <a:pt x="6805" y="4849"/>
                </a:cubicBezTo>
                <a:cubicBezTo>
                  <a:pt x="6543" y="5126"/>
                  <a:pt x="6150" y="5642"/>
                  <a:pt x="5882" y="6061"/>
                </a:cubicBezTo>
                <a:cubicBezTo>
                  <a:pt x="5296" y="6978"/>
                  <a:pt x="5057" y="7483"/>
                  <a:pt x="4724" y="8490"/>
                </a:cubicBezTo>
                <a:cubicBezTo>
                  <a:pt x="4539" y="9048"/>
                  <a:pt x="4353" y="10081"/>
                  <a:pt x="4315" y="10769"/>
                </a:cubicBezTo>
                <a:cubicBezTo>
                  <a:pt x="4304" y="10949"/>
                  <a:pt x="4288" y="11109"/>
                  <a:pt x="4276" y="11125"/>
                </a:cubicBezTo>
                <a:cubicBezTo>
                  <a:pt x="4255" y="11155"/>
                  <a:pt x="4265" y="11161"/>
                  <a:pt x="2485" y="10241"/>
                </a:cubicBezTo>
                <a:cubicBezTo>
                  <a:pt x="1946" y="9963"/>
                  <a:pt x="1501" y="9739"/>
                  <a:pt x="1497" y="9744"/>
                </a:cubicBezTo>
                <a:cubicBezTo>
                  <a:pt x="1493" y="9749"/>
                  <a:pt x="1485" y="9784"/>
                  <a:pt x="1478" y="9824"/>
                </a:cubicBezTo>
                <a:cubicBezTo>
                  <a:pt x="1465" y="9896"/>
                  <a:pt x="1473" y="9904"/>
                  <a:pt x="1718" y="10031"/>
                </a:cubicBezTo>
                <a:cubicBezTo>
                  <a:pt x="3404" y="10899"/>
                  <a:pt x="4228" y="11330"/>
                  <a:pt x="4249" y="11354"/>
                </a:cubicBezTo>
                <a:cubicBezTo>
                  <a:pt x="4266" y="11373"/>
                  <a:pt x="4274" y="11474"/>
                  <a:pt x="4274" y="11668"/>
                </a:cubicBezTo>
                <a:cubicBezTo>
                  <a:pt x="4274" y="12058"/>
                  <a:pt x="4311" y="12756"/>
                  <a:pt x="4345" y="12983"/>
                </a:cubicBezTo>
                <a:cubicBezTo>
                  <a:pt x="4377" y="13206"/>
                  <a:pt x="4368" y="13241"/>
                  <a:pt x="4211" y="13415"/>
                </a:cubicBezTo>
                <a:cubicBezTo>
                  <a:pt x="4088" y="13551"/>
                  <a:pt x="3588" y="13906"/>
                  <a:pt x="3168" y="14157"/>
                </a:cubicBezTo>
                <a:cubicBezTo>
                  <a:pt x="3004" y="14255"/>
                  <a:pt x="2820" y="14367"/>
                  <a:pt x="2758" y="14406"/>
                </a:cubicBezTo>
                <a:cubicBezTo>
                  <a:pt x="2696" y="14444"/>
                  <a:pt x="2573" y="14517"/>
                  <a:pt x="2482" y="14566"/>
                </a:cubicBezTo>
                <a:cubicBezTo>
                  <a:pt x="2392" y="14615"/>
                  <a:pt x="2290" y="14672"/>
                  <a:pt x="2256" y="14693"/>
                </a:cubicBezTo>
                <a:cubicBezTo>
                  <a:pt x="2196" y="14729"/>
                  <a:pt x="2131" y="14760"/>
                  <a:pt x="1579" y="15056"/>
                </a:cubicBezTo>
                <a:cubicBezTo>
                  <a:pt x="1283" y="15214"/>
                  <a:pt x="1307" y="15201"/>
                  <a:pt x="822" y="15450"/>
                </a:cubicBezTo>
                <a:cubicBezTo>
                  <a:pt x="631" y="15548"/>
                  <a:pt x="388" y="15675"/>
                  <a:pt x="285" y="15729"/>
                </a:cubicBezTo>
                <a:cubicBezTo>
                  <a:pt x="181" y="15783"/>
                  <a:pt x="89" y="15828"/>
                  <a:pt x="80" y="15828"/>
                </a:cubicBezTo>
                <a:cubicBezTo>
                  <a:pt x="70" y="15828"/>
                  <a:pt x="45" y="15843"/>
                  <a:pt x="25" y="15863"/>
                </a:cubicBezTo>
                <a:cubicBezTo>
                  <a:pt x="-8" y="15897"/>
                  <a:pt x="-7" y="15914"/>
                  <a:pt x="23" y="16142"/>
                </a:cubicBezTo>
                <a:cubicBezTo>
                  <a:pt x="40" y="16276"/>
                  <a:pt x="67" y="16457"/>
                  <a:pt x="85" y="16543"/>
                </a:cubicBezTo>
                <a:cubicBezTo>
                  <a:pt x="104" y="16630"/>
                  <a:pt x="131" y="16759"/>
                  <a:pt x="145" y="16830"/>
                </a:cubicBezTo>
                <a:cubicBezTo>
                  <a:pt x="184" y="17016"/>
                  <a:pt x="294" y="17390"/>
                  <a:pt x="356" y="17545"/>
                </a:cubicBezTo>
                <a:cubicBezTo>
                  <a:pt x="435" y="17746"/>
                  <a:pt x="503" y="17860"/>
                  <a:pt x="604" y="17955"/>
                </a:cubicBezTo>
                <a:cubicBezTo>
                  <a:pt x="722" y="18065"/>
                  <a:pt x="826" y="18065"/>
                  <a:pt x="1090" y="17955"/>
                </a:cubicBezTo>
                <a:cubicBezTo>
                  <a:pt x="1428" y="17813"/>
                  <a:pt x="1766" y="17595"/>
                  <a:pt x="2624" y="16964"/>
                </a:cubicBezTo>
                <a:cubicBezTo>
                  <a:pt x="2726" y="16890"/>
                  <a:pt x="2865" y="16794"/>
                  <a:pt x="2933" y="16754"/>
                </a:cubicBezTo>
                <a:cubicBezTo>
                  <a:pt x="3126" y="16640"/>
                  <a:pt x="3889" y="16257"/>
                  <a:pt x="3924" y="16257"/>
                </a:cubicBezTo>
                <a:cubicBezTo>
                  <a:pt x="3941" y="16256"/>
                  <a:pt x="4012" y="16231"/>
                  <a:pt x="4080" y="16199"/>
                </a:cubicBezTo>
                <a:cubicBezTo>
                  <a:pt x="4196" y="16144"/>
                  <a:pt x="4335" y="16106"/>
                  <a:pt x="4541" y="16069"/>
                </a:cubicBezTo>
                <a:cubicBezTo>
                  <a:pt x="4592" y="16060"/>
                  <a:pt x="4659" y="16034"/>
                  <a:pt x="4691" y="16012"/>
                </a:cubicBezTo>
                <a:cubicBezTo>
                  <a:pt x="4731" y="15985"/>
                  <a:pt x="4822" y="15970"/>
                  <a:pt x="4964" y="15970"/>
                </a:cubicBezTo>
                <a:lnTo>
                  <a:pt x="5180" y="15970"/>
                </a:lnTo>
                <a:lnTo>
                  <a:pt x="5251" y="16077"/>
                </a:lnTo>
                <a:cubicBezTo>
                  <a:pt x="5331" y="16199"/>
                  <a:pt x="5442" y="16421"/>
                  <a:pt x="5442" y="16459"/>
                </a:cubicBezTo>
                <a:cubicBezTo>
                  <a:pt x="5442" y="16499"/>
                  <a:pt x="5774" y="17077"/>
                  <a:pt x="5969" y="17377"/>
                </a:cubicBezTo>
                <a:cubicBezTo>
                  <a:pt x="6596" y="18339"/>
                  <a:pt x="7363" y="19068"/>
                  <a:pt x="8238" y="19534"/>
                </a:cubicBezTo>
                <a:cubicBezTo>
                  <a:pt x="8295" y="19564"/>
                  <a:pt x="8296" y="19568"/>
                  <a:pt x="8262" y="19603"/>
                </a:cubicBezTo>
                <a:cubicBezTo>
                  <a:pt x="8242" y="19624"/>
                  <a:pt x="8163" y="19650"/>
                  <a:pt x="8088" y="19660"/>
                </a:cubicBezTo>
                <a:cubicBezTo>
                  <a:pt x="8012" y="19671"/>
                  <a:pt x="7922" y="19689"/>
                  <a:pt x="7888" y="19702"/>
                </a:cubicBezTo>
                <a:cubicBezTo>
                  <a:pt x="7855" y="19715"/>
                  <a:pt x="7715" y="19751"/>
                  <a:pt x="7577" y="19779"/>
                </a:cubicBezTo>
                <a:cubicBezTo>
                  <a:pt x="7439" y="19807"/>
                  <a:pt x="7326" y="19838"/>
                  <a:pt x="7326" y="19848"/>
                </a:cubicBezTo>
                <a:cubicBezTo>
                  <a:pt x="7326" y="19866"/>
                  <a:pt x="7486" y="20056"/>
                  <a:pt x="7828" y="20444"/>
                </a:cubicBezTo>
                <a:cubicBezTo>
                  <a:pt x="7941" y="20572"/>
                  <a:pt x="8068" y="20729"/>
                  <a:pt x="8112" y="20796"/>
                </a:cubicBezTo>
                <a:lnTo>
                  <a:pt x="8194" y="20918"/>
                </a:lnTo>
                <a:lnTo>
                  <a:pt x="8778" y="20903"/>
                </a:lnTo>
                <a:cubicBezTo>
                  <a:pt x="9100" y="20894"/>
                  <a:pt x="9465" y="20873"/>
                  <a:pt x="9589" y="20857"/>
                </a:cubicBezTo>
                <a:cubicBezTo>
                  <a:pt x="10115" y="20788"/>
                  <a:pt x="10466" y="20736"/>
                  <a:pt x="10687" y="20696"/>
                </a:cubicBezTo>
                <a:cubicBezTo>
                  <a:pt x="10817" y="20673"/>
                  <a:pt x="10933" y="20659"/>
                  <a:pt x="10946" y="20666"/>
                </a:cubicBezTo>
                <a:cubicBezTo>
                  <a:pt x="10959" y="20672"/>
                  <a:pt x="11005" y="20886"/>
                  <a:pt x="11047" y="21140"/>
                </a:cubicBezTo>
                <a:cubicBezTo>
                  <a:pt x="11120" y="21575"/>
                  <a:pt x="11128" y="21599"/>
                  <a:pt x="11173" y="21599"/>
                </a:cubicBezTo>
                <a:cubicBezTo>
                  <a:pt x="11244" y="21599"/>
                  <a:pt x="11248" y="21534"/>
                  <a:pt x="11200" y="21274"/>
                </a:cubicBezTo>
                <a:cubicBezTo>
                  <a:pt x="11126" y="20870"/>
                  <a:pt x="11095" y="20647"/>
                  <a:pt x="11107" y="20620"/>
                </a:cubicBezTo>
                <a:cubicBezTo>
                  <a:pt x="11114" y="20606"/>
                  <a:pt x="11136" y="20593"/>
                  <a:pt x="11157" y="20593"/>
                </a:cubicBezTo>
                <a:cubicBezTo>
                  <a:pt x="11177" y="20593"/>
                  <a:pt x="11280" y="20565"/>
                  <a:pt x="11386" y="20528"/>
                </a:cubicBezTo>
                <a:cubicBezTo>
                  <a:pt x="11491" y="20491"/>
                  <a:pt x="11627" y="20446"/>
                  <a:pt x="11689" y="20429"/>
                </a:cubicBezTo>
                <a:cubicBezTo>
                  <a:pt x="11984" y="20347"/>
                  <a:pt x="12059" y="20323"/>
                  <a:pt x="12202" y="20272"/>
                </a:cubicBezTo>
                <a:cubicBezTo>
                  <a:pt x="12287" y="20242"/>
                  <a:pt x="12392" y="20201"/>
                  <a:pt x="12437" y="20180"/>
                </a:cubicBezTo>
                <a:cubicBezTo>
                  <a:pt x="12482" y="20159"/>
                  <a:pt x="12556" y="20126"/>
                  <a:pt x="12601" y="20108"/>
                </a:cubicBezTo>
                <a:cubicBezTo>
                  <a:pt x="12646" y="20089"/>
                  <a:pt x="12701" y="20063"/>
                  <a:pt x="12724" y="20050"/>
                </a:cubicBezTo>
                <a:cubicBezTo>
                  <a:pt x="12746" y="20038"/>
                  <a:pt x="12815" y="20005"/>
                  <a:pt x="12877" y="19978"/>
                </a:cubicBezTo>
                <a:cubicBezTo>
                  <a:pt x="13032" y="19908"/>
                  <a:pt x="13232" y="19803"/>
                  <a:pt x="13390" y="19706"/>
                </a:cubicBezTo>
                <a:cubicBezTo>
                  <a:pt x="13463" y="19661"/>
                  <a:pt x="13547" y="19614"/>
                  <a:pt x="13576" y="19603"/>
                </a:cubicBezTo>
                <a:cubicBezTo>
                  <a:pt x="13657" y="19570"/>
                  <a:pt x="14000" y="19333"/>
                  <a:pt x="14190" y="19178"/>
                </a:cubicBezTo>
                <a:cubicBezTo>
                  <a:pt x="14286" y="19100"/>
                  <a:pt x="14428" y="18984"/>
                  <a:pt x="14507" y="18922"/>
                </a:cubicBezTo>
                <a:cubicBezTo>
                  <a:pt x="14585" y="18860"/>
                  <a:pt x="14656" y="18792"/>
                  <a:pt x="14665" y="18769"/>
                </a:cubicBezTo>
                <a:cubicBezTo>
                  <a:pt x="14674" y="18746"/>
                  <a:pt x="14692" y="18727"/>
                  <a:pt x="14703" y="18727"/>
                </a:cubicBezTo>
                <a:cubicBezTo>
                  <a:pt x="14714" y="18727"/>
                  <a:pt x="14775" y="18683"/>
                  <a:pt x="14837" y="18628"/>
                </a:cubicBezTo>
                <a:cubicBezTo>
                  <a:pt x="14899" y="18572"/>
                  <a:pt x="14954" y="18528"/>
                  <a:pt x="14960" y="18528"/>
                </a:cubicBezTo>
                <a:cubicBezTo>
                  <a:pt x="14966" y="18528"/>
                  <a:pt x="14995" y="18503"/>
                  <a:pt x="15025" y="18475"/>
                </a:cubicBezTo>
                <a:cubicBezTo>
                  <a:pt x="15056" y="18446"/>
                  <a:pt x="15122" y="18381"/>
                  <a:pt x="15173" y="18333"/>
                </a:cubicBezTo>
                <a:cubicBezTo>
                  <a:pt x="15261" y="18250"/>
                  <a:pt x="15276" y="18246"/>
                  <a:pt x="15541" y="18230"/>
                </a:cubicBezTo>
                <a:cubicBezTo>
                  <a:pt x="15693" y="18221"/>
                  <a:pt x="15837" y="18205"/>
                  <a:pt x="15861" y="18195"/>
                </a:cubicBezTo>
                <a:cubicBezTo>
                  <a:pt x="15904" y="18177"/>
                  <a:pt x="15931" y="18064"/>
                  <a:pt x="15962" y="17782"/>
                </a:cubicBezTo>
                <a:cubicBezTo>
                  <a:pt x="15969" y="17712"/>
                  <a:pt x="15983" y="17635"/>
                  <a:pt x="15992" y="17610"/>
                </a:cubicBezTo>
                <a:cubicBezTo>
                  <a:pt x="16000" y="17586"/>
                  <a:pt x="16027" y="17487"/>
                  <a:pt x="16052" y="17392"/>
                </a:cubicBezTo>
                <a:cubicBezTo>
                  <a:pt x="16122" y="17125"/>
                  <a:pt x="16299" y="16649"/>
                  <a:pt x="16350" y="16589"/>
                </a:cubicBezTo>
                <a:cubicBezTo>
                  <a:pt x="16370" y="16565"/>
                  <a:pt x="16471" y="16357"/>
                  <a:pt x="16554" y="16172"/>
                </a:cubicBezTo>
                <a:cubicBezTo>
                  <a:pt x="16566" y="16147"/>
                  <a:pt x="16608" y="16077"/>
                  <a:pt x="16647" y="16012"/>
                </a:cubicBezTo>
                <a:cubicBezTo>
                  <a:pt x="16731" y="15875"/>
                  <a:pt x="16901" y="15575"/>
                  <a:pt x="16975" y="15438"/>
                </a:cubicBezTo>
                <a:cubicBezTo>
                  <a:pt x="17003" y="15386"/>
                  <a:pt x="17086" y="15243"/>
                  <a:pt x="17158" y="15121"/>
                </a:cubicBezTo>
                <a:cubicBezTo>
                  <a:pt x="17229" y="14999"/>
                  <a:pt x="17304" y="14857"/>
                  <a:pt x="17327" y="14803"/>
                </a:cubicBezTo>
                <a:cubicBezTo>
                  <a:pt x="17349" y="14750"/>
                  <a:pt x="17377" y="14708"/>
                  <a:pt x="17387" y="14708"/>
                </a:cubicBezTo>
                <a:cubicBezTo>
                  <a:pt x="17398" y="14708"/>
                  <a:pt x="17413" y="14686"/>
                  <a:pt x="17420" y="14658"/>
                </a:cubicBezTo>
                <a:cubicBezTo>
                  <a:pt x="17427" y="14630"/>
                  <a:pt x="17485" y="14483"/>
                  <a:pt x="17548" y="14333"/>
                </a:cubicBezTo>
                <a:cubicBezTo>
                  <a:pt x="17612" y="14183"/>
                  <a:pt x="17681" y="14003"/>
                  <a:pt x="17701" y="13931"/>
                </a:cubicBezTo>
                <a:cubicBezTo>
                  <a:pt x="17721" y="13860"/>
                  <a:pt x="17752" y="13750"/>
                  <a:pt x="17772" y="13687"/>
                </a:cubicBezTo>
                <a:cubicBezTo>
                  <a:pt x="17829" y="13511"/>
                  <a:pt x="17894" y="13273"/>
                  <a:pt x="17930" y="13098"/>
                </a:cubicBezTo>
                <a:cubicBezTo>
                  <a:pt x="17949" y="13011"/>
                  <a:pt x="17973" y="12923"/>
                  <a:pt x="17985" y="12903"/>
                </a:cubicBezTo>
                <a:cubicBezTo>
                  <a:pt x="18010" y="12860"/>
                  <a:pt x="18226" y="12857"/>
                  <a:pt x="18425" y="12895"/>
                </a:cubicBezTo>
                <a:cubicBezTo>
                  <a:pt x="18500" y="12910"/>
                  <a:pt x="18677" y="12943"/>
                  <a:pt x="18818" y="12968"/>
                </a:cubicBezTo>
                <a:cubicBezTo>
                  <a:pt x="18959" y="12993"/>
                  <a:pt x="19182" y="13032"/>
                  <a:pt x="19312" y="13056"/>
                </a:cubicBezTo>
                <a:cubicBezTo>
                  <a:pt x="19441" y="13080"/>
                  <a:pt x="19699" y="13124"/>
                  <a:pt x="19885" y="13155"/>
                </a:cubicBezTo>
                <a:cubicBezTo>
                  <a:pt x="20071" y="13186"/>
                  <a:pt x="20329" y="13231"/>
                  <a:pt x="20459" y="13255"/>
                </a:cubicBezTo>
                <a:cubicBezTo>
                  <a:pt x="20588" y="13278"/>
                  <a:pt x="20743" y="13305"/>
                  <a:pt x="20805" y="13312"/>
                </a:cubicBezTo>
                <a:cubicBezTo>
                  <a:pt x="20867" y="13319"/>
                  <a:pt x="20933" y="13331"/>
                  <a:pt x="20950" y="13339"/>
                </a:cubicBezTo>
                <a:cubicBezTo>
                  <a:pt x="20967" y="13346"/>
                  <a:pt x="21047" y="13359"/>
                  <a:pt x="21128" y="13369"/>
                </a:cubicBezTo>
                <a:lnTo>
                  <a:pt x="21272" y="13388"/>
                </a:lnTo>
                <a:lnTo>
                  <a:pt x="21286" y="13308"/>
                </a:lnTo>
                <a:cubicBezTo>
                  <a:pt x="21294" y="13264"/>
                  <a:pt x="21301" y="13012"/>
                  <a:pt x="21300" y="12750"/>
                </a:cubicBezTo>
                <a:cubicBezTo>
                  <a:pt x="21297" y="12298"/>
                  <a:pt x="21300" y="12264"/>
                  <a:pt x="21349" y="12115"/>
                </a:cubicBezTo>
                <a:cubicBezTo>
                  <a:pt x="21402" y="11953"/>
                  <a:pt x="21420" y="11652"/>
                  <a:pt x="21401" y="11304"/>
                </a:cubicBezTo>
                <a:cubicBezTo>
                  <a:pt x="21394" y="11188"/>
                  <a:pt x="21406" y="11125"/>
                  <a:pt x="21458" y="10972"/>
                </a:cubicBezTo>
                <a:cubicBezTo>
                  <a:pt x="21548" y="10705"/>
                  <a:pt x="21592" y="10363"/>
                  <a:pt x="21592" y="9966"/>
                </a:cubicBezTo>
                <a:cubicBezTo>
                  <a:pt x="21591" y="9649"/>
                  <a:pt x="21590" y="9630"/>
                  <a:pt x="21521" y="9423"/>
                </a:cubicBezTo>
                <a:cubicBezTo>
                  <a:pt x="21481" y="9304"/>
                  <a:pt x="21433" y="9188"/>
                  <a:pt x="21414" y="9167"/>
                </a:cubicBezTo>
                <a:cubicBezTo>
                  <a:pt x="21335" y="9075"/>
                  <a:pt x="21239" y="9094"/>
                  <a:pt x="20592" y="9308"/>
                </a:cubicBezTo>
                <a:cubicBezTo>
                  <a:pt x="20502" y="9338"/>
                  <a:pt x="20350" y="9388"/>
                  <a:pt x="20254" y="9419"/>
                </a:cubicBezTo>
                <a:cubicBezTo>
                  <a:pt x="20158" y="9450"/>
                  <a:pt x="20061" y="9483"/>
                  <a:pt x="20038" y="9492"/>
                </a:cubicBezTo>
                <a:cubicBezTo>
                  <a:pt x="20016" y="9500"/>
                  <a:pt x="19734" y="9591"/>
                  <a:pt x="19413" y="9694"/>
                </a:cubicBezTo>
                <a:cubicBezTo>
                  <a:pt x="19092" y="9798"/>
                  <a:pt x="18700" y="9927"/>
                  <a:pt x="18542" y="9981"/>
                </a:cubicBezTo>
                <a:cubicBezTo>
                  <a:pt x="18384" y="10035"/>
                  <a:pt x="18190" y="10096"/>
                  <a:pt x="18108" y="10115"/>
                </a:cubicBezTo>
                <a:cubicBezTo>
                  <a:pt x="17972" y="10146"/>
                  <a:pt x="17955" y="10144"/>
                  <a:pt x="17917" y="10096"/>
                </a:cubicBezTo>
                <a:cubicBezTo>
                  <a:pt x="17894" y="10067"/>
                  <a:pt x="17879" y="10029"/>
                  <a:pt x="17884" y="10012"/>
                </a:cubicBezTo>
                <a:cubicBezTo>
                  <a:pt x="17889" y="9994"/>
                  <a:pt x="17875" y="9947"/>
                  <a:pt x="17854" y="9908"/>
                </a:cubicBezTo>
                <a:cubicBezTo>
                  <a:pt x="17833" y="9870"/>
                  <a:pt x="17816" y="9812"/>
                  <a:pt x="17816" y="9778"/>
                </a:cubicBezTo>
                <a:cubicBezTo>
                  <a:pt x="17815" y="9745"/>
                  <a:pt x="17803" y="9699"/>
                  <a:pt x="17786" y="9679"/>
                </a:cubicBezTo>
                <a:cubicBezTo>
                  <a:pt x="17769" y="9659"/>
                  <a:pt x="17753" y="9633"/>
                  <a:pt x="17753" y="9618"/>
                </a:cubicBezTo>
                <a:cubicBezTo>
                  <a:pt x="17753" y="9603"/>
                  <a:pt x="17720" y="9509"/>
                  <a:pt x="17679" y="9411"/>
                </a:cubicBezTo>
                <a:cubicBezTo>
                  <a:pt x="17638" y="9314"/>
                  <a:pt x="17593" y="9210"/>
                  <a:pt x="17581" y="9178"/>
                </a:cubicBezTo>
                <a:cubicBezTo>
                  <a:pt x="17525" y="9037"/>
                  <a:pt x="17299" y="8552"/>
                  <a:pt x="17272" y="8516"/>
                </a:cubicBezTo>
                <a:cubicBezTo>
                  <a:pt x="17216" y="8442"/>
                  <a:pt x="17138" y="8267"/>
                  <a:pt x="17149" y="8241"/>
                </a:cubicBezTo>
                <a:cubicBezTo>
                  <a:pt x="17157" y="8225"/>
                  <a:pt x="17155" y="8218"/>
                  <a:pt x="17144" y="8222"/>
                </a:cubicBezTo>
                <a:cubicBezTo>
                  <a:pt x="17127" y="8229"/>
                  <a:pt x="17003" y="8032"/>
                  <a:pt x="16904" y="7840"/>
                </a:cubicBezTo>
                <a:cubicBezTo>
                  <a:pt x="16881" y="7796"/>
                  <a:pt x="16806" y="7661"/>
                  <a:pt x="16734" y="7541"/>
                </a:cubicBezTo>
                <a:cubicBezTo>
                  <a:pt x="16663" y="7421"/>
                  <a:pt x="16609" y="7323"/>
                  <a:pt x="16614" y="7323"/>
                </a:cubicBezTo>
                <a:cubicBezTo>
                  <a:pt x="16620" y="7323"/>
                  <a:pt x="16582" y="7268"/>
                  <a:pt x="16530" y="7197"/>
                </a:cubicBezTo>
                <a:cubicBezTo>
                  <a:pt x="16478" y="7126"/>
                  <a:pt x="16441" y="7067"/>
                  <a:pt x="16451" y="7067"/>
                </a:cubicBezTo>
                <a:cubicBezTo>
                  <a:pt x="16460" y="7067"/>
                  <a:pt x="16455" y="7047"/>
                  <a:pt x="16440" y="7021"/>
                </a:cubicBezTo>
                <a:cubicBezTo>
                  <a:pt x="16404" y="6962"/>
                  <a:pt x="16375" y="6889"/>
                  <a:pt x="16309" y="6696"/>
                </a:cubicBezTo>
                <a:cubicBezTo>
                  <a:pt x="16279" y="6610"/>
                  <a:pt x="16232" y="6501"/>
                  <a:pt x="16205" y="6455"/>
                </a:cubicBezTo>
                <a:cubicBezTo>
                  <a:pt x="16178" y="6410"/>
                  <a:pt x="16156" y="6360"/>
                  <a:pt x="16156" y="6344"/>
                </a:cubicBezTo>
                <a:cubicBezTo>
                  <a:pt x="16156" y="6329"/>
                  <a:pt x="16137" y="6280"/>
                  <a:pt x="16112" y="6233"/>
                </a:cubicBezTo>
                <a:cubicBezTo>
                  <a:pt x="16087" y="6187"/>
                  <a:pt x="16070" y="6142"/>
                  <a:pt x="16077" y="6134"/>
                </a:cubicBezTo>
                <a:cubicBezTo>
                  <a:pt x="16083" y="6125"/>
                  <a:pt x="16054" y="6068"/>
                  <a:pt x="16014" y="6008"/>
                </a:cubicBezTo>
                <a:cubicBezTo>
                  <a:pt x="15973" y="5947"/>
                  <a:pt x="15879" y="5800"/>
                  <a:pt x="15806" y="5683"/>
                </a:cubicBezTo>
                <a:cubicBezTo>
                  <a:pt x="15733" y="5565"/>
                  <a:pt x="15615" y="5406"/>
                  <a:pt x="15544" y="5327"/>
                </a:cubicBezTo>
                <a:cubicBezTo>
                  <a:pt x="15473" y="5249"/>
                  <a:pt x="15386" y="5150"/>
                  <a:pt x="15350" y="5109"/>
                </a:cubicBezTo>
                <a:cubicBezTo>
                  <a:pt x="15270" y="5017"/>
                  <a:pt x="14997" y="4762"/>
                  <a:pt x="14927" y="4715"/>
                </a:cubicBezTo>
                <a:cubicBezTo>
                  <a:pt x="14899" y="4696"/>
                  <a:pt x="14862" y="4670"/>
                  <a:pt x="14845" y="4654"/>
                </a:cubicBezTo>
                <a:cubicBezTo>
                  <a:pt x="14734" y="4552"/>
                  <a:pt x="14428" y="4311"/>
                  <a:pt x="14343" y="4256"/>
                </a:cubicBezTo>
                <a:cubicBezTo>
                  <a:pt x="14286" y="4221"/>
                  <a:pt x="14223" y="4179"/>
                  <a:pt x="14204" y="4164"/>
                </a:cubicBezTo>
                <a:cubicBezTo>
                  <a:pt x="14119" y="4101"/>
                  <a:pt x="14074" y="4062"/>
                  <a:pt x="14045" y="4031"/>
                </a:cubicBezTo>
                <a:cubicBezTo>
                  <a:pt x="14008" y="3990"/>
                  <a:pt x="13694" y="3763"/>
                  <a:pt x="13674" y="3763"/>
                </a:cubicBezTo>
                <a:cubicBezTo>
                  <a:pt x="13642" y="3762"/>
                  <a:pt x="13090" y="3382"/>
                  <a:pt x="13051" y="3335"/>
                </a:cubicBezTo>
                <a:cubicBezTo>
                  <a:pt x="13028" y="3305"/>
                  <a:pt x="12966" y="3277"/>
                  <a:pt x="12907" y="3270"/>
                </a:cubicBezTo>
                <a:cubicBezTo>
                  <a:pt x="12850" y="3262"/>
                  <a:pt x="12753" y="3220"/>
                  <a:pt x="12691" y="3178"/>
                </a:cubicBezTo>
                <a:cubicBezTo>
                  <a:pt x="12629" y="3135"/>
                  <a:pt x="12526" y="3089"/>
                  <a:pt x="12462" y="3075"/>
                </a:cubicBezTo>
                <a:cubicBezTo>
                  <a:pt x="12329" y="3044"/>
                  <a:pt x="12303" y="3029"/>
                  <a:pt x="12303" y="2975"/>
                </a:cubicBezTo>
                <a:cubicBezTo>
                  <a:pt x="12303" y="2933"/>
                  <a:pt x="12246" y="2915"/>
                  <a:pt x="12028" y="2887"/>
                </a:cubicBezTo>
                <a:cubicBezTo>
                  <a:pt x="11949" y="2877"/>
                  <a:pt x="11840" y="2848"/>
                  <a:pt x="11785" y="2826"/>
                </a:cubicBezTo>
                <a:cubicBezTo>
                  <a:pt x="11729" y="2804"/>
                  <a:pt x="11658" y="2788"/>
                  <a:pt x="11629" y="2788"/>
                </a:cubicBezTo>
                <a:cubicBezTo>
                  <a:pt x="11600" y="2788"/>
                  <a:pt x="11551" y="2767"/>
                  <a:pt x="11517" y="2742"/>
                </a:cubicBezTo>
                <a:cubicBezTo>
                  <a:pt x="11483" y="2717"/>
                  <a:pt x="11378" y="2682"/>
                  <a:pt x="11285" y="2665"/>
                </a:cubicBezTo>
                <a:cubicBezTo>
                  <a:pt x="11192" y="2649"/>
                  <a:pt x="11102" y="2622"/>
                  <a:pt x="11086" y="2604"/>
                </a:cubicBezTo>
                <a:cubicBezTo>
                  <a:pt x="11060" y="2577"/>
                  <a:pt x="11128" y="2375"/>
                  <a:pt x="11525" y="1323"/>
                </a:cubicBezTo>
                <a:cubicBezTo>
                  <a:pt x="11958" y="177"/>
                  <a:pt x="11995" y="73"/>
                  <a:pt x="11962" y="38"/>
                </a:cubicBezTo>
                <a:cubicBezTo>
                  <a:pt x="11942" y="17"/>
                  <a:pt x="11914" y="0"/>
                  <a:pt x="11902" y="0"/>
                </a:cubicBezTo>
                <a:close/>
              </a:path>
            </a:pathLst>
          </a:custGeom>
          <a:ln w="12700">
            <a:miter lim="400000"/>
          </a:ln>
        </p:spPr>
      </p:pic>
      <p:pic>
        <p:nvPicPr>
          <p:cNvPr id="765" name="oeil.png" descr="oeil.png"/>
          <p:cNvPicPr>
            <a:picLocks noChangeAspect="1"/>
          </p:cNvPicPr>
          <p:nvPr/>
        </p:nvPicPr>
        <p:blipFill>
          <a:blip r:embed="rId3">
            <a:extLst/>
          </a:blip>
          <a:srcRect l="519" t="2177" r="871" b="761"/>
          <a:stretch>
            <a:fillRect/>
          </a:stretch>
        </p:blipFill>
        <p:spPr>
          <a:xfrm>
            <a:off x="294622" y="1828998"/>
            <a:ext cx="3576626" cy="2372520"/>
          </a:xfrm>
          <a:custGeom>
            <a:avLst/>
            <a:gdLst/>
            <a:ahLst/>
            <a:cxnLst>
              <a:cxn ang="0">
                <a:pos x="wd2" y="hd2"/>
              </a:cxn>
              <a:cxn ang="5400000">
                <a:pos x="wd2" y="hd2"/>
              </a:cxn>
              <a:cxn ang="10800000">
                <a:pos x="wd2" y="hd2"/>
              </a:cxn>
              <a:cxn ang="16200000">
                <a:pos x="wd2" y="hd2"/>
              </a:cxn>
            </a:cxnLst>
            <a:rect l="0" t="0" r="r" b="b"/>
            <a:pathLst>
              <a:path w="21534" h="21600" fill="norm" stroke="1" extrusionOk="0">
                <a:moveTo>
                  <a:pt x="7640" y="0"/>
                </a:moveTo>
                <a:lnTo>
                  <a:pt x="7375" y="253"/>
                </a:lnTo>
                <a:cubicBezTo>
                  <a:pt x="7084" y="530"/>
                  <a:pt x="7070" y="547"/>
                  <a:pt x="7007" y="600"/>
                </a:cubicBezTo>
                <a:cubicBezTo>
                  <a:pt x="6940" y="657"/>
                  <a:pt x="6988" y="676"/>
                  <a:pt x="7227" y="697"/>
                </a:cubicBezTo>
                <a:cubicBezTo>
                  <a:pt x="7342" y="708"/>
                  <a:pt x="7440" y="726"/>
                  <a:pt x="7444" y="737"/>
                </a:cubicBezTo>
                <a:cubicBezTo>
                  <a:pt x="7449" y="748"/>
                  <a:pt x="7386" y="848"/>
                  <a:pt x="7306" y="958"/>
                </a:cubicBezTo>
                <a:cubicBezTo>
                  <a:pt x="7225" y="1067"/>
                  <a:pt x="7105" y="1229"/>
                  <a:pt x="7040" y="1319"/>
                </a:cubicBezTo>
                <a:cubicBezTo>
                  <a:pt x="6976" y="1408"/>
                  <a:pt x="6880" y="1540"/>
                  <a:pt x="6825" y="1612"/>
                </a:cubicBezTo>
                <a:cubicBezTo>
                  <a:pt x="6684" y="1797"/>
                  <a:pt x="6710" y="1813"/>
                  <a:pt x="7200" y="1821"/>
                </a:cubicBezTo>
                <a:cubicBezTo>
                  <a:pt x="7582" y="1827"/>
                  <a:pt x="8065" y="1871"/>
                  <a:pt x="8085" y="1901"/>
                </a:cubicBezTo>
                <a:cubicBezTo>
                  <a:pt x="8105" y="1932"/>
                  <a:pt x="8049" y="1982"/>
                  <a:pt x="7731" y="2222"/>
                </a:cubicBezTo>
                <a:cubicBezTo>
                  <a:pt x="7473" y="2416"/>
                  <a:pt x="7182" y="2673"/>
                  <a:pt x="7081" y="2797"/>
                </a:cubicBezTo>
                <a:cubicBezTo>
                  <a:pt x="7050" y="2835"/>
                  <a:pt x="6987" y="2911"/>
                  <a:pt x="6940" y="2963"/>
                </a:cubicBezTo>
                <a:cubicBezTo>
                  <a:pt x="6683" y="3247"/>
                  <a:pt x="6139" y="4036"/>
                  <a:pt x="5915" y="4452"/>
                </a:cubicBezTo>
                <a:cubicBezTo>
                  <a:pt x="5839" y="4592"/>
                  <a:pt x="5744" y="4767"/>
                  <a:pt x="5705" y="4838"/>
                </a:cubicBezTo>
                <a:cubicBezTo>
                  <a:pt x="5665" y="4909"/>
                  <a:pt x="5601" y="5036"/>
                  <a:pt x="5561" y="5120"/>
                </a:cubicBezTo>
                <a:cubicBezTo>
                  <a:pt x="5522" y="5204"/>
                  <a:pt x="5449" y="5345"/>
                  <a:pt x="5399" y="5438"/>
                </a:cubicBezTo>
                <a:cubicBezTo>
                  <a:pt x="5229" y="5752"/>
                  <a:pt x="4912" y="6613"/>
                  <a:pt x="4749" y="7208"/>
                </a:cubicBezTo>
                <a:cubicBezTo>
                  <a:pt x="4604" y="7738"/>
                  <a:pt x="4535" y="8075"/>
                  <a:pt x="4450" y="8647"/>
                </a:cubicBezTo>
                <a:cubicBezTo>
                  <a:pt x="4383" y="9101"/>
                  <a:pt x="4359" y="9219"/>
                  <a:pt x="4340" y="9214"/>
                </a:cubicBezTo>
                <a:cubicBezTo>
                  <a:pt x="4331" y="9211"/>
                  <a:pt x="3518" y="8600"/>
                  <a:pt x="2534" y="7859"/>
                </a:cubicBezTo>
                <a:cubicBezTo>
                  <a:pt x="1549" y="7118"/>
                  <a:pt x="742" y="6517"/>
                  <a:pt x="739" y="6522"/>
                </a:cubicBezTo>
                <a:cubicBezTo>
                  <a:pt x="736" y="6527"/>
                  <a:pt x="725" y="6560"/>
                  <a:pt x="713" y="6594"/>
                </a:cubicBezTo>
                <a:cubicBezTo>
                  <a:pt x="694" y="6649"/>
                  <a:pt x="697" y="6658"/>
                  <a:pt x="742" y="6695"/>
                </a:cubicBezTo>
                <a:cubicBezTo>
                  <a:pt x="769" y="6718"/>
                  <a:pt x="1592" y="7341"/>
                  <a:pt x="2572" y="8079"/>
                </a:cubicBezTo>
                <a:cubicBezTo>
                  <a:pt x="4247" y="9341"/>
                  <a:pt x="4355" y="9426"/>
                  <a:pt x="4345" y="9485"/>
                </a:cubicBezTo>
                <a:cubicBezTo>
                  <a:pt x="4310" y="9697"/>
                  <a:pt x="4288" y="10290"/>
                  <a:pt x="4288" y="11064"/>
                </a:cubicBezTo>
                <a:cubicBezTo>
                  <a:pt x="4288" y="11541"/>
                  <a:pt x="4292" y="11980"/>
                  <a:pt x="4297" y="12039"/>
                </a:cubicBezTo>
                <a:lnTo>
                  <a:pt x="4307" y="12148"/>
                </a:lnTo>
                <a:lnTo>
                  <a:pt x="2885" y="12155"/>
                </a:lnTo>
                <a:lnTo>
                  <a:pt x="1463" y="12162"/>
                </a:lnTo>
                <a:lnTo>
                  <a:pt x="1463" y="12245"/>
                </a:lnTo>
                <a:lnTo>
                  <a:pt x="1463" y="12325"/>
                </a:lnTo>
                <a:lnTo>
                  <a:pt x="2895" y="12332"/>
                </a:lnTo>
                <a:lnTo>
                  <a:pt x="4323" y="12339"/>
                </a:lnTo>
                <a:lnTo>
                  <a:pt x="4345" y="12516"/>
                </a:lnTo>
                <a:cubicBezTo>
                  <a:pt x="4363" y="12665"/>
                  <a:pt x="4361" y="12706"/>
                  <a:pt x="4338" y="12780"/>
                </a:cubicBezTo>
                <a:cubicBezTo>
                  <a:pt x="4307" y="12880"/>
                  <a:pt x="4142" y="13070"/>
                  <a:pt x="3929" y="13253"/>
                </a:cubicBezTo>
                <a:cubicBezTo>
                  <a:pt x="3691" y="13458"/>
                  <a:pt x="2960" y="14009"/>
                  <a:pt x="2926" y="14009"/>
                </a:cubicBezTo>
                <a:cubicBezTo>
                  <a:pt x="2921" y="14009"/>
                  <a:pt x="2839" y="14064"/>
                  <a:pt x="2746" y="14131"/>
                </a:cubicBezTo>
                <a:cubicBezTo>
                  <a:pt x="2653" y="14199"/>
                  <a:pt x="2571" y="14251"/>
                  <a:pt x="2565" y="14251"/>
                </a:cubicBezTo>
                <a:cubicBezTo>
                  <a:pt x="2558" y="14251"/>
                  <a:pt x="2476" y="14304"/>
                  <a:pt x="2381" y="14370"/>
                </a:cubicBezTo>
                <a:cubicBezTo>
                  <a:pt x="2286" y="14436"/>
                  <a:pt x="2144" y="14532"/>
                  <a:pt x="2065" y="14579"/>
                </a:cubicBezTo>
                <a:cubicBezTo>
                  <a:pt x="1786" y="14749"/>
                  <a:pt x="1616" y="14851"/>
                  <a:pt x="1580" y="14876"/>
                </a:cubicBezTo>
                <a:cubicBezTo>
                  <a:pt x="1561" y="14889"/>
                  <a:pt x="1480" y="14941"/>
                  <a:pt x="1401" y="14988"/>
                </a:cubicBezTo>
                <a:cubicBezTo>
                  <a:pt x="1322" y="15035"/>
                  <a:pt x="1235" y="15088"/>
                  <a:pt x="1205" y="15107"/>
                </a:cubicBezTo>
                <a:cubicBezTo>
                  <a:pt x="1176" y="15126"/>
                  <a:pt x="1123" y="15153"/>
                  <a:pt x="1088" y="15172"/>
                </a:cubicBezTo>
                <a:cubicBezTo>
                  <a:pt x="1023" y="15207"/>
                  <a:pt x="995" y="15223"/>
                  <a:pt x="890" y="15291"/>
                </a:cubicBezTo>
                <a:cubicBezTo>
                  <a:pt x="855" y="15314"/>
                  <a:pt x="770" y="15367"/>
                  <a:pt x="701" y="15407"/>
                </a:cubicBezTo>
                <a:cubicBezTo>
                  <a:pt x="-14" y="15818"/>
                  <a:pt x="-11" y="15816"/>
                  <a:pt x="3" y="15891"/>
                </a:cubicBezTo>
                <a:cubicBezTo>
                  <a:pt x="9" y="15922"/>
                  <a:pt x="25" y="16046"/>
                  <a:pt x="39" y="16166"/>
                </a:cubicBezTo>
                <a:cubicBezTo>
                  <a:pt x="76" y="16484"/>
                  <a:pt x="191" y="17140"/>
                  <a:pt x="245" y="17333"/>
                </a:cubicBezTo>
                <a:cubicBezTo>
                  <a:pt x="372" y="17794"/>
                  <a:pt x="507" y="18107"/>
                  <a:pt x="629" y="18229"/>
                </a:cubicBezTo>
                <a:cubicBezTo>
                  <a:pt x="723" y="18322"/>
                  <a:pt x="897" y="18327"/>
                  <a:pt x="1024" y="18243"/>
                </a:cubicBezTo>
                <a:cubicBezTo>
                  <a:pt x="1043" y="18230"/>
                  <a:pt x="1109" y="18200"/>
                  <a:pt x="1167" y="18175"/>
                </a:cubicBezTo>
                <a:cubicBezTo>
                  <a:pt x="1385" y="18078"/>
                  <a:pt x="2138" y="17511"/>
                  <a:pt x="2503" y="17170"/>
                </a:cubicBezTo>
                <a:cubicBezTo>
                  <a:pt x="2625" y="17056"/>
                  <a:pt x="2950" y="16826"/>
                  <a:pt x="2966" y="16841"/>
                </a:cubicBezTo>
                <a:cubicBezTo>
                  <a:pt x="2986" y="16860"/>
                  <a:pt x="2972" y="16945"/>
                  <a:pt x="2675" y="18717"/>
                </a:cubicBezTo>
                <a:cubicBezTo>
                  <a:pt x="2343" y="20693"/>
                  <a:pt x="2343" y="20695"/>
                  <a:pt x="2347" y="20700"/>
                </a:cubicBezTo>
                <a:cubicBezTo>
                  <a:pt x="2350" y="20703"/>
                  <a:pt x="2380" y="20712"/>
                  <a:pt x="2417" y="20722"/>
                </a:cubicBezTo>
                <a:cubicBezTo>
                  <a:pt x="2482" y="20740"/>
                  <a:pt x="2485" y="20739"/>
                  <a:pt x="2503" y="20639"/>
                </a:cubicBezTo>
                <a:cubicBezTo>
                  <a:pt x="2513" y="20582"/>
                  <a:pt x="2590" y="20120"/>
                  <a:pt x="2675" y="19613"/>
                </a:cubicBezTo>
                <a:cubicBezTo>
                  <a:pt x="3061" y="17304"/>
                  <a:pt x="3154" y="16763"/>
                  <a:pt x="3169" y="16719"/>
                </a:cubicBezTo>
                <a:cubicBezTo>
                  <a:pt x="3189" y="16663"/>
                  <a:pt x="3559" y="16439"/>
                  <a:pt x="3884" y="16285"/>
                </a:cubicBezTo>
                <a:cubicBezTo>
                  <a:pt x="4007" y="16226"/>
                  <a:pt x="4136" y="16161"/>
                  <a:pt x="4171" y="16144"/>
                </a:cubicBezTo>
                <a:cubicBezTo>
                  <a:pt x="4205" y="16127"/>
                  <a:pt x="4274" y="16105"/>
                  <a:pt x="4323" y="16093"/>
                </a:cubicBezTo>
                <a:cubicBezTo>
                  <a:pt x="4556" y="16040"/>
                  <a:pt x="4688" y="15994"/>
                  <a:pt x="4720" y="15956"/>
                </a:cubicBezTo>
                <a:cubicBezTo>
                  <a:pt x="4732" y="15943"/>
                  <a:pt x="4840" y="15931"/>
                  <a:pt x="4962" y="15931"/>
                </a:cubicBezTo>
                <a:lnTo>
                  <a:pt x="5184" y="15931"/>
                </a:lnTo>
                <a:lnTo>
                  <a:pt x="5260" y="16061"/>
                </a:lnTo>
                <a:cubicBezTo>
                  <a:pt x="5302" y="16133"/>
                  <a:pt x="5366" y="16280"/>
                  <a:pt x="5404" y="16390"/>
                </a:cubicBezTo>
                <a:cubicBezTo>
                  <a:pt x="5484" y="16627"/>
                  <a:pt x="5527" y="16729"/>
                  <a:pt x="5738" y="17134"/>
                </a:cubicBezTo>
                <a:cubicBezTo>
                  <a:pt x="5891" y="17428"/>
                  <a:pt x="6039" y="17684"/>
                  <a:pt x="6228" y="17987"/>
                </a:cubicBezTo>
                <a:cubicBezTo>
                  <a:pt x="6390" y="18247"/>
                  <a:pt x="6831" y="18837"/>
                  <a:pt x="6966" y="18973"/>
                </a:cubicBezTo>
                <a:cubicBezTo>
                  <a:pt x="7003" y="19010"/>
                  <a:pt x="7105" y="19113"/>
                  <a:pt x="7193" y="19201"/>
                </a:cubicBezTo>
                <a:cubicBezTo>
                  <a:pt x="7281" y="19288"/>
                  <a:pt x="7377" y="19382"/>
                  <a:pt x="7404" y="19410"/>
                </a:cubicBezTo>
                <a:cubicBezTo>
                  <a:pt x="7430" y="19438"/>
                  <a:pt x="7455" y="19461"/>
                  <a:pt x="7461" y="19461"/>
                </a:cubicBezTo>
                <a:cubicBezTo>
                  <a:pt x="7466" y="19461"/>
                  <a:pt x="7504" y="19493"/>
                  <a:pt x="7542" y="19530"/>
                </a:cubicBezTo>
                <a:cubicBezTo>
                  <a:pt x="7619" y="19603"/>
                  <a:pt x="7960" y="19869"/>
                  <a:pt x="7977" y="19869"/>
                </a:cubicBezTo>
                <a:cubicBezTo>
                  <a:pt x="7983" y="19869"/>
                  <a:pt x="8049" y="19913"/>
                  <a:pt x="8125" y="19967"/>
                </a:cubicBezTo>
                <a:cubicBezTo>
                  <a:pt x="8281" y="20077"/>
                  <a:pt x="8281" y="20107"/>
                  <a:pt x="8130" y="20147"/>
                </a:cubicBezTo>
                <a:cubicBezTo>
                  <a:pt x="8078" y="20162"/>
                  <a:pt x="8000" y="20185"/>
                  <a:pt x="7956" y="20198"/>
                </a:cubicBezTo>
                <a:cubicBezTo>
                  <a:pt x="7911" y="20212"/>
                  <a:pt x="7821" y="20234"/>
                  <a:pt x="7757" y="20249"/>
                </a:cubicBezTo>
                <a:cubicBezTo>
                  <a:pt x="7693" y="20264"/>
                  <a:pt x="7603" y="20288"/>
                  <a:pt x="7559" y="20303"/>
                </a:cubicBezTo>
                <a:cubicBezTo>
                  <a:pt x="7515" y="20317"/>
                  <a:pt x="7441" y="20338"/>
                  <a:pt x="7394" y="20346"/>
                </a:cubicBezTo>
                <a:cubicBezTo>
                  <a:pt x="7347" y="20355"/>
                  <a:pt x="7308" y="20371"/>
                  <a:pt x="7308" y="20382"/>
                </a:cubicBezTo>
                <a:cubicBezTo>
                  <a:pt x="7308" y="20393"/>
                  <a:pt x="7424" y="20554"/>
                  <a:pt x="7564" y="20740"/>
                </a:cubicBezTo>
                <a:cubicBezTo>
                  <a:pt x="8011" y="21334"/>
                  <a:pt x="8065" y="21411"/>
                  <a:pt x="8111" y="21513"/>
                </a:cubicBezTo>
                <a:lnTo>
                  <a:pt x="8149" y="21600"/>
                </a:lnTo>
                <a:lnTo>
                  <a:pt x="8742" y="21600"/>
                </a:lnTo>
                <a:cubicBezTo>
                  <a:pt x="9063" y="21592"/>
                  <a:pt x="9355" y="21576"/>
                  <a:pt x="9389" y="21567"/>
                </a:cubicBezTo>
                <a:cubicBezTo>
                  <a:pt x="9424" y="21559"/>
                  <a:pt x="9574" y="21540"/>
                  <a:pt x="9721" y="21524"/>
                </a:cubicBezTo>
                <a:cubicBezTo>
                  <a:pt x="9869" y="21508"/>
                  <a:pt x="10033" y="21486"/>
                  <a:pt x="10087" y="21474"/>
                </a:cubicBezTo>
                <a:cubicBezTo>
                  <a:pt x="10141" y="21461"/>
                  <a:pt x="10268" y="21438"/>
                  <a:pt x="10367" y="21419"/>
                </a:cubicBezTo>
                <a:cubicBezTo>
                  <a:pt x="10707" y="21356"/>
                  <a:pt x="11107" y="21255"/>
                  <a:pt x="11253" y="21199"/>
                </a:cubicBezTo>
                <a:cubicBezTo>
                  <a:pt x="11459" y="21120"/>
                  <a:pt x="11719" y="21032"/>
                  <a:pt x="11800" y="21011"/>
                </a:cubicBezTo>
                <a:cubicBezTo>
                  <a:pt x="11850" y="20999"/>
                  <a:pt x="11923" y="20973"/>
                  <a:pt x="11965" y="20957"/>
                </a:cubicBezTo>
                <a:cubicBezTo>
                  <a:pt x="12007" y="20941"/>
                  <a:pt x="12076" y="20914"/>
                  <a:pt x="12118" y="20899"/>
                </a:cubicBezTo>
                <a:cubicBezTo>
                  <a:pt x="12199" y="20869"/>
                  <a:pt x="12404" y="20776"/>
                  <a:pt x="12465" y="20740"/>
                </a:cubicBezTo>
                <a:cubicBezTo>
                  <a:pt x="12484" y="20728"/>
                  <a:pt x="12540" y="20698"/>
                  <a:pt x="12589" y="20671"/>
                </a:cubicBezTo>
                <a:cubicBezTo>
                  <a:pt x="13070" y="20416"/>
                  <a:pt x="13181" y="20353"/>
                  <a:pt x="13361" y="20223"/>
                </a:cubicBezTo>
                <a:cubicBezTo>
                  <a:pt x="13420" y="20181"/>
                  <a:pt x="13512" y="20120"/>
                  <a:pt x="13566" y="20090"/>
                </a:cubicBezTo>
                <a:cubicBezTo>
                  <a:pt x="13620" y="20059"/>
                  <a:pt x="13753" y="19959"/>
                  <a:pt x="13860" y="19869"/>
                </a:cubicBezTo>
                <a:cubicBezTo>
                  <a:pt x="13967" y="19779"/>
                  <a:pt x="14058" y="19707"/>
                  <a:pt x="14063" y="19707"/>
                </a:cubicBezTo>
                <a:cubicBezTo>
                  <a:pt x="14069" y="19707"/>
                  <a:pt x="14143" y="19639"/>
                  <a:pt x="14228" y="19555"/>
                </a:cubicBezTo>
                <a:cubicBezTo>
                  <a:pt x="14373" y="19411"/>
                  <a:pt x="14434" y="19348"/>
                  <a:pt x="14558" y="19233"/>
                </a:cubicBezTo>
                <a:cubicBezTo>
                  <a:pt x="14586" y="19208"/>
                  <a:pt x="14622" y="19168"/>
                  <a:pt x="14639" y="19147"/>
                </a:cubicBezTo>
                <a:cubicBezTo>
                  <a:pt x="14690" y="19080"/>
                  <a:pt x="15072" y="18702"/>
                  <a:pt x="15088" y="18702"/>
                </a:cubicBezTo>
                <a:cubicBezTo>
                  <a:pt x="15097" y="18702"/>
                  <a:pt x="15109" y="18685"/>
                  <a:pt x="15115" y="18662"/>
                </a:cubicBezTo>
                <a:cubicBezTo>
                  <a:pt x="15120" y="18640"/>
                  <a:pt x="15137" y="18623"/>
                  <a:pt x="15150" y="18623"/>
                </a:cubicBezTo>
                <a:cubicBezTo>
                  <a:pt x="15164" y="18623"/>
                  <a:pt x="15186" y="18602"/>
                  <a:pt x="15198" y="18579"/>
                </a:cubicBezTo>
                <a:cubicBezTo>
                  <a:pt x="15215" y="18549"/>
                  <a:pt x="15248" y="18541"/>
                  <a:pt x="15313" y="18547"/>
                </a:cubicBezTo>
                <a:lnTo>
                  <a:pt x="15404" y="18554"/>
                </a:lnTo>
                <a:lnTo>
                  <a:pt x="15418" y="18677"/>
                </a:lnTo>
                <a:cubicBezTo>
                  <a:pt x="15426" y="18744"/>
                  <a:pt x="15460" y="19097"/>
                  <a:pt x="15495" y="19461"/>
                </a:cubicBezTo>
                <a:cubicBezTo>
                  <a:pt x="15529" y="19825"/>
                  <a:pt x="15560" y="20127"/>
                  <a:pt x="15564" y="20133"/>
                </a:cubicBezTo>
                <a:cubicBezTo>
                  <a:pt x="15574" y="20149"/>
                  <a:pt x="15664" y="20110"/>
                  <a:pt x="15664" y="20090"/>
                </a:cubicBezTo>
                <a:cubicBezTo>
                  <a:pt x="15664" y="20080"/>
                  <a:pt x="15631" y="19738"/>
                  <a:pt x="15592" y="19327"/>
                </a:cubicBezTo>
                <a:cubicBezTo>
                  <a:pt x="15554" y="18917"/>
                  <a:pt x="15528" y="18574"/>
                  <a:pt x="15535" y="18565"/>
                </a:cubicBezTo>
                <a:cubicBezTo>
                  <a:pt x="15542" y="18556"/>
                  <a:pt x="15612" y="18536"/>
                  <a:pt x="15690" y="18518"/>
                </a:cubicBezTo>
                <a:cubicBezTo>
                  <a:pt x="15769" y="18500"/>
                  <a:pt x="15841" y="18474"/>
                  <a:pt x="15851" y="18460"/>
                </a:cubicBezTo>
                <a:cubicBezTo>
                  <a:pt x="15865" y="18437"/>
                  <a:pt x="15895" y="18244"/>
                  <a:pt x="15927" y="17958"/>
                </a:cubicBezTo>
                <a:cubicBezTo>
                  <a:pt x="15932" y="17913"/>
                  <a:pt x="15942" y="17850"/>
                  <a:pt x="15951" y="17821"/>
                </a:cubicBezTo>
                <a:cubicBezTo>
                  <a:pt x="15959" y="17791"/>
                  <a:pt x="15991" y="17652"/>
                  <a:pt x="16023" y="17510"/>
                </a:cubicBezTo>
                <a:cubicBezTo>
                  <a:pt x="16054" y="17368"/>
                  <a:pt x="16099" y="17196"/>
                  <a:pt x="16123" y="17130"/>
                </a:cubicBezTo>
                <a:cubicBezTo>
                  <a:pt x="16147" y="17065"/>
                  <a:pt x="16166" y="17003"/>
                  <a:pt x="16166" y="16989"/>
                </a:cubicBezTo>
                <a:cubicBezTo>
                  <a:pt x="16166" y="16976"/>
                  <a:pt x="16218" y="16845"/>
                  <a:pt x="16281" y="16700"/>
                </a:cubicBezTo>
                <a:cubicBezTo>
                  <a:pt x="16343" y="16555"/>
                  <a:pt x="16408" y="16398"/>
                  <a:pt x="16424" y="16350"/>
                </a:cubicBezTo>
                <a:cubicBezTo>
                  <a:pt x="16441" y="16301"/>
                  <a:pt x="16460" y="16260"/>
                  <a:pt x="16469" y="16260"/>
                </a:cubicBezTo>
                <a:cubicBezTo>
                  <a:pt x="16478" y="16260"/>
                  <a:pt x="16492" y="16235"/>
                  <a:pt x="16498" y="16205"/>
                </a:cubicBezTo>
                <a:cubicBezTo>
                  <a:pt x="16504" y="16176"/>
                  <a:pt x="16543" y="16089"/>
                  <a:pt x="16584" y="16010"/>
                </a:cubicBezTo>
                <a:cubicBezTo>
                  <a:pt x="16626" y="15932"/>
                  <a:pt x="16675" y="15831"/>
                  <a:pt x="16694" y="15786"/>
                </a:cubicBezTo>
                <a:cubicBezTo>
                  <a:pt x="16713" y="15742"/>
                  <a:pt x="16761" y="15642"/>
                  <a:pt x="16802" y="15566"/>
                </a:cubicBezTo>
                <a:cubicBezTo>
                  <a:pt x="16873" y="15431"/>
                  <a:pt x="17027" y="15116"/>
                  <a:pt x="17081" y="14995"/>
                </a:cubicBezTo>
                <a:cubicBezTo>
                  <a:pt x="17096" y="14962"/>
                  <a:pt x="17136" y="14883"/>
                  <a:pt x="17172" y="14818"/>
                </a:cubicBezTo>
                <a:cubicBezTo>
                  <a:pt x="17207" y="14753"/>
                  <a:pt x="17242" y="14681"/>
                  <a:pt x="17248" y="14659"/>
                </a:cubicBezTo>
                <a:cubicBezTo>
                  <a:pt x="17275" y="14573"/>
                  <a:pt x="17310" y="14487"/>
                  <a:pt x="17327" y="14471"/>
                </a:cubicBezTo>
                <a:cubicBezTo>
                  <a:pt x="17337" y="14462"/>
                  <a:pt x="17369" y="14394"/>
                  <a:pt x="17397" y="14319"/>
                </a:cubicBezTo>
                <a:cubicBezTo>
                  <a:pt x="17516" y="13991"/>
                  <a:pt x="17585" y="13801"/>
                  <a:pt x="17600" y="13763"/>
                </a:cubicBezTo>
                <a:cubicBezTo>
                  <a:pt x="17608" y="13740"/>
                  <a:pt x="17628" y="13667"/>
                  <a:pt x="17645" y="13600"/>
                </a:cubicBezTo>
                <a:cubicBezTo>
                  <a:pt x="17695" y="13404"/>
                  <a:pt x="17768" y="13193"/>
                  <a:pt x="17803" y="13145"/>
                </a:cubicBezTo>
                <a:cubicBezTo>
                  <a:pt x="17831" y="13106"/>
                  <a:pt x="17839" y="13107"/>
                  <a:pt x="17877" y="13141"/>
                </a:cubicBezTo>
                <a:cubicBezTo>
                  <a:pt x="17900" y="13163"/>
                  <a:pt x="18210" y="13539"/>
                  <a:pt x="18563" y="13980"/>
                </a:cubicBezTo>
                <a:cubicBezTo>
                  <a:pt x="19722" y="15426"/>
                  <a:pt x="19606" y="15294"/>
                  <a:pt x="19645" y="15241"/>
                </a:cubicBezTo>
                <a:cubicBezTo>
                  <a:pt x="19664" y="15215"/>
                  <a:pt x="19681" y="15184"/>
                  <a:pt x="19681" y="15172"/>
                </a:cubicBezTo>
                <a:cubicBezTo>
                  <a:pt x="19681" y="15160"/>
                  <a:pt x="19545" y="14980"/>
                  <a:pt x="19380" y="14775"/>
                </a:cubicBezTo>
                <a:cubicBezTo>
                  <a:pt x="19215" y="14569"/>
                  <a:pt x="18939" y="14224"/>
                  <a:pt x="18766" y="14009"/>
                </a:cubicBezTo>
                <a:cubicBezTo>
                  <a:pt x="18593" y="13793"/>
                  <a:pt x="18314" y="13441"/>
                  <a:pt x="18144" y="13228"/>
                </a:cubicBezTo>
                <a:lnTo>
                  <a:pt x="17836" y="12841"/>
                </a:lnTo>
                <a:lnTo>
                  <a:pt x="17853" y="12740"/>
                </a:lnTo>
                <a:cubicBezTo>
                  <a:pt x="17861" y="12684"/>
                  <a:pt x="17881" y="12584"/>
                  <a:pt x="17896" y="12520"/>
                </a:cubicBezTo>
                <a:cubicBezTo>
                  <a:pt x="17911" y="12456"/>
                  <a:pt x="17922" y="12397"/>
                  <a:pt x="17922" y="12386"/>
                </a:cubicBezTo>
                <a:cubicBezTo>
                  <a:pt x="17922" y="12375"/>
                  <a:pt x="17956" y="12355"/>
                  <a:pt x="17999" y="12343"/>
                </a:cubicBezTo>
                <a:cubicBezTo>
                  <a:pt x="18071" y="12323"/>
                  <a:pt x="18163" y="12336"/>
                  <a:pt x="18453" y="12408"/>
                </a:cubicBezTo>
                <a:cubicBezTo>
                  <a:pt x="18512" y="12423"/>
                  <a:pt x="18629" y="12448"/>
                  <a:pt x="18713" y="12462"/>
                </a:cubicBezTo>
                <a:cubicBezTo>
                  <a:pt x="18797" y="12476"/>
                  <a:pt x="18917" y="12498"/>
                  <a:pt x="18981" y="12513"/>
                </a:cubicBezTo>
                <a:cubicBezTo>
                  <a:pt x="19045" y="12527"/>
                  <a:pt x="19169" y="12551"/>
                  <a:pt x="19258" y="12567"/>
                </a:cubicBezTo>
                <a:cubicBezTo>
                  <a:pt x="19416" y="12595"/>
                  <a:pt x="19548" y="12624"/>
                  <a:pt x="19774" y="12679"/>
                </a:cubicBezTo>
                <a:cubicBezTo>
                  <a:pt x="19836" y="12694"/>
                  <a:pt x="19956" y="12719"/>
                  <a:pt x="20039" y="12733"/>
                </a:cubicBezTo>
                <a:cubicBezTo>
                  <a:pt x="20123" y="12747"/>
                  <a:pt x="20280" y="12778"/>
                  <a:pt x="20388" y="12802"/>
                </a:cubicBezTo>
                <a:cubicBezTo>
                  <a:pt x="20497" y="12826"/>
                  <a:pt x="20651" y="12853"/>
                  <a:pt x="20730" y="12863"/>
                </a:cubicBezTo>
                <a:cubicBezTo>
                  <a:pt x="20809" y="12874"/>
                  <a:pt x="20882" y="12889"/>
                  <a:pt x="20892" y="12899"/>
                </a:cubicBezTo>
                <a:cubicBezTo>
                  <a:pt x="20903" y="12910"/>
                  <a:pt x="20980" y="12929"/>
                  <a:pt x="21064" y="12939"/>
                </a:cubicBezTo>
                <a:lnTo>
                  <a:pt x="21217" y="12957"/>
                </a:lnTo>
                <a:lnTo>
                  <a:pt x="21229" y="12860"/>
                </a:lnTo>
                <a:cubicBezTo>
                  <a:pt x="21236" y="12807"/>
                  <a:pt x="21240" y="12517"/>
                  <a:pt x="21239" y="12213"/>
                </a:cubicBezTo>
                <a:cubicBezTo>
                  <a:pt x="21238" y="11709"/>
                  <a:pt x="21242" y="11648"/>
                  <a:pt x="21277" y="11512"/>
                </a:cubicBezTo>
                <a:cubicBezTo>
                  <a:pt x="21330" y="11308"/>
                  <a:pt x="21353" y="10908"/>
                  <a:pt x="21330" y="10652"/>
                </a:cubicBezTo>
                <a:cubicBezTo>
                  <a:pt x="21318" y="10525"/>
                  <a:pt x="21319" y="10432"/>
                  <a:pt x="21330" y="10403"/>
                </a:cubicBezTo>
                <a:cubicBezTo>
                  <a:pt x="21503" y="9918"/>
                  <a:pt x="21586" y="9012"/>
                  <a:pt x="21499" y="8553"/>
                </a:cubicBezTo>
                <a:cubicBezTo>
                  <a:pt x="21465" y="8371"/>
                  <a:pt x="21378" y="8135"/>
                  <a:pt x="21325" y="8079"/>
                </a:cubicBezTo>
                <a:cubicBezTo>
                  <a:pt x="21281" y="8033"/>
                  <a:pt x="21136" y="8022"/>
                  <a:pt x="21053" y="8061"/>
                </a:cubicBezTo>
                <a:cubicBezTo>
                  <a:pt x="21022" y="8075"/>
                  <a:pt x="20862" y="8138"/>
                  <a:pt x="20694" y="8198"/>
                </a:cubicBezTo>
                <a:cubicBezTo>
                  <a:pt x="20414" y="8299"/>
                  <a:pt x="20067" y="8433"/>
                  <a:pt x="19913" y="8498"/>
                </a:cubicBezTo>
                <a:cubicBezTo>
                  <a:pt x="19878" y="8513"/>
                  <a:pt x="19632" y="8603"/>
                  <a:pt x="19366" y="8701"/>
                </a:cubicBezTo>
                <a:cubicBezTo>
                  <a:pt x="19099" y="8799"/>
                  <a:pt x="18855" y="8892"/>
                  <a:pt x="18821" y="8907"/>
                </a:cubicBezTo>
                <a:cubicBezTo>
                  <a:pt x="18786" y="8921"/>
                  <a:pt x="18724" y="8943"/>
                  <a:pt x="18685" y="8957"/>
                </a:cubicBezTo>
                <a:cubicBezTo>
                  <a:pt x="18645" y="8971"/>
                  <a:pt x="18463" y="9039"/>
                  <a:pt x="18278" y="9109"/>
                </a:cubicBezTo>
                <a:cubicBezTo>
                  <a:pt x="17961" y="9229"/>
                  <a:pt x="17940" y="9237"/>
                  <a:pt x="17898" y="9196"/>
                </a:cubicBezTo>
                <a:cubicBezTo>
                  <a:pt x="17874" y="9172"/>
                  <a:pt x="17840" y="9104"/>
                  <a:pt x="17824" y="9048"/>
                </a:cubicBezTo>
                <a:cubicBezTo>
                  <a:pt x="17808" y="8991"/>
                  <a:pt x="17788" y="8925"/>
                  <a:pt x="17779" y="8899"/>
                </a:cubicBezTo>
                <a:cubicBezTo>
                  <a:pt x="17770" y="8874"/>
                  <a:pt x="17762" y="8820"/>
                  <a:pt x="17762" y="8784"/>
                </a:cubicBezTo>
                <a:cubicBezTo>
                  <a:pt x="17762" y="8747"/>
                  <a:pt x="17755" y="8713"/>
                  <a:pt x="17745" y="8704"/>
                </a:cubicBezTo>
                <a:cubicBezTo>
                  <a:pt x="17736" y="8695"/>
                  <a:pt x="17702" y="8609"/>
                  <a:pt x="17671" y="8516"/>
                </a:cubicBezTo>
                <a:cubicBezTo>
                  <a:pt x="17582" y="8245"/>
                  <a:pt x="17504" y="8033"/>
                  <a:pt x="17452" y="7909"/>
                </a:cubicBezTo>
                <a:cubicBezTo>
                  <a:pt x="17425" y="7846"/>
                  <a:pt x="17404" y="7788"/>
                  <a:pt x="17404" y="7779"/>
                </a:cubicBezTo>
                <a:cubicBezTo>
                  <a:pt x="17404" y="7771"/>
                  <a:pt x="17383" y="7723"/>
                  <a:pt x="17358" y="7675"/>
                </a:cubicBezTo>
                <a:cubicBezTo>
                  <a:pt x="17334" y="7626"/>
                  <a:pt x="17313" y="7571"/>
                  <a:pt x="17313" y="7555"/>
                </a:cubicBezTo>
                <a:cubicBezTo>
                  <a:pt x="17313" y="7540"/>
                  <a:pt x="17302" y="7513"/>
                  <a:pt x="17287" y="7494"/>
                </a:cubicBezTo>
                <a:cubicBezTo>
                  <a:pt x="17271" y="7475"/>
                  <a:pt x="17262" y="7442"/>
                  <a:pt x="17268" y="7422"/>
                </a:cubicBezTo>
                <a:cubicBezTo>
                  <a:pt x="17273" y="7402"/>
                  <a:pt x="17269" y="7385"/>
                  <a:pt x="17260" y="7385"/>
                </a:cubicBezTo>
                <a:cubicBezTo>
                  <a:pt x="17246" y="7385"/>
                  <a:pt x="17098" y="7103"/>
                  <a:pt x="17098" y="7075"/>
                </a:cubicBezTo>
                <a:cubicBezTo>
                  <a:pt x="17098" y="7067"/>
                  <a:pt x="17075" y="7022"/>
                  <a:pt x="17045" y="6974"/>
                </a:cubicBezTo>
                <a:cubicBezTo>
                  <a:pt x="17016" y="6925"/>
                  <a:pt x="16990" y="6875"/>
                  <a:pt x="16990" y="6862"/>
                </a:cubicBezTo>
                <a:cubicBezTo>
                  <a:pt x="16990" y="6848"/>
                  <a:pt x="16970" y="6793"/>
                  <a:pt x="16943" y="6739"/>
                </a:cubicBezTo>
                <a:cubicBezTo>
                  <a:pt x="16839" y="6530"/>
                  <a:pt x="16834" y="6489"/>
                  <a:pt x="16919" y="6489"/>
                </a:cubicBezTo>
                <a:cubicBezTo>
                  <a:pt x="16992" y="6489"/>
                  <a:pt x="16994" y="6466"/>
                  <a:pt x="16933" y="6345"/>
                </a:cubicBezTo>
                <a:cubicBezTo>
                  <a:pt x="16902" y="6284"/>
                  <a:pt x="16869" y="6220"/>
                  <a:pt x="16861" y="6204"/>
                </a:cubicBezTo>
                <a:cubicBezTo>
                  <a:pt x="16847" y="6175"/>
                  <a:pt x="16928" y="6083"/>
                  <a:pt x="17977" y="4921"/>
                </a:cubicBezTo>
                <a:cubicBezTo>
                  <a:pt x="18199" y="4676"/>
                  <a:pt x="18436" y="4409"/>
                  <a:pt x="18505" y="4332"/>
                </a:cubicBezTo>
                <a:cubicBezTo>
                  <a:pt x="18574" y="4255"/>
                  <a:pt x="18724" y="4091"/>
                  <a:pt x="18835" y="3967"/>
                </a:cubicBezTo>
                <a:cubicBezTo>
                  <a:pt x="19036" y="3744"/>
                  <a:pt x="19036" y="3743"/>
                  <a:pt x="19005" y="3686"/>
                </a:cubicBezTo>
                <a:cubicBezTo>
                  <a:pt x="18987" y="3654"/>
                  <a:pt x="18971" y="3622"/>
                  <a:pt x="18969" y="3617"/>
                </a:cubicBezTo>
                <a:cubicBezTo>
                  <a:pt x="18966" y="3608"/>
                  <a:pt x="18837" y="3751"/>
                  <a:pt x="18228" y="4426"/>
                </a:cubicBezTo>
                <a:cubicBezTo>
                  <a:pt x="18065" y="4607"/>
                  <a:pt x="17765" y="4940"/>
                  <a:pt x="17559" y="5167"/>
                </a:cubicBezTo>
                <a:cubicBezTo>
                  <a:pt x="17354" y="5394"/>
                  <a:pt x="17096" y="5681"/>
                  <a:pt x="16986" y="5803"/>
                </a:cubicBezTo>
                <a:cubicBezTo>
                  <a:pt x="16763" y="6050"/>
                  <a:pt x="16790" y="6046"/>
                  <a:pt x="16682" y="5835"/>
                </a:cubicBezTo>
                <a:cubicBezTo>
                  <a:pt x="16636" y="5746"/>
                  <a:pt x="16635" y="5745"/>
                  <a:pt x="16610" y="5796"/>
                </a:cubicBezTo>
                <a:cubicBezTo>
                  <a:pt x="16585" y="5847"/>
                  <a:pt x="16582" y="5847"/>
                  <a:pt x="16536" y="5778"/>
                </a:cubicBezTo>
                <a:cubicBezTo>
                  <a:pt x="16510" y="5738"/>
                  <a:pt x="16489" y="5681"/>
                  <a:pt x="16489" y="5651"/>
                </a:cubicBezTo>
                <a:cubicBezTo>
                  <a:pt x="16489" y="5584"/>
                  <a:pt x="16458" y="5550"/>
                  <a:pt x="16431" y="5590"/>
                </a:cubicBezTo>
                <a:cubicBezTo>
                  <a:pt x="16406" y="5628"/>
                  <a:pt x="16345" y="5555"/>
                  <a:pt x="16345" y="5485"/>
                </a:cubicBezTo>
                <a:cubicBezTo>
                  <a:pt x="16345" y="5458"/>
                  <a:pt x="16338" y="5429"/>
                  <a:pt x="16328" y="5420"/>
                </a:cubicBezTo>
                <a:cubicBezTo>
                  <a:pt x="16319" y="5411"/>
                  <a:pt x="16302" y="5370"/>
                  <a:pt x="16288" y="5330"/>
                </a:cubicBezTo>
                <a:cubicBezTo>
                  <a:pt x="16274" y="5289"/>
                  <a:pt x="16239" y="5195"/>
                  <a:pt x="16211" y="5120"/>
                </a:cubicBezTo>
                <a:cubicBezTo>
                  <a:pt x="16184" y="5045"/>
                  <a:pt x="16148" y="4948"/>
                  <a:pt x="16133" y="4903"/>
                </a:cubicBezTo>
                <a:cubicBezTo>
                  <a:pt x="16117" y="4858"/>
                  <a:pt x="16090" y="4792"/>
                  <a:pt x="16073" y="4755"/>
                </a:cubicBezTo>
                <a:cubicBezTo>
                  <a:pt x="16056" y="4718"/>
                  <a:pt x="16042" y="4668"/>
                  <a:pt x="16042" y="4643"/>
                </a:cubicBezTo>
                <a:cubicBezTo>
                  <a:pt x="16042" y="4618"/>
                  <a:pt x="16007" y="4543"/>
                  <a:pt x="15965" y="4477"/>
                </a:cubicBezTo>
                <a:cubicBezTo>
                  <a:pt x="15923" y="4410"/>
                  <a:pt x="15861" y="4296"/>
                  <a:pt x="15827" y="4224"/>
                </a:cubicBezTo>
                <a:cubicBezTo>
                  <a:pt x="15761" y="4087"/>
                  <a:pt x="15414" y="3555"/>
                  <a:pt x="15294" y="3407"/>
                </a:cubicBezTo>
                <a:cubicBezTo>
                  <a:pt x="15163" y="3246"/>
                  <a:pt x="15053" y="3125"/>
                  <a:pt x="15038" y="3125"/>
                </a:cubicBezTo>
                <a:cubicBezTo>
                  <a:pt x="15030" y="3125"/>
                  <a:pt x="15010" y="3101"/>
                  <a:pt x="14993" y="3071"/>
                </a:cubicBezTo>
                <a:cubicBezTo>
                  <a:pt x="14975" y="3042"/>
                  <a:pt x="14944" y="3009"/>
                  <a:pt x="14923" y="2999"/>
                </a:cubicBezTo>
                <a:cubicBezTo>
                  <a:pt x="14903" y="2989"/>
                  <a:pt x="14858" y="2951"/>
                  <a:pt x="14828" y="2916"/>
                </a:cubicBezTo>
                <a:cubicBezTo>
                  <a:pt x="14797" y="2881"/>
                  <a:pt x="14767" y="2854"/>
                  <a:pt x="14759" y="2854"/>
                </a:cubicBezTo>
                <a:cubicBezTo>
                  <a:pt x="14751" y="2854"/>
                  <a:pt x="14717" y="2823"/>
                  <a:pt x="14684" y="2786"/>
                </a:cubicBezTo>
                <a:cubicBezTo>
                  <a:pt x="14652" y="2748"/>
                  <a:pt x="14621" y="2717"/>
                  <a:pt x="14615" y="2717"/>
                </a:cubicBezTo>
                <a:cubicBezTo>
                  <a:pt x="14609" y="2717"/>
                  <a:pt x="14544" y="2659"/>
                  <a:pt x="14467" y="2587"/>
                </a:cubicBezTo>
                <a:cubicBezTo>
                  <a:pt x="14390" y="2515"/>
                  <a:pt x="14281" y="2422"/>
                  <a:pt x="14226" y="2381"/>
                </a:cubicBezTo>
                <a:cubicBezTo>
                  <a:pt x="14170" y="2340"/>
                  <a:pt x="14115" y="2290"/>
                  <a:pt x="14104" y="2269"/>
                </a:cubicBezTo>
                <a:cubicBezTo>
                  <a:pt x="14092" y="2248"/>
                  <a:pt x="14073" y="2229"/>
                  <a:pt x="14061" y="2229"/>
                </a:cubicBezTo>
                <a:cubicBezTo>
                  <a:pt x="14049" y="2229"/>
                  <a:pt x="14016" y="2205"/>
                  <a:pt x="13991" y="2175"/>
                </a:cubicBezTo>
                <a:cubicBezTo>
                  <a:pt x="13954" y="2130"/>
                  <a:pt x="13848" y="2041"/>
                  <a:pt x="13678" y="1908"/>
                </a:cubicBezTo>
                <a:cubicBezTo>
                  <a:pt x="13661" y="1894"/>
                  <a:pt x="13611" y="1859"/>
                  <a:pt x="13566" y="1832"/>
                </a:cubicBezTo>
                <a:cubicBezTo>
                  <a:pt x="13522" y="1805"/>
                  <a:pt x="13473" y="1773"/>
                  <a:pt x="13459" y="1756"/>
                </a:cubicBezTo>
                <a:cubicBezTo>
                  <a:pt x="13444" y="1740"/>
                  <a:pt x="13407" y="1707"/>
                  <a:pt x="13377" y="1687"/>
                </a:cubicBezTo>
                <a:cubicBezTo>
                  <a:pt x="13348" y="1668"/>
                  <a:pt x="13313" y="1643"/>
                  <a:pt x="13299" y="1630"/>
                </a:cubicBezTo>
                <a:cubicBezTo>
                  <a:pt x="13284" y="1616"/>
                  <a:pt x="13236" y="1580"/>
                  <a:pt x="13193" y="1550"/>
                </a:cubicBezTo>
                <a:cubicBezTo>
                  <a:pt x="13151" y="1520"/>
                  <a:pt x="13082" y="1457"/>
                  <a:pt x="13040" y="1406"/>
                </a:cubicBezTo>
                <a:cubicBezTo>
                  <a:pt x="12978" y="1329"/>
                  <a:pt x="12952" y="1310"/>
                  <a:pt x="12883" y="1312"/>
                </a:cubicBezTo>
                <a:cubicBezTo>
                  <a:pt x="12820" y="1313"/>
                  <a:pt x="12769" y="1289"/>
                  <a:pt x="12672" y="1214"/>
                </a:cubicBezTo>
                <a:cubicBezTo>
                  <a:pt x="12602" y="1159"/>
                  <a:pt x="12498" y="1101"/>
                  <a:pt x="12443" y="1084"/>
                </a:cubicBezTo>
                <a:cubicBezTo>
                  <a:pt x="12377" y="1064"/>
                  <a:pt x="12329" y="1031"/>
                  <a:pt x="12297" y="983"/>
                </a:cubicBezTo>
                <a:cubicBezTo>
                  <a:pt x="12250" y="912"/>
                  <a:pt x="12158" y="876"/>
                  <a:pt x="11898" y="827"/>
                </a:cubicBezTo>
                <a:cubicBezTo>
                  <a:pt x="11864" y="821"/>
                  <a:pt x="11820" y="805"/>
                  <a:pt x="11800" y="791"/>
                </a:cubicBezTo>
                <a:cubicBezTo>
                  <a:pt x="11781" y="778"/>
                  <a:pt x="11702" y="753"/>
                  <a:pt x="11623" y="737"/>
                </a:cubicBezTo>
                <a:cubicBezTo>
                  <a:pt x="11545" y="721"/>
                  <a:pt x="11471" y="698"/>
                  <a:pt x="11459" y="683"/>
                </a:cubicBezTo>
                <a:cubicBezTo>
                  <a:pt x="11447" y="668"/>
                  <a:pt x="11385" y="642"/>
                  <a:pt x="11322" y="629"/>
                </a:cubicBezTo>
                <a:cubicBezTo>
                  <a:pt x="11260" y="615"/>
                  <a:pt x="11095" y="574"/>
                  <a:pt x="10957" y="535"/>
                </a:cubicBezTo>
                <a:cubicBezTo>
                  <a:pt x="10819" y="496"/>
                  <a:pt x="10667" y="456"/>
                  <a:pt x="10617" y="448"/>
                </a:cubicBezTo>
                <a:cubicBezTo>
                  <a:pt x="10568" y="440"/>
                  <a:pt x="10430" y="411"/>
                  <a:pt x="10312" y="383"/>
                </a:cubicBezTo>
                <a:cubicBezTo>
                  <a:pt x="9874" y="278"/>
                  <a:pt x="9469" y="203"/>
                  <a:pt x="9129" y="166"/>
                </a:cubicBezTo>
                <a:cubicBezTo>
                  <a:pt x="9001" y="152"/>
                  <a:pt x="8823" y="130"/>
                  <a:pt x="8735" y="116"/>
                </a:cubicBezTo>
                <a:cubicBezTo>
                  <a:pt x="8646" y="101"/>
                  <a:pt x="8415" y="74"/>
                  <a:pt x="8223" y="58"/>
                </a:cubicBezTo>
                <a:cubicBezTo>
                  <a:pt x="8031" y="42"/>
                  <a:pt x="7821" y="23"/>
                  <a:pt x="7757" y="14"/>
                </a:cubicBezTo>
                <a:lnTo>
                  <a:pt x="7640" y="0"/>
                </a:lnTo>
                <a:close/>
              </a:path>
            </a:pathLst>
          </a:custGeom>
          <a:ln w="12700">
            <a:miter lim="400000"/>
          </a:ln>
        </p:spPr>
      </p:pic>
      <p:sp>
        <p:nvSpPr>
          <p:cNvPr id="766" name="La vision (diurne, nocturn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vision (diurne, nocturne)</a:t>
            </a:r>
          </a:p>
        </p:txBody>
      </p:sp>
      <p:sp>
        <p:nvSpPr>
          <p:cNvPr id="767" name="iris"/>
          <p:cNvSpPr txBox="1"/>
          <p:nvPr/>
        </p:nvSpPr>
        <p:spPr>
          <a:xfrm>
            <a:off x="3543300" y="3327400"/>
            <a:ext cx="438803"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iris</a:t>
            </a:r>
          </a:p>
        </p:txBody>
      </p:sp>
      <p:sp>
        <p:nvSpPr>
          <p:cNvPr id="768" name="bâtonnets"/>
          <p:cNvSpPr txBox="1"/>
          <p:nvPr/>
        </p:nvSpPr>
        <p:spPr>
          <a:xfrm>
            <a:off x="6616700" y="1435100"/>
            <a:ext cx="1237991"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bâtonnets</a:t>
            </a:r>
          </a:p>
        </p:txBody>
      </p:sp>
      <p:sp>
        <p:nvSpPr>
          <p:cNvPr id="769" name="cornée"/>
          <p:cNvSpPr txBox="1"/>
          <p:nvPr/>
        </p:nvSpPr>
        <p:spPr>
          <a:xfrm>
            <a:off x="3162300" y="1854200"/>
            <a:ext cx="877660"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cornée</a:t>
            </a:r>
          </a:p>
        </p:txBody>
      </p:sp>
      <p:sp>
        <p:nvSpPr>
          <p:cNvPr id="770" name="cristallin"/>
          <p:cNvSpPr txBox="1"/>
          <p:nvPr/>
        </p:nvSpPr>
        <p:spPr>
          <a:xfrm>
            <a:off x="2514600" y="3987800"/>
            <a:ext cx="1053333"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cristallin</a:t>
            </a:r>
          </a:p>
        </p:txBody>
      </p:sp>
      <p:sp>
        <p:nvSpPr>
          <p:cNvPr id="771" name="fovea"/>
          <p:cNvSpPr txBox="1"/>
          <p:nvPr/>
        </p:nvSpPr>
        <p:spPr>
          <a:xfrm>
            <a:off x="25400" y="2146300"/>
            <a:ext cx="708498"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fovea</a:t>
            </a:r>
          </a:p>
        </p:txBody>
      </p:sp>
      <p:sp>
        <p:nvSpPr>
          <p:cNvPr id="772" name="nerf optique"/>
          <p:cNvSpPr txBox="1"/>
          <p:nvPr/>
        </p:nvSpPr>
        <p:spPr>
          <a:xfrm>
            <a:off x="114300" y="4025900"/>
            <a:ext cx="1479037"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nerf optique</a:t>
            </a:r>
          </a:p>
        </p:txBody>
      </p:sp>
      <p:sp>
        <p:nvSpPr>
          <p:cNvPr id="773" name="rétine"/>
          <p:cNvSpPr txBox="1"/>
          <p:nvPr/>
        </p:nvSpPr>
        <p:spPr>
          <a:xfrm>
            <a:off x="0" y="2819400"/>
            <a:ext cx="758113"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rétine</a:t>
            </a:r>
          </a:p>
        </p:txBody>
      </p:sp>
      <p:sp>
        <p:nvSpPr>
          <p:cNvPr id="774" name="cônes"/>
          <p:cNvSpPr txBox="1"/>
          <p:nvPr/>
        </p:nvSpPr>
        <p:spPr>
          <a:xfrm>
            <a:off x="5207000" y="2463800"/>
            <a:ext cx="774652"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cônes</a:t>
            </a:r>
          </a:p>
        </p:txBody>
      </p:sp>
      <p:sp>
        <p:nvSpPr>
          <p:cNvPr id="775" name="bâtonnets"/>
          <p:cNvSpPr txBox="1"/>
          <p:nvPr/>
        </p:nvSpPr>
        <p:spPr>
          <a:xfrm>
            <a:off x="6743700" y="4025900"/>
            <a:ext cx="1237991"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bâtonnets</a:t>
            </a:r>
          </a:p>
        </p:txBody>
      </p:sp>
      <p:sp>
        <p:nvSpPr>
          <p:cNvPr id="776" name="La rétine comporte deux types de cellules réceptrices, les cônes et les bâtonnets :…"/>
          <p:cNvSpPr txBox="1"/>
          <p:nvPr/>
        </p:nvSpPr>
        <p:spPr>
          <a:xfrm>
            <a:off x="1524000" y="4800600"/>
            <a:ext cx="7259764"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25" indent="-825" defTabSz="475487">
              <a:lnSpc>
                <a:spcPct val="80000"/>
              </a:lnSpc>
              <a:spcBef>
                <a:spcPts val="1000"/>
              </a:spcBef>
              <a:buClrTx/>
              <a:buSzTx/>
              <a:buNone/>
              <a:defRPr sz="1248">
                <a:solidFill>
                  <a:srgbClr val="FFFFFF"/>
                </a:solidFill>
                <a:latin typeface="Franklin Gothic Book"/>
                <a:ea typeface="Franklin Gothic Book"/>
                <a:cs typeface="Franklin Gothic Book"/>
                <a:sym typeface="Franklin Gothic Book"/>
              </a:defRPr>
            </a:pPr>
            <a:r>
              <a:t>La </a:t>
            </a:r>
            <a:r>
              <a:rPr>
                <a:solidFill>
                  <a:srgbClr val="F6C343"/>
                </a:solidFill>
              </a:rPr>
              <a:t>rétine comporte deux types de cellules réceptrices</a:t>
            </a:r>
            <a:r>
              <a:t>, les </a:t>
            </a:r>
            <a:r>
              <a:rPr>
                <a:solidFill>
                  <a:srgbClr val="F6C343"/>
                </a:solidFill>
              </a:rPr>
              <a:t>cônes</a:t>
            </a:r>
            <a:r>
              <a:t> et les </a:t>
            </a:r>
            <a:r>
              <a:rPr>
                <a:solidFill>
                  <a:srgbClr val="F6C343"/>
                </a:solidFill>
              </a:rPr>
              <a:t>bâtonnets</a:t>
            </a:r>
            <a:r>
              <a:t> : </a:t>
            </a:r>
          </a:p>
          <a:p>
            <a:pPr marL="191168" indent="-125128" defTabSz="475487">
              <a:lnSpc>
                <a:spcPct val="80000"/>
              </a:lnSpc>
              <a:buClrTx/>
              <a:buSzPct val="100000"/>
              <a:buChar char="•"/>
              <a:defRPr sz="1248">
                <a:solidFill>
                  <a:srgbClr val="FFFFFF"/>
                </a:solidFill>
                <a:latin typeface="Franklin Gothic Book"/>
                <a:ea typeface="Franklin Gothic Book"/>
                <a:cs typeface="Franklin Gothic Book"/>
                <a:sym typeface="Franklin Gothic Book"/>
              </a:defRPr>
            </a:pPr>
            <a:r>
              <a:rPr u="sng"/>
              <a:t>les cônes</a:t>
            </a:r>
            <a:r>
              <a:t>, au nombre d’environ 7 millions, servent à la vision diurne (</a:t>
            </a:r>
            <a:r>
              <a:t>donc lorsqu’il fait jour</a:t>
            </a:r>
            <a:r>
              <a:t>) et à la discrimination des couleurs. Ils réagissent aussi 4 fois plus vite. Il existe 3 types de cônes (rouge, vert, bleu) servant à décomposer la lumière en couleurs.</a:t>
            </a:r>
          </a:p>
          <a:p>
            <a:pPr marL="191168" indent="-125128" defTabSz="475487">
              <a:lnSpc>
                <a:spcPct val="80000"/>
              </a:lnSpc>
              <a:spcBef>
                <a:spcPts val="1500"/>
              </a:spcBef>
              <a:buClrTx/>
              <a:buSzPct val="100000"/>
              <a:buChar char="•"/>
              <a:defRPr sz="1248">
                <a:solidFill>
                  <a:srgbClr val="FFFFFF"/>
                </a:solidFill>
                <a:latin typeface="Franklin Gothic Book"/>
                <a:ea typeface="Franklin Gothic Book"/>
                <a:cs typeface="Franklin Gothic Book"/>
                <a:sym typeface="Franklin Gothic Book"/>
              </a:defRPr>
            </a:pPr>
            <a:r>
              <a:rPr u="sng"/>
              <a:t>les bâtonnets</a:t>
            </a:r>
            <a:r>
              <a:t>, au nombre d’environ 125 millions, qui ne réagissent qu’à l’intensité lumineuse, servent à la vision nocturne (</a:t>
            </a:r>
            <a:r>
              <a:t>donc lorsqu’il fait nuit</a:t>
            </a:r>
            <a:r>
              <a:t>). Les bâtonnets sont environ 100 fois plus sensibles à la lumière que les cônes. </a:t>
            </a:r>
          </a:p>
        </p:txBody>
      </p:sp>
      <p:sp>
        <p:nvSpPr>
          <p:cNvPr id="777"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7" grpId="1"/>
    </p:bld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9" name="Bâtonnets-Cônes.png" descr="Bâtonnets-Cônes.png"/>
          <p:cNvPicPr>
            <a:picLocks noChangeAspect="1"/>
          </p:cNvPicPr>
          <p:nvPr/>
        </p:nvPicPr>
        <p:blipFill>
          <a:blip r:embed="rId2">
            <a:extLst/>
          </a:blip>
          <a:srcRect l="8325" t="1706" r="5144" b="6590"/>
          <a:stretch>
            <a:fillRect/>
          </a:stretch>
        </p:blipFill>
        <p:spPr>
          <a:xfrm>
            <a:off x="5442110" y="1747219"/>
            <a:ext cx="3138518" cy="2241551"/>
          </a:xfrm>
          <a:custGeom>
            <a:avLst/>
            <a:gdLst/>
            <a:ahLst/>
            <a:cxnLst>
              <a:cxn ang="0">
                <a:pos x="wd2" y="hd2"/>
              </a:cxn>
              <a:cxn ang="5400000">
                <a:pos x="wd2" y="hd2"/>
              </a:cxn>
              <a:cxn ang="10800000">
                <a:pos x="wd2" y="hd2"/>
              </a:cxn>
              <a:cxn ang="16200000">
                <a:pos x="wd2" y="hd2"/>
              </a:cxn>
            </a:cxnLst>
            <a:rect l="0" t="0" r="r" b="b"/>
            <a:pathLst>
              <a:path w="21591" h="21599" fill="norm" stroke="1" extrusionOk="0">
                <a:moveTo>
                  <a:pt x="11902" y="0"/>
                </a:moveTo>
                <a:cubicBezTo>
                  <a:pt x="11879" y="-1"/>
                  <a:pt x="11821" y="147"/>
                  <a:pt x="11299" y="1537"/>
                </a:cubicBezTo>
                <a:cubicBezTo>
                  <a:pt x="10906" y="2581"/>
                  <a:pt x="10900" y="2596"/>
                  <a:pt x="10843" y="2574"/>
                </a:cubicBezTo>
                <a:cubicBezTo>
                  <a:pt x="10799" y="2557"/>
                  <a:pt x="10693" y="2534"/>
                  <a:pt x="10368" y="2470"/>
                </a:cubicBezTo>
                <a:cubicBezTo>
                  <a:pt x="9951" y="2389"/>
                  <a:pt x="9729" y="2353"/>
                  <a:pt x="9426" y="2314"/>
                </a:cubicBezTo>
                <a:cubicBezTo>
                  <a:pt x="9245" y="2290"/>
                  <a:pt x="9019" y="2257"/>
                  <a:pt x="8923" y="2241"/>
                </a:cubicBezTo>
                <a:cubicBezTo>
                  <a:pt x="8827" y="2225"/>
                  <a:pt x="8500" y="2199"/>
                  <a:pt x="8194" y="2180"/>
                </a:cubicBezTo>
                <a:lnTo>
                  <a:pt x="7637" y="2145"/>
                </a:lnTo>
                <a:lnTo>
                  <a:pt x="7375" y="2359"/>
                </a:lnTo>
                <a:cubicBezTo>
                  <a:pt x="7230" y="2478"/>
                  <a:pt x="7080" y="2600"/>
                  <a:pt x="7042" y="2627"/>
                </a:cubicBezTo>
                <a:cubicBezTo>
                  <a:pt x="7004" y="2654"/>
                  <a:pt x="6979" y="2681"/>
                  <a:pt x="6985" y="2688"/>
                </a:cubicBezTo>
                <a:cubicBezTo>
                  <a:pt x="6990" y="2696"/>
                  <a:pt x="7097" y="2712"/>
                  <a:pt x="7225" y="2723"/>
                </a:cubicBezTo>
                <a:cubicBezTo>
                  <a:pt x="7353" y="2734"/>
                  <a:pt x="7460" y="2754"/>
                  <a:pt x="7460" y="2769"/>
                </a:cubicBezTo>
                <a:cubicBezTo>
                  <a:pt x="7460" y="2799"/>
                  <a:pt x="7203" y="3110"/>
                  <a:pt x="6922" y="3423"/>
                </a:cubicBezTo>
                <a:cubicBezTo>
                  <a:pt x="6818" y="3538"/>
                  <a:pt x="6734" y="3642"/>
                  <a:pt x="6734" y="3652"/>
                </a:cubicBezTo>
                <a:cubicBezTo>
                  <a:pt x="6732" y="3686"/>
                  <a:pt x="6952" y="3705"/>
                  <a:pt x="7337" y="3706"/>
                </a:cubicBezTo>
                <a:cubicBezTo>
                  <a:pt x="7743" y="3706"/>
                  <a:pt x="8056" y="3741"/>
                  <a:pt x="8090" y="3790"/>
                </a:cubicBezTo>
                <a:cubicBezTo>
                  <a:pt x="8104" y="3809"/>
                  <a:pt x="8064" y="3849"/>
                  <a:pt x="7970" y="3908"/>
                </a:cubicBezTo>
                <a:cubicBezTo>
                  <a:pt x="7447" y="4239"/>
                  <a:pt x="7174" y="4458"/>
                  <a:pt x="6805" y="4849"/>
                </a:cubicBezTo>
                <a:cubicBezTo>
                  <a:pt x="6543" y="5126"/>
                  <a:pt x="6150" y="5642"/>
                  <a:pt x="5882" y="6061"/>
                </a:cubicBezTo>
                <a:cubicBezTo>
                  <a:pt x="5296" y="6978"/>
                  <a:pt x="5057" y="7483"/>
                  <a:pt x="4724" y="8490"/>
                </a:cubicBezTo>
                <a:cubicBezTo>
                  <a:pt x="4539" y="9048"/>
                  <a:pt x="4353" y="10081"/>
                  <a:pt x="4315" y="10769"/>
                </a:cubicBezTo>
                <a:cubicBezTo>
                  <a:pt x="4304" y="10949"/>
                  <a:pt x="4288" y="11109"/>
                  <a:pt x="4276" y="11125"/>
                </a:cubicBezTo>
                <a:cubicBezTo>
                  <a:pt x="4255" y="11155"/>
                  <a:pt x="4265" y="11161"/>
                  <a:pt x="2485" y="10241"/>
                </a:cubicBezTo>
                <a:cubicBezTo>
                  <a:pt x="1946" y="9963"/>
                  <a:pt x="1501" y="9739"/>
                  <a:pt x="1497" y="9744"/>
                </a:cubicBezTo>
                <a:cubicBezTo>
                  <a:pt x="1493" y="9749"/>
                  <a:pt x="1485" y="9784"/>
                  <a:pt x="1478" y="9824"/>
                </a:cubicBezTo>
                <a:cubicBezTo>
                  <a:pt x="1465" y="9896"/>
                  <a:pt x="1473" y="9904"/>
                  <a:pt x="1718" y="10031"/>
                </a:cubicBezTo>
                <a:cubicBezTo>
                  <a:pt x="3404" y="10899"/>
                  <a:pt x="4228" y="11330"/>
                  <a:pt x="4249" y="11354"/>
                </a:cubicBezTo>
                <a:cubicBezTo>
                  <a:pt x="4266" y="11373"/>
                  <a:pt x="4274" y="11474"/>
                  <a:pt x="4274" y="11668"/>
                </a:cubicBezTo>
                <a:cubicBezTo>
                  <a:pt x="4274" y="12058"/>
                  <a:pt x="4311" y="12756"/>
                  <a:pt x="4345" y="12983"/>
                </a:cubicBezTo>
                <a:cubicBezTo>
                  <a:pt x="4377" y="13206"/>
                  <a:pt x="4368" y="13241"/>
                  <a:pt x="4211" y="13415"/>
                </a:cubicBezTo>
                <a:cubicBezTo>
                  <a:pt x="4088" y="13551"/>
                  <a:pt x="3588" y="13906"/>
                  <a:pt x="3168" y="14157"/>
                </a:cubicBezTo>
                <a:cubicBezTo>
                  <a:pt x="3004" y="14255"/>
                  <a:pt x="2820" y="14367"/>
                  <a:pt x="2758" y="14406"/>
                </a:cubicBezTo>
                <a:cubicBezTo>
                  <a:pt x="2696" y="14444"/>
                  <a:pt x="2573" y="14517"/>
                  <a:pt x="2482" y="14566"/>
                </a:cubicBezTo>
                <a:cubicBezTo>
                  <a:pt x="2392" y="14615"/>
                  <a:pt x="2290" y="14672"/>
                  <a:pt x="2256" y="14693"/>
                </a:cubicBezTo>
                <a:cubicBezTo>
                  <a:pt x="2196" y="14729"/>
                  <a:pt x="2131" y="14760"/>
                  <a:pt x="1579" y="15056"/>
                </a:cubicBezTo>
                <a:cubicBezTo>
                  <a:pt x="1283" y="15214"/>
                  <a:pt x="1307" y="15201"/>
                  <a:pt x="822" y="15450"/>
                </a:cubicBezTo>
                <a:cubicBezTo>
                  <a:pt x="631" y="15548"/>
                  <a:pt x="388" y="15675"/>
                  <a:pt x="285" y="15729"/>
                </a:cubicBezTo>
                <a:cubicBezTo>
                  <a:pt x="181" y="15783"/>
                  <a:pt x="89" y="15828"/>
                  <a:pt x="80" y="15828"/>
                </a:cubicBezTo>
                <a:cubicBezTo>
                  <a:pt x="70" y="15828"/>
                  <a:pt x="45" y="15843"/>
                  <a:pt x="25" y="15863"/>
                </a:cubicBezTo>
                <a:cubicBezTo>
                  <a:pt x="-8" y="15897"/>
                  <a:pt x="-7" y="15914"/>
                  <a:pt x="23" y="16142"/>
                </a:cubicBezTo>
                <a:cubicBezTo>
                  <a:pt x="40" y="16276"/>
                  <a:pt x="67" y="16457"/>
                  <a:pt x="85" y="16543"/>
                </a:cubicBezTo>
                <a:cubicBezTo>
                  <a:pt x="104" y="16630"/>
                  <a:pt x="131" y="16759"/>
                  <a:pt x="145" y="16830"/>
                </a:cubicBezTo>
                <a:cubicBezTo>
                  <a:pt x="184" y="17016"/>
                  <a:pt x="294" y="17390"/>
                  <a:pt x="356" y="17545"/>
                </a:cubicBezTo>
                <a:cubicBezTo>
                  <a:pt x="435" y="17746"/>
                  <a:pt x="503" y="17860"/>
                  <a:pt x="604" y="17955"/>
                </a:cubicBezTo>
                <a:cubicBezTo>
                  <a:pt x="722" y="18065"/>
                  <a:pt x="826" y="18065"/>
                  <a:pt x="1090" y="17955"/>
                </a:cubicBezTo>
                <a:cubicBezTo>
                  <a:pt x="1428" y="17813"/>
                  <a:pt x="1766" y="17595"/>
                  <a:pt x="2624" y="16964"/>
                </a:cubicBezTo>
                <a:cubicBezTo>
                  <a:pt x="2726" y="16890"/>
                  <a:pt x="2865" y="16794"/>
                  <a:pt x="2933" y="16754"/>
                </a:cubicBezTo>
                <a:cubicBezTo>
                  <a:pt x="3126" y="16640"/>
                  <a:pt x="3889" y="16257"/>
                  <a:pt x="3924" y="16257"/>
                </a:cubicBezTo>
                <a:cubicBezTo>
                  <a:pt x="3941" y="16256"/>
                  <a:pt x="4012" y="16231"/>
                  <a:pt x="4080" y="16199"/>
                </a:cubicBezTo>
                <a:cubicBezTo>
                  <a:pt x="4196" y="16144"/>
                  <a:pt x="4335" y="16106"/>
                  <a:pt x="4541" y="16069"/>
                </a:cubicBezTo>
                <a:cubicBezTo>
                  <a:pt x="4592" y="16060"/>
                  <a:pt x="4659" y="16034"/>
                  <a:pt x="4691" y="16012"/>
                </a:cubicBezTo>
                <a:cubicBezTo>
                  <a:pt x="4731" y="15985"/>
                  <a:pt x="4822" y="15970"/>
                  <a:pt x="4964" y="15970"/>
                </a:cubicBezTo>
                <a:lnTo>
                  <a:pt x="5180" y="15970"/>
                </a:lnTo>
                <a:lnTo>
                  <a:pt x="5251" y="16077"/>
                </a:lnTo>
                <a:cubicBezTo>
                  <a:pt x="5331" y="16199"/>
                  <a:pt x="5442" y="16421"/>
                  <a:pt x="5442" y="16459"/>
                </a:cubicBezTo>
                <a:cubicBezTo>
                  <a:pt x="5442" y="16499"/>
                  <a:pt x="5774" y="17077"/>
                  <a:pt x="5969" y="17377"/>
                </a:cubicBezTo>
                <a:cubicBezTo>
                  <a:pt x="6596" y="18339"/>
                  <a:pt x="7363" y="19068"/>
                  <a:pt x="8238" y="19534"/>
                </a:cubicBezTo>
                <a:cubicBezTo>
                  <a:pt x="8295" y="19564"/>
                  <a:pt x="8296" y="19568"/>
                  <a:pt x="8262" y="19603"/>
                </a:cubicBezTo>
                <a:cubicBezTo>
                  <a:pt x="8242" y="19624"/>
                  <a:pt x="8163" y="19650"/>
                  <a:pt x="8088" y="19660"/>
                </a:cubicBezTo>
                <a:cubicBezTo>
                  <a:pt x="8012" y="19671"/>
                  <a:pt x="7922" y="19689"/>
                  <a:pt x="7888" y="19702"/>
                </a:cubicBezTo>
                <a:cubicBezTo>
                  <a:pt x="7855" y="19715"/>
                  <a:pt x="7715" y="19751"/>
                  <a:pt x="7577" y="19779"/>
                </a:cubicBezTo>
                <a:cubicBezTo>
                  <a:pt x="7439" y="19807"/>
                  <a:pt x="7326" y="19838"/>
                  <a:pt x="7326" y="19848"/>
                </a:cubicBezTo>
                <a:cubicBezTo>
                  <a:pt x="7326" y="19866"/>
                  <a:pt x="7486" y="20056"/>
                  <a:pt x="7828" y="20444"/>
                </a:cubicBezTo>
                <a:cubicBezTo>
                  <a:pt x="7941" y="20572"/>
                  <a:pt x="8068" y="20729"/>
                  <a:pt x="8112" y="20796"/>
                </a:cubicBezTo>
                <a:lnTo>
                  <a:pt x="8194" y="20918"/>
                </a:lnTo>
                <a:lnTo>
                  <a:pt x="8778" y="20903"/>
                </a:lnTo>
                <a:cubicBezTo>
                  <a:pt x="9100" y="20894"/>
                  <a:pt x="9465" y="20873"/>
                  <a:pt x="9589" y="20857"/>
                </a:cubicBezTo>
                <a:cubicBezTo>
                  <a:pt x="10115" y="20788"/>
                  <a:pt x="10466" y="20736"/>
                  <a:pt x="10687" y="20696"/>
                </a:cubicBezTo>
                <a:cubicBezTo>
                  <a:pt x="10817" y="20673"/>
                  <a:pt x="10933" y="20659"/>
                  <a:pt x="10946" y="20666"/>
                </a:cubicBezTo>
                <a:cubicBezTo>
                  <a:pt x="10959" y="20672"/>
                  <a:pt x="11005" y="20886"/>
                  <a:pt x="11047" y="21140"/>
                </a:cubicBezTo>
                <a:cubicBezTo>
                  <a:pt x="11120" y="21575"/>
                  <a:pt x="11128" y="21599"/>
                  <a:pt x="11173" y="21599"/>
                </a:cubicBezTo>
                <a:cubicBezTo>
                  <a:pt x="11244" y="21599"/>
                  <a:pt x="11248" y="21534"/>
                  <a:pt x="11200" y="21274"/>
                </a:cubicBezTo>
                <a:cubicBezTo>
                  <a:pt x="11126" y="20870"/>
                  <a:pt x="11095" y="20647"/>
                  <a:pt x="11107" y="20620"/>
                </a:cubicBezTo>
                <a:cubicBezTo>
                  <a:pt x="11114" y="20606"/>
                  <a:pt x="11136" y="20593"/>
                  <a:pt x="11157" y="20593"/>
                </a:cubicBezTo>
                <a:cubicBezTo>
                  <a:pt x="11177" y="20593"/>
                  <a:pt x="11280" y="20565"/>
                  <a:pt x="11386" y="20528"/>
                </a:cubicBezTo>
                <a:cubicBezTo>
                  <a:pt x="11491" y="20491"/>
                  <a:pt x="11627" y="20446"/>
                  <a:pt x="11689" y="20429"/>
                </a:cubicBezTo>
                <a:cubicBezTo>
                  <a:pt x="11984" y="20347"/>
                  <a:pt x="12059" y="20323"/>
                  <a:pt x="12202" y="20272"/>
                </a:cubicBezTo>
                <a:cubicBezTo>
                  <a:pt x="12287" y="20242"/>
                  <a:pt x="12392" y="20201"/>
                  <a:pt x="12437" y="20180"/>
                </a:cubicBezTo>
                <a:cubicBezTo>
                  <a:pt x="12482" y="20159"/>
                  <a:pt x="12556" y="20126"/>
                  <a:pt x="12601" y="20108"/>
                </a:cubicBezTo>
                <a:cubicBezTo>
                  <a:pt x="12646" y="20089"/>
                  <a:pt x="12701" y="20063"/>
                  <a:pt x="12724" y="20050"/>
                </a:cubicBezTo>
                <a:cubicBezTo>
                  <a:pt x="12746" y="20038"/>
                  <a:pt x="12815" y="20005"/>
                  <a:pt x="12877" y="19978"/>
                </a:cubicBezTo>
                <a:cubicBezTo>
                  <a:pt x="13032" y="19908"/>
                  <a:pt x="13232" y="19803"/>
                  <a:pt x="13390" y="19706"/>
                </a:cubicBezTo>
                <a:cubicBezTo>
                  <a:pt x="13463" y="19661"/>
                  <a:pt x="13547" y="19614"/>
                  <a:pt x="13576" y="19603"/>
                </a:cubicBezTo>
                <a:cubicBezTo>
                  <a:pt x="13657" y="19570"/>
                  <a:pt x="14000" y="19333"/>
                  <a:pt x="14190" y="19178"/>
                </a:cubicBezTo>
                <a:cubicBezTo>
                  <a:pt x="14286" y="19100"/>
                  <a:pt x="14428" y="18984"/>
                  <a:pt x="14507" y="18922"/>
                </a:cubicBezTo>
                <a:cubicBezTo>
                  <a:pt x="14585" y="18860"/>
                  <a:pt x="14656" y="18792"/>
                  <a:pt x="14665" y="18769"/>
                </a:cubicBezTo>
                <a:cubicBezTo>
                  <a:pt x="14674" y="18746"/>
                  <a:pt x="14692" y="18727"/>
                  <a:pt x="14703" y="18727"/>
                </a:cubicBezTo>
                <a:cubicBezTo>
                  <a:pt x="14714" y="18727"/>
                  <a:pt x="14775" y="18683"/>
                  <a:pt x="14837" y="18628"/>
                </a:cubicBezTo>
                <a:cubicBezTo>
                  <a:pt x="14899" y="18572"/>
                  <a:pt x="14954" y="18528"/>
                  <a:pt x="14960" y="18528"/>
                </a:cubicBezTo>
                <a:cubicBezTo>
                  <a:pt x="14966" y="18528"/>
                  <a:pt x="14995" y="18503"/>
                  <a:pt x="15025" y="18475"/>
                </a:cubicBezTo>
                <a:cubicBezTo>
                  <a:pt x="15056" y="18446"/>
                  <a:pt x="15122" y="18381"/>
                  <a:pt x="15173" y="18333"/>
                </a:cubicBezTo>
                <a:cubicBezTo>
                  <a:pt x="15261" y="18250"/>
                  <a:pt x="15276" y="18246"/>
                  <a:pt x="15541" y="18230"/>
                </a:cubicBezTo>
                <a:cubicBezTo>
                  <a:pt x="15693" y="18221"/>
                  <a:pt x="15837" y="18205"/>
                  <a:pt x="15861" y="18195"/>
                </a:cubicBezTo>
                <a:cubicBezTo>
                  <a:pt x="15904" y="18177"/>
                  <a:pt x="15931" y="18064"/>
                  <a:pt x="15962" y="17782"/>
                </a:cubicBezTo>
                <a:cubicBezTo>
                  <a:pt x="15969" y="17712"/>
                  <a:pt x="15983" y="17635"/>
                  <a:pt x="15992" y="17610"/>
                </a:cubicBezTo>
                <a:cubicBezTo>
                  <a:pt x="16000" y="17586"/>
                  <a:pt x="16027" y="17487"/>
                  <a:pt x="16052" y="17392"/>
                </a:cubicBezTo>
                <a:cubicBezTo>
                  <a:pt x="16122" y="17125"/>
                  <a:pt x="16299" y="16649"/>
                  <a:pt x="16350" y="16589"/>
                </a:cubicBezTo>
                <a:cubicBezTo>
                  <a:pt x="16370" y="16565"/>
                  <a:pt x="16471" y="16357"/>
                  <a:pt x="16554" y="16172"/>
                </a:cubicBezTo>
                <a:cubicBezTo>
                  <a:pt x="16566" y="16147"/>
                  <a:pt x="16608" y="16077"/>
                  <a:pt x="16647" y="16012"/>
                </a:cubicBezTo>
                <a:cubicBezTo>
                  <a:pt x="16731" y="15875"/>
                  <a:pt x="16901" y="15575"/>
                  <a:pt x="16975" y="15438"/>
                </a:cubicBezTo>
                <a:cubicBezTo>
                  <a:pt x="17003" y="15386"/>
                  <a:pt x="17086" y="15243"/>
                  <a:pt x="17158" y="15121"/>
                </a:cubicBezTo>
                <a:cubicBezTo>
                  <a:pt x="17229" y="14999"/>
                  <a:pt x="17304" y="14857"/>
                  <a:pt x="17327" y="14803"/>
                </a:cubicBezTo>
                <a:cubicBezTo>
                  <a:pt x="17349" y="14750"/>
                  <a:pt x="17377" y="14708"/>
                  <a:pt x="17387" y="14708"/>
                </a:cubicBezTo>
                <a:cubicBezTo>
                  <a:pt x="17398" y="14708"/>
                  <a:pt x="17413" y="14686"/>
                  <a:pt x="17420" y="14658"/>
                </a:cubicBezTo>
                <a:cubicBezTo>
                  <a:pt x="17427" y="14630"/>
                  <a:pt x="17485" y="14483"/>
                  <a:pt x="17548" y="14333"/>
                </a:cubicBezTo>
                <a:cubicBezTo>
                  <a:pt x="17612" y="14183"/>
                  <a:pt x="17681" y="14003"/>
                  <a:pt x="17701" y="13931"/>
                </a:cubicBezTo>
                <a:cubicBezTo>
                  <a:pt x="17721" y="13860"/>
                  <a:pt x="17752" y="13750"/>
                  <a:pt x="17772" y="13687"/>
                </a:cubicBezTo>
                <a:cubicBezTo>
                  <a:pt x="17829" y="13511"/>
                  <a:pt x="17894" y="13273"/>
                  <a:pt x="17930" y="13098"/>
                </a:cubicBezTo>
                <a:cubicBezTo>
                  <a:pt x="17949" y="13011"/>
                  <a:pt x="17973" y="12923"/>
                  <a:pt x="17985" y="12903"/>
                </a:cubicBezTo>
                <a:cubicBezTo>
                  <a:pt x="18010" y="12860"/>
                  <a:pt x="18226" y="12857"/>
                  <a:pt x="18425" y="12895"/>
                </a:cubicBezTo>
                <a:cubicBezTo>
                  <a:pt x="18500" y="12910"/>
                  <a:pt x="18677" y="12943"/>
                  <a:pt x="18818" y="12968"/>
                </a:cubicBezTo>
                <a:cubicBezTo>
                  <a:pt x="18959" y="12993"/>
                  <a:pt x="19182" y="13032"/>
                  <a:pt x="19312" y="13056"/>
                </a:cubicBezTo>
                <a:cubicBezTo>
                  <a:pt x="19441" y="13080"/>
                  <a:pt x="19699" y="13124"/>
                  <a:pt x="19885" y="13155"/>
                </a:cubicBezTo>
                <a:cubicBezTo>
                  <a:pt x="20071" y="13186"/>
                  <a:pt x="20329" y="13231"/>
                  <a:pt x="20459" y="13255"/>
                </a:cubicBezTo>
                <a:cubicBezTo>
                  <a:pt x="20588" y="13278"/>
                  <a:pt x="20743" y="13305"/>
                  <a:pt x="20805" y="13312"/>
                </a:cubicBezTo>
                <a:cubicBezTo>
                  <a:pt x="20867" y="13319"/>
                  <a:pt x="20933" y="13331"/>
                  <a:pt x="20950" y="13339"/>
                </a:cubicBezTo>
                <a:cubicBezTo>
                  <a:pt x="20967" y="13346"/>
                  <a:pt x="21047" y="13359"/>
                  <a:pt x="21128" y="13369"/>
                </a:cubicBezTo>
                <a:lnTo>
                  <a:pt x="21272" y="13388"/>
                </a:lnTo>
                <a:lnTo>
                  <a:pt x="21286" y="13308"/>
                </a:lnTo>
                <a:cubicBezTo>
                  <a:pt x="21294" y="13264"/>
                  <a:pt x="21301" y="13012"/>
                  <a:pt x="21300" y="12750"/>
                </a:cubicBezTo>
                <a:cubicBezTo>
                  <a:pt x="21297" y="12298"/>
                  <a:pt x="21300" y="12264"/>
                  <a:pt x="21349" y="12115"/>
                </a:cubicBezTo>
                <a:cubicBezTo>
                  <a:pt x="21402" y="11953"/>
                  <a:pt x="21420" y="11652"/>
                  <a:pt x="21401" y="11304"/>
                </a:cubicBezTo>
                <a:cubicBezTo>
                  <a:pt x="21394" y="11188"/>
                  <a:pt x="21406" y="11125"/>
                  <a:pt x="21458" y="10972"/>
                </a:cubicBezTo>
                <a:cubicBezTo>
                  <a:pt x="21548" y="10705"/>
                  <a:pt x="21592" y="10363"/>
                  <a:pt x="21592" y="9966"/>
                </a:cubicBezTo>
                <a:cubicBezTo>
                  <a:pt x="21591" y="9649"/>
                  <a:pt x="21590" y="9630"/>
                  <a:pt x="21521" y="9423"/>
                </a:cubicBezTo>
                <a:cubicBezTo>
                  <a:pt x="21481" y="9304"/>
                  <a:pt x="21433" y="9188"/>
                  <a:pt x="21414" y="9167"/>
                </a:cubicBezTo>
                <a:cubicBezTo>
                  <a:pt x="21335" y="9075"/>
                  <a:pt x="21239" y="9094"/>
                  <a:pt x="20592" y="9308"/>
                </a:cubicBezTo>
                <a:cubicBezTo>
                  <a:pt x="20502" y="9338"/>
                  <a:pt x="20350" y="9388"/>
                  <a:pt x="20254" y="9419"/>
                </a:cubicBezTo>
                <a:cubicBezTo>
                  <a:pt x="20158" y="9450"/>
                  <a:pt x="20061" y="9483"/>
                  <a:pt x="20038" y="9492"/>
                </a:cubicBezTo>
                <a:cubicBezTo>
                  <a:pt x="20016" y="9500"/>
                  <a:pt x="19734" y="9591"/>
                  <a:pt x="19413" y="9694"/>
                </a:cubicBezTo>
                <a:cubicBezTo>
                  <a:pt x="19092" y="9798"/>
                  <a:pt x="18700" y="9927"/>
                  <a:pt x="18542" y="9981"/>
                </a:cubicBezTo>
                <a:cubicBezTo>
                  <a:pt x="18384" y="10035"/>
                  <a:pt x="18190" y="10096"/>
                  <a:pt x="18108" y="10115"/>
                </a:cubicBezTo>
                <a:cubicBezTo>
                  <a:pt x="17972" y="10146"/>
                  <a:pt x="17955" y="10144"/>
                  <a:pt x="17917" y="10096"/>
                </a:cubicBezTo>
                <a:cubicBezTo>
                  <a:pt x="17894" y="10067"/>
                  <a:pt x="17879" y="10029"/>
                  <a:pt x="17884" y="10012"/>
                </a:cubicBezTo>
                <a:cubicBezTo>
                  <a:pt x="17889" y="9994"/>
                  <a:pt x="17875" y="9947"/>
                  <a:pt x="17854" y="9908"/>
                </a:cubicBezTo>
                <a:cubicBezTo>
                  <a:pt x="17833" y="9870"/>
                  <a:pt x="17816" y="9812"/>
                  <a:pt x="17816" y="9778"/>
                </a:cubicBezTo>
                <a:cubicBezTo>
                  <a:pt x="17815" y="9745"/>
                  <a:pt x="17803" y="9699"/>
                  <a:pt x="17786" y="9679"/>
                </a:cubicBezTo>
                <a:cubicBezTo>
                  <a:pt x="17769" y="9659"/>
                  <a:pt x="17753" y="9633"/>
                  <a:pt x="17753" y="9618"/>
                </a:cubicBezTo>
                <a:cubicBezTo>
                  <a:pt x="17753" y="9603"/>
                  <a:pt x="17720" y="9509"/>
                  <a:pt x="17679" y="9411"/>
                </a:cubicBezTo>
                <a:cubicBezTo>
                  <a:pt x="17638" y="9314"/>
                  <a:pt x="17593" y="9210"/>
                  <a:pt x="17581" y="9178"/>
                </a:cubicBezTo>
                <a:cubicBezTo>
                  <a:pt x="17525" y="9037"/>
                  <a:pt x="17299" y="8552"/>
                  <a:pt x="17272" y="8516"/>
                </a:cubicBezTo>
                <a:cubicBezTo>
                  <a:pt x="17216" y="8442"/>
                  <a:pt x="17138" y="8267"/>
                  <a:pt x="17149" y="8241"/>
                </a:cubicBezTo>
                <a:cubicBezTo>
                  <a:pt x="17157" y="8225"/>
                  <a:pt x="17155" y="8218"/>
                  <a:pt x="17144" y="8222"/>
                </a:cubicBezTo>
                <a:cubicBezTo>
                  <a:pt x="17127" y="8229"/>
                  <a:pt x="17003" y="8032"/>
                  <a:pt x="16904" y="7840"/>
                </a:cubicBezTo>
                <a:cubicBezTo>
                  <a:pt x="16881" y="7796"/>
                  <a:pt x="16806" y="7661"/>
                  <a:pt x="16734" y="7541"/>
                </a:cubicBezTo>
                <a:cubicBezTo>
                  <a:pt x="16663" y="7421"/>
                  <a:pt x="16609" y="7323"/>
                  <a:pt x="16614" y="7323"/>
                </a:cubicBezTo>
                <a:cubicBezTo>
                  <a:pt x="16620" y="7323"/>
                  <a:pt x="16582" y="7268"/>
                  <a:pt x="16530" y="7197"/>
                </a:cubicBezTo>
                <a:cubicBezTo>
                  <a:pt x="16478" y="7126"/>
                  <a:pt x="16441" y="7067"/>
                  <a:pt x="16451" y="7067"/>
                </a:cubicBezTo>
                <a:cubicBezTo>
                  <a:pt x="16460" y="7067"/>
                  <a:pt x="16455" y="7047"/>
                  <a:pt x="16440" y="7021"/>
                </a:cubicBezTo>
                <a:cubicBezTo>
                  <a:pt x="16404" y="6962"/>
                  <a:pt x="16375" y="6889"/>
                  <a:pt x="16309" y="6696"/>
                </a:cubicBezTo>
                <a:cubicBezTo>
                  <a:pt x="16279" y="6610"/>
                  <a:pt x="16232" y="6501"/>
                  <a:pt x="16205" y="6455"/>
                </a:cubicBezTo>
                <a:cubicBezTo>
                  <a:pt x="16178" y="6410"/>
                  <a:pt x="16156" y="6360"/>
                  <a:pt x="16156" y="6344"/>
                </a:cubicBezTo>
                <a:cubicBezTo>
                  <a:pt x="16156" y="6329"/>
                  <a:pt x="16137" y="6280"/>
                  <a:pt x="16112" y="6233"/>
                </a:cubicBezTo>
                <a:cubicBezTo>
                  <a:pt x="16087" y="6187"/>
                  <a:pt x="16070" y="6142"/>
                  <a:pt x="16077" y="6134"/>
                </a:cubicBezTo>
                <a:cubicBezTo>
                  <a:pt x="16083" y="6125"/>
                  <a:pt x="16054" y="6068"/>
                  <a:pt x="16014" y="6008"/>
                </a:cubicBezTo>
                <a:cubicBezTo>
                  <a:pt x="15973" y="5947"/>
                  <a:pt x="15879" y="5800"/>
                  <a:pt x="15806" y="5683"/>
                </a:cubicBezTo>
                <a:cubicBezTo>
                  <a:pt x="15733" y="5565"/>
                  <a:pt x="15615" y="5406"/>
                  <a:pt x="15544" y="5327"/>
                </a:cubicBezTo>
                <a:cubicBezTo>
                  <a:pt x="15473" y="5249"/>
                  <a:pt x="15386" y="5150"/>
                  <a:pt x="15350" y="5109"/>
                </a:cubicBezTo>
                <a:cubicBezTo>
                  <a:pt x="15270" y="5017"/>
                  <a:pt x="14997" y="4762"/>
                  <a:pt x="14927" y="4715"/>
                </a:cubicBezTo>
                <a:cubicBezTo>
                  <a:pt x="14899" y="4696"/>
                  <a:pt x="14862" y="4670"/>
                  <a:pt x="14845" y="4654"/>
                </a:cubicBezTo>
                <a:cubicBezTo>
                  <a:pt x="14734" y="4552"/>
                  <a:pt x="14428" y="4311"/>
                  <a:pt x="14343" y="4256"/>
                </a:cubicBezTo>
                <a:cubicBezTo>
                  <a:pt x="14286" y="4221"/>
                  <a:pt x="14223" y="4179"/>
                  <a:pt x="14204" y="4164"/>
                </a:cubicBezTo>
                <a:cubicBezTo>
                  <a:pt x="14119" y="4101"/>
                  <a:pt x="14074" y="4062"/>
                  <a:pt x="14045" y="4031"/>
                </a:cubicBezTo>
                <a:cubicBezTo>
                  <a:pt x="14008" y="3990"/>
                  <a:pt x="13694" y="3763"/>
                  <a:pt x="13674" y="3763"/>
                </a:cubicBezTo>
                <a:cubicBezTo>
                  <a:pt x="13642" y="3762"/>
                  <a:pt x="13090" y="3382"/>
                  <a:pt x="13051" y="3335"/>
                </a:cubicBezTo>
                <a:cubicBezTo>
                  <a:pt x="13028" y="3305"/>
                  <a:pt x="12966" y="3277"/>
                  <a:pt x="12907" y="3270"/>
                </a:cubicBezTo>
                <a:cubicBezTo>
                  <a:pt x="12850" y="3262"/>
                  <a:pt x="12753" y="3220"/>
                  <a:pt x="12691" y="3178"/>
                </a:cubicBezTo>
                <a:cubicBezTo>
                  <a:pt x="12629" y="3135"/>
                  <a:pt x="12526" y="3089"/>
                  <a:pt x="12462" y="3075"/>
                </a:cubicBezTo>
                <a:cubicBezTo>
                  <a:pt x="12329" y="3044"/>
                  <a:pt x="12303" y="3029"/>
                  <a:pt x="12303" y="2975"/>
                </a:cubicBezTo>
                <a:cubicBezTo>
                  <a:pt x="12303" y="2933"/>
                  <a:pt x="12246" y="2915"/>
                  <a:pt x="12028" y="2887"/>
                </a:cubicBezTo>
                <a:cubicBezTo>
                  <a:pt x="11949" y="2877"/>
                  <a:pt x="11840" y="2848"/>
                  <a:pt x="11785" y="2826"/>
                </a:cubicBezTo>
                <a:cubicBezTo>
                  <a:pt x="11729" y="2804"/>
                  <a:pt x="11658" y="2788"/>
                  <a:pt x="11629" y="2788"/>
                </a:cubicBezTo>
                <a:cubicBezTo>
                  <a:pt x="11600" y="2788"/>
                  <a:pt x="11551" y="2767"/>
                  <a:pt x="11517" y="2742"/>
                </a:cubicBezTo>
                <a:cubicBezTo>
                  <a:pt x="11483" y="2717"/>
                  <a:pt x="11378" y="2682"/>
                  <a:pt x="11285" y="2665"/>
                </a:cubicBezTo>
                <a:cubicBezTo>
                  <a:pt x="11192" y="2649"/>
                  <a:pt x="11102" y="2622"/>
                  <a:pt x="11086" y="2604"/>
                </a:cubicBezTo>
                <a:cubicBezTo>
                  <a:pt x="11060" y="2577"/>
                  <a:pt x="11128" y="2375"/>
                  <a:pt x="11525" y="1323"/>
                </a:cubicBezTo>
                <a:cubicBezTo>
                  <a:pt x="11958" y="177"/>
                  <a:pt x="11995" y="73"/>
                  <a:pt x="11962" y="38"/>
                </a:cubicBezTo>
                <a:cubicBezTo>
                  <a:pt x="11942" y="17"/>
                  <a:pt x="11914" y="0"/>
                  <a:pt x="11902" y="0"/>
                </a:cubicBezTo>
                <a:close/>
              </a:path>
            </a:pathLst>
          </a:custGeom>
          <a:ln w="12700">
            <a:miter lim="400000"/>
          </a:ln>
        </p:spPr>
      </p:pic>
      <p:pic>
        <p:nvPicPr>
          <p:cNvPr id="780" name="oeil.png" descr="oeil.png"/>
          <p:cNvPicPr>
            <a:picLocks noChangeAspect="1"/>
          </p:cNvPicPr>
          <p:nvPr/>
        </p:nvPicPr>
        <p:blipFill>
          <a:blip r:embed="rId3">
            <a:extLst/>
          </a:blip>
          <a:srcRect l="519" t="2177" r="871" b="761"/>
          <a:stretch>
            <a:fillRect/>
          </a:stretch>
        </p:blipFill>
        <p:spPr>
          <a:xfrm>
            <a:off x="294622" y="1828998"/>
            <a:ext cx="3576626" cy="2372520"/>
          </a:xfrm>
          <a:custGeom>
            <a:avLst/>
            <a:gdLst/>
            <a:ahLst/>
            <a:cxnLst>
              <a:cxn ang="0">
                <a:pos x="wd2" y="hd2"/>
              </a:cxn>
              <a:cxn ang="5400000">
                <a:pos x="wd2" y="hd2"/>
              </a:cxn>
              <a:cxn ang="10800000">
                <a:pos x="wd2" y="hd2"/>
              </a:cxn>
              <a:cxn ang="16200000">
                <a:pos x="wd2" y="hd2"/>
              </a:cxn>
            </a:cxnLst>
            <a:rect l="0" t="0" r="r" b="b"/>
            <a:pathLst>
              <a:path w="21534" h="21600" fill="norm" stroke="1" extrusionOk="0">
                <a:moveTo>
                  <a:pt x="7640" y="0"/>
                </a:moveTo>
                <a:lnTo>
                  <a:pt x="7375" y="253"/>
                </a:lnTo>
                <a:cubicBezTo>
                  <a:pt x="7084" y="530"/>
                  <a:pt x="7070" y="547"/>
                  <a:pt x="7007" y="600"/>
                </a:cubicBezTo>
                <a:cubicBezTo>
                  <a:pt x="6940" y="657"/>
                  <a:pt x="6988" y="676"/>
                  <a:pt x="7227" y="697"/>
                </a:cubicBezTo>
                <a:cubicBezTo>
                  <a:pt x="7342" y="708"/>
                  <a:pt x="7440" y="726"/>
                  <a:pt x="7444" y="737"/>
                </a:cubicBezTo>
                <a:cubicBezTo>
                  <a:pt x="7449" y="748"/>
                  <a:pt x="7386" y="848"/>
                  <a:pt x="7306" y="958"/>
                </a:cubicBezTo>
                <a:cubicBezTo>
                  <a:pt x="7225" y="1067"/>
                  <a:pt x="7105" y="1229"/>
                  <a:pt x="7040" y="1319"/>
                </a:cubicBezTo>
                <a:cubicBezTo>
                  <a:pt x="6976" y="1408"/>
                  <a:pt x="6880" y="1540"/>
                  <a:pt x="6825" y="1612"/>
                </a:cubicBezTo>
                <a:cubicBezTo>
                  <a:pt x="6684" y="1797"/>
                  <a:pt x="6710" y="1813"/>
                  <a:pt x="7200" y="1821"/>
                </a:cubicBezTo>
                <a:cubicBezTo>
                  <a:pt x="7582" y="1827"/>
                  <a:pt x="8065" y="1871"/>
                  <a:pt x="8085" y="1901"/>
                </a:cubicBezTo>
                <a:cubicBezTo>
                  <a:pt x="8105" y="1932"/>
                  <a:pt x="8049" y="1982"/>
                  <a:pt x="7731" y="2222"/>
                </a:cubicBezTo>
                <a:cubicBezTo>
                  <a:pt x="7473" y="2416"/>
                  <a:pt x="7182" y="2673"/>
                  <a:pt x="7081" y="2797"/>
                </a:cubicBezTo>
                <a:cubicBezTo>
                  <a:pt x="7050" y="2835"/>
                  <a:pt x="6987" y="2911"/>
                  <a:pt x="6940" y="2963"/>
                </a:cubicBezTo>
                <a:cubicBezTo>
                  <a:pt x="6683" y="3247"/>
                  <a:pt x="6139" y="4036"/>
                  <a:pt x="5915" y="4452"/>
                </a:cubicBezTo>
                <a:cubicBezTo>
                  <a:pt x="5839" y="4592"/>
                  <a:pt x="5744" y="4767"/>
                  <a:pt x="5705" y="4838"/>
                </a:cubicBezTo>
                <a:cubicBezTo>
                  <a:pt x="5665" y="4909"/>
                  <a:pt x="5601" y="5036"/>
                  <a:pt x="5561" y="5120"/>
                </a:cubicBezTo>
                <a:cubicBezTo>
                  <a:pt x="5522" y="5204"/>
                  <a:pt x="5449" y="5345"/>
                  <a:pt x="5399" y="5438"/>
                </a:cubicBezTo>
                <a:cubicBezTo>
                  <a:pt x="5229" y="5752"/>
                  <a:pt x="4912" y="6613"/>
                  <a:pt x="4749" y="7208"/>
                </a:cubicBezTo>
                <a:cubicBezTo>
                  <a:pt x="4604" y="7738"/>
                  <a:pt x="4535" y="8075"/>
                  <a:pt x="4450" y="8647"/>
                </a:cubicBezTo>
                <a:cubicBezTo>
                  <a:pt x="4383" y="9101"/>
                  <a:pt x="4359" y="9219"/>
                  <a:pt x="4340" y="9214"/>
                </a:cubicBezTo>
                <a:cubicBezTo>
                  <a:pt x="4331" y="9211"/>
                  <a:pt x="3518" y="8600"/>
                  <a:pt x="2534" y="7859"/>
                </a:cubicBezTo>
                <a:cubicBezTo>
                  <a:pt x="1549" y="7118"/>
                  <a:pt x="742" y="6517"/>
                  <a:pt x="739" y="6522"/>
                </a:cubicBezTo>
                <a:cubicBezTo>
                  <a:pt x="736" y="6527"/>
                  <a:pt x="725" y="6560"/>
                  <a:pt x="713" y="6594"/>
                </a:cubicBezTo>
                <a:cubicBezTo>
                  <a:pt x="694" y="6649"/>
                  <a:pt x="697" y="6658"/>
                  <a:pt x="742" y="6695"/>
                </a:cubicBezTo>
                <a:cubicBezTo>
                  <a:pt x="769" y="6718"/>
                  <a:pt x="1592" y="7341"/>
                  <a:pt x="2572" y="8079"/>
                </a:cubicBezTo>
                <a:cubicBezTo>
                  <a:pt x="4247" y="9341"/>
                  <a:pt x="4355" y="9426"/>
                  <a:pt x="4345" y="9485"/>
                </a:cubicBezTo>
                <a:cubicBezTo>
                  <a:pt x="4310" y="9697"/>
                  <a:pt x="4288" y="10290"/>
                  <a:pt x="4288" y="11064"/>
                </a:cubicBezTo>
                <a:cubicBezTo>
                  <a:pt x="4288" y="11541"/>
                  <a:pt x="4292" y="11980"/>
                  <a:pt x="4297" y="12039"/>
                </a:cubicBezTo>
                <a:lnTo>
                  <a:pt x="4307" y="12148"/>
                </a:lnTo>
                <a:lnTo>
                  <a:pt x="2885" y="12155"/>
                </a:lnTo>
                <a:lnTo>
                  <a:pt x="1463" y="12162"/>
                </a:lnTo>
                <a:lnTo>
                  <a:pt x="1463" y="12245"/>
                </a:lnTo>
                <a:lnTo>
                  <a:pt x="1463" y="12325"/>
                </a:lnTo>
                <a:lnTo>
                  <a:pt x="2895" y="12332"/>
                </a:lnTo>
                <a:lnTo>
                  <a:pt x="4323" y="12339"/>
                </a:lnTo>
                <a:lnTo>
                  <a:pt x="4345" y="12516"/>
                </a:lnTo>
                <a:cubicBezTo>
                  <a:pt x="4363" y="12665"/>
                  <a:pt x="4361" y="12706"/>
                  <a:pt x="4338" y="12780"/>
                </a:cubicBezTo>
                <a:cubicBezTo>
                  <a:pt x="4307" y="12880"/>
                  <a:pt x="4142" y="13070"/>
                  <a:pt x="3929" y="13253"/>
                </a:cubicBezTo>
                <a:cubicBezTo>
                  <a:pt x="3691" y="13458"/>
                  <a:pt x="2960" y="14009"/>
                  <a:pt x="2926" y="14009"/>
                </a:cubicBezTo>
                <a:cubicBezTo>
                  <a:pt x="2921" y="14009"/>
                  <a:pt x="2839" y="14064"/>
                  <a:pt x="2746" y="14131"/>
                </a:cubicBezTo>
                <a:cubicBezTo>
                  <a:pt x="2653" y="14199"/>
                  <a:pt x="2571" y="14251"/>
                  <a:pt x="2565" y="14251"/>
                </a:cubicBezTo>
                <a:cubicBezTo>
                  <a:pt x="2558" y="14251"/>
                  <a:pt x="2476" y="14304"/>
                  <a:pt x="2381" y="14370"/>
                </a:cubicBezTo>
                <a:cubicBezTo>
                  <a:pt x="2286" y="14436"/>
                  <a:pt x="2144" y="14532"/>
                  <a:pt x="2065" y="14579"/>
                </a:cubicBezTo>
                <a:cubicBezTo>
                  <a:pt x="1786" y="14749"/>
                  <a:pt x="1616" y="14851"/>
                  <a:pt x="1580" y="14876"/>
                </a:cubicBezTo>
                <a:cubicBezTo>
                  <a:pt x="1561" y="14889"/>
                  <a:pt x="1480" y="14941"/>
                  <a:pt x="1401" y="14988"/>
                </a:cubicBezTo>
                <a:cubicBezTo>
                  <a:pt x="1322" y="15035"/>
                  <a:pt x="1235" y="15088"/>
                  <a:pt x="1205" y="15107"/>
                </a:cubicBezTo>
                <a:cubicBezTo>
                  <a:pt x="1176" y="15126"/>
                  <a:pt x="1123" y="15153"/>
                  <a:pt x="1088" y="15172"/>
                </a:cubicBezTo>
                <a:cubicBezTo>
                  <a:pt x="1023" y="15207"/>
                  <a:pt x="995" y="15223"/>
                  <a:pt x="890" y="15291"/>
                </a:cubicBezTo>
                <a:cubicBezTo>
                  <a:pt x="855" y="15314"/>
                  <a:pt x="770" y="15367"/>
                  <a:pt x="701" y="15407"/>
                </a:cubicBezTo>
                <a:cubicBezTo>
                  <a:pt x="-14" y="15818"/>
                  <a:pt x="-11" y="15816"/>
                  <a:pt x="3" y="15891"/>
                </a:cubicBezTo>
                <a:cubicBezTo>
                  <a:pt x="9" y="15922"/>
                  <a:pt x="25" y="16046"/>
                  <a:pt x="39" y="16166"/>
                </a:cubicBezTo>
                <a:cubicBezTo>
                  <a:pt x="76" y="16484"/>
                  <a:pt x="191" y="17140"/>
                  <a:pt x="245" y="17333"/>
                </a:cubicBezTo>
                <a:cubicBezTo>
                  <a:pt x="372" y="17794"/>
                  <a:pt x="507" y="18107"/>
                  <a:pt x="629" y="18229"/>
                </a:cubicBezTo>
                <a:cubicBezTo>
                  <a:pt x="723" y="18322"/>
                  <a:pt x="897" y="18327"/>
                  <a:pt x="1024" y="18243"/>
                </a:cubicBezTo>
                <a:cubicBezTo>
                  <a:pt x="1043" y="18230"/>
                  <a:pt x="1109" y="18200"/>
                  <a:pt x="1167" y="18175"/>
                </a:cubicBezTo>
                <a:cubicBezTo>
                  <a:pt x="1385" y="18078"/>
                  <a:pt x="2138" y="17511"/>
                  <a:pt x="2503" y="17170"/>
                </a:cubicBezTo>
                <a:cubicBezTo>
                  <a:pt x="2625" y="17056"/>
                  <a:pt x="2950" y="16826"/>
                  <a:pt x="2966" y="16841"/>
                </a:cubicBezTo>
                <a:cubicBezTo>
                  <a:pt x="2986" y="16860"/>
                  <a:pt x="2972" y="16945"/>
                  <a:pt x="2675" y="18717"/>
                </a:cubicBezTo>
                <a:cubicBezTo>
                  <a:pt x="2343" y="20693"/>
                  <a:pt x="2343" y="20695"/>
                  <a:pt x="2347" y="20700"/>
                </a:cubicBezTo>
                <a:cubicBezTo>
                  <a:pt x="2350" y="20703"/>
                  <a:pt x="2380" y="20712"/>
                  <a:pt x="2417" y="20722"/>
                </a:cubicBezTo>
                <a:cubicBezTo>
                  <a:pt x="2482" y="20740"/>
                  <a:pt x="2485" y="20739"/>
                  <a:pt x="2503" y="20639"/>
                </a:cubicBezTo>
                <a:cubicBezTo>
                  <a:pt x="2513" y="20582"/>
                  <a:pt x="2590" y="20120"/>
                  <a:pt x="2675" y="19613"/>
                </a:cubicBezTo>
                <a:cubicBezTo>
                  <a:pt x="3061" y="17304"/>
                  <a:pt x="3154" y="16763"/>
                  <a:pt x="3169" y="16719"/>
                </a:cubicBezTo>
                <a:cubicBezTo>
                  <a:pt x="3189" y="16663"/>
                  <a:pt x="3559" y="16439"/>
                  <a:pt x="3884" y="16285"/>
                </a:cubicBezTo>
                <a:cubicBezTo>
                  <a:pt x="4007" y="16226"/>
                  <a:pt x="4136" y="16161"/>
                  <a:pt x="4171" y="16144"/>
                </a:cubicBezTo>
                <a:cubicBezTo>
                  <a:pt x="4205" y="16127"/>
                  <a:pt x="4274" y="16105"/>
                  <a:pt x="4323" y="16093"/>
                </a:cubicBezTo>
                <a:cubicBezTo>
                  <a:pt x="4556" y="16040"/>
                  <a:pt x="4688" y="15994"/>
                  <a:pt x="4720" y="15956"/>
                </a:cubicBezTo>
                <a:cubicBezTo>
                  <a:pt x="4732" y="15943"/>
                  <a:pt x="4840" y="15931"/>
                  <a:pt x="4962" y="15931"/>
                </a:cubicBezTo>
                <a:lnTo>
                  <a:pt x="5184" y="15931"/>
                </a:lnTo>
                <a:lnTo>
                  <a:pt x="5260" y="16061"/>
                </a:lnTo>
                <a:cubicBezTo>
                  <a:pt x="5302" y="16133"/>
                  <a:pt x="5366" y="16280"/>
                  <a:pt x="5404" y="16390"/>
                </a:cubicBezTo>
                <a:cubicBezTo>
                  <a:pt x="5484" y="16627"/>
                  <a:pt x="5527" y="16729"/>
                  <a:pt x="5738" y="17134"/>
                </a:cubicBezTo>
                <a:cubicBezTo>
                  <a:pt x="5891" y="17428"/>
                  <a:pt x="6039" y="17684"/>
                  <a:pt x="6228" y="17987"/>
                </a:cubicBezTo>
                <a:cubicBezTo>
                  <a:pt x="6390" y="18247"/>
                  <a:pt x="6831" y="18837"/>
                  <a:pt x="6966" y="18973"/>
                </a:cubicBezTo>
                <a:cubicBezTo>
                  <a:pt x="7003" y="19010"/>
                  <a:pt x="7105" y="19113"/>
                  <a:pt x="7193" y="19201"/>
                </a:cubicBezTo>
                <a:cubicBezTo>
                  <a:pt x="7281" y="19288"/>
                  <a:pt x="7377" y="19382"/>
                  <a:pt x="7404" y="19410"/>
                </a:cubicBezTo>
                <a:cubicBezTo>
                  <a:pt x="7430" y="19438"/>
                  <a:pt x="7455" y="19461"/>
                  <a:pt x="7461" y="19461"/>
                </a:cubicBezTo>
                <a:cubicBezTo>
                  <a:pt x="7466" y="19461"/>
                  <a:pt x="7504" y="19493"/>
                  <a:pt x="7542" y="19530"/>
                </a:cubicBezTo>
                <a:cubicBezTo>
                  <a:pt x="7619" y="19603"/>
                  <a:pt x="7960" y="19869"/>
                  <a:pt x="7977" y="19869"/>
                </a:cubicBezTo>
                <a:cubicBezTo>
                  <a:pt x="7983" y="19869"/>
                  <a:pt x="8049" y="19913"/>
                  <a:pt x="8125" y="19967"/>
                </a:cubicBezTo>
                <a:cubicBezTo>
                  <a:pt x="8281" y="20077"/>
                  <a:pt x="8281" y="20107"/>
                  <a:pt x="8130" y="20147"/>
                </a:cubicBezTo>
                <a:cubicBezTo>
                  <a:pt x="8078" y="20162"/>
                  <a:pt x="8000" y="20185"/>
                  <a:pt x="7956" y="20198"/>
                </a:cubicBezTo>
                <a:cubicBezTo>
                  <a:pt x="7911" y="20212"/>
                  <a:pt x="7821" y="20234"/>
                  <a:pt x="7757" y="20249"/>
                </a:cubicBezTo>
                <a:cubicBezTo>
                  <a:pt x="7693" y="20264"/>
                  <a:pt x="7603" y="20288"/>
                  <a:pt x="7559" y="20303"/>
                </a:cubicBezTo>
                <a:cubicBezTo>
                  <a:pt x="7515" y="20317"/>
                  <a:pt x="7441" y="20338"/>
                  <a:pt x="7394" y="20346"/>
                </a:cubicBezTo>
                <a:cubicBezTo>
                  <a:pt x="7347" y="20355"/>
                  <a:pt x="7308" y="20371"/>
                  <a:pt x="7308" y="20382"/>
                </a:cubicBezTo>
                <a:cubicBezTo>
                  <a:pt x="7308" y="20393"/>
                  <a:pt x="7424" y="20554"/>
                  <a:pt x="7564" y="20740"/>
                </a:cubicBezTo>
                <a:cubicBezTo>
                  <a:pt x="8011" y="21334"/>
                  <a:pt x="8065" y="21411"/>
                  <a:pt x="8111" y="21513"/>
                </a:cubicBezTo>
                <a:lnTo>
                  <a:pt x="8149" y="21600"/>
                </a:lnTo>
                <a:lnTo>
                  <a:pt x="8742" y="21600"/>
                </a:lnTo>
                <a:cubicBezTo>
                  <a:pt x="9063" y="21592"/>
                  <a:pt x="9355" y="21576"/>
                  <a:pt x="9389" y="21567"/>
                </a:cubicBezTo>
                <a:cubicBezTo>
                  <a:pt x="9424" y="21559"/>
                  <a:pt x="9574" y="21540"/>
                  <a:pt x="9721" y="21524"/>
                </a:cubicBezTo>
                <a:cubicBezTo>
                  <a:pt x="9869" y="21508"/>
                  <a:pt x="10033" y="21486"/>
                  <a:pt x="10087" y="21474"/>
                </a:cubicBezTo>
                <a:cubicBezTo>
                  <a:pt x="10141" y="21461"/>
                  <a:pt x="10268" y="21438"/>
                  <a:pt x="10367" y="21419"/>
                </a:cubicBezTo>
                <a:cubicBezTo>
                  <a:pt x="10707" y="21356"/>
                  <a:pt x="11107" y="21255"/>
                  <a:pt x="11253" y="21199"/>
                </a:cubicBezTo>
                <a:cubicBezTo>
                  <a:pt x="11459" y="21120"/>
                  <a:pt x="11719" y="21032"/>
                  <a:pt x="11800" y="21011"/>
                </a:cubicBezTo>
                <a:cubicBezTo>
                  <a:pt x="11850" y="20999"/>
                  <a:pt x="11923" y="20973"/>
                  <a:pt x="11965" y="20957"/>
                </a:cubicBezTo>
                <a:cubicBezTo>
                  <a:pt x="12007" y="20941"/>
                  <a:pt x="12076" y="20914"/>
                  <a:pt x="12118" y="20899"/>
                </a:cubicBezTo>
                <a:cubicBezTo>
                  <a:pt x="12199" y="20869"/>
                  <a:pt x="12404" y="20776"/>
                  <a:pt x="12465" y="20740"/>
                </a:cubicBezTo>
                <a:cubicBezTo>
                  <a:pt x="12484" y="20728"/>
                  <a:pt x="12540" y="20698"/>
                  <a:pt x="12589" y="20671"/>
                </a:cubicBezTo>
                <a:cubicBezTo>
                  <a:pt x="13070" y="20416"/>
                  <a:pt x="13181" y="20353"/>
                  <a:pt x="13361" y="20223"/>
                </a:cubicBezTo>
                <a:cubicBezTo>
                  <a:pt x="13420" y="20181"/>
                  <a:pt x="13512" y="20120"/>
                  <a:pt x="13566" y="20090"/>
                </a:cubicBezTo>
                <a:cubicBezTo>
                  <a:pt x="13620" y="20059"/>
                  <a:pt x="13753" y="19959"/>
                  <a:pt x="13860" y="19869"/>
                </a:cubicBezTo>
                <a:cubicBezTo>
                  <a:pt x="13967" y="19779"/>
                  <a:pt x="14058" y="19707"/>
                  <a:pt x="14063" y="19707"/>
                </a:cubicBezTo>
                <a:cubicBezTo>
                  <a:pt x="14069" y="19707"/>
                  <a:pt x="14143" y="19639"/>
                  <a:pt x="14228" y="19555"/>
                </a:cubicBezTo>
                <a:cubicBezTo>
                  <a:pt x="14373" y="19411"/>
                  <a:pt x="14434" y="19348"/>
                  <a:pt x="14558" y="19233"/>
                </a:cubicBezTo>
                <a:cubicBezTo>
                  <a:pt x="14586" y="19208"/>
                  <a:pt x="14622" y="19168"/>
                  <a:pt x="14639" y="19147"/>
                </a:cubicBezTo>
                <a:cubicBezTo>
                  <a:pt x="14690" y="19080"/>
                  <a:pt x="15072" y="18702"/>
                  <a:pt x="15088" y="18702"/>
                </a:cubicBezTo>
                <a:cubicBezTo>
                  <a:pt x="15097" y="18702"/>
                  <a:pt x="15109" y="18685"/>
                  <a:pt x="15115" y="18662"/>
                </a:cubicBezTo>
                <a:cubicBezTo>
                  <a:pt x="15120" y="18640"/>
                  <a:pt x="15137" y="18623"/>
                  <a:pt x="15150" y="18623"/>
                </a:cubicBezTo>
                <a:cubicBezTo>
                  <a:pt x="15164" y="18623"/>
                  <a:pt x="15186" y="18602"/>
                  <a:pt x="15198" y="18579"/>
                </a:cubicBezTo>
                <a:cubicBezTo>
                  <a:pt x="15215" y="18549"/>
                  <a:pt x="15248" y="18541"/>
                  <a:pt x="15313" y="18547"/>
                </a:cubicBezTo>
                <a:lnTo>
                  <a:pt x="15404" y="18554"/>
                </a:lnTo>
                <a:lnTo>
                  <a:pt x="15418" y="18677"/>
                </a:lnTo>
                <a:cubicBezTo>
                  <a:pt x="15426" y="18744"/>
                  <a:pt x="15460" y="19097"/>
                  <a:pt x="15495" y="19461"/>
                </a:cubicBezTo>
                <a:cubicBezTo>
                  <a:pt x="15529" y="19825"/>
                  <a:pt x="15560" y="20127"/>
                  <a:pt x="15564" y="20133"/>
                </a:cubicBezTo>
                <a:cubicBezTo>
                  <a:pt x="15574" y="20149"/>
                  <a:pt x="15664" y="20110"/>
                  <a:pt x="15664" y="20090"/>
                </a:cubicBezTo>
                <a:cubicBezTo>
                  <a:pt x="15664" y="20080"/>
                  <a:pt x="15631" y="19738"/>
                  <a:pt x="15592" y="19327"/>
                </a:cubicBezTo>
                <a:cubicBezTo>
                  <a:pt x="15554" y="18917"/>
                  <a:pt x="15528" y="18574"/>
                  <a:pt x="15535" y="18565"/>
                </a:cubicBezTo>
                <a:cubicBezTo>
                  <a:pt x="15542" y="18556"/>
                  <a:pt x="15612" y="18536"/>
                  <a:pt x="15690" y="18518"/>
                </a:cubicBezTo>
                <a:cubicBezTo>
                  <a:pt x="15769" y="18500"/>
                  <a:pt x="15841" y="18474"/>
                  <a:pt x="15851" y="18460"/>
                </a:cubicBezTo>
                <a:cubicBezTo>
                  <a:pt x="15865" y="18437"/>
                  <a:pt x="15895" y="18244"/>
                  <a:pt x="15927" y="17958"/>
                </a:cubicBezTo>
                <a:cubicBezTo>
                  <a:pt x="15932" y="17913"/>
                  <a:pt x="15942" y="17850"/>
                  <a:pt x="15951" y="17821"/>
                </a:cubicBezTo>
                <a:cubicBezTo>
                  <a:pt x="15959" y="17791"/>
                  <a:pt x="15991" y="17652"/>
                  <a:pt x="16023" y="17510"/>
                </a:cubicBezTo>
                <a:cubicBezTo>
                  <a:pt x="16054" y="17368"/>
                  <a:pt x="16099" y="17196"/>
                  <a:pt x="16123" y="17130"/>
                </a:cubicBezTo>
                <a:cubicBezTo>
                  <a:pt x="16147" y="17065"/>
                  <a:pt x="16166" y="17003"/>
                  <a:pt x="16166" y="16989"/>
                </a:cubicBezTo>
                <a:cubicBezTo>
                  <a:pt x="16166" y="16976"/>
                  <a:pt x="16218" y="16845"/>
                  <a:pt x="16281" y="16700"/>
                </a:cubicBezTo>
                <a:cubicBezTo>
                  <a:pt x="16343" y="16555"/>
                  <a:pt x="16408" y="16398"/>
                  <a:pt x="16424" y="16350"/>
                </a:cubicBezTo>
                <a:cubicBezTo>
                  <a:pt x="16441" y="16301"/>
                  <a:pt x="16460" y="16260"/>
                  <a:pt x="16469" y="16260"/>
                </a:cubicBezTo>
                <a:cubicBezTo>
                  <a:pt x="16478" y="16260"/>
                  <a:pt x="16492" y="16235"/>
                  <a:pt x="16498" y="16205"/>
                </a:cubicBezTo>
                <a:cubicBezTo>
                  <a:pt x="16504" y="16176"/>
                  <a:pt x="16543" y="16089"/>
                  <a:pt x="16584" y="16010"/>
                </a:cubicBezTo>
                <a:cubicBezTo>
                  <a:pt x="16626" y="15932"/>
                  <a:pt x="16675" y="15831"/>
                  <a:pt x="16694" y="15786"/>
                </a:cubicBezTo>
                <a:cubicBezTo>
                  <a:pt x="16713" y="15742"/>
                  <a:pt x="16761" y="15642"/>
                  <a:pt x="16802" y="15566"/>
                </a:cubicBezTo>
                <a:cubicBezTo>
                  <a:pt x="16873" y="15431"/>
                  <a:pt x="17027" y="15116"/>
                  <a:pt x="17081" y="14995"/>
                </a:cubicBezTo>
                <a:cubicBezTo>
                  <a:pt x="17096" y="14962"/>
                  <a:pt x="17136" y="14883"/>
                  <a:pt x="17172" y="14818"/>
                </a:cubicBezTo>
                <a:cubicBezTo>
                  <a:pt x="17207" y="14753"/>
                  <a:pt x="17242" y="14681"/>
                  <a:pt x="17248" y="14659"/>
                </a:cubicBezTo>
                <a:cubicBezTo>
                  <a:pt x="17275" y="14573"/>
                  <a:pt x="17310" y="14487"/>
                  <a:pt x="17327" y="14471"/>
                </a:cubicBezTo>
                <a:cubicBezTo>
                  <a:pt x="17337" y="14462"/>
                  <a:pt x="17369" y="14394"/>
                  <a:pt x="17397" y="14319"/>
                </a:cubicBezTo>
                <a:cubicBezTo>
                  <a:pt x="17516" y="13991"/>
                  <a:pt x="17585" y="13801"/>
                  <a:pt x="17600" y="13763"/>
                </a:cubicBezTo>
                <a:cubicBezTo>
                  <a:pt x="17608" y="13740"/>
                  <a:pt x="17628" y="13667"/>
                  <a:pt x="17645" y="13600"/>
                </a:cubicBezTo>
                <a:cubicBezTo>
                  <a:pt x="17695" y="13404"/>
                  <a:pt x="17768" y="13193"/>
                  <a:pt x="17803" y="13145"/>
                </a:cubicBezTo>
                <a:cubicBezTo>
                  <a:pt x="17831" y="13106"/>
                  <a:pt x="17839" y="13107"/>
                  <a:pt x="17877" y="13141"/>
                </a:cubicBezTo>
                <a:cubicBezTo>
                  <a:pt x="17900" y="13163"/>
                  <a:pt x="18210" y="13539"/>
                  <a:pt x="18563" y="13980"/>
                </a:cubicBezTo>
                <a:cubicBezTo>
                  <a:pt x="19722" y="15426"/>
                  <a:pt x="19606" y="15294"/>
                  <a:pt x="19645" y="15241"/>
                </a:cubicBezTo>
                <a:cubicBezTo>
                  <a:pt x="19664" y="15215"/>
                  <a:pt x="19681" y="15184"/>
                  <a:pt x="19681" y="15172"/>
                </a:cubicBezTo>
                <a:cubicBezTo>
                  <a:pt x="19681" y="15160"/>
                  <a:pt x="19545" y="14980"/>
                  <a:pt x="19380" y="14775"/>
                </a:cubicBezTo>
                <a:cubicBezTo>
                  <a:pt x="19215" y="14569"/>
                  <a:pt x="18939" y="14224"/>
                  <a:pt x="18766" y="14009"/>
                </a:cubicBezTo>
                <a:cubicBezTo>
                  <a:pt x="18593" y="13793"/>
                  <a:pt x="18314" y="13441"/>
                  <a:pt x="18144" y="13228"/>
                </a:cubicBezTo>
                <a:lnTo>
                  <a:pt x="17836" y="12841"/>
                </a:lnTo>
                <a:lnTo>
                  <a:pt x="17853" y="12740"/>
                </a:lnTo>
                <a:cubicBezTo>
                  <a:pt x="17861" y="12684"/>
                  <a:pt x="17881" y="12584"/>
                  <a:pt x="17896" y="12520"/>
                </a:cubicBezTo>
                <a:cubicBezTo>
                  <a:pt x="17911" y="12456"/>
                  <a:pt x="17922" y="12397"/>
                  <a:pt x="17922" y="12386"/>
                </a:cubicBezTo>
                <a:cubicBezTo>
                  <a:pt x="17922" y="12375"/>
                  <a:pt x="17956" y="12355"/>
                  <a:pt x="17999" y="12343"/>
                </a:cubicBezTo>
                <a:cubicBezTo>
                  <a:pt x="18071" y="12323"/>
                  <a:pt x="18163" y="12336"/>
                  <a:pt x="18453" y="12408"/>
                </a:cubicBezTo>
                <a:cubicBezTo>
                  <a:pt x="18512" y="12423"/>
                  <a:pt x="18629" y="12448"/>
                  <a:pt x="18713" y="12462"/>
                </a:cubicBezTo>
                <a:cubicBezTo>
                  <a:pt x="18797" y="12476"/>
                  <a:pt x="18917" y="12498"/>
                  <a:pt x="18981" y="12513"/>
                </a:cubicBezTo>
                <a:cubicBezTo>
                  <a:pt x="19045" y="12527"/>
                  <a:pt x="19169" y="12551"/>
                  <a:pt x="19258" y="12567"/>
                </a:cubicBezTo>
                <a:cubicBezTo>
                  <a:pt x="19416" y="12595"/>
                  <a:pt x="19548" y="12624"/>
                  <a:pt x="19774" y="12679"/>
                </a:cubicBezTo>
                <a:cubicBezTo>
                  <a:pt x="19836" y="12694"/>
                  <a:pt x="19956" y="12719"/>
                  <a:pt x="20039" y="12733"/>
                </a:cubicBezTo>
                <a:cubicBezTo>
                  <a:pt x="20123" y="12747"/>
                  <a:pt x="20280" y="12778"/>
                  <a:pt x="20388" y="12802"/>
                </a:cubicBezTo>
                <a:cubicBezTo>
                  <a:pt x="20497" y="12826"/>
                  <a:pt x="20651" y="12853"/>
                  <a:pt x="20730" y="12863"/>
                </a:cubicBezTo>
                <a:cubicBezTo>
                  <a:pt x="20809" y="12874"/>
                  <a:pt x="20882" y="12889"/>
                  <a:pt x="20892" y="12899"/>
                </a:cubicBezTo>
                <a:cubicBezTo>
                  <a:pt x="20903" y="12910"/>
                  <a:pt x="20980" y="12929"/>
                  <a:pt x="21064" y="12939"/>
                </a:cubicBezTo>
                <a:lnTo>
                  <a:pt x="21217" y="12957"/>
                </a:lnTo>
                <a:lnTo>
                  <a:pt x="21229" y="12860"/>
                </a:lnTo>
                <a:cubicBezTo>
                  <a:pt x="21236" y="12807"/>
                  <a:pt x="21240" y="12517"/>
                  <a:pt x="21239" y="12213"/>
                </a:cubicBezTo>
                <a:cubicBezTo>
                  <a:pt x="21238" y="11709"/>
                  <a:pt x="21242" y="11648"/>
                  <a:pt x="21277" y="11512"/>
                </a:cubicBezTo>
                <a:cubicBezTo>
                  <a:pt x="21330" y="11308"/>
                  <a:pt x="21353" y="10908"/>
                  <a:pt x="21330" y="10652"/>
                </a:cubicBezTo>
                <a:cubicBezTo>
                  <a:pt x="21318" y="10525"/>
                  <a:pt x="21319" y="10432"/>
                  <a:pt x="21330" y="10403"/>
                </a:cubicBezTo>
                <a:cubicBezTo>
                  <a:pt x="21503" y="9918"/>
                  <a:pt x="21586" y="9012"/>
                  <a:pt x="21499" y="8553"/>
                </a:cubicBezTo>
                <a:cubicBezTo>
                  <a:pt x="21465" y="8371"/>
                  <a:pt x="21378" y="8135"/>
                  <a:pt x="21325" y="8079"/>
                </a:cubicBezTo>
                <a:cubicBezTo>
                  <a:pt x="21281" y="8033"/>
                  <a:pt x="21136" y="8022"/>
                  <a:pt x="21053" y="8061"/>
                </a:cubicBezTo>
                <a:cubicBezTo>
                  <a:pt x="21022" y="8075"/>
                  <a:pt x="20862" y="8138"/>
                  <a:pt x="20694" y="8198"/>
                </a:cubicBezTo>
                <a:cubicBezTo>
                  <a:pt x="20414" y="8299"/>
                  <a:pt x="20067" y="8433"/>
                  <a:pt x="19913" y="8498"/>
                </a:cubicBezTo>
                <a:cubicBezTo>
                  <a:pt x="19878" y="8513"/>
                  <a:pt x="19632" y="8603"/>
                  <a:pt x="19366" y="8701"/>
                </a:cubicBezTo>
                <a:cubicBezTo>
                  <a:pt x="19099" y="8799"/>
                  <a:pt x="18855" y="8892"/>
                  <a:pt x="18821" y="8907"/>
                </a:cubicBezTo>
                <a:cubicBezTo>
                  <a:pt x="18786" y="8921"/>
                  <a:pt x="18724" y="8943"/>
                  <a:pt x="18685" y="8957"/>
                </a:cubicBezTo>
                <a:cubicBezTo>
                  <a:pt x="18645" y="8971"/>
                  <a:pt x="18463" y="9039"/>
                  <a:pt x="18278" y="9109"/>
                </a:cubicBezTo>
                <a:cubicBezTo>
                  <a:pt x="17961" y="9229"/>
                  <a:pt x="17940" y="9237"/>
                  <a:pt x="17898" y="9196"/>
                </a:cubicBezTo>
                <a:cubicBezTo>
                  <a:pt x="17874" y="9172"/>
                  <a:pt x="17840" y="9104"/>
                  <a:pt x="17824" y="9048"/>
                </a:cubicBezTo>
                <a:cubicBezTo>
                  <a:pt x="17808" y="8991"/>
                  <a:pt x="17788" y="8925"/>
                  <a:pt x="17779" y="8899"/>
                </a:cubicBezTo>
                <a:cubicBezTo>
                  <a:pt x="17770" y="8874"/>
                  <a:pt x="17762" y="8820"/>
                  <a:pt x="17762" y="8784"/>
                </a:cubicBezTo>
                <a:cubicBezTo>
                  <a:pt x="17762" y="8747"/>
                  <a:pt x="17755" y="8713"/>
                  <a:pt x="17745" y="8704"/>
                </a:cubicBezTo>
                <a:cubicBezTo>
                  <a:pt x="17736" y="8695"/>
                  <a:pt x="17702" y="8609"/>
                  <a:pt x="17671" y="8516"/>
                </a:cubicBezTo>
                <a:cubicBezTo>
                  <a:pt x="17582" y="8245"/>
                  <a:pt x="17504" y="8033"/>
                  <a:pt x="17452" y="7909"/>
                </a:cubicBezTo>
                <a:cubicBezTo>
                  <a:pt x="17425" y="7846"/>
                  <a:pt x="17404" y="7788"/>
                  <a:pt x="17404" y="7779"/>
                </a:cubicBezTo>
                <a:cubicBezTo>
                  <a:pt x="17404" y="7771"/>
                  <a:pt x="17383" y="7723"/>
                  <a:pt x="17358" y="7675"/>
                </a:cubicBezTo>
                <a:cubicBezTo>
                  <a:pt x="17334" y="7626"/>
                  <a:pt x="17313" y="7571"/>
                  <a:pt x="17313" y="7555"/>
                </a:cubicBezTo>
                <a:cubicBezTo>
                  <a:pt x="17313" y="7540"/>
                  <a:pt x="17302" y="7513"/>
                  <a:pt x="17287" y="7494"/>
                </a:cubicBezTo>
                <a:cubicBezTo>
                  <a:pt x="17271" y="7475"/>
                  <a:pt x="17262" y="7442"/>
                  <a:pt x="17268" y="7422"/>
                </a:cubicBezTo>
                <a:cubicBezTo>
                  <a:pt x="17273" y="7402"/>
                  <a:pt x="17269" y="7385"/>
                  <a:pt x="17260" y="7385"/>
                </a:cubicBezTo>
                <a:cubicBezTo>
                  <a:pt x="17246" y="7385"/>
                  <a:pt x="17098" y="7103"/>
                  <a:pt x="17098" y="7075"/>
                </a:cubicBezTo>
                <a:cubicBezTo>
                  <a:pt x="17098" y="7067"/>
                  <a:pt x="17075" y="7022"/>
                  <a:pt x="17045" y="6974"/>
                </a:cubicBezTo>
                <a:cubicBezTo>
                  <a:pt x="17016" y="6925"/>
                  <a:pt x="16990" y="6875"/>
                  <a:pt x="16990" y="6862"/>
                </a:cubicBezTo>
                <a:cubicBezTo>
                  <a:pt x="16990" y="6848"/>
                  <a:pt x="16970" y="6793"/>
                  <a:pt x="16943" y="6739"/>
                </a:cubicBezTo>
                <a:cubicBezTo>
                  <a:pt x="16839" y="6530"/>
                  <a:pt x="16834" y="6489"/>
                  <a:pt x="16919" y="6489"/>
                </a:cubicBezTo>
                <a:cubicBezTo>
                  <a:pt x="16992" y="6489"/>
                  <a:pt x="16994" y="6466"/>
                  <a:pt x="16933" y="6345"/>
                </a:cubicBezTo>
                <a:cubicBezTo>
                  <a:pt x="16902" y="6284"/>
                  <a:pt x="16869" y="6220"/>
                  <a:pt x="16861" y="6204"/>
                </a:cubicBezTo>
                <a:cubicBezTo>
                  <a:pt x="16847" y="6175"/>
                  <a:pt x="16928" y="6083"/>
                  <a:pt x="17977" y="4921"/>
                </a:cubicBezTo>
                <a:cubicBezTo>
                  <a:pt x="18199" y="4676"/>
                  <a:pt x="18436" y="4409"/>
                  <a:pt x="18505" y="4332"/>
                </a:cubicBezTo>
                <a:cubicBezTo>
                  <a:pt x="18574" y="4255"/>
                  <a:pt x="18724" y="4091"/>
                  <a:pt x="18835" y="3967"/>
                </a:cubicBezTo>
                <a:cubicBezTo>
                  <a:pt x="19036" y="3744"/>
                  <a:pt x="19036" y="3743"/>
                  <a:pt x="19005" y="3686"/>
                </a:cubicBezTo>
                <a:cubicBezTo>
                  <a:pt x="18987" y="3654"/>
                  <a:pt x="18971" y="3622"/>
                  <a:pt x="18969" y="3617"/>
                </a:cubicBezTo>
                <a:cubicBezTo>
                  <a:pt x="18966" y="3608"/>
                  <a:pt x="18837" y="3751"/>
                  <a:pt x="18228" y="4426"/>
                </a:cubicBezTo>
                <a:cubicBezTo>
                  <a:pt x="18065" y="4607"/>
                  <a:pt x="17765" y="4940"/>
                  <a:pt x="17559" y="5167"/>
                </a:cubicBezTo>
                <a:cubicBezTo>
                  <a:pt x="17354" y="5394"/>
                  <a:pt x="17096" y="5681"/>
                  <a:pt x="16986" y="5803"/>
                </a:cubicBezTo>
                <a:cubicBezTo>
                  <a:pt x="16763" y="6050"/>
                  <a:pt x="16790" y="6046"/>
                  <a:pt x="16682" y="5835"/>
                </a:cubicBezTo>
                <a:cubicBezTo>
                  <a:pt x="16636" y="5746"/>
                  <a:pt x="16635" y="5745"/>
                  <a:pt x="16610" y="5796"/>
                </a:cubicBezTo>
                <a:cubicBezTo>
                  <a:pt x="16585" y="5847"/>
                  <a:pt x="16582" y="5847"/>
                  <a:pt x="16536" y="5778"/>
                </a:cubicBezTo>
                <a:cubicBezTo>
                  <a:pt x="16510" y="5738"/>
                  <a:pt x="16489" y="5681"/>
                  <a:pt x="16489" y="5651"/>
                </a:cubicBezTo>
                <a:cubicBezTo>
                  <a:pt x="16489" y="5584"/>
                  <a:pt x="16458" y="5550"/>
                  <a:pt x="16431" y="5590"/>
                </a:cubicBezTo>
                <a:cubicBezTo>
                  <a:pt x="16406" y="5628"/>
                  <a:pt x="16345" y="5555"/>
                  <a:pt x="16345" y="5485"/>
                </a:cubicBezTo>
                <a:cubicBezTo>
                  <a:pt x="16345" y="5458"/>
                  <a:pt x="16338" y="5429"/>
                  <a:pt x="16328" y="5420"/>
                </a:cubicBezTo>
                <a:cubicBezTo>
                  <a:pt x="16319" y="5411"/>
                  <a:pt x="16302" y="5370"/>
                  <a:pt x="16288" y="5330"/>
                </a:cubicBezTo>
                <a:cubicBezTo>
                  <a:pt x="16274" y="5289"/>
                  <a:pt x="16239" y="5195"/>
                  <a:pt x="16211" y="5120"/>
                </a:cubicBezTo>
                <a:cubicBezTo>
                  <a:pt x="16184" y="5045"/>
                  <a:pt x="16148" y="4948"/>
                  <a:pt x="16133" y="4903"/>
                </a:cubicBezTo>
                <a:cubicBezTo>
                  <a:pt x="16117" y="4858"/>
                  <a:pt x="16090" y="4792"/>
                  <a:pt x="16073" y="4755"/>
                </a:cubicBezTo>
                <a:cubicBezTo>
                  <a:pt x="16056" y="4718"/>
                  <a:pt x="16042" y="4668"/>
                  <a:pt x="16042" y="4643"/>
                </a:cubicBezTo>
                <a:cubicBezTo>
                  <a:pt x="16042" y="4618"/>
                  <a:pt x="16007" y="4543"/>
                  <a:pt x="15965" y="4477"/>
                </a:cubicBezTo>
                <a:cubicBezTo>
                  <a:pt x="15923" y="4410"/>
                  <a:pt x="15861" y="4296"/>
                  <a:pt x="15827" y="4224"/>
                </a:cubicBezTo>
                <a:cubicBezTo>
                  <a:pt x="15761" y="4087"/>
                  <a:pt x="15414" y="3555"/>
                  <a:pt x="15294" y="3407"/>
                </a:cubicBezTo>
                <a:cubicBezTo>
                  <a:pt x="15163" y="3246"/>
                  <a:pt x="15053" y="3125"/>
                  <a:pt x="15038" y="3125"/>
                </a:cubicBezTo>
                <a:cubicBezTo>
                  <a:pt x="15030" y="3125"/>
                  <a:pt x="15010" y="3101"/>
                  <a:pt x="14993" y="3071"/>
                </a:cubicBezTo>
                <a:cubicBezTo>
                  <a:pt x="14975" y="3042"/>
                  <a:pt x="14944" y="3009"/>
                  <a:pt x="14923" y="2999"/>
                </a:cubicBezTo>
                <a:cubicBezTo>
                  <a:pt x="14903" y="2989"/>
                  <a:pt x="14858" y="2951"/>
                  <a:pt x="14828" y="2916"/>
                </a:cubicBezTo>
                <a:cubicBezTo>
                  <a:pt x="14797" y="2881"/>
                  <a:pt x="14767" y="2854"/>
                  <a:pt x="14759" y="2854"/>
                </a:cubicBezTo>
                <a:cubicBezTo>
                  <a:pt x="14751" y="2854"/>
                  <a:pt x="14717" y="2823"/>
                  <a:pt x="14684" y="2786"/>
                </a:cubicBezTo>
                <a:cubicBezTo>
                  <a:pt x="14652" y="2748"/>
                  <a:pt x="14621" y="2717"/>
                  <a:pt x="14615" y="2717"/>
                </a:cubicBezTo>
                <a:cubicBezTo>
                  <a:pt x="14609" y="2717"/>
                  <a:pt x="14544" y="2659"/>
                  <a:pt x="14467" y="2587"/>
                </a:cubicBezTo>
                <a:cubicBezTo>
                  <a:pt x="14390" y="2515"/>
                  <a:pt x="14281" y="2422"/>
                  <a:pt x="14226" y="2381"/>
                </a:cubicBezTo>
                <a:cubicBezTo>
                  <a:pt x="14170" y="2340"/>
                  <a:pt x="14115" y="2290"/>
                  <a:pt x="14104" y="2269"/>
                </a:cubicBezTo>
                <a:cubicBezTo>
                  <a:pt x="14092" y="2248"/>
                  <a:pt x="14073" y="2229"/>
                  <a:pt x="14061" y="2229"/>
                </a:cubicBezTo>
                <a:cubicBezTo>
                  <a:pt x="14049" y="2229"/>
                  <a:pt x="14016" y="2205"/>
                  <a:pt x="13991" y="2175"/>
                </a:cubicBezTo>
                <a:cubicBezTo>
                  <a:pt x="13954" y="2130"/>
                  <a:pt x="13848" y="2041"/>
                  <a:pt x="13678" y="1908"/>
                </a:cubicBezTo>
                <a:cubicBezTo>
                  <a:pt x="13661" y="1894"/>
                  <a:pt x="13611" y="1859"/>
                  <a:pt x="13566" y="1832"/>
                </a:cubicBezTo>
                <a:cubicBezTo>
                  <a:pt x="13522" y="1805"/>
                  <a:pt x="13473" y="1773"/>
                  <a:pt x="13459" y="1756"/>
                </a:cubicBezTo>
                <a:cubicBezTo>
                  <a:pt x="13444" y="1740"/>
                  <a:pt x="13407" y="1707"/>
                  <a:pt x="13377" y="1687"/>
                </a:cubicBezTo>
                <a:cubicBezTo>
                  <a:pt x="13348" y="1668"/>
                  <a:pt x="13313" y="1643"/>
                  <a:pt x="13299" y="1630"/>
                </a:cubicBezTo>
                <a:cubicBezTo>
                  <a:pt x="13284" y="1616"/>
                  <a:pt x="13236" y="1580"/>
                  <a:pt x="13193" y="1550"/>
                </a:cubicBezTo>
                <a:cubicBezTo>
                  <a:pt x="13151" y="1520"/>
                  <a:pt x="13082" y="1457"/>
                  <a:pt x="13040" y="1406"/>
                </a:cubicBezTo>
                <a:cubicBezTo>
                  <a:pt x="12978" y="1329"/>
                  <a:pt x="12952" y="1310"/>
                  <a:pt x="12883" y="1312"/>
                </a:cubicBezTo>
                <a:cubicBezTo>
                  <a:pt x="12820" y="1313"/>
                  <a:pt x="12769" y="1289"/>
                  <a:pt x="12672" y="1214"/>
                </a:cubicBezTo>
                <a:cubicBezTo>
                  <a:pt x="12602" y="1159"/>
                  <a:pt x="12498" y="1101"/>
                  <a:pt x="12443" y="1084"/>
                </a:cubicBezTo>
                <a:cubicBezTo>
                  <a:pt x="12377" y="1064"/>
                  <a:pt x="12329" y="1031"/>
                  <a:pt x="12297" y="983"/>
                </a:cubicBezTo>
                <a:cubicBezTo>
                  <a:pt x="12250" y="912"/>
                  <a:pt x="12158" y="876"/>
                  <a:pt x="11898" y="827"/>
                </a:cubicBezTo>
                <a:cubicBezTo>
                  <a:pt x="11864" y="821"/>
                  <a:pt x="11820" y="805"/>
                  <a:pt x="11800" y="791"/>
                </a:cubicBezTo>
                <a:cubicBezTo>
                  <a:pt x="11781" y="778"/>
                  <a:pt x="11702" y="753"/>
                  <a:pt x="11623" y="737"/>
                </a:cubicBezTo>
                <a:cubicBezTo>
                  <a:pt x="11545" y="721"/>
                  <a:pt x="11471" y="698"/>
                  <a:pt x="11459" y="683"/>
                </a:cubicBezTo>
                <a:cubicBezTo>
                  <a:pt x="11447" y="668"/>
                  <a:pt x="11385" y="642"/>
                  <a:pt x="11322" y="629"/>
                </a:cubicBezTo>
                <a:cubicBezTo>
                  <a:pt x="11260" y="615"/>
                  <a:pt x="11095" y="574"/>
                  <a:pt x="10957" y="535"/>
                </a:cubicBezTo>
                <a:cubicBezTo>
                  <a:pt x="10819" y="496"/>
                  <a:pt x="10667" y="456"/>
                  <a:pt x="10617" y="448"/>
                </a:cubicBezTo>
                <a:cubicBezTo>
                  <a:pt x="10568" y="440"/>
                  <a:pt x="10430" y="411"/>
                  <a:pt x="10312" y="383"/>
                </a:cubicBezTo>
                <a:cubicBezTo>
                  <a:pt x="9874" y="278"/>
                  <a:pt x="9469" y="203"/>
                  <a:pt x="9129" y="166"/>
                </a:cubicBezTo>
                <a:cubicBezTo>
                  <a:pt x="9001" y="152"/>
                  <a:pt x="8823" y="130"/>
                  <a:pt x="8735" y="116"/>
                </a:cubicBezTo>
                <a:cubicBezTo>
                  <a:pt x="8646" y="101"/>
                  <a:pt x="8415" y="74"/>
                  <a:pt x="8223" y="58"/>
                </a:cubicBezTo>
                <a:cubicBezTo>
                  <a:pt x="8031" y="42"/>
                  <a:pt x="7821" y="23"/>
                  <a:pt x="7757" y="14"/>
                </a:cubicBezTo>
                <a:lnTo>
                  <a:pt x="7640" y="0"/>
                </a:lnTo>
                <a:close/>
              </a:path>
            </a:pathLst>
          </a:custGeom>
          <a:ln w="12700">
            <a:miter lim="400000"/>
          </a:ln>
        </p:spPr>
      </p:pic>
      <p:sp>
        <p:nvSpPr>
          <p:cNvPr id="781" name="La vision (diurne, nocturn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vision (diurne, nocturne)</a:t>
            </a:r>
          </a:p>
        </p:txBody>
      </p:sp>
      <p:sp>
        <p:nvSpPr>
          <p:cNvPr id="782" name="iris"/>
          <p:cNvSpPr txBox="1"/>
          <p:nvPr/>
        </p:nvSpPr>
        <p:spPr>
          <a:xfrm>
            <a:off x="3543300" y="3327400"/>
            <a:ext cx="438803"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iris</a:t>
            </a:r>
          </a:p>
        </p:txBody>
      </p:sp>
      <p:sp>
        <p:nvSpPr>
          <p:cNvPr id="783" name="bâtonnets"/>
          <p:cNvSpPr txBox="1"/>
          <p:nvPr/>
        </p:nvSpPr>
        <p:spPr>
          <a:xfrm>
            <a:off x="6616700" y="1435100"/>
            <a:ext cx="1237991"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bâtonnets</a:t>
            </a:r>
          </a:p>
        </p:txBody>
      </p:sp>
      <p:sp>
        <p:nvSpPr>
          <p:cNvPr id="784" name="cornée"/>
          <p:cNvSpPr txBox="1"/>
          <p:nvPr/>
        </p:nvSpPr>
        <p:spPr>
          <a:xfrm>
            <a:off x="3162300" y="1854200"/>
            <a:ext cx="877660"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cornée</a:t>
            </a:r>
          </a:p>
        </p:txBody>
      </p:sp>
      <p:sp>
        <p:nvSpPr>
          <p:cNvPr id="785" name="cristallin"/>
          <p:cNvSpPr txBox="1"/>
          <p:nvPr/>
        </p:nvSpPr>
        <p:spPr>
          <a:xfrm>
            <a:off x="2514600" y="3987800"/>
            <a:ext cx="1053333"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cristallin</a:t>
            </a:r>
          </a:p>
        </p:txBody>
      </p:sp>
      <p:sp>
        <p:nvSpPr>
          <p:cNvPr id="786" name="fovea"/>
          <p:cNvSpPr txBox="1"/>
          <p:nvPr/>
        </p:nvSpPr>
        <p:spPr>
          <a:xfrm>
            <a:off x="25400" y="2146300"/>
            <a:ext cx="708498"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fovea</a:t>
            </a:r>
          </a:p>
        </p:txBody>
      </p:sp>
      <p:sp>
        <p:nvSpPr>
          <p:cNvPr id="787" name="nerf optique"/>
          <p:cNvSpPr txBox="1"/>
          <p:nvPr/>
        </p:nvSpPr>
        <p:spPr>
          <a:xfrm>
            <a:off x="114300" y="4025900"/>
            <a:ext cx="1479037"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nerf optique</a:t>
            </a:r>
          </a:p>
        </p:txBody>
      </p:sp>
      <p:sp>
        <p:nvSpPr>
          <p:cNvPr id="788" name="rétine"/>
          <p:cNvSpPr txBox="1"/>
          <p:nvPr/>
        </p:nvSpPr>
        <p:spPr>
          <a:xfrm>
            <a:off x="0" y="2819400"/>
            <a:ext cx="758113"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rétine</a:t>
            </a:r>
          </a:p>
        </p:txBody>
      </p:sp>
      <p:sp>
        <p:nvSpPr>
          <p:cNvPr id="789" name="cônes"/>
          <p:cNvSpPr txBox="1"/>
          <p:nvPr/>
        </p:nvSpPr>
        <p:spPr>
          <a:xfrm>
            <a:off x="5207000" y="2463800"/>
            <a:ext cx="774652"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cônes</a:t>
            </a:r>
          </a:p>
        </p:txBody>
      </p:sp>
      <p:sp>
        <p:nvSpPr>
          <p:cNvPr id="790" name="bâtonnets"/>
          <p:cNvSpPr txBox="1"/>
          <p:nvPr/>
        </p:nvSpPr>
        <p:spPr>
          <a:xfrm>
            <a:off x="6743700" y="4025900"/>
            <a:ext cx="1237991"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bâtonnets</a:t>
            </a:r>
          </a:p>
        </p:txBody>
      </p:sp>
      <p:sp>
        <p:nvSpPr>
          <p:cNvPr id="791" name="Les cônes sont principalement concentrés dans une petite dépression, d’un diamètre d’environ 1 mm, appelée fovea qui se situe exactement dans l’axe optique de l’oeil.…"/>
          <p:cNvSpPr txBox="1"/>
          <p:nvPr/>
        </p:nvSpPr>
        <p:spPr>
          <a:xfrm>
            <a:off x="1524000" y="4800600"/>
            <a:ext cx="7259764" cy="1705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41" indent="-841" defTabSz="484631">
              <a:lnSpc>
                <a:spcPct val="80000"/>
              </a:lnSpc>
              <a:spcBef>
                <a:spcPts val="1000"/>
              </a:spcBef>
              <a:buClrTx/>
              <a:buSzTx/>
              <a:buNone/>
              <a:defRPr sz="1271">
                <a:solidFill>
                  <a:srgbClr val="FFFFFF"/>
                </a:solidFill>
                <a:latin typeface="Franklin Gothic Book"/>
                <a:ea typeface="Franklin Gothic Book"/>
                <a:cs typeface="Franklin Gothic Book"/>
                <a:sym typeface="Franklin Gothic Book"/>
              </a:defRPr>
            </a:pPr>
            <a:r>
              <a:t>Les</a:t>
            </a:r>
            <a:r>
              <a:rPr>
                <a:solidFill>
                  <a:srgbClr val="F6C343"/>
                </a:solidFill>
              </a:rPr>
              <a:t> cônes sont principalement concentrés</a:t>
            </a:r>
            <a:r>
              <a:t> dans une petite dépression, d’un </a:t>
            </a:r>
            <a:r>
              <a:rPr>
                <a:solidFill>
                  <a:srgbClr val="F6C343"/>
                </a:solidFill>
              </a:rPr>
              <a:t>diamètre d’environ 1 mm</a:t>
            </a:r>
            <a:r>
              <a:t>, appelée fovea </a:t>
            </a:r>
            <a:r>
              <a:rPr>
                <a:solidFill>
                  <a:srgbClr val="F6C343"/>
                </a:solidFill>
              </a:rPr>
              <a:t>qui se situe exactement dans l’axe optique de l’oeil</a:t>
            </a:r>
            <a:r>
              <a:t>. </a:t>
            </a:r>
          </a:p>
          <a:p>
            <a:pPr marL="841" indent="-841" defTabSz="484631">
              <a:lnSpc>
                <a:spcPct val="80000"/>
              </a:lnSpc>
              <a:spcBef>
                <a:spcPts val="1000"/>
              </a:spcBef>
              <a:buClrTx/>
              <a:buSzTx/>
              <a:buNone/>
              <a:defRPr sz="1271">
                <a:solidFill>
                  <a:srgbClr val="FFFFFF"/>
                </a:solidFill>
                <a:latin typeface="Franklin Gothic Book"/>
                <a:ea typeface="Franklin Gothic Book"/>
                <a:cs typeface="Franklin Gothic Book"/>
                <a:sym typeface="Franklin Gothic Book"/>
              </a:defRPr>
            </a:pPr>
            <a:r>
              <a:t>Cette zone, dont le centre est totalement dépourvu de bâtonnets, correspond à celle où l’acuité visuelle est la meilleure.</a:t>
            </a:r>
          </a:p>
          <a:p>
            <a:pPr marL="841" indent="-841" defTabSz="484631">
              <a:lnSpc>
                <a:spcPct val="80000"/>
              </a:lnSpc>
              <a:spcBef>
                <a:spcPts val="1000"/>
              </a:spcBef>
              <a:buClrTx/>
              <a:buSzTx/>
              <a:buNone/>
              <a:defRPr sz="1271">
                <a:solidFill>
                  <a:srgbClr val="FFFFFF"/>
                </a:solidFill>
                <a:latin typeface="Franklin Gothic Book"/>
                <a:ea typeface="Franklin Gothic Book"/>
                <a:cs typeface="Franklin Gothic Book"/>
                <a:sym typeface="Franklin Gothic Book"/>
              </a:defRPr>
            </a:pPr>
            <a:r>
              <a:t>Le cerveau reçoit plus d’informations de la fovea que de tout le reste de la rétine.</a:t>
            </a:r>
          </a:p>
          <a:p>
            <a:pPr marL="841" indent="-841" defTabSz="484631">
              <a:lnSpc>
                <a:spcPct val="80000"/>
              </a:lnSpc>
              <a:spcBef>
                <a:spcPts val="1000"/>
              </a:spcBef>
              <a:buClrTx/>
              <a:buSzTx/>
              <a:buNone/>
              <a:defRPr sz="1271">
                <a:solidFill>
                  <a:srgbClr val="FFFFFF"/>
                </a:solidFill>
                <a:latin typeface="Franklin Gothic Book"/>
                <a:ea typeface="Franklin Gothic Book"/>
                <a:cs typeface="Franklin Gothic Book"/>
                <a:sym typeface="Franklin Gothic Book"/>
              </a:defRPr>
            </a:pPr>
            <a:r>
              <a:rPr>
                <a:solidFill>
                  <a:srgbClr val="F6C343"/>
                </a:solidFill>
              </a:rPr>
              <a:t>En dehors de la fovea</a:t>
            </a:r>
            <a:r>
              <a:t>, la rétine renferme surtout des bâtonnets et c’est pour cette raison que l</a:t>
            </a:r>
            <a:r>
              <a:rPr>
                <a:solidFill>
                  <a:srgbClr val="F6C343"/>
                </a:solidFill>
              </a:rPr>
              <a:t>a vision de nuit</a:t>
            </a:r>
            <a:r>
              <a:t> en provenance de cette région périphérique </a:t>
            </a:r>
            <a:r>
              <a:rPr>
                <a:solidFill>
                  <a:srgbClr val="F6C343"/>
                </a:solidFill>
              </a:rPr>
              <a:t>est moins précise et en "</a:t>
            </a:r>
            <a:r>
              <a:rPr>
                <a:solidFill>
                  <a:srgbClr val="F6C343"/>
                </a:solidFill>
              </a:rPr>
              <a:t>noir et blanc</a:t>
            </a:r>
            <a:r>
              <a:rPr>
                <a:solidFill>
                  <a:srgbClr val="F6C343"/>
                </a:solidFill>
              </a:rPr>
              <a:t>"</a:t>
            </a:r>
            <a:r>
              <a:t> (nuances de gris).</a:t>
            </a:r>
          </a:p>
        </p:txBody>
      </p:sp>
      <p:sp>
        <p:nvSpPr>
          <p:cNvPr id="79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2" grpId="1"/>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4" name="Bâtonnets-Cônes.png" descr="Bâtonnets-Cônes.png"/>
          <p:cNvPicPr>
            <a:picLocks noChangeAspect="1"/>
          </p:cNvPicPr>
          <p:nvPr/>
        </p:nvPicPr>
        <p:blipFill>
          <a:blip r:embed="rId2">
            <a:extLst/>
          </a:blip>
          <a:srcRect l="8325" t="1706" r="5144" b="6590"/>
          <a:stretch>
            <a:fillRect/>
          </a:stretch>
        </p:blipFill>
        <p:spPr>
          <a:xfrm>
            <a:off x="5442110" y="1747219"/>
            <a:ext cx="3138518" cy="2241551"/>
          </a:xfrm>
          <a:custGeom>
            <a:avLst/>
            <a:gdLst/>
            <a:ahLst/>
            <a:cxnLst>
              <a:cxn ang="0">
                <a:pos x="wd2" y="hd2"/>
              </a:cxn>
              <a:cxn ang="5400000">
                <a:pos x="wd2" y="hd2"/>
              </a:cxn>
              <a:cxn ang="10800000">
                <a:pos x="wd2" y="hd2"/>
              </a:cxn>
              <a:cxn ang="16200000">
                <a:pos x="wd2" y="hd2"/>
              </a:cxn>
            </a:cxnLst>
            <a:rect l="0" t="0" r="r" b="b"/>
            <a:pathLst>
              <a:path w="21591" h="21599" fill="norm" stroke="1" extrusionOk="0">
                <a:moveTo>
                  <a:pt x="11902" y="0"/>
                </a:moveTo>
                <a:cubicBezTo>
                  <a:pt x="11879" y="-1"/>
                  <a:pt x="11821" y="147"/>
                  <a:pt x="11299" y="1537"/>
                </a:cubicBezTo>
                <a:cubicBezTo>
                  <a:pt x="10906" y="2581"/>
                  <a:pt x="10900" y="2596"/>
                  <a:pt x="10843" y="2574"/>
                </a:cubicBezTo>
                <a:cubicBezTo>
                  <a:pt x="10799" y="2557"/>
                  <a:pt x="10693" y="2534"/>
                  <a:pt x="10368" y="2470"/>
                </a:cubicBezTo>
                <a:cubicBezTo>
                  <a:pt x="9951" y="2389"/>
                  <a:pt x="9729" y="2353"/>
                  <a:pt x="9426" y="2314"/>
                </a:cubicBezTo>
                <a:cubicBezTo>
                  <a:pt x="9245" y="2290"/>
                  <a:pt x="9019" y="2257"/>
                  <a:pt x="8923" y="2241"/>
                </a:cubicBezTo>
                <a:cubicBezTo>
                  <a:pt x="8827" y="2225"/>
                  <a:pt x="8500" y="2199"/>
                  <a:pt x="8194" y="2180"/>
                </a:cubicBezTo>
                <a:lnTo>
                  <a:pt x="7637" y="2145"/>
                </a:lnTo>
                <a:lnTo>
                  <a:pt x="7375" y="2359"/>
                </a:lnTo>
                <a:cubicBezTo>
                  <a:pt x="7230" y="2478"/>
                  <a:pt x="7080" y="2600"/>
                  <a:pt x="7042" y="2627"/>
                </a:cubicBezTo>
                <a:cubicBezTo>
                  <a:pt x="7004" y="2654"/>
                  <a:pt x="6979" y="2681"/>
                  <a:pt x="6985" y="2688"/>
                </a:cubicBezTo>
                <a:cubicBezTo>
                  <a:pt x="6990" y="2696"/>
                  <a:pt x="7097" y="2712"/>
                  <a:pt x="7225" y="2723"/>
                </a:cubicBezTo>
                <a:cubicBezTo>
                  <a:pt x="7353" y="2734"/>
                  <a:pt x="7460" y="2754"/>
                  <a:pt x="7460" y="2769"/>
                </a:cubicBezTo>
                <a:cubicBezTo>
                  <a:pt x="7460" y="2799"/>
                  <a:pt x="7203" y="3110"/>
                  <a:pt x="6922" y="3423"/>
                </a:cubicBezTo>
                <a:cubicBezTo>
                  <a:pt x="6818" y="3538"/>
                  <a:pt x="6734" y="3642"/>
                  <a:pt x="6734" y="3652"/>
                </a:cubicBezTo>
                <a:cubicBezTo>
                  <a:pt x="6732" y="3686"/>
                  <a:pt x="6952" y="3705"/>
                  <a:pt x="7337" y="3706"/>
                </a:cubicBezTo>
                <a:cubicBezTo>
                  <a:pt x="7743" y="3706"/>
                  <a:pt x="8056" y="3741"/>
                  <a:pt x="8090" y="3790"/>
                </a:cubicBezTo>
                <a:cubicBezTo>
                  <a:pt x="8104" y="3809"/>
                  <a:pt x="8064" y="3849"/>
                  <a:pt x="7970" y="3908"/>
                </a:cubicBezTo>
                <a:cubicBezTo>
                  <a:pt x="7447" y="4239"/>
                  <a:pt x="7174" y="4458"/>
                  <a:pt x="6805" y="4849"/>
                </a:cubicBezTo>
                <a:cubicBezTo>
                  <a:pt x="6543" y="5126"/>
                  <a:pt x="6150" y="5642"/>
                  <a:pt x="5882" y="6061"/>
                </a:cubicBezTo>
                <a:cubicBezTo>
                  <a:pt x="5296" y="6978"/>
                  <a:pt x="5057" y="7483"/>
                  <a:pt x="4724" y="8490"/>
                </a:cubicBezTo>
                <a:cubicBezTo>
                  <a:pt x="4539" y="9048"/>
                  <a:pt x="4353" y="10081"/>
                  <a:pt x="4315" y="10769"/>
                </a:cubicBezTo>
                <a:cubicBezTo>
                  <a:pt x="4304" y="10949"/>
                  <a:pt x="4288" y="11109"/>
                  <a:pt x="4276" y="11125"/>
                </a:cubicBezTo>
                <a:cubicBezTo>
                  <a:pt x="4255" y="11155"/>
                  <a:pt x="4265" y="11161"/>
                  <a:pt x="2485" y="10241"/>
                </a:cubicBezTo>
                <a:cubicBezTo>
                  <a:pt x="1946" y="9963"/>
                  <a:pt x="1501" y="9739"/>
                  <a:pt x="1497" y="9744"/>
                </a:cubicBezTo>
                <a:cubicBezTo>
                  <a:pt x="1493" y="9749"/>
                  <a:pt x="1485" y="9784"/>
                  <a:pt x="1478" y="9824"/>
                </a:cubicBezTo>
                <a:cubicBezTo>
                  <a:pt x="1465" y="9896"/>
                  <a:pt x="1473" y="9904"/>
                  <a:pt x="1718" y="10031"/>
                </a:cubicBezTo>
                <a:cubicBezTo>
                  <a:pt x="3404" y="10899"/>
                  <a:pt x="4228" y="11330"/>
                  <a:pt x="4249" y="11354"/>
                </a:cubicBezTo>
                <a:cubicBezTo>
                  <a:pt x="4266" y="11373"/>
                  <a:pt x="4274" y="11474"/>
                  <a:pt x="4274" y="11668"/>
                </a:cubicBezTo>
                <a:cubicBezTo>
                  <a:pt x="4274" y="12058"/>
                  <a:pt x="4311" y="12756"/>
                  <a:pt x="4345" y="12983"/>
                </a:cubicBezTo>
                <a:cubicBezTo>
                  <a:pt x="4377" y="13206"/>
                  <a:pt x="4368" y="13241"/>
                  <a:pt x="4211" y="13415"/>
                </a:cubicBezTo>
                <a:cubicBezTo>
                  <a:pt x="4088" y="13551"/>
                  <a:pt x="3588" y="13906"/>
                  <a:pt x="3168" y="14157"/>
                </a:cubicBezTo>
                <a:cubicBezTo>
                  <a:pt x="3004" y="14255"/>
                  <a:pt x="2820" y="14367"/>
                  <a:pt x="2758" y="14406"/>
                </a:cubicBezTo>
                <a:cubicBezTo>
                  <a:pt x="2696" y="14444"/>
                  <a:pt x="2573" y="14517"/>
                  <a:pt x="2482" y="14566"/>
                </a:cubicBezTo>
                <a:cubicBezTo>
                  <a:pt x="2392" y="14615"/>
                  <a:pt x="2290" y="14672"/>
                  <a:pt x="2256" y="14693"/>
                </a:cubicBezTo>
                <a:cubicBezTo>
                  <a:pt x="2196" y="14729"/>
                  <a:pt x="2131" y="14760"/>
                  <a:pt x="1579" y="15056"/>
                </a:cubicBezTo>
                <a:cubicBezTo>
                  <a:pt x="1283" y="15214"/>
                  <a:pt x="1307" y="15201"/>
                  <a:pt x="822" y="15450"/>
                </a:cubicBezTo>
                <a:cubicBezTo>
                  <a:pt x="631" y="15548"/>
                  <a:pt x="388" y="15675"/>
                  <a:pt x="285" y="15729"/>
                </a:cubicBezTo>
                <a:cubicBezTo>
                  <a:pt x="181" y="15783"/>
                  <a:pt x="89" y="15828"/>
                  <a:pt x="80" y="15828"/>
                </a:cubicBezTo>
                <a:cubicBezTo>
                  <a:pt x="70" y="15828"/>
                  <a:pt x="45" y="15843"/>
                  <a:pt x="25" y="15863"/>
                </a:cubicBezTo>
                <a:cubicBezTo>
                  <a:pt x="-8" y="15897"/>
                  <a:pt x="-7" y="15914"/>
                  <a:pt x="23" y="16142"/>
                </a:cubicBezTo>
                <a:cubicBezTo>
                  <a:pt x="40" y="16276"/>
                  <a:pt x="67" y="16457"/>
                  <a:pt x="85" y="16543"/>
                </a:cubicBezTo>
                <a:cubicBezTo>
                  <a:pt x="104" y="16630"/>
                  <a:pt x="131" y="16759"/>
                  <a:pt x="145" y="16830"/>
                </a:cubicBezTo>
                <a:cubicBezTo>
                  <a:pt x="184" y="17016"/>
                  <a:pt x="294" y="17390"/>
                  <a:pt x="356" y="17545"/>
                </a:cubicBezTo>
                <a:cubicBezTo>
                  <a:pt x="435" y="17746"/>
                  <a:pt x="503" y="17860"/>
                  <a:pt x="604" y="17955"/>
                </a:cubicBezTo>
                <a:cubicBezTo>
                  <a:pt x="722" y="18065"/>
                  <a:pt x="826" y="18065"/>
                  <a:pt x="1090" y="17955"/>
                </a:cubicBezTo>
                <a:cubicBezTo>
                  <a:pt x="1428" y="17813"/>
                  <a:pt x="1766" y="17595"/>
                  <a:pt x="2624" y="16964"/>
                </a:cubicBezTo>
                <a:cubicBezTo>
                  <a:pt x="2726" y="16890"/>
                  <a:pt x="2865" y="16794"/>
                  <a:pt x="2933" y="16754"/>
                </a:cubicBezTo>
                <a:cubicBezTo>
                  <a:pt x="3126" y="16640"/>
                  <a:pt x="3889" y="16257"/>
                  <a:pt x="3924" y="16257"/>
                </a:cubicBezTo>
                <a:cubicBezTo>
                  <a:pt x="3941" y="16256"/>
                  <a:pt x="4012" y="16231"/>
                  <a:pt x="4080" y="16199"/>
                </a:cubicBezTo>
                <a:cubicBezTo>
                  <a:pt x="4196" y="16144"/>
                  <a:pt x="4335" y="16106"/>
                  <a:pt x="4541" y="16069"/>
                </a:cubicBezTo>
                <a:cubicBezTo>
                  <a:pt x="4592" y="16060"/>
                  <a:pt x="4659" y="16034"/>
                  <a:pt x="4691" y="16012"/>
                </a:cubicBezTo>
                <a:cubicBezTo>
                  <a:pt x="4731" y="15985"/>
                  <a:pt x="4822" y="15970"/>
                  <a:pt x="4964" y="15970"/>
                </a:cubicBezTo>
                <a:lnTo>
                  <a:pt x="5180" y="15970"/>
                </a:lnTo>
                <a:lnTo>
                  <a:pt x="5251" y="16077"/>
                </a:lnTo>
                <a:cubicBezTo>
                  <a:pt x="5331" y="16199"/>
                  <a:pt x="5442" y="16421"/>
                  <a:pt x="5442" y="16459"/>
                </a:cubicBezTo>
                <a:cubicBezTo>
                  <a:pt x="5442" y="16499"/>
                  <a:pt x="5774" y="17077"/>
                  <a:pt x="5969" y="17377"/>
                </a:cubicBezTo>
                <a:cubicBezTo>
                  <a:pt x="6596" y="18339"/>
                  <a:pt x="7363" y="19068"/>
                  <a:pt x="8238" y="19534"/>
                </a:cubicBezTo>
                <a:cubicBezTo>
                  <a:pt x="8295" y="19564"/>
                  <a:pt x="8296" y="19568"/>
                  <a:pt x="8262" y="19603"/>
                </a:cubicBezTo>
                <a:cubicBezTo>
                  <a:pt x="8242" y="19624"/>
                  <a:pt x="8163" y="19650"/>
                  <a:pt x="8088" y="19660"/>
                </a:cubicBezTo>
                <a:cubicBezTo>
                  <a:pt x="8012" y="19671"/>
                  <a:pt x="7922" y="19689"/>
                  <a:pt x="7888" y="19702"/>
                </a:cubicBezTo>
                <a:cubicBezTo>
                  <a:pt x="7855" y="19715"/>
                  <a:pt x="7715" y="19751"/>
                  <a:pt x="7577" y="19779"/>
                </a:cubicBezTo>
                <a:cubicBezTo>
                  <a:pt x="7439" y="19807"/>
                  <a:pt x="7326" y="19838"/>
                  <a:pt x="7326" y="19848"/>
                </a:cubicBezTo>
                <a:cubicBezTo>
                  <a:pt x="7326" y="19866"/>
                  <a:pt x="7486" y="20056"/>
                  <a:pt x="7828" y="20444"/>
                </a:cubicBezTo>
                <a:cubicBezTo>
                  <a:pt x="7941" y="20572"/>
                  <a:pt x="8068" y="20729"/>
                  <a:pt x="8112" y="20796"/>
                </a:cubicBezTo>
                <a:lnTo>
                  <a:pt x="8194" y="20918"/>
                </a:lnTo>
                <a:lnTo>
                  <a:pt x="8778" y="20903"/>
                </a:lnTo>
                <a:cubicBezTo>
                  <a:pt x="9100" y="20894"/>
                  <a:pt x="9465" y="20873"/>
                  <a:pt x="9589" y="20857"/>
                </a:cubicBezTo>
                <a:cubicBezTo>
                  <a:pt x="10115" y="20788"/>
                  <a:pt x="10466" y="20736"/>
                  <a:pt x="10687" y="20696"/>
                </a:cubicBezTo>
                <a:cubicBezTo>
                  <a:pt x="10817" y="20673"/>
                  <a:pt x="10933" y="20659"/>
                  <a:pt x="10946" y="20666"/>
                </a:cubicBezTo>
                <a:cubicBezTo>
                  <a:pt x="10959" y="20672"/>
                  <a:pt x="11005" y="20886"/>
                  <a:pt x="11047" y="21140"/>
                </a:cubicBezTo>
                <a:cubicBezTo>
                  <a:pt x="11120" y="21575"/>
                  <a:pt x="11128" y="21599"/>
                  <a:pt x="11173" y="21599"/>
                </a:cubicBezTo>
                <a:cubicBezTo>
                  <a:pt x="11244" y="21599"/>
                  <a:pt x="11248" y="21534"/>
                  <a:pt x="11200" y="21274"/>
                </a:cubicBezTo>
                <a:cubicBezTo>
                  <a:pt x="11126" y="20870"/>
                  <a:pt x="11095" y="20647"/>
                  <a:pt x="11107" y="20620"/>
                </a:cubicBezTo>
                <a:cubicBezTo>
                  <a:pt x="11114" y="20606"/>
                  <a:pt x="11136" y="20593"/>
                  <a:pt x="11157" y="20593"/>
                </a:cubicBezTo>
                <a:cubicBezTo>
                  <a:pt x="11177" y="20593"/>
                  <a:pt x="11280" y="20565"/>
                  <a:pt x="11386" y="20528"/>
                </a:cubicBezTo>
                <a:cubicBezTo>
                  <a:pt x="11491" y="20491"/>
                  <a:pt x="11627" y="20446"/>
                  <a:pt x="11689" y="20429"/>
                </a:cubicBezTo>
                <a:cubicBezTo>
                  <a:pt x="11984" y="20347"/>
                  <a:pt x="12059" y="20323"/>
                  <a:pt x="12202" y="20272"/>
                </a:cubicBezTo>
                <a:cubicBezTo>
                  <a:pt x="12287" y="20242"/>
                  <a:pt x="12392" y="20201"/>
                  <a:pt x="12437" y="20180"/>
                </a:cubicBezTo>
                <a:cubicBezTo>
                  <a:pt x="12482" y="20159"/>
                  <a:pt x="12556" y="20126"/>
                  <a:pt x="12601" y="20108"/>
                </a:cubicBezTo>
                <a:cubicBezTo>
                  <a:pt x="12646" y="20089"/>
                  <a:pt x="12701" y="20063"/>
                  <a:pt x="12724" y="20050"/>
                </a:cubicBezTo>
                <a:cubicBezTo>
                  <a:pt x="12746" y="20038"/>
                  <a:pt x="12815" y="20005"/>
                  <a:pt x="12877" y="19978"/>
                </a:cubicBezTo>
                <a:cubicBezTo>
                  <a:pt x="13032" y="19908"/>
                  <a:pt x="13232" y="19803"/>
                  <a:pt x="13390" y="19706"/>
                </a:cubicBezTo>
                <a:cubicBezTo>
                  <a:pt x="13463" y="19661"/>
                  <a:pt x="13547" y="19614"/>
                  <a:pt x="13576" y="19603"/>
                </a:cubicBezTo>
                <a:cubicBezTo>
                  <a:pt x="13657" y="19570"/>
                  <a:pt x="14000" y="19333"/>
                  <a:pt x="14190" y="19178"/>
                </a:cubicBezTo>
                <a:cubicBezTo>
                  <a:pt x="14286" y="19100"/>
                  <a:pt x="14428" y="18984"/>
                  <a:pt x="14507" y="18922"/>
                </a:cubicBezTo>
                <a:cubicBezTo>
                  <a:pt x="14585" y="18860"/>
                  <a:pt x="14656" y="18792"/>
                  <a:pt x="14665" y="18769"/>
                </a:cubicBezTo>
                <a:cubicBezTo>
                  <a:pt x="14674" y="18746"/>
                  <a:pt x="14692" y="18727"/>
                  <a:pt x="14703" y="18727"/>
                </a:cubicBezTo>
                <a:cubicBezTo>
                  <a:pt x="14714" y="18727"/>
                  <a:pt x="14775" y="18683"/>
                  <a:pt x="14837" y="18628"/>
                </a:cubicBezTo>
                <a:cubicBezTo>
                  <a:pt x="14899" y="18572"/>
                  <a:pt x="14954" y="18528"/>
                  <a:pt x="14960" y="18528"/>
                </a:cubicBezTo>
                <a:cubicBezTo>
                  <a:pt x="14966" y="18528"/>
                  <a:pt x="14995" y="18503"/>
                  <a:pt x="15025" y="18475"/>
                </a:cubicBezTo>
                <a:cubicBezTo>
                  <a:pt x="15056" y="18446"/>
                  <a:pt x="15122" y="18381"/>
                  <a:pt x="15173" y="18333"/>
                </a:cubicBezTo>
                <a:cubicBezTo>
                  <a:pt x="15261" y="18250"/>
                  <a:pt x="15276" y="18246"/>
                  <a:pt x="15541" y="18230"/>
                </a:cubicBezTo>
                <a:cubicBezTo>
                  <a:pt x="15693" y="18221"/>
                  <a:pt x="15837" y="18205"/>
                  <a:pt x="15861" y="18195"/>
                </a:cubicBezTo>
                <a:cubicBezTo>
                  <a:pt x="15904" y="18177"/>
                  <a:pt x="15931" y="18064"/>
                  <a:pt x="15962" y="17782"/>
                </a:cubicBezTo>
                <a:cubicBezTo>
                  <a:pt x="15969" y="17712"/>
                  <a:pt x="15983" y="17635"/>
                  <a:pt x="15992" y="17610"/>
                </a:cubicBezTo>
                <a:cubicBezTo>
                  <a:pt x="16000" y="17586"/>
                  <a:pt x="16027" y="17487"/>
                  <a:pt x="16052" y="17392"/>
                </a:cubicBezTo>
                <a:cubicBezTo>
                  <a:pt x="16122" y="17125"/>
                  <a:pt x="16299" y="16649"/>
                  <a:pt x="16350" y="16589"/>
                </a:cubicBezTo>
                <a:cubicBezTo>
                  <a:pt x="16370" y="16565"/>
                  <a:pt x="16471" y="16357"/>
                  <a:pt x="16554" y="16172"/>
                </a:cubicBezTo>
                <a:cubicBezTo>
                  <a:pt x="16566" y="16147"/>
                  <a:pt x="16608" y="16077"/>
                  <a:pt x="16647" y="16012"/>
                </a:cubicBezTo>
                <a:cubicBezTo>
                  <a:pt x="16731" y="15875"/>
                  <a:pt x="16901" y="15575"/>
                  <a:pt x="16975" y="15438"/>
                </a:cubicBezTo>
                <a:cubicBezTo>
                  <a:pt x="17003" y="15386"/>
                  <a:pt x="17086" y="15243"/>
                  <a:pt x="17158" y="15121"/>
                </a:cubicBezTo>
                <a:cubicBezTo>
                  <a:pt x="17229" y="14999"/>
                  <a:pt x="17304" y="14857"/>
                  <a:pt x="17327" y="14803"/>
                </a:cubicBezTo>
                <a:cubicBezTo>
                  <a:pt x="17349" y="14750"/>
                  <a:pt x="17377" y="14708"/>
                  <a:pt x="17387" y="14708"/>
                </a:cubicBezTo>
                <a:cubicBezTo>
                  <a:pt x="17398" y="14708"/>
                  <a:pt x="17413" y="14686"/>
                  <a:pt x="17420" y="14658"/>
                </a:cubicBezTo>
                <a:cubicBezTo>
                  <a:pt x="17427" y="14630"/>
                  <a:pt x="17485" y="14483"/>
                  <a:pt x="17548" y="14333"/>
                </a:cubicBezTo>
                <a:cubicBezTo>
                  <a:pt x="17612" y="14183"/>
                  <a:pt x="17681" y="14003"/>
                  <a:pt x="17701" y="13931"/>
                </a:cubicBezTo>
                <a:cubicBezTo>
                  <a:pt x="17721" y="13860"/>
                  <a:pt x="17752" y="13750"/>
                  <a:pt x="17772" y="13687"/>
                </a:cubicBezTo>
                <a:cubicBezTo>
                  <a:pt x="17829" y="13511"/>
                  <a:pt x="17894" y="13273"/>
                  <a:pt x="17930" y="13098"/>
                </a:cubicBezTo>
                <a:cubicBezTo>
                  <a:pt x="17949" y="13011"/>
                  <a:pt x="17973" y="12923"/>
                  <a:pt x="17985" y="12903"/>
                </a:cubicBezTo>
                <a:cubicBezTo>
                  <a:pt x="18010" y="12860"/>
                  <a:pt x="18226" y="12857"/>
                  <a:pt x="18425" y="12895"/>
                </a:cubicBezTo>
                <a:cubicBezTo>
                  <a:pt x="18500" y="12910"/>
                  <a:pt x="18677" y="12943"/>
                  <a:pt x="18818" y="12968"/>
                </a:cubicBezTo>
                <a:cubicBezTo>
                  <a:pt x="18959" y="12993"/>
                  <a:pt x="19182" y="13032"/>
                  <a:pt x="19312" y="13056"/>
                </a:cubicBezTo>
                <a:cubicBezTo>
                  <a:pt x="19441" y="13080"/>
                  <a:pt x="19699" y="13124"/>
                  <a:pt x="19885" y="13155"/>
                </a:cubicBezTo>
                <a:cubicBezTo>
                  <a:pt x="20071" y="13186"/>
                  <a:pt x="20329" y="13231"/>
                  <a:pt x="20459" y="13255"/>
                </a:cubicBezTo>
                <a:cubicBezTo>
                  <a:pt x="20588" y="13278"/>
                  <a:pt x="20743" y="13305"/>
                  <a:pt x="20805" y="13312"/>
                </a:cubicBezTo>
                <a:cubicBezTo>
                  <a:pt x="20867" y="13319"/>
                  <a:pt x="20933" y="13331"/>
                  <a:pt x="20950" y="13339"/>
                </a:cubicBezTo>
                <a:cubicBezTo>
                  <a:pt x="20967" y="13346"/>
                  <a:pt x="21047" y="13359"/>
                  <a:pt x="21128" y="13369"/>
                </a:cubicBezTo>
                <a:lnTo>
                  <a:pt x="21272" y="13388"/>
                </a:lnTo>
                <a:lnTo>
                  <a:pt x="21286" y="13308"/>
                </a:lnTo>
                <a:cubicBezTo>
                  <a:pt x="21294" y="13264"/>
                  <a:pt x="21301" y="13012"/>
                  <a:pt x="21300" y="12750"/>
                </a:cubicBezTo>
                <a:cubicBezTo>
                  <a:pt x="21297" y="12298"/>
                  <a:pt x="21300" y="12264"/>
                  <a:pt x="21349" y="12115"/>
                </a:cubicBezTo>
                <a:cubicBezTo>
                  <a:pt x="21402" y="11953"/>
                  <a:pt x="21420" y="11652"/>
                  <a:pt x="21401" y="11304"/>
                </a:cubicBezTo>
                <a:cubicBezTo>
                  <a:pt x="21394" y="11188"/>
                  <a:pt x="21406" y="11125"/>
                  <a:pt x="21458" y="10972"/>
                </a:cubicBezTo>
                <a:cubicBezTo>
                  <a:pt x="21548" y="10705"/>
                  <a:pt x="21592" y="10363"/>
                  <a:pt x="21592" y="9966"/>
                </a:cubicBezTo>
                <a:cubicBezTo>
                  <a:pt x="21591" y="9649"/>
                  <a:pt x="21590" y="9630"/>
                  <a:pt x="21521" y="9423"/>
                </a:cubicBezTo>
                <a:cubicBezTo>
                  <a:pt x="21481" y="9304"/>
                  <a:pt x="21433" y="9188"/>
                  <a:pt x="21414" y="9167"/>
                </a:cubicBezTo>
                <a:cubicBezTo>
                  <a:pt x="21335" y="9075"/>
                  <a:pt x="21239" y="9094"/>
                  <a:pt x="20592" y="9308"/>
                </a:cubicBezTo>
                <a:cubicBezTo>
                  <a:pt x="20502" y="9338"/>
                  <a:pt x="20350" y="9388"/>
                  <a:pt x="20254" y="9419"/>
                </a:cubicBezTo>
                <a:cubicBezTo>
                  <a:pt x="20158" y="9450"/>
                  <a:pt x="20061" y="9483"/>
                  <a:pt x="20038" y="9492"/>
                </a:cubicBezTo>
                <a:cubicBezTo>
                  <a:pt x="20016" y="9500"/>
                  <a:pt x="19734" y="9591"/>
                  <a:pt x="19413" y="9694"/>
                </a:cubicBezTo>
                <a:cubicBezTo>
                  <a:pt x="19092" y="9798"/>
                  <a:pt x="18700" y="9927"/>
                  <a:pt x="18542" y="9981"/>
                </a:cubicBezTo>
                <a:cubicBezTo>
                  <a:pt x="18384" y="10035"/>
                  <a:pt x="18190" y="10096"/>
                  <a:pt x="18108" y="10115"/>
                </a:cubicBezTo>
                <a:cubicBezTo>
                  <a:pt x="17972" y="10146"/>
                  <a:pt x="17955" y="10144"/>
                  <a:pt x="17917" y="10096"/>
                </a:cubicBezTo>
                <a:cubicBezTo>
                  <a:pt x="17894" y="10067"/>
                  <a:pt x="17879" y="10029"/>
                  <a:pt x="17884" y="10012"/>
                </a:cubicBezTo>
                <a:cubicBezTo>
                  <a:pt x="17889" y="9994"/>
                  <a:pt x="17875" y="9947"/>
                  <a:pt x="17854" y="9908"/>
                </a:cubicBezTo>
                <a:cubicBezTo>
                  <a:pt x="17833" y="9870"/>
                  <a:pt x="17816" y="9812"/>
                  <a:pt x="17816" y="9778"/>
                </a:cubicBezTo>
                <a:cubicBezTo>
                  <a:pt x="17815" y="9745"/>
                  <a:pt x="17803" y="9699"/>
                  <a:pt x="17786" y="9679"/>
                </a:cubicBezTo>
                <a:cubicBezTo>
                  <a:pt x="17769" y="9659"/>
                  <a:pt x="17753" y="9633"/>
                  <a:pt x="17753" y="9618"/>
                </a:cubicBezTo>
                <a:cubicBezTo>
                  <a:pt x="17753" y="9603"/>
                  <a:pt x="17720" y="9509"/>
                  <a:pt x="17679" y="9411"/>
                </a:cubicBezTo>
                <a:cubicBezTo>
                  <a:pt x="17638" y="9314"/>
                  <a:pt x="17593" y="9210"/>
                  <a:pt x="17581" y="9178"/>
                </a:cubicBezTo>
                <a:cubicBezTo>
                  <a:pt x="17525" y="9037"/>
                  <a:pt x="17299" y="8552"/>
                  <a:pt x="17272" y="8516"/>
                </a:cubicBezTo>
                <a:cubicBezTo>
                  <a:pt x="17216" y="8442"/>
                  <a:pt x="17138" y="8267"/>
                  <a:pt x="17149" y="8241"/>
                </a:cubicBezTo>
                <a:cubicBezTo>
                  <a:pt x="17157" y="8225"/>
                  <a:pt x="17155" y="8218"/>
                  <a:pt x="17144" y="8222"/>
                </a:cubicBezTo>
                <a:cubicBezTo>
                  <a:pt x="17127" y="8229"/>
                  <a:pt x="17003" y="8032"/>
                  <a:pt x="16904" y="7840"/>
                </a:cubicBezTo>
                <a:cubicBezTo>
                  <a:pt x="16881" y="7796"/>
                  <a:pt x="16806" y="7661"/>
                  <a:pt x="16734" y="7541"/>
                </a:cubicBezTo>
                <a:cubicBezTo>
                  <a:pt x="16663" y="7421"/>
                  <a:pt x="16609" y="7323"/>
                  <a:pt x="16614" y="7323"/>
                </a:cubicBezTo>
                <a:cubicBezTo>
                  <a:pt x="16620" y="7323"/>
                  <a:pt x="16582" y="7268"/>
                  <a:pt x="16530" y="7197"/>
                </a:cubicBezTo>
                <a:cubicBezTo>
                  <a:pt x="16478" y="7126"/>
                  <a:pt x="16441" y="7067"/>
                  <a:pt x="16451" y="7067"/>
                </a:cubicBezTo>
                <a:cubicBezTo>
                  <a:pt x="16460" y="7067"/>
                  <a:pt x="16455" y="7047"/>
                  <a:pt x="16440" y="7021"/>
                </a:cubicBezTo>
                <a:cubicBezTo>
                  <a:pt x="16404" y="6962"/>
                  <a:pt x="16375" y="6889"/>
                  <a:pt x="16309" y="6696"/>
                </a:cubicBezTo>
                <a:cubicBezTo>
                  <a:pt x="16279" y="6610"/>
                  <a:pt x="16232" y="6501"/>
                  <a:pt x="16205" y="6455"/>
                </a:cubicBezTo>
                <a:cubicBezTo>
                  <a:pt x="16178" y="6410"/>
                  <a:pt x="16156" y="6360"/>
                  <a:pt x="16156" y="6344"/>
                </a:cubicBezTo>
                <a:cubicBezTo>
                  <a:pt x="16156" y="6329"/>
                  <a:pt x="16137" y="6280"/>
                  <a:pt x="16112" y="6233"/>
                </a:cubicBezTo>
                <a:cubicBezTo>
                  <a:pt x="16087" y="6187"/>
                  <a:pt x="16070" y="6142"/>
                  <a:pt x="16077" y="6134"/>
                </a:cubicBezTo>
                <a:cubicBezTo>
                  <a:pt x="16083" y="6125"/>
                  <a:pt x="16054" y="6068"/>
                  <a:pt x="16014" y="6008"/>
                </a:cubicBezTo>
                <a:cubicBezTo>
                  <a:pt x="15973" y="5947"/>
                  <a:pt x="15879" y="5800"/>
                  <a:pt x="15806" y="5683"/>
                </a:cubicBezTo>
                <a:cubicBezTo>
                  <a:pt x="15733" y="5565"/>
                  <a:pt x="15615" y="5406"/>
                  <a:pt x="15544" y="5327"/>
                </a:cubicBezTo>
                <a:cubicBezTo>
                  <a:pt x="15473" y="5249"/>
                  <a:pt x="15386" y="5150"/>
                  <a:pt x="15350" y="5109"/>
                </a:cubicBezTo>
                <a:cubicBezTo>
                  <a:pt x="15270" y="5017"/>
                  <a:pt x="14997" y="4762"/>
                  <a:pt x="14927" y="4715"/>
                </a:cubicBezTo>
                <a:cubicBezTo>
                  <a:pt x="14899" y="4696"/>
                  <a:pt x="14862" y="4670"/>
                  <a:pt x="14845" y="4654"/>
                </a:cubicBezTo>
                <a:cubicBezTo>
                  <a:pt x="14734" y="4552"/>
                  <a:pt x="14428" y="4311"/>
                  <a:pt x="14343" y="4256"/>
                </a:cubicBezTo>
                <a:cubicBezTo>
                  <a:pt x="14286" y="4221"/>
                  <a:pt x="14223" y="4179"/>
                  <a:pt x="14204" y="4164"/>
                </a:cubicBezTo>
                <a:cubicBezTo>
                  <a:pt x="14119" y="4101"/>
                  <a:pt x="14074" y="4062"/>
                  <a:pt x="14045" y="4031"/>
                </a:cubicBezTo>
                <a:cubicBezTo>
                  <a:pt x="14008" y="3990"/>
                  <a:pt x="13694" y="3763"/>
                  <a:pt x="13674" y="3763"/>
                </a:cubicBezTo>
                <a:cubicBezTo>
                  <a:pt x="13642" y="3762"/>
                  <a:pt x="13090" y="3382"/>
                  <a:pt x="13051" y="3335"/>
                </a:cubicBezTo>
                <a:cubicBezTo>
                  <a:pt x="13028" y="3305"/>
                  <a:pt x="12966" y="3277"/>
                  <a:pt x="12907" y="3270"/>
                </a:cubicBezTo>
                <a:cubicBezTo>
                  <a:pt x="12850" y="3262"/>
                  <a:pt x="12753" y="3220"/>
                  <a:pt x="12691" y="3178"/>
                </a:cubicBezTo>
                <a:cubicBezTo>
                  <a:pt x="12629" y="3135"/>
                  <a:pt x="12526" y="3089"/>
                  <a:pt x="12462" y="3075"/>
                </a:cubicBezTo>
                <a:cubicBezTo>
                  <a:pt x="12329" y="3044"/>
                  <a:pt x="12303" y="3029"/>
                  <a:pt x="12303" y="2975"/>
                </a:cubicBezTo>
                <a:cubicBezTo>
                  <a:pt x="12303" y="2933"/>
                  <a:pt x="12246" y="2915"/>
                  <a:pt x="12028" y="2887"/>
                </a:cubicBezTo>
                <a:cubicBezTo>
                  <a:pt x="11949" y="2877"/>
                  <a:pt x="11840" y="2848"/>
                  <a:pt x="11785" y="2826"/>
                </a:cubicBezTo>
                <a:cubicBezTo>
                  <a:pt x="11729" y="2804"/>
                  <a:pt x="11658" y="2788"/>
                  <a:pt x="11629" y="2788"/>
                </a:cubicBezTo>
                <a:cubicBezTo>
                  <a:pt x="11600" y="2788"/>
                  <a:pt x="11551" y="2767"/>
                  <a:pt x="11517" y="2742"/>
                </a:cubicBezTo>
                <a:cubicBezTo>
                  <a:pt x="11483" y="2717"/>
                  <a:pt x="11378" y="2682"/>
                  <a:pt x="11285" y="2665"/>
                </a:cubicBezTo>
                <a:cubicBezTo>
                  <a:pt x="11192" y="2649"/>
                  <a:pt x="11102" y="2622"/>
                  <a:pt x="11086" y="2604"/>
                </a:cubicBezTo>
                <a:cubicBezTo>
                  <a:pt x="11060" y="2577"/>
                  <a:pt x="11128" y="2375"/>
                  <a:pt x="11525" y="1323"/>
                </a:cubicBezTo>
                <a:cubicBezTo>
                  <a:pt x="11958" y="177"/>
                  <a:pt x="11995" y="73"/>
                  <a:pt x="11962" y="38"/>
                </a:cubicBezTo>
                <a:cubicBezTo>
                  <a:pt x="11942" y="17"/>
                  <a:pt x="11914" y="0"/>
                  <a:pt x="11902" y="0"/>
                </a:cubicBezTo>
                <a:close/>
              </a:path>
            </a:pathLst>
          </a:custGeom>
          <a:ln w="12700">
            <a:miter lim="400000"/>
          </a:ln>
        </p:spPr>
      </p:pic>
      <p:pic>
        <p:nvPicPr>
          <p:cNvPr id="795" name="oeil.png" descr="oeil.png"/>
          <p:cNvPicPr>
            <a:picLocks noChangeAspect="1"/>
          </p:cNvPicPr>
          <p:nvPr/>
        </p:nvPicPr>
        <p:blipFill>
          <a:blip r:embed="rId3">
            <a:extLst/>
          </a:blip>
          <a:srcRect l="519" t="2177" r="871" b="761"/>
          <a:stretch>
            <a:fillRect/>
          </a:stretch>
        </p:blipFill>
        <p:spPr>
          <a:xfrm>
            <a:off x="294622" y="1828998"/>
            <a:ext cx="3576626" cy="2372520"/>
          </a:xfrm>
          <a:custGeom>
            <a:avLst/>
            <a:gdLst/>
            <a:ahLst/>
            <a:cxnLst>
              <a:cxn ang="0">
                <a:pos x="wd2" y="hd2"/>
              </a:cxn>
              <a:cxn ang="5400000">
                <a:pos x="wd2" y="hd2"/>
              </a:cxn>
              <a:cxn ang="10800000">
                <a:pos x="wd2" y="hd2"/>
              </a:cxn>
              <a:cxn ang="16200000">
                <a:pos x="wd2" y="hd2"/>
              </a:cxn>
            </a:cxnLst>
            <a:rect l="0" t="0" r="r" b="b"/>
            <a:pathLst>
              <a:path w="21534" h="21600" fill="norm" stroke="1" extrusionOk="0">
                <a:moveTo>
                  <a:pt x="7640" y="0"/>
                </a:moveTo>
                <a:lnTo>
                  <a:pt x="7375" y="253"/>
                </a:lnTo>
                <a:cubicBezTo>
                  <a:pt x="7084" y="530"/>
                  <a:pt x="7070" y="547"/>
                  <a:pt x="7007" y="600"/>
                </a:cubicBezTo>
                <a:cubicBezTo>
                  <a:pt x="6940" y="657"/>
                  <a:pt x="6988" y="676"/>
                  <a:pt x="7227" y="697"/>
                </a:cubicBezTo>
                <a:cubicBezTo>
                  <a:pt x="7342" y="708"/>
                  <a:pt x="7440" y="726"/>
                  <a:pt x="7444" y="737"/>
                </a:cubicBezTo>
                <a:cubicBezTo>
                  <a:pt x="7449" y="748"/>
                  <a:pt x="7386" y="848"/>
                  <a:pt x="7306" y="958"/>
                </a:cubicBezTo>
                <a:cubicBezTo>
                  <a:pt x="7225" y="1067"/>
                  <a:pt x="7105" y="1229"/>
                  <a:pt x="7040" y="1319"/>
                </a:cubicBezTo>
                <a:cubicBezTo>
                  <a:pt x="6976" y="1408"/>
                  <a:pt x="6880" y="1540"/>
                  <a:pt x="6825" y="1612"/>
                </a:cubicBezTo>
                <a:cubicBezTo>
                  <a:pt x="6684" y="1797"/>
                  <a:pt x="6710" y="1813"/>
                  <a:pt x="7200" y="1821"/>
                </a:cubicBezTo>
                <a:cubicBezTo>
                  <a:pt x="7582" y="1827"/>
                  <a:pt x="8065" y="1871"/>
                  <a:pt x="8085" y="1901"/>
                </a:cubicBezTo>
                <a:cubicBezTo>
                  <a:pt x="8105" y="1932"/>
                  <a:pt x="8049" y="1982"/>
                  <a:pt x="7731" y="2222"/>
                </a:cubicBezTo>
                <a:cubicBezTo>
                  <a:pt x="7473" y="2416"/>
                  <a:pt x="7182" y="2673"/>
                  <a:pt x="7081" y="2797"/>
                </a:cubicBezTo>
                <a:cubicBezTo>
                  <a:pt x="7050" y="2835"/>
                  <a:pt x="6987" y="2911"/>
                  <a:pt x="6940" y="2963"/>
                </a:cubicBezTo>
                <a:cubicBezTo>
                  <a:pt x="6683" y="3247"/>
                  <a:pt x="6139" y="4036"/>
                  <a:pt x="5915" y="4452"/>
                </a:cubicBezTo>
                <a:cubicBezTo>
                  <a:pt x="5839" y="4592"/>
                  <a:pt x="5744" y="4767"/>
                  <a:pt x="5705" y="4838"/>
                </a:cubicBezTo>
                <a:cubicBezTo>
                  <a:pt x="5665" y="4909"/>
                  <a:pt x="5601" y="5036"/>
                  <a:pt x="5561" y="5120"/>
                </a:cubicBezTo>
                <a:cubicBezTo>
                  <a:pt x="5522" y="5204"/>
                  <a:pt x="5449" y="5345"/>
                  <a:pt x="5399" y="5438"/>
                </a:cubicBezTo>
                <a:cubicBezTo>
                  <a:pt x="5229" y="5752"/>
                  <a:pt x="4912" y="6613"/>
                  <a:pt x="4749" y="7208"/>
                </a:cubicBezTo>
                <a:cubicBezTo>
                  <a:pt x="4604" y="7738"/>
                  <a:pt x="4535" y="8075"/>
                  <a:pt x="4450" y="8647"/>
                </a:cubicBezTo>
                <a:cubicBezTo>
                  <a:pt x="4383" y="9101"/>
                  <a:pt x="4359" y="9219"/>
                  <a:pt x="4340" y="9214"/>
                </a:cubicBezTo>
                <a:cubicBezTo>
                  <a:pt x="4331" y="9211"/>
                  <a:pt x="3518" y="8600"/>
                  <a:pt x="2534" y="7859"/>
                </a:cubicBezTo>
                <a:cubicBezTo>
                  <a:pt x="1549" y="7118"/>
                  <a:pt x="742" y="6517"/>
                  <a:pt x="739" y="6522"/>
                </a:cubicBezTo>
                <a:cubicBezTo>
                  <a:pt x="736" y="6527"/>
                  <a:pt x="725" y="6560"/>
                  <a:pt x="713" y="6594"/>
                </a:cubicBezTo>
                <a:cubicBezTo>
                  <a:pt x="694" y="6649"/>
                  <a:pt x="697" y="6658"/>
                  <a:pt x="742" y="6695"/>
                </a:cubicBezTo>
                <a:cubicBezTo>
                  <a:pt x="769" y="6718"/>
                  <a:pt x="1592" y="7341"/>
                  <a:pt x="2572" y="8079"/>
                </a:cubicBezTo>
                <a:cubicBezTo>
                  <a:pt x="4247" y="9341"/>
                  <a:pt x="4355" y="9426"/>
                  <a:pt x="4345" y="9485"/>
                </a:cubicBezTo>
                <a:cubicBezTo>
                  <a:pt x="4310" y="9697"/>
                  <a:pt x="4288" y="10290"/>
                  <a:pt x="4288" y="11064"/>
                </a:cubicBezTo>
                <a:cubicBezTo>
                  <a:pt x="4288" y="11541"/>
                  <a:pt x="4292" y="11980"/>
                  <a:pt x="4297" y="12039"/>
                </a:cubicBezTo>
                <a:lnTo>
                  <a:pt x="4307" y="12148"/>
                </a:lnTo>
                <a:lnTo>
                  <a:pt x="2885" y="12155"/>
                </a:lnTo>
                <a:lnTo>
                  <a:pt x="1463" y="12162"/>
                </a:lnTo>
                <a:lnTo>
                  <a:pt x="1463" y="12245"/>
                </a:lnTo>
                <a:lnTo>
                  <a:pt x="1463" y="12325"/>
                </a:lnTo>
                <a:lnTo>
                  <a:pt x="2895" y="12332"/>
                </a:lnTo>
                <a:lnTo>
                  <a:pt x="4323" y="12339"/>
                </a:lnTo>
                <a:lnTo>
                  <a:pt x="4345" y="12516"/>
                </a:lnTo>
                <a:cubicBezTo>
                  <a:pt x="4363" y="12665"/>
                  <a:pt x="4361" y="12706"/>
                  <a:pt x="4338" y="12780"/>
                </a:cubicBezTo>
                <a:cubicBezTo>
                  <a:pt x="4307" y="12880"/>
                  <a:pt x="4142" y="13070"/>
                  <a:pt x="3929" y="13253"/>
                </a:cubicBezTo>
                <a:cubicBezTo>
                  <a:pt x="3691" y="13458"/>
                  <a:pt x="2960" y="14009"/>
                  <a:pt x="2926" y="14009"/>
                </a:cubicBezTo>
                <a:cubicBezTo>
                  <a:pt x="2921" y="14009"/>
                  <a:pt x="2839" y="14064"/>
                  <a:pt x="2746" y="14131"/>
                </a:cubicBezTo>
                <a:cubicBezTo>
                  <a:pt x="2653" y="14199"/>
                  <a:pt x="2571" y="14251"/>
                  <a:pt x="2565" y="14251"/>
                </a:cubicBezTo>
                <a:cubicBezTo>
                  <a:pt x="2558" y="14251"/>
                  <a:pt x="2476" y="14304"/>
                  <a:pt x="2381" y="14370"/>
                </a:cubicBezTo>
                <a:cubicBezTo>
                  <a:pt x="2286" y="14436"/>
                  <a:pt x="2144" y="14532"/>
                  <a:pt x="2065" y="14579"/>
                </a:cubicBezTo>
                <a:cubicBezTo>
                  <a:pt x="1786" y="14749"/>
                  <a:pt x="1616" y="14851"/>
                  <a:pt x="1580" y="14876"/>
                </a:cubicBezTo>
                <a:cubicBezTo>
                  <a:pt x="1561" y="14889"/>
                  <a:pt x="1480" y="14941"/>
                  <a:pt x="1401" y="14988"/>
                </a:cubicBezTo>
                <a:cubicBezTo>
                  <a:pt x="1322" y="15035"/>
                  <a:pt x="1235" y="15088"/>
                  <a:pt x="1205" y="15107"/>
                </a:cubicBezTo>
                <a:cubicBezTo>
                  <a:pt x="1176" y="15126"/>
                  <a:pt x="1123" y="15153"/>
                  <a:pt x="1088" y="15172"/>
                </a:cubicBezTo>
                <a:cubicBezTo>
                  <a:pt x="1023" y="15207"/>
                  <a:pt x="995" y="15223"/>
                  <a:pt x="890" y="15291"/>
                </a:cubicBezTo>
                <a:cubicBezTo>
                  <a:pt x="855" y="15314"/>
                  <a:pt x="770" y="15367"/>
                  <a:pt x="701" y="15407"/>
                </a:cubicBezTo>
                <a:cubicBezTo>
                  <a:pt x="-14" y="15818"/>
                  <a:pt x="-11" y="15816"/>
                  <a:pt x="3" y="15891"/>
                </a:cubicBezTo>
                <a:cubicBezTo>
                  <a:pt x="9" y="15922"/>
                  <a:pt x="25" y="16046"/>
                  <a:pt x="39" y="16166"/>
                </a:cubicBezTo>
                <a:cubicBezTo>
                  <a:pt x="76" y="16484"/>
                  <a:pt x="191" y="17140"/>
                  <a:pt x="245" y="17333"/>
                </a:cubicBezTo>
                <a:cubicBezTo>
                  <a:pt x="372" y="17794"/>
                  <a:pt x="507" y="18107"/>
                  <a:pt x="629" y="18229"/>
                </a:cubicBezTo>
                <a:cubicBezTo>
                  <a:pt x="723" y="18322"/>
                  <a:pt x="897" y="18327"/>
                  <a:pt x="1024" y="18243"/>
                </a:cubicBezTo>
                <a:cubicBezTo>
                  <a:pt x="1043" y="18230"/>
                  <a:pt x="1109" y="18200"/>
                  <a:pt x="1167" y="18175"/>
                </a:cubicBezTo>
                <a:cubicBezTo>
                  <a:pt x="1385" y="18078"/>
                  <a:pt x="2138" y="17511"/>
                  <a:pt x="2503" y="17170"/>
                </a:cubicBezTo>
                <a:cubicBezTo>
                  <a:pt x="2625" y="17056"/>
                  <a:pt x="2950" y="16826"/>
                  <a:pt x="2966" y="16841"/>
                </a:cubicBezTo>
                <a:cubicBezTo>
                  <a:pt x="2986" y="16860"/>
                  <a:pt x="2972" y="16945"/>
                  <a:pt x="2675" y="18717"/>
                </a:cubicBezTo>
                <a:cubicBezTo>
                  <a:pt x="2343" y="20693"/>
                  <a:pt x="2343" y="20695"/>
                  <a:pt x="2347" y="20700"/>
                </a:cubicBezTo>
                <a:cubicBezTo>
                  <a:pt x="2350" y="20703"/>
                  <a:pt x="2380" y="20712"/>
                  <a:pt x="2417" y="20722"/>
                </a:cubicBezTo>
                <a:cubicBezTo>
                  <a:pt x="2482" y="20740"/>
                  <a:pt x="2485" y="20739"/>
                  <a:pt x="2503" y="20639"/>
                </a:cubicBezTo>
                <a:cubicBezTo>
                  <a:pt x="2513" y="20582"/>
                  <a:pt x="2590" y="20120"/>
                  <a:pt x="2675" y="19613"/>
                </a:cubicBezTo>
                <a:cubicBezTo>
                  <a:pt x="3061" y="17304"/>
                  <a:pt x="3154" y="16763"/>
                  <a:pt x="3169" y="16719"/>
                </a:cubicBezTo>
                <a:cubicBezTo>
                  <a:pt x="3189" y="16663"/>
                  <a:pt x="3559" y="16439"/>
                  <a:pt x="3884" y="16285"/>
                </a:cubicBezTo>
                <a:cubicBezTo>
                  <a:pt x="4007" y="16226"/>
                  <a:pt x="4136" y="16161"/>
                  <a:pt x="4171" y="16144"/>
                </a:cubicBezTo>
                <a:cubicBezTo>
                  <a:pt x="4205" y="16127"/>
                  <a:pt x="4274" y="16105"/>
                  <a:pt x="4323" y="16093"/>
                </a:cubicBezTo>
                <a:cubicBezTo>
                  <a:pt x="4556" y="16040"/>
                  <a:pt x="4688" y="15994"/>
                  <a:pt x="4720" y="15956"/>
                </a:cubicBezTo>
                <a:cubicBezTo>
                  <a:pt x="4732" y="15943"/>
                  <a:pt x="4840" y="15931"/>
                  <a:pt x="4962" y="15931"/>
                </a:cubicBezTo>
                <a:lnTo>
                  <a:pt x="5184" y="15931"/>
                </a:lnTo>
                <a:lnTo>
                  <a:pt x="5260" y="16061"/>
                </a:lnTo>
                <a:cubicBezTo>
                  <a:pt x="5302" y="16133"/>
                  <a:pt x="5366" y="16280"/>
                  <a:pt x="5404" y="16390"/>
                </a:cubicBezTo>
                <a:cubicBezTo>
                  <a:pt x="5484" y="16627"/>
                  <a:pt x="5527" y="16729"/>
                  <a:pt x="5738" y="17134"/>
                </a:cubicBezTo>
                <a:cubicBezTo>
                  <a:pt x="5891" y="17428"/>
                  <a:pt x="6039" y="17684"/>
                  <a:pt x="6228" y="17987"/>
                </a:cubicBezTo>
                <a:cubicBezTo>
                  <a:pt x="6390" y="18247"/>
                  <a:pt x="6831" y="18837"/>
                  <a:pt x="6966" y="18973"/>
                </a:cubicBezTo>
                <a:cubicBezTo>
                  <a:pt x="7003" y="19010"/>
                  <a:pt x="7105" y="19113"/>
                  <a:pt x="7193" y="19201"/>
                </a:cubicBezTo>
                <a:cubicBezTo>
                  <a:pt x="7281" y="19288"/>
                  <a:pt x="7377" y="19382"/>
                  <a:pt x="7404" y="19410"/>
                </a:cubicBezTo>
                <a:cubicBezTo>
                  <a:pt x="7430" y="19438"/>
                  <a:pt x="7455" y="19461"/>
                  <a:pt x="7461" y="19461"/>
                </a:cubicBezTo>
                <a:cubicBezTo>
                  <a:pt x="7466" y="19461"/>
                  <a:pt x="7504" y="19493"/>
                  <a:pt x="7542" y="19530"/>
                </a:cubicBezTo>
                <a:cubicBezTo>
                  <a:pt x="7619" y="19603"/>
                  <a:pt x="7960" y="19869"/>
                  <a:pt x="7977" y="19869"/>
                </a:cubicBezTo>
                <a:cubicBezTo>
                  <a:pt x="7983" y="19869"/>
                  <a:pt x="8049" y="19913"/>
                  <a:pt x="8125" y="19967"/>
                </a:cubicBezTo>
                <a:cubicBezTo>
                  <a:pt x="8281" y="20077"/>
                  <a:pt x="8281" y="20107"/>
                  <a:pt x="8130" y="20147"/>
                </a:cubicBezTo>
                <a:cubicBezTo>
                  <a:pt x="8078" y="20162"/>
                  <a:pt x="8000" y="20185"/>
                  <a:pt x="7956" y="20198"/>
                </a:cubicBezTo>
                <a:cubicBezTo>
                  <a:pt x="7911" y="20212"/>
                  <a:pt x="7821" y="20234"/>
                  <a:pt x="7757" y="20249"/>
                </a:cubicBezTo>
                <a:cubicBezTo>
                  <a:pt x="7693" y="20264"/>
                  <a:pt x="7603" y="20288"/>
                  <a:pt x="7559" y="20303"/>
                </a:cubicBezTo>
                <a:cubicBezTo>
                  <a:pt x="7515" y="20317"/>
                  <a:pt x="7441" y="20338"/>
                  <a:pt x="7394" y="20346"/>
                </a:cubicBezTo>
                <a:cubicBezTo>
                  <a:pt x="7347" y="20355"/>
                  <a:pt x="7308" y="20371"/>
                  <a:pt x="7308" y="20382"/>
                </a:cubicBezTo>
                <a:cubicBezTo>
                  <a:pt x="7308" y="20393"/>
                  <a:pt x="7424" y="20554"/>
                  <a:pt x="7564" y="20740"/>
                </a:cubicBezTo>
                <a:cubicBezTo>
                  <a:pt x="8011" y="21334"/>
                  <a:pt x="8065" y="21411"/>
                  <a:pt x="8111" y="21513"/>
                </a:cubicBezTo>
                <a:lnTo>
                  <a:pt x="8149" y="21600"/>
                </a:lnTo>
                <a:lnTo>
                  <a:pt x="8742" y="21600"/>
                </a:lnTo>
                <a:cubicBezTo>
                  <a:pt x="9063" y="21592"/>
                  <a:pt x="9355" y="21576"/>
                  <a:pt x="9389" y="21567"/>
                </a:cubicBezTo>
                <a:cubicBezTo>
                  <a:pt x="9424" y="21559"/>
                  <a:pt x="9574" y="21540"/>
                  <a:pt x="9721" y="21524"/>
                </a:cubicBezTo>
                <a:cubicBezTo>
                  <a:pt x="9869" y="21508"/>
                  <a:pt x="10033" y="21486"/>
                  <a:pt x="10087" y="21474"/>
                </a:cubicBezTo>
                <a:cubicBezTo>
                  <a:pt x="10141" y="21461"/>
                  <a:pt x="10268" y="21438"/>
                  <a:pt x="10367" y="21419"/>
                </a:cubicBezTo>
                <a:cubicBezTo>
                  <a:pt x="10707" y="21356"/>
                  <a:pt x="11107" y="21255"/>
                  <a:pt x="11253" y="21199"/>
                </a:cubicBezTo>
                <a:cubicBezTo>
                  <a:pt x="11459" y="21120"/>
                  <a:pt x="11719" y="21032"/>
                  <a:pt x="11800" y="21011"/>
                </a:cubicBezTo>
                <a:cubicBezTo>
                  <a:pt x="11850" y="20999"/>
                  <a:pt x="11923" y="20973"/>
                  <a:pt x="11965" y="20957"/>
                </a:cubicBezTo>
                <a:cubicBezTo>
                  <a:pt x="12007" y="20941"/>
                  <a:pt x="12076" y="20914"/>
                  <a:pt x="12118" y="20899"/>
                </a:cubicBezTo>
                <a:cubicBezTo>
                  <a:pt x="12199" y="20869"/>
                  <a:pt x="12404" y="20776"/>
                  <a:pt x="12465" y="20740"/>
                </a:cubicBezTo>
                <a:cubicBezTo>
                  <a:pt x="12484" y="20728"/>
                  <a:pt x="12540" y="20698"/>
                  <a:pt x="12589" y="20671"/>
                </a:cubicBezTo>
                <a:cubicBezTo>
                  <a:pt x="13070" y="20416"/>
                  <a:pt x="13181" y="20353"/>
                  <a:pt x="13361" y="20223"/>
                </a:cubicBezTo>
                <a:cubicBezTo>
                  <a:pt x="13420" y="20181"/>
                  <a:pt x="13512" y="20120"/>
                  <a:pt x="13566" y="20090"/>
                </a:cubicBezTo>
                <a:cubicBezTo>
                  <a:pt x="13620" y="20059"/>
                  <a:pt x="13753" y="19959"/>
                  <a:pt x="13860" y="19869"/>
                </a:cubicBezTo>
                <a:cubicBezTo>
                  <a:pt x="13967" y="19779"/>
                  <a:pt x="14058" y="19707"/>
                  <a:pt x="14063" y="19707"/>
                </a:cubicBezTo>
                <a:cubicBezTo>
                  <a:pt x="14069" y="19707"/>
                  <a:pt x="14143" y="19639"/>
                  <a:pt x="14228" y="19555"/>
                </a:cubicBezTo>
                <a:cubicBezTo>
                  <a:pt x="14373" y="19411"/>
                  <a:pt x="14434" y="19348"/>
                  <a:pt x="14558" y="19233"/>
                </a:cubicBezTo>
                <a:cubicBezTo>
                  <a:pt x="14586" y="19208"/>
                  <a:pt x="14622" y="19168"/>
                  <a:pt x="14639" y="19147"/>
                </a:cubicBezTo>
                <a:cubicBezTo>
                  <a:pt x="14690" y="19080"/>
                  <a:pt x="15072" y="18702"/>
                  <a:pt x="15088" y="18702"/>
                </a:cubicBezTo>
                <a:cubicBezTo>
                  <a:pt x="15097" y="18702"/>
                  <a:pt x="15109" y="18685"/>
                  <a:pt x="15115" y="18662"/>
                </a:cubicBezTo>
                <a:cubicBezTo>
                  <a:pt x="15120" y="18640"/>
                  <a:pt x="15137" y="18623"/>
                  <a:pt x="15150" y="18623"/>
                </a:cubicBezTo>
                <a:cubicBezTo>
                  <a:pt x="15164" y="18623"/>
                  <a:pt x="15186" y="18602"/>
                  <a:pt x="15198" y="18579"/>
                </a:cubicBezTo>
                <a:cubicBezTo>
                  <a:pt x="15215" y="18549"/>
                  <a:pt x="15248" y="18541"/>
                  <a:pt x="15313" y="18547"/>
                </a:cubicBezTo>
                <a:lnTo>
                  <a:pt x="15404" y="18554"/>
                </a:lnTo>
                <a:lnTo>
                  <a:pt x="15418" y="18677"/>
                </a:lnTo>
                <a:cubicBezTo>
                  <a:pt x="15426" y="18744"/>
                  <a:pt x="15460" y="19097"/>
                  <a:pt x="15495" y="19461"/>
                </a:cubicBezTo>
                <a:cubicBezTo>
                  <a:pt x="15529" y="19825"/>
                  <a:pt x="15560" y="20127"/>
                  <a:pt x="15564" y="20133"/>
                </a:cubicBezTo>
                <a:cubicBezTo>
                  <a:pt x="15574" y="20149"/>
                  <a:pt x="15664" y="20110"/>
                  <a:pt x="15664" y="20090"/>
                </a:cubicBezTo>
                <a:cubicBezTo>
                  <a:pt x="15664" y="20080"/>
                  <a:pt x="15631" y="19738"/>
                  <a:pt x="15592" y="19327"/>
                </a:cubicBezTo>
                <a:cubicBezTo>
                  <a:pt x="15554" y="18917"/>
                  <a:pt x="15528" y="18574"/>
                  <a:pt x="15535" y="18565"/>
                </a:cubicBezTo>
                <a:cubicBezTo>
                  <a:pt x="15542" y="18556"/>
                  <a:pt x="15612" y="18536"/>
                  <a:pt x="15690" y="18518"/>
                </a:cubicBezTo>
                <a:cubicBezTo>
                  <a:pt x="15769" y="18500"/>
                  <a:pt x="15841" y="18474"/>
                  <a:pt x="15851" y="18460"/>
                </a:cubicBezTo>
                <a:cubicBezTo>
                  <a:pt x="15865" y="18437"/>
                  <a:pt x="15895" y="18244"/>
                  <a:pt x="15927" y="17958"/>
                </a:cubicBezTo>
                <a:cubicBezTo>
                  <a:pt x="15932" y="17913"/>
                  <a:pt x="15942" y="17850"/>
                  <a:pt x="15951" y="17821"/>
                </a:cubicBezTo>
                <a:cubicBezTo>
                  <a:pt x="15959" y="17791"/>
                  <a:pt x="15991" y="17652"/>
                  <a:pt x="16023" y="17510"/>
                </a:cubicBezTo>
                <a:cubicBezTo>
                  <a:pt x="16054" y="17368"/>
                  <a:pt x="16099" y="17196"/>
                  <a:pt x="16123" y="17130"/>
                </a:cubicBezTo>
                <a:cubicBezTo>
                  <a:pt x="16147" y="17065"/>
                  <a:pt x="16166" y="17003"/>
                  <a:pt x="16166" y="16989"/>
                </a:cubicBezTo>
                <a:cubicBezTo>
                  <a:pt x="16166" y="16976"/>
                  <a:pt x="16218" y="16845"/>
                  <a:pt x="16281" y="16700"/>
                </a:cubicBezTo>
                <a:cubicBezTo>
                  <a:pt x="16343" y="16555"/>
                  <a:pt x="16408" y="16398"/>
                  <a:pt x="16424" y="16350"/>
                </a:cubicBezTo>
                <a:cubicBezTo>
                  <a:pt x="16441" y="16301"/>
                  <a:pt x="16460" y="16260"/>
                  <a:pt x="16469" y="16260"/>
                </a:cubicBezTo>
                <a:cubicBezTo>
                  <a:pt x="16478" y="16260"/>
                  <a:pt x="16492" y="16235"/>
                  <a:pt x="16498" y="16205"/>
                </a:cubicBezTo>
                <a:cubicBezTo>
                  <a:pt x="16504" y="16176"/>
                  <a:pt x="16543" y="16089"/>
                  <a:pt x="16584" y="16010"/>
                </a:cubicBezTo>
                <a:cubicBezTo>
                  <a:pt x="16626" y="15932"/>
                  <a:pt x="16675" y="15831"/>
                  <a:pt x="16694" y="15786"/>
                </a:cubicBezTo>
                <a:cubicBezTo>
                  <a:pt x="16713" y="15742"/>
                  <a:pt x="16761" y="15642"/>
                  <a:pt x="16802" y="15566"/>
                </a:cubicBezTo>
                <a:cubicBezTo>
                  <a:pt x="16873" y="15431"/>
                  <a:pt x="17027" y="15116"/>
                  <a:pt x="17081" y="14995"/>
                </a:cubicBezTo>
                <a:cubicBezTo>
                  <a:pt x="17096" y="14962"/>
                  <a:pt x="17136" y="14883"/>
                  <a:pt x="17172" y="14818"/>
                </a:cubicBezTo>
                <a:cubicBezTo>
                  <a:pt x="17207" y="14753"/>
                  <a:pt x="17242" y="14681"/>
                  <a:pt x="17248" y="14659"/>
                </a:cubicBezTo>
                <a:cubicBezTo>
                  <a:pt x="17275" y="14573"/>
                  <a:pt x="17310" y="14487"/>
                  <a:pt x="17327" y="14471"/>
                </a:cubicBezTo>
                <a:cubicBezTo>
                  <a:pt x="17337" y="14462"/>
                  <a:pt x="17369" y="14394"/>
                  <a:pt x="17397" y="14319"/>
                </a:cubicBezTo>
                <a:cubicBezTo>
                  <a:pt x="17516" y="13991"/>
                  <a:pt x="17585" y="13801"/>
                  <a:pt x="17600" y="13763"/>
                </a:cubicBezTo>
                <a:cubicBezTo>
                  <a:pt x="17608" y="13740"/>
                  <a:pt x="17628" y="13667"/>
                  <a:pt x="17645" y="13600"/>
                </a:cubicBezTo>
                <a:cubicBezTo>
                  <a:pt x="17695" y="13404"/>
                  <a:pt x="17768" y="13193"/>
                  <a:pt x="17803" y="13145"/>
                </a:cubicBezTo>
                <a:cubicBezTo>
                  <a:pt x="17831" y="13106"/>
                  <a:pt x="17839" y="13107"/>
                  <a:pt x="17877" y="13141"/>
                </a:cubicBezTo>
                <a:cubicBezTo>
                  <a:pt x="17900" y="13163"/>
                  <a:pt x="18210" y="13539"/>
                  <a:pt x="18563" y="13980"/>
                </a:cubicBezTo>
                <a:cubicBezTo>
                  <a:pt x="19722" y="15426"/>
                  <a:pt x="19606" y="15294"/>
                  <a:pt x="19645" y="15241"/>
                </a:cubicBezTo>
                <a:cubicBezTo>
                  <a:pt x="19664" y="15215"/>
                  <a:pt x="19681" y="15184"/>
                  <a:pt x="19681" y="15172"/>
                </a:cubicBezTo>
                <a:cubicBezTo>
                  <a:pt x="19681" y="15160"/>
                  <a:pt x="19545" y="14980"/>
                  <a:pt x="19380" y="14775"/>
                </a:cubicBezTo>
                <a:cubicBezTo>
                  <a:pt x="19215" y="14569"/>
                  <a:pt x="18939" y="14224"/>
                  <a:pt x="18766" y="14009"/>
                </a:cubicBezTo>
                <a:cubicBezTo>
                  <a:pt x="18593" y="13793"/>
                  <a:pt x="18314" y="13441"/>
                  <a:pt x="18144" y="13228"/>
                </a:cubicBezTo>
                <a:lnTo>
                  <a:pt x="17836" y="12841"/>
                </a:lnTo>
                <a:lnTo>
                  <a:pt x="17853" y="12740"/>
                </a:lnTo>
                <a:cubicBezTo>
                  <a:pt x="17861" y="12684"/>
                  <a:pt x="17881" y="12584"/>
                  <a:pt x="17896" y="12520"/>
                </a:cubicBezTo>
                <a:cubicBezTo>
                  <a:pt x="17911" y="12456"/>
                  <a:pt x="17922" y="12397"/>
                  <a:pt x="17922" y="12386"/>
                </a:cubicBezTo>
                <a:cubicBezTo>
                  <a:pt x="17922" y="12375"/>
                  <a:pt x="17956" y="12355"/>
                  <a:pt x="17999" y="12343"/>
                </a:cubicBezTo>
                <a:cubicBezTo>
                  <a:pt x="18071" y="12323"/>
                  <a:pt x="18163" y="12336"/>
                  <a:pt x="18453" y="12408"/>
                </a:cubicBezTo>
                <a:cubicBezTo>
                  <a:pt x="18512" y="12423"/>
                  <a:pt x="18629" y="12448"/>
                  <a:pt x="18713" y="12462"/>
                </a:cubicBezTo>
                <a:cubicBezTo>
                  <a:pt x="18797" y="12476"/>
                  <a:pt x="18917" y="12498"/>
                  <a:pt x="18981" y="12513"/>
                </a:cubicBezTo>
                <a:cubicBezTo>
                  <a:pt x="19045" y="12527"/>
                  <a:pt x="19169" y="12551"/>
                  <a:pt x="19258" y="12567"/>
                </a:cubicBezTo>
                <a:cubicBezTo>
                  <a:pt x="19416" y="12595"/>
                  <a:pt x="19548" y="12624"/>
                  <a:pt x="19774" y="12679"/>
                </a:cubicBezTo>
                <a:cubicBezTo>
                  <a:pt x="19836" y="12694"/>
                  <a:pt x="19956" y="12719"/>
                  <a:pt x="20039" y="12733"/>
                </a:cubicBezTo>
                <a:cubicBezTo>
                  <a:pt x="20123" y="12747"/>
                  <a:pt x="20280" y="12778"/>
                  <a:pt x="20388" y="12802"/>
                </a:cubicBezTo>
                <a:cubicBezTo>
                  <a:pt x="20497" y="12826"/>
                  <a:pt x="20651" y="12853"/>
                  <a:pt x="20730" y="12863"/>
                </a:cubicBezTo>
                <a:cubicBezTo>
                  <a:pt x="20809" y="12874"/>
                  <a:pt x="20882" y="12889"/>
                  <a:pt x="20892" y="12899"/>
                </a:cubicBezTo>
                <a:cubicBezTo>
                  <a:pt x="20903" y="12910"/>
                  <a:pt x="20980" y="12929"/>
                  <a:pt x="21064" y="12939"/>
                </a:cubicBezTo>
                <a:lnTo>
                  <a:pt x="21217" y="12957"/>
                </a:lnTo>
                <a:lnTo>
                  <a:pt x="21229" y="12860"/>
                </a:lnTo>
                <a:cubicBezTo>
                  <a:pt x="21236" y="12807"/>
                  <a:pt x="21240" y="12517"/>
                  <a:pt x="21239" y="12213"/>
                </a:cubicBezTo>
                <a:cubicBezTo>
                  <a:pt x="21238" y="11709"/>
                  <a:pt x="21242" y="11648"/>
                  <a:pt x="21277" y="11512"/>
                </a:cubicBezTo>
                <a:cubicBezTo>
                  <a:pt x="21330" y="11308"/>
                  <a:pt x="21353" y="10908"/>
                  <a:pt x="21330" y="10652"/>
                </a:cubicBezTo>
                <a:cubicBezTo>
                  <a:pt x="21318" y="10525"/>
                  <a:pt x="21319" y="10432"/>
                  <a:pt x="21330" y="10403"/>
                </a:cubicBezTo>
                <a:cubicBezTo>
                  <a:pt x="21503" y="9918"/>
                  <a:pt x="21586" y="9012"/>
                  <a:pt x="21499" y="8553"/>
                </a:cubicBezTo>
                <a:cubicBezTo>
                  <a:pt x="21465" y="8371"/>
                  <a:pt x="21378" y="8135"/>
                  <a:pt x="21325" y="8079"/>
                </a:cubicBezTo>
                <a:cubicBezTo>
                  <a:pt x="21281" y="8033"/>
                  <a:pt x="21136" y="8022"/>
                  <a:pt x="21053" y="8061"/>
                </a:cubicBezTo>
                <a:cubicBezTo>
                  <a:pt x="21022" y="8075"/>
                  <a:pt x="20862" y="8138"/>
                  <a:pt x="20694" y="8198"/>
                </a:cubicBezTo>
                <a:cubicBezTo>
                  <a:pt x="20414" y="8299"/>
                  <a:pt x="20067" y="8433"/>
                  <a:pt x="19913" y="8498"/>
                </a:cubicBezTo>
                <a:cubicBezTo>
                  <a:pt x="19878" y="8513"/>
                  <a:pt x="19632" y="8603"/>
                  <a:pt x="19366" y="8701"/>
                </a:cubicBezTo>
                <a:cubicBezTo>
                  <a:pt x="19099" y="8799"/>
                  <a:pt x="18855" y="8892"/>
                  <a:pt x="18821" y="8907"/>
                </a:cubicBezTo>
                <a:cubicBezTo>
                  <a:pt x="18786" y="8921"/>
                  <a:pt x="18724" y="8943"/>
                  <a:pt x="18685" y="8957"/>
                </a:cubicBezTo>
                <a:cubicBezTo>
                  <a:pt x="18645" y="8971"/>
                  <a:pt x="18463" y="9039"/>
                  <a:pt x="18278" y="9109"/>
                </a:cubicBezTo>
                <a:cubicBezTo>
                  <a:pt x="17961" y="9229"/>
                  <a:pt x="17940" y="9237"/>
                  <a:pt x="17898" y="9196"/>
                </a:cubicBezTo>
                <a:cubicBezTo>
                  <a:pt x="17874" y="9172"/>
                  <a:pt x="17840" y="9104"/>
                  <a:pt x="17824" y="9048"/>
                </a:cubicBezTo>
                <a:cubicBezTo>
                  <a:pt x="17808" y="8991"/>
                  <a:pt x="17788" y="8925"/>
                  <a:pt x="17779" y="8899"/>
                </a:cubicBezTo>
                <a:cubicBezTo>
                  <a:pt x="17770" y="8874"/>
                  <a:pt x="17762" y="8820"/>
                  <a:pt x="17762" y="8784"/>
                </a:cubicBezTo>
                <a:cubicBezTo>
                  <a:pt x="17762" y="8747"/>
                  <a:pt x="17755" y="8713"/>
                  <a:pt x="17745" y="8704"/>
                </a:cubicBezTo>
                <a:cubicBezTo>
                  <a:pt x="17736" y="8695"/>
                  <a:pt x="17702" y="8609"/>
                  <a:pt x="17671" y="8516"/>
                </a:cubicBezTo>
                <a:cubicBezTo>
                  <a:pt x="17582" y="8245"/>
                  <a:pt x="17504" y="8033"/>
                  <a:pt x="17452" y="7909"/>
                </a:cubicBezTo>
                <a:cubicBezTo>
                  <a:pt x="17425" y="7846"/>
                  <a:pt x="17404" y="7788"/>
                  <a:pt x="17404" y="7779"/>
                </a:cubicBezTo>
                <a:cubicBezTo>
                  <a:pt x="17404" y="7771"/>
                  <a:pt x="17383" y="7723"/>
                  <a:pt x="17358" y="7675"/>
                </a:cubicBezTo>
                <a:cubicBezTo>
                  <a:pt x="17334" y="7626"/>
                  <a:pt x="17313" y="7571"/>
                  <a:pt x="17313" y="7555"/>
                </a:cubicBezTo>
                <a:cubicBezTo>
                  <a:pt x="17313" y="7540"/>
                  <a:pt x="17302" y="7513"/>
                  <a:pt x="17287" y="7494"/>
                </a:cubicBezTo>
                <a:cubicBezTo>
                  <a:pt x="17271" y="7475"/>
                  <a:pt x="17262" y="7442"/>
                  <a:pt x="17268" y="7422"/>
                </a:cubicBezTo>
                <a:cubicBezTo>
                  <a:pt x="17273" y="7402"/>
                  <a:pt x="17269" y="7385"/>
                  <a:pt x="17260" y="7385"/>
                </a:cubicBezTo>
                <a:cubicBezTo>
                  <a:pt x="17246" y="7385"/>
                  <a:pt x="17098" y="7103"/>
                  <a:pt x="17098" y="7075"/>
                </a:cubicBezTo>
                <a:cubicBezTo>
                  <a:pt x="17098" y="7067"/>
                  <a:pt x="17075" y="7022"/>
                  <a:pt x="17045" y="6974"/>
                </a:cubicBezTo>
                <a:cubicBezTo>
                  <a:pt x="17016" y="6925"/>
                  <a:pt x="16990" y="6875"/>
                  <a:pt x="16990" y="6862"/>
                </a:cubicBezTo>
                <a:cubicBezTo>
                  <a:pt x="16990" y="6848"/>
                  <a:pt x="16970" y="6793"/>
                  <a:pt x="16943" y="6739"/>
                </a:cubicBezTo>
                <a:cubicBezTo>
                  <a:pt x="16839" y="6530"/>
                  <a:pt x="16834" y="6489"/>
                  <a:pt x="16919" y="6489"/>
                </a:cubicBezTo>
                <a:cubicBezTo>
                  <a:pt x="16992" y="6489"/>
                  <a:pt x="16994" y="6466"/>
                  <a:pt x="16933" y="6345"/>
                </a:cubicBezTo>
                <a:cubicBezTo>
                  <a:pt x="16902" y="6284"/>
                  <a:pt x="16869" y="6220"/>
                  <a:pt x="16861" y="6204"/>
                </a:cubicBezTo>
                <a:cubicBezTo>
                  <a:pt x="16847" y="6175"/>
                  <a:pt x="16928" y="6083"/>
                  <a:pt x="17977" y="4921"/>
                </a:cubicBezTo>
                <a:cubicBezTo>
                  <a:pt x="18199" y="4676"/>
                  <a:pt x="18436" y="4409"/>
                  <a:pt x="18505" y="4332"/>
                </a:cubicBezTo>
                <a:cubicBezTo>
                  <a:pt x="18574" y="4255"/>
                  <a:pt x="18724" y="4091"/>
                  <a:pt x="18835" y="3967"/>
                </a:cubicBezTo>
                <a:cubicBezTo>
                  <a:pt x="19036" y="3744"/>
                  <a:pt x="19036" y="3743"/>
                  <a:pt x="19005" y="3686"/>
                </a:cubicBezTo>
                <a:cubicBezTo>
                  <a:pt x="18987" y="3654"/>
                  <a:pt x="18971" y="3622"/>
                  <a:pt x="18969" y="3617"/>
                </a:cubicBezTo>
                <a:cubicBezTo>
                  <a:pt x="18966" y="3608"/>
                  <a:pt x="18837" y="3751"/>
                  <a:pt x="18228" y="4426"/>
                </a:cubicBezTo>
                <a:cubicBezTo>
                  <a:pt x="18065" y="4607"/>
                  <a:pt x="17765" y="4940"/>
                  <a:pt x="17559" y="5167"/>
                </a:cubicBezTo>
                <a:cubicBezTo>
                  <a:pt x="17354" y="5394"/>
                  <a:pt x="17096" y="5681"/>
                  <a:pt x="16986" y="5803"/>
                </a:cubicBezTo>
                <a:cubicBezTo>
                  <a:pt x="16763" y="6050"/>
                  <a:pt x="16790" y="6046"/>
                  <a:pt x="16682" y="5835"/>
                </a:cubicBezTo>
                <a:cubicBezTo>
                  <a:pt x="16636" y="5746"/>
                  <a:pt x="16635" y="5745"/>
                  <a:pt x="16610" y="5796"/>
                </a:cubicBezTo>
                <a:cubicBezTo>
                  <a:pt x="16585" y="5847"/>
                  <a:pt x="16582" y="5847"/>
                  <a:pt x="16536" y="5778"/>
                </a:cubicBezTo>
                <a:cubicBezTo>
                  <a:pt x="16510" y="5738"/>
                  <a:pt x="16489" y="5681"/>
                  <a:pt x="16489" y="5651"/>
                </a:cubicBezTo>
                <a:cubicBezTo>
                  <a:pt x="16489" y="5584"/>
                  <a:pt x="16458" y="5550"/>
                  <a:pt x="16431" y="5590"/>
                </a:cubicBezTo>
                <a:cubicBezTo>
                  <a:pt x="16406" y="5628"/>
                  <a:pt x="16345" y="5555"/>
                  <a:pt x="16345" y="5485"/>
                </a:cubicBezTo>
                <a:cubicBezTo>
                  <a:pt x="16345" y="5458"/>
                  <a:pt x="16338" y="5429"/>
                  <a:pt x="16328" y="5420"/>
                </a:cubicBezTo>
                <a:cubicBezTo>
                  <a:pt x="16319" y="5411"/>
                  <a:pt x="16302" y="5370"/>
                  <a:pt x="16288" y="5330"/>
                </a:cubicBezTo>
                <a:cubicBezTo>
                  <a:pt x="16274" y="5289"/>
                  <a:pt x="16239" y="5195"/>
                  <a:pt x="16211" y="5120"/>
                </a:cubicBezTo>
                <a:cubicBezTo>
                  <a:pt x="16184" y="5045"/>
                  <a:pt x="16148" y="4948"/>
                  <a:pt x="16133" y="4903"/>
                </a:cubicBezTo>
                <a:cubicBezTo>
                  <a:pt x="16117" y="4858"/>
                  <a:pt x="16090" y="4792"/>
                  <a:pt x="16073" y="4755"/>
                </a:cubicBezTo>
                <a:cubicBezTo>
                  <a:pt x="16056" y="4718"/>
                  <a:pt x="16042" y="4668"/>
                  <a:pt x="16042" y="4643"/>
                </a:cubicBezTo>
                <a:cubicBezTo>
                  <a:pt x="16042" y="4618"/>
                  <a:pt x="16007" y="4543"/>
                  <a:pt x="15965" y="4477"/>
                </a:cubicBezTo>
                <a:cubicBezTo>
                  <a:pt x="15923" y="4410"/>
                  <a:pt x="15861" y="4296"/>
                  <a:pt x="15827" y="4224"/>
                </a:cubicBezTo>
                <a:cubicBezTo>
                  <a:pt x="15761" y="4087"/>
                  <a:pt x="15414" y="3555"/>
                  <a:pt x="15294" y="3407"/>
                </a:cubicBezTo>
                <a:cubicBezTo>
                  <a:pt x="15163" y="3246"/>
                  <a:pt x="15053" y="3125"/>
                  <a:pt x="15038" y="3125"/>
                </a:cubicBezTo>
                <a:cubicBezTo>
                  <a:pt x="15030" y="3125"/>
                  <a:pt x="15010" y="3101"/>
                  <a:pt x="14993" y="3071"/>
                </a:cubicBezTo>
                <a:cubicBezTo>
                  <a:pt x="14975" y="3042"/>
                  <a:pt x="14944" y="3009"/>
                  <a:pt x="14923" y="2999"/>
                </a:cubicBezTo>
                <a:cubicBezTo>
                  <a:pt x="14903" y="2989"/>
                  <a:pt x="14858" y="2951"/>
                  <a:pt x="14828" y="2916"/>
                </a:cubicBezTo>
                <a:cubicBezTo>
                  <a:pt x="14797" y="2881"/>
                  <a:pt x="14767" y="2854"/>
                  <a:pt x="14759" y="2854"/>
                </a:cubicBezTo>
                <a:cubicBezTo>
                  <a:pt x="14751" y="2854"/>
                  <a:pt x="14717" y="2823"/>
                  <a:pt x="14684" y="2786"/>
                </a:cubicBezTo>
                <a:cubicBezTo>
                  <a:pt x="14652" y="2748"/>
                  <a:pt x="14621" y="2717"/>
                  <a:pt x="14615" y="2717"/>
                </a:cubicBezTo>
                <a:cubicBezTo>
                  <a:pt x="14609" y="2717"/>
                  <a:pt x="14544" y="2659"/>
                  <a:pt x="14467" y="2587"/>
                </a:cubicBezTo>
                <a:cubicBezTo>
                  <a:pt x="14390" y="2515"/>
                  <a:pt x="14281" y="2422"/>
                  <a:pt x="14226" y="2381"/>
                </a:cubicBezTo>
                <a:cubicBezTo>
                  <a:pt x="14170" y="2340"/>
                  <a:pt x="14115" y="2290"/>
                  <a:pt x="14104" y="2269"/>
                </a:cubicBezTo>
                <a:cubicBezTo>
                  <a:pt x="14092" y="2248"/>
                  <a:pt x="14073" y="2229"/>
                  <a:pt x="14061" y="2229"/>
                </a:cubicBezTo>
                <a:cubicBezTo>
                  <a:pt x="14049" y="2229"/>
                  <a:pt x="14016" y="2205"/>
                  <a:pt x="13991" y="2175"/>
                </a:cubicBezTo>
                <a:cubicBezTo>
                  <a:pt x="13954" y="2130"/>
                  <a:pt x="13848" y="2041"/>
                  <a:pt x="13678" y="1908"/>
                </a:cubicBezTo>
                <a:cubicBezTo>
                  <a:pt x="13661" y="1894"/>
                  <a:pt x="13611" y="1859"/>
                  <a:pt x="13566" y="1832"/>
                </a:cubicBezTo>
                <a:cubicBezTo>
                  <a:pt x="13522" y="1805"/>
                  <a:pt x="13473" y="1773"/>
                  <a:pt x="13459" y="1756"/>
                </a:cubicBezTo>
                <a:cubicBezTo>
                  <a:pt x="13444" y="1740"/>
                  <a:pt x="13407" y="1707"/>
                  <a:pt x="13377" y="1687"/>
                </a:cubicBezTo>
                <a:cubicBezTo>
                  <a:pt x="13348" y="1668"/>
                  <a:pt x="13313" y="1643"/>
                  <a:pt x="13299" y="1630"/>
                </a:cubicBezTo>
                <a:cubicBezTo>
                  <a:pt x="13284" y="1616"/>
                  <a:pt x="13236" y="1580"/>
                  <a:pt x="13193" y="1550"/>
                </a:cubicBezTo>
                <a:cubicBezTo>
                  <a:pt x="13151" y="1520"/>
                  <a:pt x="13082" y="1457"/>
                  <a:pt x="13040" y="1406"/>
                </a:cubicBezTo>
                <a:cubicBezTo>
                  <a:pt x="12978" y="1329"/>
                  <a:pt x="12952" y="1310"/>
                  <a:pt x="12883" y="1312"/>
                </a:cubicBezTo>
                <a:cubicBezTo>
                  <a:pt x="12820" y="1313"/>
                  <a:pt x="12769" y="1289"/>
                  <a:pt x="12672" y="1214"/>
                </a:cubicBezTo>
                <a:cubicBezTo>
                  <a:pt x="12602" y="1159"/>
                  <a:pt x="12498" y="1101"/>
                  <a:pt x="12443" y="1084"/>
                </a:cubicBezTo>
                <a:cubicBezTo>
                  <a:pt x="12377" y="1064"/>
                  <a:pt x="12329" y="1031"/>
                  <a:pt x="12297" y="983"/>
                </a:cubicBezTo>
                <a:cubicBezTo>
                  <a:pt x="12250" y="912"/>
                  <a:pt x="12158" y="876"/>
                  <a:pt x="11898" y="827"/>
                </a:cubicBezTo>
                <a:cubicBezTo>
                  <a:pt x="11864" y="821"/>
                  <a:pt x="11820" y="805"/>
                  <a:pt x="11800" y="791"/>
                </a:cubicBezTo>
                <a:cubicBezTo>
                  <a:pt x="11781" y="778"/>
                  <a:pt x="11702" y="753"/>
                  <a:pt x="11623" y="737"/>
                </a:cubicBezTo>
                <a:cubicBezTo>
                  <a:pt x="11545" y="721"/>
                  <a:pt x="11471" y="698"/>
                  <a:pt x="11459" y="683"/>
                </a:cubicBezTo>
                <a:cubicBezTo>
                  <a:pt x="11447" y="668"/>
                  <a:pt x="11385" y="642"/>
                  <a:pt x="11322" y="629"/>
                </a:cubicBezTo>
                <a:cubicBezTo>
                  <a:pt x="11260" y="615"/>
                  <a:pt x="11095" y="574"/>
                  <a:pt x="10957" y="535"/>
                </a:cubicBezTo>
                <a:cubicBezTo>
                  <a:pt x="10819" y="496"/>
                  <a:pt x="10667" y="456"/>
                  <a:pt x="10617" y="448"/>
                </a:cubicBezTo>
                <a:cubicBezTo>
                  <a:pt x="10568" y="440"/>
                  <a:pt x="10430" y="411"/>
                  <a:pt x="10312" y="383"/>
                </a:cubicBezTo>
                <a:cubicBezTo>
                  <a:pt x="9874" y="278"/>
                  <a:pt x="9469" y="203"/>
                  <a:pt x="9129" y="166"/>
                </a:cubicBezTo>
                <a:cubicBezTo>
                  <a:pt x="9001" y="152"/>
                  <a:pt x="8823" y="130"/>
                  <a:pt x="8735" y="116"/>
                </a:cubicBezTo>
                <a:cubicBezTo>
                  <a:pt x="8646" y="101"/>
                  <a:pt x="8415" y="74"/>
                  <a:pt x="8223" y="58"/>
                </a:cubicBezTo>
                <a:cubicBezTo>
                  <a:pt x="8031" y="42"/>
                  <a:pt x="7821" y="23"/>
                  <a:pt x="7757" y="14"/>
                </a:cubicBezTo>
                <a:lnTo>
                  <a:pt x="7640" y="0"/>
                </a:lnTo>
                <a:close/>
              </a:path>
            </a:pathLst>
          </a:custGeom>
          <a:ln w="12700">
            <a:miter lim="400000"/>
          </a:ln>
        </p:spPr>
      </p:pic>
      <p:sp>
        <p:nvSpPr>
          <p:cNvPr id="796" name="La vision (diurne, nocturn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vision (diurne, nocturne)</a:t>
            </a:r>
          </a:p>
        </p:txBody>
      </p:sp>
      <p:sp>
        <p:nvSpPr>
          <p:cNvPr id="797" name="iris"/>
          <p:cNvSpPr txBox="1"/>
          <p:nvPr/>
        </p:nvSpPr>
        <p:spPr>
          <a:xfrm>
            <a:off x="3543300" y="3327400"/>
            <a:ext cx="438803"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iris</a:t>
            </a:r>
          </a:p>
        </p:txBody>
      </p:sp>
      <p:sp>
        <p:nvSpPr>
          <p:cNvPr id="798" name="bâtonnets"/>
          <p:cNvSpPr txBox="1"/>
          <p:nvPr/>
        </p:nvSpPr>
        <p:spPr>
          <a:xfrm>
            <a:off x="6616700" y="1435100"/>
            <a:ext cx="1237991"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bâtonnets</a:t>
            </a:r>
          </a:p>
        </p:txBody>
      </p:sp>
      <p:sp>
        <p:nvSpPr>
          <p:cNvPr id="799" name="cornée"/>
          <p:cNvSpPr txBox="1"/>
          <p:nvPr/>
        </p:nvSpPr>
        <p:spPr>
          <a:xfrm>
            <a:off x="3162300" y="1854200"/>
            <a:ext cx="877660"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cornée</a:t>
            </a:r>
          </a:p>
        </p:txBody>
      </p:sp>
      <p:sp>
        <p:nvSpPr>
          <p:cNvPr id="800" name="cristallin"/>
          <p:cNvSpPr txBox="1"/>
          <p:nvPr/>
        </p:nvSpPr>
        <p:spPr>
          <a:xfrm>
            <a:off x="2514600" y="3987800"/>
            <a:ext cx="1053333"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cristallin</a:t>
            </a:r>
          </a:p>
        </p:txBody>
      </p:sp>
      <p:sp>
        <p:nvSpPr>
          <p:cNvPr id="801" name="fovea"/>
          <p:cNvSpPr txBox="1"/>
          <p:nvPr/>
        </p:nvSpPr>
        <p:spPr>
          <a:xfrm>
            <a:off x="25400" y="2146300"/>
            <a:ext cx="708498"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fovea</a:t>
            </a:r>
          </a:p>
        </p:txBody>
      </p:sp>
      <p:sp>
        <p:nvSpPr>
          <p:cNvPr id="802" name="nerf optique"/>
          <p:cNvSpPr txBox="1"/>
          <p:nvPr/>
        </p:nvSpPr>
        <p:spPr>
          <a:xfrm>
            <a:off x="114300" y="4025900"/>
            <a:ext cx="1479037"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nerf optique</a:t>
            </a:r>
          </a:p>
        </p:txBody>
      </p:sp>
      <p:sp>
        <p:nvSpPr>
          <p:cNvPr id="803" name="rétine"/>
          <p:cNvSpPr txBox="1"/>
          <p:nvPr/>
        </p:nvSpPr>
        <p:spPr>
          <a:xfrm>
            <a:off x="0" y="2819400"/>
            <a:ext cx="758113"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rétine</a:t>
            </a:r>
          </a:p>
        </p:txBody>
      </p:sp>
      <p:sp>
        <p:nvSpPr>
          <p:cNvPr id="804" name="cônes"/>
          <p:cNvSpPr txBox="1"/>
          <p:nvPr/>
        </p:nvSpPr>
        <p:spPr>
          <a:xfrm>
            <a:off x="5207000" y="2463800"/>
            <a:ext cx="774652"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cônes</a:t>
            </a:r>
          </a:p>
        </p:txBody>
      </p:sp>
      <p:sp>
        <p:nvSpPr>
          <p:cNvPr id="805" name="bâtonnets"/>
          <p:cNvSpPr txBox="1"/>
          <p:nvPr/>
        </p:nvSpPr>
        <p:spPr>
          <a:xfrm>
            <a:off x="6743700" y="4025900"/>
            <a:ext cx="1237991" cy="396876"/>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2100">
                <a:solidFill>
                  <a:srgbClr val="4180FF"/>
                </a:solidFill>
                <a:latin typeface="Franklin Gothic Book"/>
                <a:ea typeface="Franklin Gothic Book"/>
                <a:cs typeface="Franklin Gothic Book"/>
                <a:sym typeface="Franklin Gothic Book"/>
              </a:defRPr>
            </a:lvl1pPr>
          </a:lstStyle>
          <a:p>
            <a:pPr/>
            <a:r>
              <a:t>bâtonnets</a:t>
            </a:r>
          </a:p>
        </p:txBody>
      </p:sp>
      <p:sp>
        <p:nvSpPr>
          <p:cNvPr id="806" name="Le restant de la rétine :…"/>
          <p:cNvSpPr txBox="1"/>
          <p:nvPr/>
        </p:nvSpPr>
        <p:spPr>
          <a:xfrm>
            <a:off x="5157168" y="4813300"/>
            <a:ext cx="36322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46" indent="-746" defTabSz="429768">
              <a:lnSpc>
                <a:spcPct val="80000"/>
              </a:lnSpc>
              <a:spcBef>
                <a:spcPts val="900"/>
              </a:spcBef>
              <a:buClrTx/>
              <a:buSzTx/>
              <a:buNone/>
              <a:defRPr sz="1128">
                <a:solidFill>
                  <a:srgbClr val="FFFFFF"/>
                </a:solidFill>
                <a:latin typeface="Franklin Gothic Book"/>
                <a:ea typeface="Franklin Gothic Book"/>
                <a:cs typeface="Franklin Gothic Book"/>
                <a:sym typeface="Franklin Gothic Book"/>
              </a:defRPr>
            </a:pPr>
            <a:r>
              <a:t>Le restant de la rétine :</a:t>
            </a:r>
          </a:p>
          <a:p>
            <a:pPr marL="172786" indent="-113096" defTabSz="429768">
              <a:lnSpc>
                <a:spcPct val="80000"/>
              </a:lnSpc>
              <a:spcBef>
                <a:spcPts val="400"/>
              </a:spcBef>
              <a:buClrTx/>
              <a:buSzPct val="100000"/>
              <a:buChar char="•"/>
              <a:defRPr sz="1128">
                <a:solidFill>
                  <a:srgbClr val="00C4B6"/>
                </a:solidFill>
                <a:latin typeface="Franklin Gothic Book"/>
                <a:ea typeface="Franklin Gothic Book"/>
                <a:cs typeface="Franklin Gothic Book"/>
                <a:sym typeface="Franklin Gothic Book"/>
              </a:defRPr>
            </a:pPr>
            <a:r>
              <a:t>est très sensible aux mouvements</a:t>
            </a:r>
          </a:p>
          <a:p>
            <a:pPr marL="172786" indent="-113096" defTabSz="429768">
              <a:lnSpc>
                <a:spcPct val="80000"/>
              </a:lnSpc>
              <a:spcBef>
                <a:spcPts val="400"/>
              </a:spcBef>
              <a:buClrTx/>
              <a:buSzPct val="100000"/>
              <a:buChar char="•"/>
              <a:defRPr sz="1128">
                <a:solidFill>
                  <a:srgbClr val="FF37C4"/>
                </a:solidFill>
                <a:latin typeface="Franklin Gothic Book"/>
                <a:ea typeface="Franklin Gothic Book"/>
                <a:cs typeface="Franklin Gothic Book"/>
                <a:sym typeface="Franklin Gothic Book"/>
              </a:defRPr>
            </a:pPr>
            <a:r>
              <a:t>peu sensible aux détails</a:t>
            </a:r>
          </a:p>
          <a:p>
            <a:pPr marL="172786" indent="-113096" defTabSz="429768">
              <a:lnSpc>
                <a:spcPct val="80000"/>
              </a:lnSpc>
              <a:spcBef>
                <a:spcPts val="400"/>
              </a:spcBef>
              <a:buClrTx/>
              <a:buSzPct val="100000"/>
              <a:buChar char="•"/>
              <a:defRPr sz="1128">
                <a:solidFill>
                  <a:srgbClr val="FF37C4"/>
                </a:solidFill>
                <a:latin typeface="Franklin Gothic Book"/>
                <a:ea typeface="Franklin Gothic Book"/>
                <a:cs typeface="Franklin Gothic Book"/>
                <a:sym typeface="Franklin Gothic Book"/>
              </a:defRPr>
            </a:pPr>
            <a:r>
              <a:t>ne perçoit pas les couleurs</a:t>
            </a:r>
          </a:p>
          <a:p>
            <a:pPr marL="172786" indent="-113096" defTabSz="429768">
              <a:lnSpc>
                <a:spcPct val="80000"/>
              </a:lnSpc>
              <a:spcBef>
                <a:spcPts val="1400"/>
              </a:spcBef>
              <a:buClrTx/>
              <a:buSzPct val="100000"/>
              <a:buChar char="•"/>
              <a:defRPr sz="1128">
                <a:solidFill>
                  <a:srgbClr val="FF37C4"/>
                </a:solidFill>
                <a:latin typeface="Franklin Gothic Book"/>
                <a:ea typeface="Franklin Gothic Book"/>
                <a:cs typeface="Franklin Gothic Book"/>
                <a:sym typeface="Franklin Gothic Book"/>
              </a:defRPr>
            </a:pPr>
            <a:r>
              <a:t>est "OFF" par forte luminosité</a:t>
            </a:r>
          </a:p>
        </p:txBody>
      </p:sp>
      <p:sp>
        <p:nvSpPr>
          <p:cNvPr id="807" name="La fovea :…"/>
          <p:cNvSpPr txBox="1"/>
          <p:nvPr/>
        </p:nvSpPr>
        <p:spPr>
          <a:xfrm>
            <a:off x="1016000" y="4800600"/>
            <a:ext cx="3632200"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46" indent="-746" defTabSz="429768">
              <a:lnSpc>
                <a:spcPct val="80000"/>
              </a:lnSpc>
              <a:spcBef>
                <a:spcPts val="900"/>
              </a:spcBef>
              <a:buClrTx/>
              <a:buSzTx/>
              <a:buNone/>
              <a:defRPr sz="1128">
                <a:solidFill>
                  <a:srgbClr val="FFFFFF"/>
                </a:solidFill>
                <a:latin typeface="Franklin Gothic Book"/>
                <a:ea typeface="Franklin Gothic Book"/>
                <a:cs typeface="Franklin Gothic Book"/>
                <a:sym typeface="Franklin Gothic Book"/>
              </a:defRPr>
            </a:pPr>
            <a:r>
              <a:t>La fovea :</a:t>
            </a:r>
          </a:p>
          <a:p>
            <a:pPr marL="172786" indent="-113096" defTabSz="429768">
              <a:lnSpc>
                <a:spcPct val="80000"/>
              </a:lnSpc>
              <a:spcBef>
                <a:spcPts val="400"/>
              </a:spcBef>
              <a:buClrTx/>
              <a:buSzPct val="100000"/>
              <a:buChar char="•"/>
              <a:defRPr sz="1128">
                <a:solidFill>
                  <a:srgbClr val="00C4B6"/>
                </a:solidFill>
                <a:latin typeface="Franklin Gothic Book"/>
                <a:ea typeface="Franklin Gothic Book"/>
                <a:cs typeface="Franklin Gothic Book"/>
                <a:sym typeface="Franklin Gothic Book"/>
              </a:defRPr>
            </a:pPr>
            <a:r>
              <a:t>perçoit les détails fins</a:t>
            </a:r>
          </a:p>
          <a:p>
            <a:pPr marL="172786" indent="-113096" defTabSz="429768">
              <a:lnSpc>
                <a:spcPct val="80000"/>
              </a:lnSpc>
              <a:spcBef>
                <a:spcPts val="400"/>
              </a:spcBef>
              <a:buClrTx/>
              <a:buSzPct val="100000"/>
              <a:buChar char="•"/>
              <a:defRPr sz="1128">
                <a:solidFill>
                  <a:srgbClr val="00C4B6"/>
                </a:solidFill>
                <a:latin typeface="Franklin Gothic Book"/>
                <a:ea typeface="Franklin Gothic Book"/>
                <a:cs typeface="Franklin Gothic Book"/>
                <a:sym typeface="Franklin Gothic Book"/>
              </a:defRPr>
            </a:pPr>
            <a:r>
              <a:t>perçoit les couleurs</a:t>
            </a:r>
          </a:p>
          <a:p>
            <a:pPr marL="172786" indent="-113096" defTabSz="429768">
              <a:lnSpc>
                <a:spcPct val="80000"/>
              </a:lnSpc>
              <a:spcBef>
                <a:spcPts val="400"/>
              </a:spcBef>
              <a:buClrTx/>
              <a:buSzPct val="100000"/>
              <a:buChar char="•"/>
              <a:defRPr sz="1128">
                <a:solidFill>
                  <a:srgbClr val="FF37C4"/>
                </a:solidFill>
                <a:latin typeface="Franklin Gothic Book"/>
                <a:ea typeface="Franklin Gothic Book"/>
                <a:cs typeface="Franklin Gothic Book"/>
                <a:sym typeface="Franklin Gothic Book"/>
              </a:defRPr>
            </a:pPr>
            <a:r>
              <a:t>est "OFF" par faible luminosité</a:t>
            </a:r>
          </a:p>
          <a:p>
            <a:pPr marL="172786" indent="-113096" defTabSz="429768">
              <a:lnSpc>
                <a:spcPct val="80000"/>
              </a:lnSpc>
              <a:spcBef>
                <a:spcPts val="1400"/>
              </a:spcBef>
              <a:buClrTx/>
              <a:buSzPct val="100000"/>
              <a:buChar char="•"/>
              <a:defRPr sz="1128">
                <a:solidFill>
                  <a:srgbClr val="FFFFFF"/>
                </a:solidFill>
                <a:latin typeface="Franklin Gothic Book"/>
                <a:ea typeface="Franklin Gothic Book"/>
                <a:cs typeface="Franklin Gothic Book"/>
                <a:sym typeface="Franklin Gothic Book"/>
              </a:defRPr>
            </a:pPr>
          </a:p>
        </p:txBody>
      </p:sp>
      <p:sp>
        <p:nvSpPr>
          <p:cNvPr id="808" name="La nuit l'acuité visuelle diminue fortement et l'oeil ne voit pas les détails fins qui ne sont pas suffisamment éclairés, par contre la vision périphérique permet de distinguer les lumières faibles. Le contraste fort entre les espaces noirs et les objets"/>
          <p:cNvSpPr txBox="1"/>
          <p:nvPr/>
        </p:nvSpPr>
        <p:spPr>
          <a:xfrm>
            <a:off x="1017465" y="5859537"/>
            <a:ext cx="7804100" cy="154088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just">
              <a:spcBef>
                <a:spcPts val="700"/>
              </a:spcBef>
              <a:buClrTx/>
              <a:buSzTx/>
              <a:buNone/>
              <a:defRPr sz="1200">
                <a:solidFill>
                  <a:srgbClr val="F6C343"/>
                </a:solidFill>
                <a:latin typeface="Franklin Gothic Book"/>
                <a:ea typeface="Franklin Gothic Book"/>
                <a:cs typeface="Franklin Gothic Book"/>
                <a:sym typeface="Franklin Gothic Book"/>
              </a:defRPr>
            </a:pPr>
            <a:r>
              <a:t>La nuit l'acuité visuelle diminue fortement et l'oeil ne voit pas les détails fins qui ne sont pas suffisamment éclairés, par contre la vision périphérique permet de distinguer les lumières faibles. Le </a:t>
            </a:r>
            <a:r>
              <a:rPr b="1" u="sng">
                <a:latin typeface="+mn-lt"/>
                <a:ea typeface="+mn-ea"/>
                <a:cs typeface="+mn-cs"/>
                <a:sym typeface="Arial"/>
              </a:rPr>
              <a:t>contraste fort</a:t>
            </a:r>
            <a:r>
              <a:t> entre les espaces noirs et les objets illuminés </a:t>
            </a:r>
            <a:r>
              <a:rPr b="1">
                <a:latin typeface="+mn-lt"/>
                <a:ea typeface="+mn-ea"/>
                <a:cs typeface="+mn-cs"/>
                <a:sym typeface="Arial"/>
              </a:rPr>
              <a:t>créé des erreurs très importantes d'évaluation</a:t>
            </a:r>
            <a:r>
              <a:t> des </a:t>
            </a:r>
            <a:r>
              <a:rPr b="1" u="sng">
                <a:latin typeface="+mn-lt"/>
                <a:ea typeface="+mn-ea"/>
                <a:cs typeface="+mn-cs"/>
                <a:sym typeface="Arial"/>
              </a:rPr>
              <a:t>distances</a:t>
            </a:r>
            <a:r>
              <a:t> des </a:t>
            </a:r>
            <a:r>
              <a:rPr b="1" u="sng">
                <a:latin typeface="+mn-lt"/>
                <a:ea typeface="+mn-ea"/>
                <a:cs typeface="+mn-cs"/>
                <a:sym typeface="Arial"/>
              </a:rPr>
              <a:t>hauteurs</a:t>
            </a:r>
            <a:r>
              <a:t> et des </a:t>
            </a:r>
            <a:r>
              <a:rPr b="1" u="sng">
                <a:latin typeface="+mn-lt"/>
                <a:ea typeface="+mn-ea"/>
                <a:cs typeface="+mn-cs"/>
                <a:sym typeface="Arial"/>
              </a:rPr>
              <a:t>angles</a:t>
            </a:r>
          </a:p>
        </p:txBody>
      </p:sp>
      <p:sp>
        <p:nvSpPr>
          <p:cNvPr id="80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400"/>
                                  </p:stCondLst>
                                  <p:iterate type="el" backwards="0">
                                    <p:tmAbs val="0"/>
                                  </p:iterate>
                                  <p:childTnLst>
                                    <p:set>
                                      <p:cBhvr>
                                        <p:cTn id="6" fill="hold"/>
                                        <p:tgtEl>
                                          <p:spTgt spid="807"/>
                                        </p:tgtEl>
                                        <p:attrNameLst>
                                          <p:attrName>style.visibility</p:attrName>
                                        </p:attrNameLst>
                                      </p:cBhvr>
                                      <p:to>
                                        <p:strVal val="visible"/>
                                      </p:to>
                                    </p:set>
                                    <p:animEffect filter="fade" transition="in">
                                      <p:cBhvr>
                                        <p:cTn id="7" dur="1000"/>
                                        <p:tgtEl>
                                          <p:spTgt spid="80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806"/>
                                        </p:tgtEl>
                                        <p:attrNameLst>
                                          <p:attrName>style.visibility</p:attrName>
                                        </p:attrNameLst>
                                      </p:cBhvr>
                                      <p:to>
                                        <p:strVal val="visible"/>
                                      </p:to>
                                    </p:set>
                                    <p:animEffect filter="fade" transition="in">
                                      <p:cBhvr>
                                        <p:cTn id="12" dur="1000"/>
                                        <p:tgtEl>
                                          <p:spTgt spid="80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808"/>
                                        </p:tgtEl>
                                        <p:attrNameLst>
                                          <p:attrName>style.visibility</p:attrName>
                                        </p:attrNameLst>
                                      </p:cBhvr>
                                      <p:to>
                                        <p:strVal val="visible"/>
                                      </p:to>
                                    </p:set>
                                    <p:animEffect filter="fade" transition="in">
                                      <p:cBhvr>
                                        <p:cTn id="17" dur="1000"/>
                                        <p:tgtEl>
                                          <p:spTgt spid="808"/>
                                        </p:tgtEl>
                                      </p:cBhvr>
                                    </p:animEffect>
                                  </p:childTnLst>
                                </p:cTn>
                              </p:par>
                            </p:childTnLst>
                          </p:cTn>
                        </p:par>
                        <p:par>
                          <p:cTn id="18" fill="hold">
                            <p:stCondLst>
                              <p:cond delay="1000"/>
                            </p:stCondLst>
                            <p:childTnLst>
                              <p:par>
                                <p:cTn id="19" presetClass="entr" nodeType="afterEffect" presetSubtype="0" presetID="1" grpId="4" fill="hold">
                                  <p:stCondLst>
                                    <p:cond delay="0"/>
                                  </p:stCondLst>
                                  <p:iterate type="el" backwards="0">
                                    <p:tmAbs val="0"/>
                                  </p:iterate>
                                  <p:childTnLst>
                                    <p:set>
                                      <p:cBhvr>
                                        <p:cTn id="20" fill="hold"/>
                                        <p:tgtEl>
                                          <p:spTgt spid="8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9" grpId="4"/>
      <p:bldP build="whole" bldLvl="1" animBg="1" rev="0" advAuto="0" spid="807" grpId="1"/>
      <p:bldP build="whole" bldLvl="1" animBg="1" rev="0" advAuto="0" spid="806" grpId="2"/>
      <p:bldP build="whole" bldLvl="1" animBg="1" rev="0" advAuto="0" spid="808" grpId="3"/>
    </p:bldLst>
  </p:timing>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La vision (diurne, nocturne)"/>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La vision (diurne, nocturne)</a:t>
            </a:r>
          </a:p>
        </p:txBody>
      </p:sp>
      <p:sp>
        <p:nvSpPr>
          <p:cNvPr id="812" name="La vision de jour de ces 5 avions ne pose pas de souci.…"/>
          <p:cNvSpPr txBox="1"/>
          <p:nvPr/>
        </p:nvSpPr>
        <p:spPr>
          <a:xfrm>
            <a:off x="1524000" y="4800600"/>
            <a:ext cx="7259764" cy="20145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24611">
              <a:spcBef>
                <a:spcPts val="800"/>
              </a:spcBef>
              <a:buClrTx/>
              <a:buSzTx/>
              <a:buNone/>
              <a:defRPr sz="1041">
                <a:solidFill>
                  <a:schemeClr val="accent2">
                    <a:lumOff val="15098"/>
                  </a:schemeClr>
                </a:solidFill>
                <a:latin typeface="+mj-lt"/>
                <a:ea typeface="+mj-ea"/>
                <a:cs typeface="+mj-cs"/>
                <a:sym typeface="Helvetica"/>
              </a:defRPr>
            </a:pPr>
            <a:r>
              <a:t>La vision de jour de ces 5 avions ne pose pas de souci.</a:t>
            </a:r>
          </a:p>
          <a:p>
            <a:pPr defTabSz="324611">
              <a:spcBef>
                <a:spcPts val="800"/>
              </a:spcBef>
              <a:buClrTx/>
              <a:buSzTx/>
              <a:buNone/>
              <a:defRPr sz="1041">
                <a:solidFill>
                  <a:schemeClr val="accent2">
                    <a:lumOff val="15098"/>
                  </a:schemeClr>
                </a:solidFill>
                <a:latin typeface="+mj-lt"/>
                <a:ea typeface="+mj-ea"/>
                <a:cs typeface="+mj-cs"/>
                <a:sym typeface="Helvetica"/>
              </a:defRPr>
            </a:pPr>
            <a:r>
              <a:t>De nuit, une tâche noire remplace l’avion central, pour l’apercevoir il faudrait regarder un des avions périphériques.</a:t>
            </a:r>
          </a:p>
          <a:p>
            <a:pPr defTabSz="324611">
              <a:spcBef>
                <a:spcPts val="800"/>
              </a:spcBef>
              <a:buClrTx/>
              <a:buSzTx/>
              <a:buNone/>
              <a:defRPr sz="1041">
                <a:solidFill>
                  <a:schemeClr val="accent2">
                    <a:lumOff val="15098"/>
                  </a:schemeClr>
                </a:solidFill>
                <a:latin typeface="+mj-lt"/>
                <a:ea typeface="+mj-ea"/>
                <a:cs typeface="+mj-cs"/>
                <a:sym typeface="Helvetica"/>
              </a:defRPr>
            </a:pPr>
          </a:p>
          <a:p>
            <a:pPr defTabSz="324611">
              <a:spcBef>
                <a:spcPts val="800"/>
              </a:spcBef>
              <a:buClrTx/>
              <a:buSzTx/>
              <a:buNone/>
              <a:defRPr sz="1041">
                <a:solidFill>
                  <a:schemeClr val="accent2">
                    <a:lumOff val="15098"/>
                  </a:schemeClr>
                </a:solidFill>
                <a:latin typeface="+mj-lt"/>
                <a:ea typeface="+mj-ea"/>
                <a:cs typeface="+mj-cs"/>
                <a:sym typeface="Helvetica"/>
              </a:defRPr>
            </a:pPr>
          </a:p>
          <a:p>
            <a:pPr defTabSz="324611">
              <a:spcBef>
                <a:spcPts val="800"/>
              </a:spcBef>
              <a:buClrTx/>
              <a:buSzTx/>
              <a:buNone/>
              <a:defRPr sz="1041">
                <a:solidFill>
                  <a:schemeClr val="accent2">
                    <a:lumOff val="15098"/>
                  </a:schemeClr>
                </a:solidFill>
                <a:latin typeface="+mj-lt"/>
                <a:ea typeface="+mj-ea"/>
                <a:cs typeface="+mj-cs"/>
                <a:sym typeface="Helvetica"/>
              </a:defRPr>
            </a:pPr>
            <a:r>
              <a:t>La vision de nuit nécessite un balayage visuel lent avec des déplacement plus fréquents que de jour ceci afin d’éviter le « point aveugle central » et le brouillage de l’image.</a:t>
            </a:r>
          </a:p>
          <a:p>
            <a:pPr defTabSz="324611">
              <a:spcBef>
                <a:spcPts val="800"/>
              </a:spcBef>
              <a:buClrTx/>
              <a:buSzTx/>
              <a:buNone/>
              <a:defRPr sz="1041">
                <a:solidFill>
                  <a:schemeClr val="accent2">
                    <a:lumOff val="15098"/>
                  </a:schemeClr>
                </a:solidFill>
                <a:latin typeface="+mj-lt"/>
                <a:ea typeface="+mj-ea"/>
                <a:cs typeface="+mj-cs"/>
                <a:sym typeface="Helvetica"/>
              </a:defRPr>
            </a:pPr>
            <a:r>
              <a:t>En effet, si l’on fixe un objet sans bouger les yeux, la rétine s’accoutume à la faible intensité lumineuse et l’image disparaît progressivement ; pour la conserver visible en permanence, une nouvelle zone de la rétine doit être exposée par des petits mouvements circulaires de l’œil . </a:t>
            </a:r>
          </a:p>
        </p:txBody>
      </p:sp>
      <p:pic>
        <p:nvPicPr>
          <p:cNvPr id="813" name="Point aveugle.png" descr="Point aveugle.png"/>
          <p:cNvPicPr>
            <a:picLocks noChangeAspect="1"/>
          </p:cNvPicPr>
          <p:nvPr/>
        </p:nvPicPr>
        <p:blipFill>
          <a:blip r:embed="rId2">
            <a:extLst/>
          </a:blip>
          <a:srcRect l="0" t="0" r="50181" b="0"/>
          <a:stretch>
            <a:fillRect/>
          </a:stretch>
        </p:blipFill>
        <p:spPr>
          <a:xfrm>
            <a:off x="2521437" y="1786532"/>
            <a:ext cx="2055822" cy="2472106"/>
          </a:xfrm>
          <a:prstGeom prst="rect">
            <a:avLst/>
          </a:prstGeom>
          <a:ln w="12700">
            <a:miter lim="400000"/>
          </a:ln>
        </p:spPr>
      </p:pic>
      <p:pic>
        <p:nvPicPr>
          <p:cNvPr id="814" name="Point aveugle.png" descr="Point aveugle.png"/>
          <p:cNvPicPr>
            <a:picLocks noChangeAspect="1"/>
          </p:cNvPicPr>
          <p:nvPr/>
        </p:nvPicPr>
        <p:blipFill>
          <a:blip r:embed="rId2">
            <a:extLst/>
          </a:blip>
          <a:srcRect l="49852" t="0" r="0" b="0"/>
          <a:stretch>
            <a:fillRect/>
          </a:stretch>
        </p:blipFill>
        <p:spPr>
          <a:xfrm>
            <a:off x="4578656" y="1786532"/>
            <a:ext cx="2069422" cy="2472106"/>
          </a:xfrm>
          <a:prstGeom prst="rect">
            <a:avLst/>
          </a:prstGeom>
          <a:ln w="12700">
            <a:miter lim="400000"/>
          </a:ln>
        </p:spPr>
      </p:pic>
      <p:sp>
        <p:nvSpPr>
          <p:cNvPr id="815" name="Le principe de la vision nocturne consiste à ne pas fixer les objets à identifier mais à les regarder latéralement (20°environ) pour les voir correctement."/>
          <p:cNvSpPr txBox="1"/>
          <p:nvPr/>
        </p:nvSpPr>
        <p:spPr>
          <a:xfrm>
            <a:off x="1521681" y="5228717"/>
            <a:ext cx="7264401" cy="154088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just">
              <a:spcBef>
                <a:spcPts val="700"/>
              </a:spcBef>
              <a:buClrTx/>
              <a:buSzTx/>
              <a:buNone/>
              <a:defRPr sz="1200">
                <a:solidFill>
                  <a:srgbClr val="F6C343"/>
                </a:solidFill>
                <a:latin typeface="Franklin Gothic Book"/>
                <a:ea typeface="Franklin Gothic Book"/>
                <a:cs typeface="Franklin Gothic Book"/>
                <a:sym typeface="Franklin Gothic Book"/>
              </a:defRPr>
            </a:lvl1pPr>
          </a:lstStyle>
          <a:p>
            <a:pPr/>
            <a:r>
              <a:t>Le principe de la vision nocturne consiste à ne pas fixer les objets à identifier mais à les regarder latéralement (20°environ) pour les voir correctement. </a:t>
            </a:r>
          </a:p>
        </p:txBody>
      </p:sp>
      <p:sp>
        <p:nvSpPr>
          <p:cNvPr id="81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813"/>
                                        </p:tgtEl>
                                        <p:attrNameLst>
                                          <p:attrName>style.visibility</p:attrName>
                                        </p:attrNameLst>
                                      </p:cBhvr>
                                      <p:to>
                                        <p:strVal val="visible"/>
                                      </p:to>
                                    </p:set>
                                    <p:animEffect filter="fade" transition="in">
                                      <p:cBhvr>
                                        <p:cTn id="7" dur="1000"/>
                                        <p:tgtEl>
                                          <p:spTgt spid="813"/>
                                        </p:tgtEl>
                                      </p:cBhvr>
                                    </p:animEffect>
                                  </p:childTnLst>
                                </p:cTn>
                              </p:par>
                            </p:childTnLst>
                          </p:cTn>
                        </p:par>
                        <p:par>
                          <p:cTn id="8" fill="hold">
                            <p:stCondLst>
                              <p:cond delay="1300"/>
                            </p:stCondLst>
                            <p:childTnLst>
                              <p:par>
                                <p:cTn id="9" presetClass="entr" nodeType="afterEffect" presetID="10" grpId="2" fill="hold">
                                  <p:stCondLst>
                                    <p:cond delay="300"/>
                                  </p:stCondLst>
                                  <p:iterate type="el" backwards="0">
                                    <p:tmAbs val="0"/>
                                  </p:iterate>
                                  <p:childTnLst>
                                    <p:set>
                                      <p:cBhvr>
                                        <p:cTn id="10" fill="hold"/>
                                        <p:tgtEl>
                                          <p:spTgt spid="812">
                                            <p:bg/>
                                          </p:spTgt>
                                        </p:tgtEl>
                                        <p:attrNameLst>
                                          <p:attrName>style.visibility</p:attrName>
                                        </p:attrNameLst>
                                      </p:cBhvr>
                                      <p:to>
                                        <p:strVal val="visible"/>
                                      </p:to>
                                    </p:set>
                                    <p:animEffect filter="fade" transition="in">
                                      <p:cBhvr>
                                        <p:cTn id="11" dur="1000"/>
                                        <p:tgtEl>
                                          <p:spTgt spid="812">
                                            <p:bg/>
                                          </p:spTgt>
                                        </p:tgtEl>
                                      </p:cBhvr>
                                    </p:animEffect>
                                  </p:childTnLst>
                                </p:cTn>
                              </p:par>
                              <p:par>
                                <p:cTn id="12" presetClass="entr" nodeType="withEffect" presetSubtype="0" presetID="10" grpId="2" fill="hold">
                                  <p:stCondLst>
                                    <p:cond delay="300"/>
                                  </p:stCondLst>
                                  <p:iterate type="el" backwards="0">
                                    <p:tmAbs val="0"/>
                                  </p:iterate>
                                  <p:childTnLst>
                                    <p:set>
                                      <p:cBhvr>
                                        <p:cTn id="13" fill="hold"/>
                                        <p:tgtEl>
                                          <p:spTgt spid="812">
                                            <p:txEl>
                                              <p:pRg st="0" end="0"/>
                                            </p:txEl>
                                          </p:spTgt>
                                        </p:tgtEl>
                                        <p:attrNameLst>
                                          <p:attrName>style.visibility</p:attrName>
                                        </p:attrNameLst>
                                      </p:cBhvr>
                                      <p:to>
                                        <p:strVal val="visible"/>
                                      </p:to>
                                    </p:set>
                                    <p:animEffect filter="fade" transition="in">
                                      <p:cBhvr>
                                        <p:cTn id="14" dur="1000"/>
                                        <p:tgtEl>
                                          <p:spTgt spid="8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xit" nodeType="clickEffect" presetID="10" grpId="3" fill="hold">
                                  <p:stCondLst>
                                    <p:cond delay="0"/>
                                  </p:stCondLst>
                                  <p:iterate type="el" backwards="0">
                                    <p:tmAbs val="0"/>
                                  </p:iterate>
                                  <p:childTnLst>
                                    <p:animEffect filter="fade" transition="out">
                                      <p:cBhvr>
                                        <p:cTn id="18" dur="800" fill="hold"/>
                                        <p:tgtEl>
                                          <p:spTgt spid="813"/>
                                        </p:tgtEl>
                                      </p:cBhvr>
                                    </p:animEffect>
                                    <p:set>
                                      <p:cBhvr>
                                        <p:cTn id="19" fill="hold">
                                          <p:stCondLst>
                                            <p:cond delay="799"/>
                                          </p:stCondLst>
                                        </p:cTn>
                                        <p:tgtEl>
                                          <p:spTgt spid="813"/>
                                        </p:tgtEl>
                                        <p:attrNameLst>
                                          <p:attrName>style.visibility</p:attrName>
                                        </p:attrNameLst>
                                      </p:cBhvr>
                                      <p:to>
                                        <p:strVal val="hidden"/>
                                      </p:to>
                                    </p:set>
                                  </p:childTnLst>
                                </p:cTn>
                              </p:par>
                            </p:childTnLst>
                          </p:cTn>
                        </p:par>
                        <p:par>
                          <p:cTn id="20" fill="hold">
                            <p:stCondLst>
                              <p:cond delay="800"/>
                            </p:stCondLst>
                            <p:childTnLst>
                              <p:par>
                                <p:cTn id="21" presetClass="entr" nodeType="afterEffect" presetID="10" grpId="4" fill="hold">
                                  <p:stCondLst>
                                    <p:cond delay="200"/>
                                  </p:stCondLst>
                                  <p:iterate type="el" backwards="0">
                                    <p:tmAbs val="0"/>
                                  </p:iterate>
                                  <p:childTnLst>
                                    <p:set>
                                      <p:cBhvr>
                                        <p:cTn id="22" fill="hold"/>
                                        <p:tgtEl>
                                          <p:spTgt spid="814"/>
                                        </p:tgtEl>
                                        <p:attrNameLst>
                                          <p:attrName>style.visibility</p:attrName>
                                        </p:attrNameLst>
                                      </p:cBhvr>
                                      <p:to>
                                        <p:strVal val="visible"/>
                                      </p:to>
                                    </p:set>
                                    <p:animEffect filter="fade" transition="in">
                                      <p:cBhvr>
                                        <p:cTn id="23" dur="1000"/>
                                        <p:tgtEl>
                                          <p:spTgt spid="814"/>
                                        </p:tgtEl>
                                      </p:cBhvr>
                                    </p:animEffect>
                                  </p:childTnLst>
                                </p:cTn>
                              </p:par>
                            </p:childTnLst>
                          </p:cTn>
                        </p:par>
                        <p:par>
                          <p:cTn id="24" fill="hold">
                            <p:stCondLst>
                              <p:cond delay="2000"/>
                            </p:stCondLst>
                            <p:childTnLst>
                              <p:par>
                                <p:cTn id="25" presetClass="entr" nodeType="afterEffect" presetID="10" grpId="2" fill="hold">
                                  <p:stCondLst>
                                    <p:cond delay="300"/>
                                  </p:stCondLst>
                                  <p:iterate type="el" backwards="0">
                                    <p:tmAbs val="0"/>
                                  </p:iterate>
                                  <p:childTnLst>
                                    <p:set>
                                      <p:cBhvr>
                                        <p:cTn id="26" fill="hold"/>
                                        <p:tgtEl>
                                          <p:spTgt spid="812">
                                            <p:txEl>
                                              <p:pRg st="1" end="1"/>
                                            </p:txEl>
                                          </p:spTgt>
                                        </p:tgtEl>
                                        <p:attrNameLst>
                                          <p:attrName>style.visibility</p:attrName>
                                        </p:attrNameLst>
                                      </p:cBhvr>
                                      <p:to>
                                        <p:strVal val="visible"/>
                                      </p:to>
                                    </p:set>
                                    <p:animEffect filter="fade" transition="in">
                                      <p:cBhvr>
                                        <p:cTn id="27" dur="1000"/>
                                        <p:tgtEl>
                                          <p:spTgt spid="8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5" fill="hold">
                                  <p:stCondLst>
                                    <p:cond delay="0"/>
                                  </p:stCondLst>
                                  <p:iterate type="el" backwards="0">
                                    <p:tmAbs val="0"/>
                                  </p:iterate>
                                  <p:childTnLst>
                                    <p:set>
                                      <p:cBhvr>
                                        <p:cTn id="31" fill="hold"/>
                                        <p:tgtEl>
                                          <p:spTgt spid="815"/>
                                        </p:tgtEl>
                                        <p:attrNameLst>
                                          <p:attrName>style.visibility</p:attrName>
                                        </p:attrNameLst>
                                      </p:cBhvr>
                                      <p:to>
                                        <p:strVal val="visible"/>
                                      </p:to>
                                    </p:set>
                                    <p:animEffect filter="fade" transition="in">
                                      <p:cBhvr>
                                        <p:cTn id="32" dur="1000"/>
                                        <p:tgtEl>
                                          <p:spTgt spid="815"/>
                                        </p:tgtEl>
                                      </p:cBhvr>
                                    </p:animEffect>
                                  </p:childTnLst>
                                </p:cTn>
                              </p:par>
                            </p:childTnLst>
                          </p:cTn>
                        </p:par>
                        <p:par>
                          <p:cTn id="33" fill="hold">
                            <p:stCondLst>
                              <p:cond delay="1000"/>
                            </p:stCondLst>
                            <p:childTnLst>
                              <p:par>
                                <p:cTn id="34" presetClass="entr" nodeType="afterEffect" presetID="10" grpId="2" fill="hold">
                                  <p:stCondLst>
                                    <p:cond delay="0"/>
                                  </p:stCondLst>
                                  <p:iterate type="el" backwards="0">
                                    <p:tmAbs val="0"/>
                                  </p:iterate>
                                  <p:childTnLst>
                                    <p:set>
                                      <p:cBhvr>
                                        <p:cTn id="35" fill="hold"/>
                                        <p:tgtEl>
                                          <p:spTgt spid="812">
                                            <p:txEl>
                                              <p:pRg st="2" end="2"/>
                                            </p:txEl>
                                          </p:spTgt>
                                        </p:tgtEl>
                                        <p:attrNameLst>
                                          <p:attrName>style.visibility</p:attrName>
                                        </p:attrNameLst>
                                      </p:cBhvr>
                                      <p:to>
                                        <p:strVal val="visible"/>
                                      </p:to>
                                    </p:set>
                                    <p:animEffect filter="fade" transition="in">
                                      <p:cBhvr>
                                        <p:cTn id="36" dur="1000"/>
                                        <p:tgtEl>
                                          <p:spTgt spid="812">
                                            <p:txEl>
                                              <p:pRg st="2" end="2"/>
                                            </p:txEl>
                                          </p:spTgt>
                                        </p:tgtEl>
                                      </p:cBhvr>
                                    </p:animEffect>
                                  </p:childTnLst>
                                </p:cTn>
                              </p:par>
                            </p:childTnLst>
                          </p:cTn>
                        </p:par>
                        <p:par>
                          <p:cTn id="37" fill="hold">
                            <p:stCondLst>
                              <p:cond delay="2000"/>
                            </p:stCondLst>
                            <p:childTnLst>
                              <p:par>
                                <p:cTn id="38" presetClass="entr" nodeType="afterEffect" presetID="10" grpId="2" fill="hold">
                                  <p:stCondLst>
                                    <p:cond delay="0"/>
                                  </p:stCondLst>
                                  <p:iterate type="el" backwards="0">
                                    <p:tmAbs val="0"/>
                                  </p:iterate>
                                  <p:childTnLst>
                                    <p:set>
                                      <p:cBhvr>
                                        <p:cTn id="39" fill="hold"/>
                                        <p:tgtEl>
                                          <p:spTgt spid="812">
                                            <p:txEl>
                                              <p:pRg st="3" end="3"/>
                                            </p:txEl>
                                          </p:spTgt>
                                        </p:tgtEl>
                                        <p:attrNameLst>
                                          <p:attrName>style.visibility</p:attrName>
                                        </p:attrNameLst>
                                      </p:cBhvr>
                                      <p:to>
                                        <p:strVal val="visible"/>
                                      </p:to>
                                    </p:set>
                                    <p:animEffect filter="fade" transition="in">
                                      <p:cBhvr>
                                        <p:cTn id="40" dur="1000"/>
                                        <p:tgtEl>
                                          <p:spTgt spid="81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2" fill="hold">
                                  <p:stCondLst>
                                    <p:cond delay="0"/>
                                  </p:stCondLst>
                                  <p:iterate type="el" backwards="0">
                                    <p:tmAbs val="0"/>
                                  </p:iterate>
                                  <p:childTnLst>
                                    <p:set>
                                      <p:cBhvr>
                                        <p:cTn id="44" fill="hold"/>
                                        <p:tgtEl>
                                          <p:spTgt spid="812">
                                            <p:txEl>
                                              <p:pRg st="4" end="4"/>
                                            </p:txEl>
                                          </p:spTgt>
                                        </p:tgtEl>
                                        <p:attrNameLst>
                                          <p:attrName>style.visibility</p:attrName>
                                        </p:attrNameLst>
                                      </p:cBhvr>
                                      <p:to>
                                        <p:strVal val="visible"/>
                                      </p:to>
                                    </p:set>
                                    <p:animEffect filter="fade" transition="in">
                                      <p:cBhvr>
                                        <p:cTn id="45" dur="1000"/>
                                        <p:tgtEl>
                                          <p:spTgt spid="81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2" fill="hold">
                                  <p:stCondLst>
                                    <p:cond delay="0"/>
                                  </p:stCondLst>
                                  <p:iterate type="el" backwards="0">
                                    <p:tmAbs val="0"/>
                                  </p:iterate>
                                  <p:childTnLst>
                                    <p:set>
                                      <p:cBhvr>
                                        <p:cTn id="49" fill="hold"/>
                                        <p:tgtEl>
                                          <p:spTgt spid="812">
                                            <p:txEl>
                                              <p:pRg st="5" end="5"/>
                                            </p:txEl>
                                          </p:spTgt>
                                        </p:tgtEl>
                                        <p:attrNameLst>
                                          <p:attrName>style.visibility</p:attrName>
                                        </p:attrNameLst>
                                      </p:cBhvr>
                                      <p:to>
                                        <p:strVal val="visible"/>
                                      </p:to>
                                    </p:set>
                                    <p:animEffect filter="fade" transition="in">
                                      <p:cBhvr>
                                        <p:cTn id="50" dur="1000"/>
                                        <p:tgtEl>
                                          <p:spTgt spid="812">
                                            <p:txEl>
                                              <p:pRg st="5" end="5"/>
                                            </p:txEl>
                                          </p:spTgt>
                                        </p:tgtEl>
                                      </p:cBhvr>
                                    </p:animEffect>
                                  </p:childTnLst>
                                </p:cTn>
                              </p:par>
                            </p:childTnLst>
                          </p:cTn>
                        </p:par>
                        <p:par>
                          <p:cTn id="51" fill="hold">
                            <p:stCondLst>
                              <p:cond delay="1000"/>
                            </p:stCondLst>
                            <p:childTnLst>
                              <p:par>
                                <p:cTn id="52" presetClass="entr" nodeType="afterEffect" presetSubtype="0" presetID="1" grpId="6" fill="hold">
                                  <p:stCondLst>
                                    <p:cond delay="0"/>
                                  </p:stCondLst>
                                  <p:iterate type="el" backwards="0">
                                    <p:tmAbs val="0"/>
                                  </p:iterate>
                                  <p:childTnLst>
                                    <p:set>
                                      <p:cBhvr>
                                        <p:cTn id="53" fill="hold"/>
                                        <p:tgtEl>
                                          <p:spTgt spid="8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4" grpId="4"/>
      <p:bldP build="whole" bldLvl="1" animBg="1" rev="0" advAuto="0" spid="813" grpId="3"/>
      <p:bldP build="whole" bldLvl="1" animBg="1" rev="0" advAuto="0" spid="815" grpId="5"/>
      <p:bldP build="whole" bldLvl="1" animBg="1" rev="0" advAuto="0" spid="816" grpId="6"/>
      <p:bldP build="p" bldLvl="1" animBg="1" rev="0" advAuto="0" spid="812" grpId="2"/>
      <p:bldP build="whole" bldLvl="1" animBg="1" rev="0" advAuto="0" spid="813" grpId="1"/>
    </p:bld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La vision (diurne, nocturne)"/>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La vision (diurne, nocturne)</a:t>
            </a:r>
          </a:p>
        </p:txBody>
      </p:sp>
      <p:sp>
        <p:nvSpPr>
          <p:cNvPr id="819" name="Il n’existe pas de vision colorée aux basses luminances. Une source lumineuse colorée dont l’intensité augmente progressivement sera perçue comme un signal lumineux, puis comme un signal lumineux coloré : il existe un intervalle entre la perception lumin"/>
          <p:cNvSpPr txBox="1"/>
          <p:nvPr/>
        </p:nvSpPr>
        <p:spPr>
          <a:xfrm>
            <a:off x="1524000" y="4613833"/>
            <a:ext cx="7259764" cy="2471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33756">
              <a:spcBef>
                <a:spcPts val="800"/>
              </a:spcBef>
              <a:buClrTx/>
              <a:buSzTx/>
              <a:buNone/>
              <a:defRPr sz="1070">
                <a:solidFill>
                  <a:schemeClr val="accent2">
                    <a:lumOff val="15098"/>
                  </a:schemeClr>
                </a:solidFill>
                <a:latin typeface="+mj-lt"/>
                <a:ea typeface="+mj-ea"/>
                <a:cs typeface="+mj-cs"/>
                <a:sym typeface="Helvetica"/>
              </a:defRPr>
            </a:pPr>
            <a:r>
              <a:t>Il n’existe pas de vision colorée aux basses luminances. Une source lumineuse colorée dont l’intensité augmente progressivement sera perçue comme un signal lumineux, puis comme un signal lumineux coloré : il existe un intervalle entre la perception lumineuse et sa couleur.</a:t>
            </a:r>
          </a:p>
          <a:p>
            <a:pPr defTabSz="333756">
              <a:spcBef>
                <a:spcPts val="800"/>
              </a:spcBef>
              <a:buClrTx/>
              <a:buSzTx/>
              <a:buNone/>
              <a:defRPr sz="1070">
                <a:solidFill>
                  <a:schemeClr val="accent2">
                    <a:lumOff val="15098"/>
                  </a:schemeClr>
                </a:solidFill>
                <a:latin typeface="+mj-lt"/>
                <a:ea typeface="+mj-ea"/>
                <a:cs typeface="+mj-cs"/>
                <a:sym typeface="Helvetica"/>
              </a:defRPr>
            </a:pPr>
            <a:r>
              <a:t>Seul le rouge est vu rouge et fait exception à la règle : c’est pourquoi il est utilisé comme signal de danger (à brillance égale, un feu vert et un feu violet peuvent être confondus, un feu rouge ne peut être confondu avec une autre couleur).</a:t>
            </a:r>
            <a:endParaRPr sz="876">
              <a:latin typeface="Times Roman"/>
              <a:ea typeface="Times Roman"/>
              <a:cs typeface="Times Roman"/>
              <a:sym typeface="Times Roman"/>
            </a:endParaRPr>
          </a:p>
          <a:p>
            <a:pPr defTabSz="333756">
              <a:spcBef>
                <a:spcPts val="800"/>
              </a:spcBef>
              <a:buClrTx/>
              <a:buSzTx/>
              <a:buNone/>
              <a:defRPr sz="1070">
                <a:solidFill>
                  <a:schemeClr val="accent2">
                    <a:lumOff val="15098"/>
                  </a:schemeClr>
                </a:solidFill>
                <a:latin typeface="+mj-lt"/>
                <a:ea typeface="+mj-ea"/>
                <a:cs typeface="+mj-cs"/>
                <a:sym typeface="Helvetica"/>
              </a:defRPr>
            </a:pPr>
            <a:r>
              <a:t>La vision nocturne n’atteint son efficacité qu’au bout de 30 minutes environ.</a:t>
            </a:r>
          </a:p>
          <a:p>
            <a:pPr defTabSz="333756">
              <a:spcBef>
                <a:spcPts val="800"/>
              </a:spcBef>
              <a:buClrTx/>
              <a:buSzTx/>
              <a:buNone/>
              <a:defRPr sz="1070">
                <a:solidFill>
                  <a:schemeClr val="accent2">
                    <a:lumOff val="15098"/>
                  </a:schemeClr>
                </a:solidFill>
                <a:latin typeface="+mj-lt"/>
                <a:ea typeface="+mj-ea"/>
                <a:cs typeface="+mj-cs"/>
                <a:sym typeface="Helvetica"/>
              </a:defRPr>
            </a:pPr>
          </a:p>
          <a:p>
            <a:pPr defTabSz="333756">
              <a:spcBef>
                <a:spcPts val="800"/>
              </a:spcBef>
              <a:buClrTx/>
              <a:buSzTx/>
              <a:buNone/>
              <a:defRPr sz="1070">
                <a:solidFill>
                  <a:schemeClr val="accent2">
                    <a:lumOff val="15098"/>
                  </a:schemeClr>
                </a:solidFill>
                <a:latin typeface="+mj-lt"/>
                <a:ea typeface="+mj-ea"/>
                <a:cs typeface="+mj-cs"/>
                <a:sym typeface="Helvetica"/>
              </a:defRPr>
            </a:pPr>
          </a:p>
          <a:p>
            <a:pPr defTabSz="333756">
              <a:spcBef>
                <a:spcPts val="800"/>
              </a:spcBef>
              <a:buClrTx/>
              <a:buSzTx/>
              <a:buNone/>
              <a:defRPr sz="1070">
                <a:solidFill>
                  <a:schemeClr val="accent2">
                    <a:lumOff val="15098"/>
                  </a:schemeClr>
                </a:solidFill>
                <a:latin typeface="+mj-lt"/>
                <a:ea typeface="+mj-ea"/>
                <a:cs typeface="+mj-cs"/>
                <a:sym typeface="Helvetica"/>
              </a:defRPr>
            </a:pPr>
            <a:r>
              <a:t>De nuit il convient de se méfier de toutes les sources de lumière blanche intense, continue ou à éclats. Outre les risques d’éblouissement, elles peuvent être à l’origine de vertiges ou de crises convulsives dans les cas extrêmes. </a:t>
            </a:r>
            <a:endParaRPr sz="876">
              <a:latin typeface="Times Roman"/>
              <a:ea typeface="Times Roman"/>
              <a:cs typeface="Times Roman"/>
              <a:sym typeface="Times Roman"/>
            </a:endParaRPr>
          </a:p>
        </p:txBody>
      </p:sp>
      <p:sp>
        <p:nvSpPr>
          <p:cNvPr id="820" name="L’éblouissement réalise une désadaptation instantanée, véritable cécité nocturne qui ne cesse qu’après une nouvelle séquence d’adaptation."/>
          <p:cNvSpPr txBox="1"/>
          <p:nvPr/>
        </p:nvSpPr>
        <p:spPr>
          <a:xfrm>
            <a:off x="1521681" y="5774380"/>
            <a:ext cx="7264401" cy="15408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just">
              <a:spcBef>
                <a:spcPts val="700"/>
              </a:spcBef>
              <a:buClrTx/>
              <a:buSzTx/>
              <a:buNone/>
              <a:defRPr sz="1200">
                <a:solidFill>
                  <a:srgbClr val="F6C343"/>
                </a:solidFill>
                <a:latin typeface="Franklin Gothic Book"/>
                <a:ea typeface="Franklin Gothic Book"/>
                <a:cs typeface="Franklin Gothic Book"/>
                <a:sym typeface="Franklin Gothic Book"/>
              </a:defRPr>
            </a:lvl1pPr>
          </a:lstStyle>
          <a:p>
            <a:pPr/>
            <a:r>
              <a:t>L’éblouissement réalise une désadaptation instantanée, véritable cécité nocturne qui ne cesse qu’après une nouvelle séquence d’adaptation. </a:t>
            </a:r>
          </a:p>
        </p:txBody>
      </p:sp>
      <p:grpSp>
        <p:nvGrpSpPr>
          <p:cNvPr id="828" name="Grouper"/>
          <p:cNvGrpSpPr/>
          <p:nvPr/>
        </p:nvGrpSpPr>
        <p:grpSpPr>
          <a:xfrm>
            <a:off x="2754789" y="1311755"/>
            <a:ext cx="3634422" cy="3234924"/>
            <a:chOff x="0" y="0"/>
            <a:chExt cx="3634420" cy="3234922"/>
          </a:xfrm>
        </p:grpSpPr>
        <p:pic>
          <p:nvPicPr>
            <p:cNvPr id="821" name="Perception longueur d'onde.png" descr="Perception longueur d'onde.png"/>
            <p:cNvPicPr>
              <a:picLocks noChangeAspect="0"/>
            </p:cNvPicPr>
            <p:nvPr/>
          </p:nvPicPr>
          <p:blipFill>
            <a:blip r:embed="rId2">
              <a:extLst/>
            </a:blip>
            <a:srcRect l="3811" t="13005" r="9265" b="1365"/>
            <a:stretch>
              <a:fillRect/>
            </a:stretch>
          </p:blipFill>
          <p:spPr>
            <a:xfrm>
              <a:off x="325622" y="283352"/>
              <a:ext cx="3067448" cy="2667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20"/>
                  </a:lnTo>
                  <a:lnTo>
                    <a:pt x="11235" y="21542"/>
                  </a:lnTo>
                  <a:cubicBezTo>
                    <a:pt x="17106" y="21553"/>
                    <a:pt x="20108" y="21569"/>
                    <a:pt x="21600" y="21600"/>
                  </a:cubicBezTo>
                  <a:lnTo>
                    <a:pt x="21600" y="6109"/>
                  </a:lnTo>
                  <a:lnTo>
                    <a:pt x="21589" y="32"/>
                  </a:lnTo>
                  <a:lnTo>
                    <a:pt x="10676" y="10"/>
                  </a:lnTo>
                  <a:lnTo>
                    <a:pt x="5220" y="0"/>
                  </a:lnTo>
                  <a:lnTo>
                    <a:pt x="0" y="0"/>
                  </a:lnTo>
                  <a:close/>
                </a:path>
              </a:pathLst>
            </a:custGeom>
            <a:ln w="12700" cap="flat">
              <a:noFill/>
              <a:miter lim="400000"/>
            </a:ln>
            <a:effectLst/>
          </p:spPr>
        </p:pic>
        <p:pic>
          <p:nvPicPr>
            <p:cNvPr id="822" name="Perception longueur d'onde.png" descr="Perception longueur d'onde.png"/>
            <p:cNvPicPr>
              <a:picLocks noChangeAspect="0"/>
            </p:cNvPicPr>
            <p:nvPr/>
          </p:nvPicPr>
          <p:blipFill>
            <a:blip r:embed="rId2">
              <a:extLst/>
            </a:blip>
            <a:srcRect l="3811" t="13005" r="9265" b="1365"/>
            <a:stretch>
              <a:fillRect/>
            </a:stretch>
          </p:blipFill>
          <p:spPr>
            <a:xfrm>
              <a:off x="310173" y="283352"/>
              <a:ext cx="3067448" cy="2667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20"/>
                  </a:lnTo>
                  <a:lnTo>
                    <a:pt x="11235" y="21542"/>
                  </a:lnTo>
                  <a:cubicBezTo>
                    <a:pt x="17106" y="21553"/>
                    <a:pt x="20108" y="21569"/>
                    <a:pt x="21600" y="21600"/>
                  </a:cubicBezTo>
                  <a:lnTo>
                    <a:pt x="21600" y="6109"/>
                  </a:lnTo>
                  <a:lnTo>
                    <a:pt x="21589" y="32"/>
                  </a:lnTo>
                  <a:lnTo>
                    <a:pt x="10676" y="10"/>
                  </a:lnTo>
                  <a:lnTo>
                    <a:pt x="5220" y="0"/>
                  </a:lnTo>
                  <a:lnTo>
                    <a:pt x="0" y="0"/>
                  </a:lnTo>
                  <a:close/>
                </a:path>
              </a:pathLst>
            </a:custGeom>
            <a:ln w="12700" cap="flat">
              <a:noFill/>
              <a:miter lim="400000"/>
            </a:ln>
            <a:effectLst/>
          </p:spPr>
        </p:pic>
        <p:pic>
          <p:nvPicPr>
            <p:cNvPr id="823" name="Perception longueur d'onde.png" descr="Perception longueur d'onde.png"/>
            <p:cNvPicPr>
              <a:picLocks noChangeAspect="0"/>
            </p:cNvPicPr>
            <p:nvPr/>
          </p:nvPicPr>
          <p:blipFill>
            <a:blip r:embed="rId2">
              <a:extLst/>
            </a:blip>
            <a:srcRect l="3811" t="13005" r="9265" b="19864"/>
            <a:stretch>
              <a:fillRect/>
            </a:stretch>
          </p:blipFill>
          <p:spPr>
            <a:xfrm>
              <a:off x="325622" y="283352"/>
              <a:ext cx="3067448" cy="2091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7793"/>
                  </a:lnTo>
                  <a:lnTo>
                    <a:pt x="21589" y="41"/>
                  </a:lnTo>
                  <a:lnTo>
                    <a:pt x="10676" y="12"/>
                  </a:lnTo>
                  <a:lnTo>
                    <a:pt x="5220" y="0"/>
                  </a:lnTo>
                  <a:lnTo>
                    <a:pt x="0" y="0"/>
                  </a:lnTo>
                  <a:close/>
                </a:path>
              </a:pathLst>
            </a:custGeom>
            <a:ln w="12700" cap="flat">
              <a:noFill/>
              <a:miter lim="400000"/>
            </a:ln>
            <a:effectLst/>
          </p:spPr>
        </p:pic>
        <p:sp>
          <p:nvSpPr>
            <p:cNvPr id="824" name="Ligne"/>
            <p:cNvSpPr/>
            <p:nvPr/>
          </p:nvSpPr>
          <p:spPr>
            <a:xfrm flipV="1">
              <a:off x="305299" y="-1"/>
              <a:ext cx="1" cy="2963037"/>
            </a:xfrm>
            <a:prstGeom prst="line">
              <a:avLst/>
            </a:prstGeom>
            <a:noFill/>
            <a:ln w="25400" cap="flat">
              <a:solidFill>
                <a:schemeClr val="accent2">
                  <a:lumOff val="16690"/>
                </a:schemeClr>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825" name="Ligne"/>
            <p:cNvSpPr/>
            <p:nvPr/>
          </p:nvSpPr>
          <p:spPr>
            <a:xfrm>
              <a:off x="301910" y="2950726"/>
              <a:ext cx="3241297" cy="1"/>
            </a:xfrm>
            <a:prstGeom prst="line">
              <a:avLst/>
            </a:prstGeom>
            <a:noFill/>
            <a:ln w="25400" cap="flat">
              <a:solidFill>
                <a:schemeClr val="accent2">
                  <a:lumOff val="16690"/>
                </a:schemeClr>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826" name="longueur d'onde"/>
            <p:cNvSpPr txBox="1"/>
            <p:nvPr/>
          </p:nvSpPr>
          <p:spPr>
            <a:xfrm>
              <a:off x="2191384" y="2939390"/>
              <a:ext cx="1443037" cy="295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384047">
                <a:spcBef>
                  <a:spcPts val="1000"/>
                </a:spcBef>
                <a:buClrTx/>
                <a:buSzTx/>
                <a:buNone/>
                <a:defRPr sz="1232">
                  <a:solidFill>
                    <a:schemeClr val="accent2">
                      <a:lumOff val="15098"/>
                    </a:schemeClr>
                  </a:solidFill>
                  <a:latin typeface="+mj-lt"/>
                  <a:ea typeface="+mj-ea"/>
                  <a:cs typeface="+mj-cs"/>
                  <a:sym typeface="Helvetica"/>
                </a:defRPr>
              </a:lvl1pPr>
            </a:lstStyle>
            <a:p>
              <a:pPr/>
              <a:r>
                <a:t>longueur d'onde</a:t>
              </a:r>
            </a:p>
          </p:txBody>
        </p:sp>
        <p:sp>
          <p:nvSpPr>
            <p:cNvPr id="827" name="Niveau de lumière"/>
            <p:cNvSpPr txBox="1"/>
            <p:nvPr/>
          </p:nvSpPr>
          <p:spPr>
            <a:xfrm rot="16200000">
              <a:off x="-573753" y="653706"/>
              <a:ext cx="1443038" cy="295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384047">
                <a:spcBef>
                  <a:spcPts val="1000"/>
                </a:spcBef>
                <a:buClrTx/>
                <a:buSzTx/>
                <a:buNone/>
                <a:defRPr sz="1232">
                  <a:solidFill>
                    <a:schemeClr val="accent2">
                      <a:lumOff val="15098"/>
                    </a:schemeClr>
                  </a:solidFill>
                  <a:latin typeface="+mj-lt"/>
                  <a:ea typeface="+mj-ea"/>
                  <a:cs typeface="+mj-cs"/>
                  <a:sym typeface="Helvetica"/>
                </a:defRPr>
              </a:lvl1pPr>
            </a:lstStyle>
            <a:p>
              <a:pPr/>
              <a:r>
                <a:t>Niveau de lumière</a:t>
              </a:r>
            </a:p>
          </p:txBody>
        </p:sp>
      </p:grpSp>
      <p:sp>
        <p:nvSpPr>
          <p:cNvPr id="82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400"/>
                                  </p:stCondLst>
                                  <p:iterate type="el" backwards="0">
                                    <p:tmAbs val="0"/>
                                  </p:iterate>
                                  <p:childTnLst>
                                    <p:set>
                                      <p:cBhvr>
                                        <p:cTn id="6" fill="hold"/>
                                        <p:tgtEl>
                                          <p:spTgt spid="828"/>
                                        </p:tgtEl>
                                        <p:attrNameLst>
                                          <p:attrName>style.visibility</p:attrName>
                                        </p:attrNameLst>
                                      </p:cBhvr>
                                      <p:to>
                                        <p:strVal val="visible"/>
                                      </p:to>
                                    </p:set>
                                    <p:animEffect filter="fade" transition="in">
                                      <p:cBhvr>
                                        <p:cTn id="7" dur="1000"/>
                                        <p:tgtEl>
                                          <p:spTgt spid="828"/>
                                        </p:tgtEl>
                                      </p:cBhvr>
                                    </p:animEffect>
                                  </p:childTnLst>
                                </p:cTn>
                              </p:par>
                            </p:childTnLst>
                          </p:cTn>
                        </p:par>
                        <p:par>
                          <p:cTn id="8" fill="hold">
                            <p:stCondLst>
                              <p:cond delay="1400"/>
                            </p:stCondLst>
                            <p:childTnLst>
                              <p:par>
                                <p:cTn id="9" presetClass="entr" nodeType="afterEffect" presetID="10" grpId="2" fill="hold">
                                  <p:stCondLst>
                                    <p:cond delay="300"/>
                                  </p:stCondLst>
                                  <p:iterate type="el" backwards="0">
                                    <p:tmAbs val="0"/>
                                  </p:iterate>
                                  <p:childTnLst>
                                    <p:set>
                                      <p:cBhvr>
                                        <p:cTn id="10" fill="hold"/>
                                        <p:tgtEl>
                                          <p:spTgt spid="819">
                                            <p:bg/>
                                          </p:spTgt>
                                        </p:tgtEl>
                                        <p:attrNameLst>
                                          <p:attrName>style.visibility</p:attrName>
                                        </p:attrNameLst>
                                      </p:cBhvr>
                                      <p:to>
                                        <p:strVal val="visible"/>
                                      </p:to>
                                    </p:set>
                                    <p:animEffect filter="fade" transition="in">
                                      <p:cBhvr>
                                        <p:cTn id="11" dur="1000"/>
                                        <p:tgtEl>
                                          <p:spTgt spid="819">
                                            <p:bg/>
                                          </p:spTgt>
                                        </p:tgtEl>
                                      </p:cBhvr>
                                    </p:animEffect>
                                  </p:childTnLst>
                                </p:cTn>
                              </p:par>
                              <p:par>
                                <p:cTn id="12" presetClass="entr" nodeType="withEffect" presetSubtype="0" presetID="10" grpId="2" fill="hold">
                                  <p:stCondLst>
                                    <p:cond delay="300"/>
                                  </p:stCondLst>
                                  <p:iterate type="el" backwards="0">
                                    <p:tmAbs val="0"/>
                                  </p:iterate>
                                  <p:childTnLst>
                                    <p:set>
                                      <p:cBhvr>
                                        <p:cTn id="13" fill="hold"/>
                                        <p:tgtEl>
                                          <p:spTgt spid="819">
                                            <p:txEl>
                                              <p:pRg st="0" end="0"/>
                                            </p:txEl>
                                          </p:spTgt>
                                        </p:tgtEl>
                                        <p:attrNameLst>
                                          <p:attrName>style.visibility</p:attrName>
                                        </p:attrNameLst>
                                      </p:cBhvr>
                                      <p:to>
                                        <p:strVal val="visible"/>
                                      </p:to>
                                    </p:set>
                                    <p:animEffect filter="fade" transition="in">
                                      <p:cBhvr>
                                        <p:cTn id="14" dur="1000"/>
                                        <p:tgtEl>
                                          <p:spTgt spid="8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2" fill="hold">
                                  <p:stCondLst>
                                    <p:cond delay="0"/>
                                  </p:stCondLst>
                                  <p:iterate type="el" backwards="0">
                                    <p:tmAbs val="0"/>
                                  </p:iterate>
                                  <p:childTnLst>
                                    <p:set>
                                      <p:cBhvr>
                                        <p:cTn id="18" fill="hold"/>
                                        <p:tgtEl>
                                          <p:spTgt spid="819">
                                            <p:txEl>
                                              <p:pRg st="1" end="1"/>
                                            </p:txEl>
                                          </p:spTgt>
                                        </p:tgtEl>
                                        <p:attrNameLst>
                                          <p:attrName>style.visibility</p:attrName>
                                        </p:attrNameLst>
                                      </p:cBhvr>
                                      <p:to>
                                        <p:strVal val="visible"/>
                                      </p:to>
                                    </p:set>
                                    <p:animEffect filter="fade" transition="in">
                                      <p:cBhvr>
                                        <p:cTn id="19" dur="1000"/>
                                        <p:tgtEl>
                                          <p:spTgt spid="8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2" fill="hold">
                                  <p:stCondLst>
                                    <p:cond delay="0"/>
                                  </p:stCondLst>
                                  <p:iterate type="el" backwards="0">
                                    <p:tmAbs val="0"/>
                                  </p:iterate>
                                  <p:childTnLst>
                                    <p:set>
                                      <p:cBhvr>
                                        <p:cTn id="23" fill="hold"/>
                                        <p:tgtEl>
                                          <p:spTgt spid="819">
                                            <p:txEl>
                                              <p:pRg st="2" end="2"/>
                                            </p:txEl>
                                          </p:spTgt>
                                        </p:tgtEl>
                                        <p:attrNameLst>
                                          <p:attrName>style.visibility</p:attrName>
                                        </p:attrNameLst>
                                      </p:cBhvr>
                                      <p:to>
                                        <p:strVal val="visible"/>
                                      </p:to>
                                    </p:set>
                                    <p:animEffect filter="fade" transition="in">
                                      <p:cBhvr>
                                        <p:cTn id="24" dur="1000"/>
                                        <p:tgtEl>
                                          <p:spTgt spid="819">
                                            <p:txEl>
                                              <p:pRg st="2" end="2"/>
                                            </p:txEl>
                                          </p:spTgt>
                                        </p:tgtEl>
                                      </p:cBhvr>
                                    </p:animEffect>
                                  </p:childTnLst>
                                </p:cTn>
                              </p:par>
                            </p:childTnLst>
                          </p:cTn>
                        </p:par>
                        <p:par>
                          <p:cTn id="25" fill="hold">
                            <p:stCondLst>
                              <p:cond delay="1000"/>
                            </p:stCondLst>
                            <p:childTnLst>
                              <p:par>
                                <p:cTn id="26" presetClass="entr" nodeType="afterEffect" presetID="10" grpId="3" fill="hold">
                                  <p:stCondLst>
                                    <p:cond delay="300"/>
                                  </p:stCondLst>
                                  <p:iterate type="el" backwards="0">
                                    <p:tmAbs val="0"/>
                                  </p:iterate>
                                  <p:childTnLst>
                                    <p:set>
                                      <p:cBhvr>
                                        <p:cTn id="27" fill="hold"/>
                                        <p:tgtEl>
                                          <p:spTgt spid="820"/>
                                        </p:tgtEl>
                                        <p:attrNameLst>
                                          <p:attrName>style.visibility</p:attrName>
                                        </p:attrNameLst>
                                      </p:cBhvr>
                                      <p:to>
                                        <p:strVal val="visible"/>
                                      </p:to>
                                    </p:set>
                                    <p:animEffect filter="fade" transition="in">
                                      <p:cBhvr>
                                        <p:cTn id="28" dur="1000"/>
                                        <p:tgtEl>
                                          <p:spTgt spid="820"/>
                                        </p:tgtEl>
                                      </p:cBhvr>
                                    </p:animEffect>
                                  </p:childTnLst>
                                </p:cTn>
                              </p:par>
                            </p:childTnLst>
                          </p:cTn>
                        </p:par>
                        <p:par>
                          <p:cTn id="29" fill="hold">
                            <p:stCondLst>
                              <p:cond delay="2300"/>
                            </p:stCondLst>
                            <p:childTnLst>
                              <p:par>
                                <p:cTn id="30" presetClass="entr" nodeType="afterEffect" presetID="10" grpId="2" fill="hold">
                                  <p:stCondLst>
                                    <p:cond delay="0"/>
                                  </p:stCondLst>
                                  <p:iterate type="el" backwards="0">
                                    <p:tmAbs val="0"/>
                                  </p:iterate>
                                  <p:childTnLst>
                                    <p:set>
                                      <p:cBhvr>
                                        <p:cTn id="31" fill="hold"/>
                                        <p:tgtEl>
                                          <p:spTgt spid="819">
                                            <p:txEl>
                                              <p:pRg st="3" end="3"/>
                                            </p:txEl>
                                          </p:spTgt>
                                        </p:tgtEl>
                                        <p:attrNameLst>
                                          <p:attrName>style.visibility</p:attrName>
                                        </p:attrNameLst>
                                      </p:cBhvr>
                                      <p:to>
                                        <p:strVal val="visible"/>
                                      </p:to>
                                    </p:set>
                                    <p:animEffect filter="fade" transition="in">
                                      <p:cBhvr>
                                        <p:cTn id="32" dur="1000"/>
                                        <p:tgtEl>
                                          <p:spTgt spid="819">
                                            <p:txEl>
                                              <p:pRg st="3" end="3"/>
                                            </p:txEl>
                                          </p:spTgt>
                                        </p:tgtEl>
                                      </p:cBhvr>
                                    </p:animEffect>
                                  </p:childTnLst>
                                </p:cTn>
                              </p:par>
                            </p:childTnLst>
                          </p:cTn>
                        </p:par>
                        <p:par>
                          <p:cTn id="33" fill="hold">
                            <p:stCondLst>
                              <p:cond delay="3300"/>
                            </p:stCondLst>
                            <p:childTnLst>
                              <p:par>
                                <p:cTn id="34" presetClass="entr" nodeType="afterEffect" presetID="10" grpId="2" fill="hold">
                                  <p:stCondLst>
                                    <p:cond delay="0"/>
                                  </p:stCondLst>
                                  <p:iterate type="el" backwards="0">
                                    <p:tmAbs val="0"/>
                                  </p:iterate>
                                  <p:childTnLst>
                                    <p:set>
                                      <p:cBhvr>
                                        <p:cTn id="35" fill="hold"/>
                                        <p:tgtEl>
                                          <p:spTgt spid="819">
                                            <p:txEl>
                                              <p:pRg st="4" end="4"/>
                                            </p:txEl>
                                          </p:spTgt>
                                        </p:tgtEl>
                                        <p:attrNameLst>
                                          <p:attrName>style.visibility</p:attrName>
                                        </p:attrNameLst>
                                      </p:cBhvr>
                                      <p:to>
                                        <p:strVal val="visible"/>
                                      </p:to>
                                    </p:set>
                                    <p:animEffect filter="fade" transition="in">
                                      <p:cBhvr>
                                        <p:cTn id="36" dur="1000"/>
                                        <p:tgtEl>
                                          <p:spTgt spid="819">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ID="10" grpId="2" fill="hold">
                                  <p:stCondLst>
                                    <p:cond delay="0"/>
                                  </p:stCondLst>
                                  <p:iterate type="el" backwards="0">
                                    <p:tmAbs val="0"/>
                                  </p:iterate>
                                  <p:childTnLst>
                                    <p:set>
                                      <p:cBhvr>
                                        <p:cTn id="40" fill="hold"/>
                                        <p:tgtEl>
                                          <p:spTgt spid="819">
                                            <p:txEl>
                                              <p:pRg st="5" end="5"/>
                                            </p:txEl>
                                          </p:spTgt>
                                        </p:tgtEl>
                                        <p:attrNameLst>
                                          <p:attrName>style.visibility</p:attrName>
                                        </p:attrNameLst>
                                      </p:cBhvr>
                                      <p:to>
                                        <p:strVal val="visible"/>
                                      </p:to>
                                    </p:set>
                                    <p:animEffect filter="fade" transition="in">
                                      <p:cBhvr>
                                        <p:cTn id="41" dur="1000"/>
                                        <p:tgtEl>
                                          <p:spTgt spid="819">
                                            <p:txEl>
                                              <p:pRg st="5" end="5"/>
                                            </p:txEl>
                                          </p:spTgt>
                                        </p:tgtEl>
                                      </p:cBhvr>
                                    </p:animEffect>
                                  </p:childTnLst>
                                </p:cTn>
                              </p:par>
                            </p:childTnLst>
                          </p:cTn>
                        </p:par>
                        <p:par>
                          <p:cTn id="42" fill="hold">
                            <p:stCondLst>
                              <p:cond delay="1000"/>
                            </p:stCondLst>
                            <p:childTnLst>
                              <p:par>
                                <p:cTn id="43" presetClass="entr" nodeType="afterEffect" presetID="10" grpId="2" fill="hold">
                                  <p:stCondLst>
                                    <p:cond delay="300"/>
                                  </p:stCondLst>
                                  <p:iterate type="el" backwards="0">
                                    <p:tmAbs val="0"/>
                                  </p:iterate>
                                  <p:childTnLst>
                                    <p:set>
                                      <p:cBhvr>
                                        <p:cTn id="44" fill="hold"/>
                                        <p:tgtEl>
                                          <p:spTgt spid="819">
                                            <p:txEl>
                                              <p:pRg st="6" end="6"/>
                                            </p:txEl>
                                          </p:spTgt>
                                        </p:tgtEl>
                                        <p:attrNameLst>
                                          <p:attrName>style.visibility</p:attrName>
                                        </p:attrNameLst>
                                      </p:cBhvr>
                                      <p:to>
                                        <p:strVal val="visible"/>
                                      </p:to>
                                    </p:set>
                                    <p:animEffect filter="fade" transition="in">
                                      <p:cBhvr>
                                        <p:cTn id="45" dur="1000"/>
                                        <p:tgtEl>
                                          <p:spTgt spid="819">
                                            <p:txEl>
                                              <p:pRg st="6" end="6"/>
                                            </p:txEl>
                                          </p:spTgt>
                                        </p:tgtEl>
                                      </p:cBhvr>
                                    </p:animEffect>
                                  </p:childTnLst>
                                </p:cTn>
                              </p:par>
                            </p:childTnLst>
                          </p:cTn>
                        </p:par>
                        <p:par>
                          <p:cTn id="46" fill="hold">
                            <p:stCondLst>
                              <p:cond delay="2300"/>
                            </p:stCondLst>
                            <p:childTnLst>
                              <p:par>
                                <p:cTn id="47" presetClass="entr" nodeType="afterEffect" presetSubtype="0" presetID="1" grpId="4" fill="hold">
                                  <p:stCondLst>
                                    <p:cond delay="0"/>
                                  </p:stCondLst>
                                  <p:iterate type="el" backwards="0">
                                    <p:tmAbs val="0"/>
                                  </p:iterate>
                                  <p:childTnLst>
                                    <p:set>
                                      <p:cBhvr>
                                        <p:cTn id="48" fill="hold"/>
                                        <p:tgtEl>
                                          <p:spTgt spid="8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819" grpId="2"/>
      <p:bldP build="whole" bldLvl="1" animBg="1" rev="0" advAuto="0" spid="828" grpId="1"/>
      <p:bldP build="whole" bldLvl="1" animBg="1" rev="0" advAuto="0" spid="829" grpId="4"/>
      <p:bldP build="whole" bldLvl="1" animBg="1" rev="0" advAuto="0" spid="820" grpId="3"/>
    </p:bld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Aberrations visuelles"/>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Aberrations visuelles</a:t>
            </a:r>
          </a:p>
        </p:txBody>
      </p:sp>
      <p:sp>
        <p:nvSpPr>
          <p:cNvPr id="832" name="Faux horizon…"/>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Faux horizon</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Illusion autocinétique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La myopie nocturne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Les illusions à l'approche et à l'atterrissage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L'illusion de Kraft</a:t>
            </a:r>
          </a:p>
        </p:txBody>
      </p:sp>
      <p:sp>
        <p:nvSpPr>
          <p:cNvPr id="83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832">
                                            <p:bg/>
                                          </p:spTgt>
                                        </p:tgtEl>
                                        <p:attrNameLst>
                                          <p:attrName>style.visibility</p:attrName>
                                        </p:attrNameLst>
                                      </p:cBhvr>
                                      <p:to>
                                        <p:strVal val="visible"/>
                                      </p:to>
                                    </p:set>
                                    <p:animEffect filter="blinds(horizontal)" transition="in">
                                      <p:cBhvr>
                                        <p:cTn id="7" dur="500"/>
                                        <p:tgtEl>
                                          <p:spTgt spid="832">
                                            <p:bg/>
                                          </p:spTgt>
                                        </p:tgtEl>
                                      </p:cBhvr>
                                    </p:animEffect>
                                  </p:childTnLst>
                                </p:cTn>
                              </p:par>
                              <p:par>
                                <p:cTn id="8" presetClass="entr" nodeType="withEffect" presetSubtype="10" presetID="3" grpId="1" fill="hold">
                                  <p:stCondLst>
                                    <p:cond delay="500"/>
                                  </p:stCondLst>
                                  <p:iterate type="el" backwards="0">
                                    <p:tmAbs val="0"/>
                                  </p:iterate>
                                  <p:childTnLst>
                                    <p:set>
                                      <p:cBhvr>
                                        <p:cTn id="9" fill="hold"/>
                                        <p:tgtEl>
                                          <p:spTgt spid="832">
                                            <p:txEl>
                                              <p:pRg st="0" end="0"/>
                                            </p:txEl>
                                          </p:spTgt>
                                        </p:tgtEl>
                                        <p:attrNameLst>
                                          <p:attrName>style.visibility</p:attrName>
                                        </p:attrNameLst>
                                      </p:cBhvr>
                                      <p:to>
                                        <p:strVal val="visible"/>
                                      </p:to>
                                    </p:set>
                                    <p:animEffect filter="blinds(horizontal)" transition="in">
                                      <p:cBhvr>
                                        <p:cTn id="10" dur="500"/>
                                        <p:tgtEl>
                                          <p:spTgt spid="832">
                                            <p:txEl>
                                              <p:pRg st="0" end="0"/>
                                            </p:txEl>
                                          </p:spTgt>
                                        </p:tgtEl>
                                      </p:cBhvr>
                                    </p:animEffect>
                                  </p:childTnLst>
                                </p:cTn>
                              </p:par>
                            </p:childTnLst>
                          </p:cTn>
                        </p:par>
                        <p:par>
                          <p:cTn id="11" fill="hold">
                            <p:stCondLst>
                              <p:cond delay="1000"/>
                            </p:stCondLst>
                            <p:childTnLst>
                              <p:par>
                                <p:cTn id="12" presetClass="entr" nodeType="afterEffect" presetSubtype="10" presetID="3" grpId="1" fill="hold">
                                  <p:stCondLst>
                                    <p:cond delay="500"/>
                                  </p:stCondLst>
                                  <p:iterate type="el" backwards="0">
                                    <p:tmAbs val="0"/>
                                  </p:iterate>
                                  <p:childTnLst>
                                    <p:set>
                                      <p:cBhvr>
                                        <p:cTn id="13" fill="hold"/>
                                        <p:tgtEl>
                                          <p:spTgt spid="832">
                                            <p:txEl>
                                              <p:pRg st="1" end="1"/>
                                            </p:txEl>
                                          </p:spTgt>
                                        </p:tgtEl>
                                        <p:attrNameLst>
                                          <p:attrName>style.visibility</p:attrName>
                                        </p:attrNameLst>
                                      </p:cBhvr>
                                      <p:to>
                                        <p:strVal val="visible"/>
                                      </p:to>
                                    </p:set>
                                    <p:animEffect filter="blinds(horizontal)" transition="in">
                                      <p:cBhvr>
                                        <p:cTn id="14" dur="500"/>
                                        <p:tgtEl>
                                          <p:spTgt spid="832">
                                            <p:txEl>
                                              <p:pRg st="1" end="1"/>
                                            </p:txEl>
                                          </p:spTgt>
                                        </p:tgtEl>
                                      </p:cBhvr>
                                    </p:animEffect>
                                  </p:childTnLst>
                                </p:cTn>
                              </p:par>
                            </p:childTnLst>
                          </p:cTn>
                        </p:par>
                        <p:par>
                          <p:cTn id="15" fill="hold">
                            <p:stCondLst>
                              <p:cond delay="2000"/>
                            </p:stCondLst>
                            <p:childTnLst>
                              <p:par>
                                <p:cTn id="16" presetClass="entr" nodeType="afterEffect" presetSubtype="10" presetID="3" grpId="1" fill="hold">
                                  <p:stCondLst>
                                    <p:cond delay="500"/>
                                  </p:stCondLst>
                                  <p:iterate type="el" backwards="0">
                                    <p:tmAbs val="0"/>
                                  </p:iterate>
                                  <p:childTnLst>
                                    <p:set>
                                      <p:cBhvr>
                                        <p:cTn id="17" fill="hold"/>
                                        <p:tgtEl>
                                          <p:spTgt spid="832">
                                            <p:txEl>
                                              <p:pRg st="2" end="2"/>
                                            </p:txEl>
                                          </p:spTgt>
                                        </p:tgtEl>
                                        <p:attrNameLst>
                                          <p:attrName>style.visibility</p:attrName>
                                        </p:attrNameLst>
                                      </p:cBhvr>
                                      <p:to>
                                        <p:strVal val="visible"/>
                                      </p:to>
                                    </p:set>
                                    <p:animEffect filter="blinds(horizontal)" transition="in">
                                      <p:cBhvr>
                                        <p:cTn id="18" dur="500"/>
                                        <p:tgtEl>
                                          <p:spTgt spid="832">
                                            <p:txEl>
                                              <p:pRg st="2" end="2"/>
                                            </p:txEl>
                                          </p:spTgt>
                                        </p:tgtEl>
                                      </p:cBhvr>
                                    </p:animEffect>
                                  </p:childTnLst>
                                </p:cTn>
                              </p:par>
                            </p:childTnLst>
                          </p:cTn>
                        </p:par>
                        <p:par>
                          <p:cTn id="19" fill="hold">
                            <p:stCondLst>
                              <p:cond delay="3000"/>
                            </p:stCondLst>
                            <p:childTnLst>
                              <p:par>
                                <p:cTn id="20" presetClass="entr" nodeType="afterEffect" presetSubtype="10" presetID="3" grpId="1" fill="hold">
                                  <p:stCondLst>
                                    <p:cond delay="500"/>
                                  </p:stCondLst>
                                  <p:iterate type="el" backwards="0">
                                    <p:tmAbs val="0"/>
                                  </p:iterate>
                                  <p:childTnLst>
                                    <p:set>
                                      <p:cBhvr>
                                        <p:cTn id="21" fill="hold"/>
                                        <p:tgtEl>
                                          <p:spTgt spid="832">
                                            <p:txEl>
                                              <p:pRg st="3" end="3"/>
                                            </p:txEl>
                                          </p:spTgt>
                                        </p:tgtEl>
                                        <p:attrNameLst>
                                          <p:attrName>style.visibility</p:attrName>
                                        </p:attrNameLst>
                                      </p:cBhvr>
                                      <p:to>
                                        <p:strVal val="visible"/>
                                      </p:to>
                                    </p:set>
                                    <p:animEffect filter="blinds(horizontal)" transition="in">
                                      <p:cBhvr>
                                        <p:cTn id="22" dur="500"/>
                                        <p:tgtEl>
                                          <p:spTgt spid="832">
                                            <p:txEl>
                                              <p:pRg st="3" end="3"/>
                                            </p:txEl>
                                          </p:spTgt>
                                        </p:tgtEl>
                                      </p:cBhvr>
                                    </p:animEffect>
                                  </p:childTnLst>
                                </p:cTn>
                              </p:par>
                            </p:childTnLst>
                          </p:cTn>
                        </p:par>
                        <p:par>
                          <p:cTn id="23" fill="hold">
                            <p:stCondLst>
                              <p:cond delay="4000"/>
                            </p:stCondLst>
                            <p:childTnLst>
                              <p:par>
                                <p:cTn id="24" presetClass="entr" nodeType="afterEffect" presetSubtype="10" presetID="3" grpId="1" fill="hold">
                                  <p:stCondLst>
                                    <p:cond delay="500"/>
                                  </p:stCondLst>
                                  <p:iterate type="el" backwards="0">
                                    <p:tmAbs val="0"/>
                                  </p:iterate>
                                  <p:childTnLst>
                                    <p:set>
                                      <p:cBhvr>
                                        <p:cTn id="25" fill="hold"/>
                                        <p:tgtEl>
                                          <p:spTgt spid="832">
                                            <p:txEl>
                                              <p:pRg st="4" end="4"/>
                                            </p:txEl>
                                          </p:spTgt>
                                        </p:tgtEl>
                                        <p:attrNameLst>
                                          <p:attrName>style.visibility</p:attrName>
                                        </p:attrNameLst>
                                      </p:cBhvr>
                                      <p:to>
                                        <p:strVal val="visible"/>
                                      </p:to>
                                    </p:set>
                                    <p:animEffect filter="blinds(horizontal)" transition="in">
                                      <p:cBhvr>
                                        <p:cTn id="26" dur="500"/>
                                        <p:tgtEl>
                                          <p:spTgt spid="832">
                                            <p:txEl>
                                              <p:pRg st="4" end="4"/>
                                            </p:txEl>
                                          </p:spTgt>
                                        </p:tgtEl>
                                      </p:cBhvr>
                                    </p:animEffect>
                                  </p:childTnLst>
                                </p:cTn>
                              </p:par>
                            </p:childTnLst>
                          </p:cTn>
                        </p:par>
                        <p:par>
                          <p:cTn id="27" fill="hold">
                            <p:stCondLst>
                              <p:cond delay="5000"/>
                            </p:stCondLst>
                            <p:childTnLst>
                              <p:par>
                                <p:cTn id="28" presetClass="entr" nodeType="afterEffect" presetSubtype="0" presetID="1" grpId="2" fill="hold">
                                  <p:stCondLst>
                                    <p:cond delay="0"/>
                                  </p:stCondLst>
                                  <p:iterate type="el" backwards="0">
                                    <p:tmAbs val="0"/>
                                  </p:iterate>
                                  <p:childTnLst>
                                    <p:set>
                                      <p:cBhvr>
                                        <p:cTn id="29" fill="hold"/>
                                        <p:tgtEl>
                                          <p:spTgt spid="8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3" grpId="2"/>
      <p:bldP build="p" bldLvl="1" animBg="1" rev="0" advAuto="0" spid="83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La qualification VFR de nuit"/>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qualification VFR de nuit</a:t>
            </a:r>
          </a:p>
        </p:txBody>
      </p:sp>
      <p:sp>
        <p:nvSpPr>
          <p:cNvPr id="97" name="But de la qualification vol de nuit…"/>
          <p:cNvSpPr txBox="1"/>
          <p:nvPr>
            <p:ph type="body" idx="4294967295"/>
          </p:nvPr>
        </p:nvSpPr>
        <p:spPr>
          <a:xfrm>
            <a:off x="457200" y="1600200"/>
            <a:ext cx="7467600" cy="4525963"/>
          </a:xfrm>
          <a:prstGeom prst="rect">
            <a:avLst/>
          </a:prstGeom>
        </p:spPr>
        <p:txBody>
          <a:bodyPr>
            <a:normAutofit fontScale="100000" lnSpcReduction="0"/>
          </a:bodyPr>
          <a:lstStyle/>
          <a:p>
            <a:pPr>
              <a:buChar char="⦿"/>
              <a:defRPr>
                <a:latin typeface="Franklin Gothic Book"/>
                <a:ea typeface="Franklin Gothic Book"/>
                <a:cs typeface="Franklin Gothic Book"/>
                <a:sym typeface="Franklin Gothic Book"/>
              </a:defRPr>
            </a:pPr>
          </a:p>
          <a:p>
            <a:pPr>
              <a:buChar char="⦿"/>
              <a:defRPr>
                <a:latin typeface="Franklin Gothic Book"/>
                <a:ea typeface="Franklin Gothic Book"/>
                <a:cs typeface="Franklin Gothic Book"/>
                <a:sym typeface="Franklin Gothic Book"/>
              </a:defRPr>
            </a:pPr>
            <a:r>
              <a:t>But de la qualification vol de nuit</a:t>
            </a:r>
          </a:p>
          <a:p>
            <a:pPr>
              <a:buChar char="⦿"/>
              <a:defRPr>
                <a:latin typeface="Franklin Gothic Book"/>
                <a:ea typeface="Franklin Gothic Book"/>
                <a:cs typeface="Franklin Gothic Book"/>
                <a:sym typeface="Franklin Gothic Book"/>
              </a:defRPr>
            </a:pPr>
            <a:r>
              <a:t>Retombées indirectes de la Q.V.N.</a:t>
            </a:r>
          </a:p>
        </p:txBody>
      </p:sp>
      <p:pic>
        <p:nvPicPr>
          <p:cNvPr id="98" name="NA01358_" descr="NA01358_"/>
          <p:cNvPicPr>
            <a:picLocks noChangeAspect="1"/>
          </p:cNvPicPr>
          <p:nvPr/>
        </p:nvPicPr>
        <p:blipFill>
          <a:blip r:embed="rId2">
            <a:extLst/>
          </a:blip>
          <a:stretch>
            <a:fillRect/>
          </a:stretch>
        </p:blipFill>
        <p:spPr>
          <a:xfrm>
            <a:off x="3581400" y="3733800"/>
            <a:ext cx="3597275" cy="2289175"/>
          </a:xfrm>
          <a:prstGeom prst="rect">
            <a:avLst/>
          </a:prstGeom>
          <a:ln w="12700">
            <a:miter lim="400000"/>
          </a:ln>
        </p:spPr>
      </p:pic>
      <p:sp>
        <p:nvSpPr>
          <p:cNvPr id="99"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500"/>
                                  </p:stCondLst>
                                  <p:iterate type="el" backwards="0">
                                    <p:tmAbs val="0"/>
                                  </p:iterate>
                                  <p:childTnLst>
                                    <p:set>
                                      <p:cBhvr>
                                        <p:cTn id="6" fill="hold"/>
                                        <p:tgtEl>
                                          <p:spTgt spid="96"/>
                                        </p:tgtEl>
                                        <p:attrNameLst>
                                          <p:attrName>style.visibility</p:attrName>
                                        </p:attrNameLst>
                                      </p:cBhvr>
                                      <p:to>
                                        <p:strVal val="visible"/>
                                      </p:to>
                                    </p:set>
                                    <p:anim calcmode="lin" valueType="num">
                                      <p:cBhvr>
                                        <p:cTn id="7" dur="500" fill="hold"/>
                                        <p:tgtEl>
                                          <p:spTgt spid="96"/>
                                        </p:tgtEl>
                                        <p:attrNameLst>
                                          <p:attrName>ppt_x</p:attrName>
                                        </p:attrNameLst>
                                      </p:cBhvr>
                                      <p:tavLst>
                                        <p:tav tm="0">
                                          <p:val>
                                            <p:strVal val="#ppt_x"/>
                                          </p:val>
                                        </p:tav>
                                        <p:tav tm="100000">
                                          <p:val>
                                            <p:strVal val="#ppt_x"/>
                                          </p:val>
                                        </p:tav>
                                      </p:tavLst>
                                    </p:anim>
                                    <p:anim calcmode="lin" valueType="num">
                                      <p:cBhvr>
                                        <p:cTn id="8" dur="500" fill="hold"/>
                                        <p:tgtEl>
                                          <p:spTgt spid="9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97">
                                            <p:bg/>
                                          </p:spTgt>
                                        </p:tgtEl>
                                        <p:attrNameLst>
                                          <p:attrName>style.visibility</p:attrName>
                                        </p:attrNameLst>
                                      </p:cBhvr>
                                      <p:to>
                                        <p:strVal val="visible"/>
                                      </p:to>
                                    </p:set>
                                    <p:anim calcmode="lin" valueType="num">
                                      <p:cBhvr>
                                        <p:cTn id="12" dur="500" fill="hold"/>
                                        <p:tgtEl>
                                          <p:spTgt spid="97">
                                            <p:bg/>
                                          </p:spTgt>
                                        </p:tgtEl>
                                        <p:attrNameLst>
                                          <p:attrName>ppt_x</p:attrName>
                                        </p:attrNameLst>
                                      </p:cBhvr>
                                      <p:tavLst>
                                        <p:tav tm="0">
                                          <p:val>
                                            <p:strVal val="#ppt_x"/>
                                          </p:val>
                                        </p:tav>
                                        <p:tav tm="100000">
                                          <p:val>
                                            <p:strVal val="#ppt_x"/>
                                          </p:val>
                                        </p:tav>
                                      </p:tavLst>
                                    </p:anim>
                                    <p:anim calcmode="lin" valueType="num">
                                      <p:cBhvr>
                                        <p:cTn id="13" dur="500" fill="hold"/>
                                        <p:tgtEl>
                                          <p:spTgt spid="97">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0"/>
                                  </p:stCondLst>
                                  <p:iterate type="el" backwards="0">
                                    <p:tmAbs val="0"/>
                                  </p:iterate>
                                  <p:childTnLst>
                                    <p:set>
                                      <p:cBhvr>
                                        <p:cTn id="15" fill="hold"/>
                                        <p:tgtEl>
                                          <p:spTgt spid="97">
                                            <p:txEl>
                                              <p:pRg st="0" end="0"/>
                                            </p:txEl>
                                          </p:spTgt>
                                        </p:tgtEl>
                                        <p:attrNameLst>
                                          <p:attrName>style.visibility</p:attrName>
                                        </p:attrNameLst>
                                      </p:cBhvr>
                                      <p:to>
                                        <p:strVal val="visible"/>
                                      </p:to>
                                    </p:set>
                                    <p:anim calcmode="lin" valueType="num">
                                      <p:cBhvr>
                                        <p:cTn id="16"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Class="entr" nodeType="afterEffect" presetSubtype="4" presetID="2" grpId="2" fill="hold">
                                  <p:stCondLst>
                                    <p:cond delay="0"/>
                                  </p:stCondLst>
                                  <p:iterate type="el" backwards="0">
                                    <p:tmAbs val="0"/>
                                  </p:iterate>
                                  <p:childTnLst>
                                    <p:set>
                                      <p:cBhvr>
                                        <p:cTn id="20" fill="hold"/>
                                        <p:tgtEl>
                                          <p:spTgt spid="97">
                                            <p:txEl>
                                              <p:pRg st="1" end="1"/>
                                            </p:txEl>
                                          </p:spTgt>
                                        </p:tgtEl>
                                        <p:attrNameLst>
                                          <p:attrName>style.visibility</p:attrName>
                                        </p:attrNameLst>
                                      </p:cBhvr>
                                      <p:to>
                                        <p:strVal val="visible"/>
                                      </p:to>
                                    </p:set>
                                    <p:anim calcmode="lin" valueType="num">
                                      <p:cBhvr>
                                        <p:cTn id="21" dur="500" fill="hold"/>
                                        <p:tgtEl>
                                          <p:spTgt spid="97">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97">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Class="entr" nodeType="afterEffect" presetSubtype="4" presetID="2" grpId="2" fill="hold">
                                  <p:stCondLst>
                                    <p:cond delay="0"/>
                                  </p:stCondLst>
                                  <p:iterate type="el" backwards="0">
                                    <p:tmAbs val="0"/>
                                  </p:iterate>
                                  <p:childTnLst>
                                    <p:set>
                                      <p:cBhvr>
                                        <p:cTn id="25" fill="hold"/>
                                        <p:tgtEl>
                                          <p:spTgt spid="97">
                                            <p:txEl>
                                              <p:pRg st="2" end="2"/>
                                            </p:txEl>
                                          </p:spTgt>
                                        </p:tgtEl>
                                        <p:attrNameLst>
                                          <p:attrName>style.visibility</p:attrName>
                                        </p:attrNameLst>
                                      </p:cBhvr>
                                      <p:to>
                                        <p:strVal val="visible"/>
                                      </p:to>
                                    </p:set>
                                    <p:anim calcmode="lin" valueType="num">
                                      <p:cBhvr>
                                        <p:cTn id="26" dur="500" fill="hold"/>
                                        <p:tgtEl>
                                          <p:spTgt spid="97">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97">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Class="entr" nodeType="afterEffect" presetSubtype="16" presetID="4" grpId="3" fill="hold">
                                  <p:stCondLst>
                                    <p:cond delay="500"/>
                                  </p:stCondLst>
                                  <p:iterate type="el" backwards="0">
                                    <p:tmAbs val="0"/>
                                  </p:iterate>
                                  <p:childTnLst>
                                    <p:set>
                                      <p:cBhvr>
                                        <p:cTn id="30" fill="hold"/>
                                        <p:tgtEl>
                                          <p:spTgt spid="98"/>
                                        </p:tgtEl>
                                        <p:attrNameLst>
                                          <p:attrName>style.visibility</p:attrName>
                                        </p:attrNameLst>
                                      </p:cBhvr>
                                      <p:to>
                                        <p:strVal val="visible"/>
                                      </p:to>
                                    </p:set>
                                    <p:animEffect filter="box(in)" transition="in">
                                      <p:cBhvr>
                                        <p:cTn id="31" dur="500"/>
                                        <p:tgtEl>
                                          <p:spTgt spid="98"/>
                                        </p:tgtEl>
                                      </p:cBhvr>
                                    </p:animEffect>
                                  </p:childTnLst>
                                </p:cTn>
                              </p:par>
                            </p:childTnLst>
                          </p:cTn>
                        </p:par>
                        <p:par>
                          <p:cTn id="32" fill="hold">
                            <p:stCondLst>
                              <p:cond delay="3500"/>
                            </p:stCondLst>
                            <p:childTnLst>
                              <p:par>
                                <p:cTn id="33" presetClass="entr" nodeType="afterEffect" presetSubtype="0" presetID="1" grpId="4" fill="hold">
                                  <p:stCondLst>
                                    <p:cond delay="0"/>
                                  </p:stCondLst>
                                  <p:iterate type="el" backwards="0">
                                    <p:tmAbs val="0"/>
                                  </p:iterate>
                                  <p:childTnLst>
                                    <p:set>
                                      <p:cBhvr>
                                        <p:cTn id="34" fill="hold"/>
                                        <p:tgtEl>
                                          <p:spTgt spid="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7" grpId="2"/>
      <p:bldP build="whole" bldLvl="1" animBg="1" rev="0" advAuto="0" spid="99" grpId="4"/>
      <p:bldP build="whole" bldLvl="1" animBg="1" rev="0" advAuto="0" spid="96" grpId="1"/>
      <p:bldP build="whole" bldLvl="1" animBg="1" rev="0" advAuto="0" spid="98" grpId="3"/>
    </p:bld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Faux horizon"/>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Faux horizon</a:t>
            </a:r>
          </a:p>
        </p:txBody>
      </p:sp>
      <p:sp>
        <p:nvSpPr>
          <p:cNvPr id="836" name="On confond facilement de nuit les lumières au sol avec les étoiles. Cette illusion peut survenir alors que l’avion s’approche d’un rivage (maritime ou grand lac).…"/>
          <p:cNvSpPr txBox="1"/>
          <p:nvPr/>
        </p:nvSpPr>
        <p:spPr>
          <a:xfrm>
            <a:off x="1524000" y="4613833"/>
            <a:ext cx="7259764" cy="12592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84047">
              <a:spcBef>
                <a:spcPts val="1000"/>
              </a:spcBef>
              <a:buClrTx/>
              <a:buSzTx/>
              <a:buNone/>
              <a:defRPr sz="1232">
                <a:solidFill>
                  <a:schemeClr val="accent2">
                    <a:lumOff val="15098"/>
                  </a:schemeClr>
                </a:solidFill>
                <a:latin typeface="+mj-lt"/>
                <a:ea typeface="+mj-ea"/>
                <a:cs typeface="+mj-cs"/>
                <a:sym typeface="Helvetica"/>
              </a:defRPr>
            </a:pPr>
            <a:r>
              <a:t>On confond facilement de nuit les lumières au sol avec les étoiles. Cette illusion peut survenir alors que l’avion s’approche d’un rivage (maritime ou grand lac). </a:t>
            </a:r>
          </a:p>
          <a:p>
            <a:pPr defTabSz="384047">
              <a:spcBef>
                <a:spcPts val="1000"/>
              </a:spcBef>
              <a:buClrTx/>
              <a:buSzTx/>
              <a:buNone/>
              <a:defRPr sz="1232">
                <a:solidFill>
                  <a:schemeClr val="accent2">
                    <a:lumOff val="15098"/>
                  </a:schemeClr>
                </a:solidFill>
                <a:latin typeface="+mj-lt"/>
                <a:ea typeface="+mj-ea"/>
                <a:cs typeface="+mj-cs"/>
                <a:sym typeface="Helvetica"/>
              </a:defRPr>
            </a:pPr>
            <a:r>
              <a:t>À cause de la noirceur relative de l’eau, les lumières côtières peuvent être confondues avec les étoiles.</a:t>
            </a:r>
            <a:endParaRPr sz="1008">
              <a:latin typeface="Times Roman"/>
              <a:ea typeface="Times Roman"/>
              <a:cs typeface="Times Roman"/>
              <a:sym typeface="Times Roman"/>
            </a:endParaRPr>
          </a:p>
          <a:p>
            <a:pPr defTabSz="384047">
              <a:spcBef>
                <a:spcPts val="1000"/>
              </a:spcBef>
              <a:buClrTx/>
              <a:buSzTx/>
              <a:buNone/>
              <a:defRPr sz="1232">
                <a:solidFill>
                  <a:schemeClr val="accent2">
                    <a:lumOff val="15098"/>
                  </a:schemeClr>
                </a:solidFill>
                <a:latin typeface="+mj-lt"/>
                <a:ea typeface="+mj-ea"/>
                <a:cs typeface="+mj-cs"/>
                <a:sym typeface="Helvetica"/>
              </a:defRPr>
            </a:pPr>
            <a:r>
              <a:t>Voler au-dessus d’une couche de nuages en pente peut provoquer le même phénomène. </a:t>
            </a:r>
          </a:p>
        </p:txBody>
      </p:sp>
      <p:pic>
        <p:nvPicPr>
          <p:cNvPr id="837" name="Faux horizon.png" descr="Faux horizon.png"/>
          <p:cNvPicPr>
            <a:picLocks noChangeAspect="0"/>
          </p:cNvPicPr>
          <p:nvPr/>
        </p:nvPicPr>
        <p:blipFill>
          <a:blip r:embed="rId2">
            <a:extLst/>
          </a:blip>
          <a:srcRect l="0" t="0" r="0" b="2821"/>
          <a:stretch>
            <a:fillRect/>
          </a:stretch>
        </p:blipFill>
        <p:spPr>
          <a:xfrm>
            <a:off x="3038276" y="1474223"/>
            <a:ext cx="3067269" cy="2910022"/>
          </a:xfrm>
          <a:prstGeom prst="rect">
            <a:avLst/>
          </a:prstGeom>
          <a:ln w="12700">
            <a:solidFill>
              <a:schemeClr val="accent2">
                <a:lumOff val="16690"/>
              </a:schemeClr>
            </a:solidFill>
            <a:miter lim="400000"/>
          </a:ln>
        </p:spPr>
      </p:pic>
      <p:sp>
        <p:nvSpPr>
          <p:cNvPr id="83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400"/>
                                  </p:stCondLst>
                                  <p:iterate type="el" backwards="0">
                                    <p:tmAbs val="0"/>
                                  </p:iterate>
                                  <p:childTnLst>
                                    <p:set>
                                      <p:cBhvr>
                                        <p:cTn id="6" fill="hold"/>
                                        <p:tgtEl>
                                          <p:spTgt spid="837"/>
                                        </p:tgtEl>
                                        <p:attrNameLst>
                                          <p:attrName>style.visibility</p:attrName>
                                        </p:attrNameLst>
                                      </p:cBhvr>
                                      <p:to>
                                        <p:strVal val="visible"/>
                                      </p:to>
                                    </p:set>
                                    <p:animEffect filter="fade" transition="in">
                                      <p:cBhvr>
                                        <p:cTn id="7" dur="1000"/>
                                        <p:tgtEl>
                                          <p:spTgt spid="837"/>
                                        </p:tgtEl>
                                      </p:cBhvr>
                                    </p:animEffect>
                                  </p:childTnLst>
                                </p:cTn>
                              </p:par>
                            </p:childTnLst>
                          </p:cTn>
                        </p:par>
                        <p:par>
                          <p:cTn id="8" fill="hold">
                            <p:stCondLst>
                              <p:cond delay="1400"/>
                            </p:stCondLst>
                            <p:childTnLst>
                              <p:par>
                                <p:cTn id="9" presetClass="entr" nodeType="afterEffect" presetID="10" grpId="2" fill="hold">
                                  <p:stCondLst>
                                    <p:cond delay="300"/>
                                  </p:stCondLst>
                                  <p:iterate type="el" backwards="0">
                                    <p:tmAbs val="0"/>
                                  </p:iterate>
                                  <p:childTnLst>
                                    <p:set>
                                      <p:cBhvr>
                                        <p:cTn id="10" fill="hold"/>
                                        <p:tgtEl>
                                          <p:spTgt spid="836">
                                            <p:bg/>
                                          </p:spTgt>
                                        </p:tgtEl>
                                        <p:attrNameLst>
                                          <p:attrName>style.visibility</p:attrName>
                                        </p:attrNameLst>
                                      </p:cBhvr>
                                      <p:to>
                                        <p:strVal val="visible"/>
                                      </p:to>
                                    </p:set>
                                    <p:animEffect filter="fade" transition="in">
                                      <p:cBhvr>
                                        <p:cTn id="11" dur="1000"/>
                                        <p:tgtEl>
                                          <p:spTgt spid="836">
                                            <p:bg/>
                                          </p:spTgt>
                                        </p:tgtEl>
                                      </p:cBhvr>
                                    </p:animEffect>
                                  </p:childTnLst>
                                </p:cTn>
                              </p:par>
                              <p:par>
                                <p:cTn id="12" presetClass="entr" nodeType="withEffect" presetSubtype="0" presetID="10" grpId="2" fill="hold">
                                  <p:stCondLst>
                                    <p:cond delay="300"/>
                                  </p:stCondLst>
                                  <p:iterate type="el" backwards="0">
                                    <p:tmAbs val="0"/>
                                  </p:iterate>
                                  <p:childTnLst>
                                    <p:set>
                                      <p:cBhvr>
                                        <p:cTn id="13" fill="hold"/>
                                        <p:tgtEl>
                                          <p:spTgt spid="836">
                                            <p:txEl>
                                              <p:pRg st="0" end="0"/>
                                            </p:txEl>
                                          </p:spTgt>
                                        </p:tgtEl>
                                        <p:attrNameLst>
                                          <p:attrName>style.visibility</p:attrName>
                                        </p:attrNameLst>
                                      </p:cBhvr>
                                      <p:to>
                                        <p:strVal val="visible"/>
                                      </p:to>
                                    </p:set>
                                    <p:animEffect filter="fade" transition="in">
                                      <p:cBhvr>
                                        <p:cTn id="14" dur="1000"/>
                                        <p:tgtEl>
                                          <p:spTgt spid="8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2" fill="hold">
                                  <p:stCondLst>
                                    <p:cond delay="0"/>
                                  </p:stCondLst>
                                  <p:iterate type="el" backwards="0">
                                    <p:tmAbs val="0"/>
                                  </p:iterate>
                                  <p:childTnLst>
                                    <p:set>
                                      <p:cBhvr>
                                        <p:cTn id="18" fill="hold"/>
                                        <p:tgtEl>
                                          <p:spTgt spid="836">
                                            <p:txEl>
                                              <p:pRg st="1" end="1"/>
                                            </p:txEl>
                                          </p:spTgt>
                                        </p:tgtEl>
                                        <p:attrNameLst>
                                          <p:attrName>style.visibility</p:attrName>
                                        </p:attrNameLst>
                                      </p:cBhvr>
                                      <p:to>
                                        <p:strVal val="visible"/>
                                      </p:to>
                                    </p:set>
                                    <p:animEffect filter="fade" transition="in">
                                      <p:cBhvr>
                                        <p:cTn id="19" dur="1000"/>
                                        <p:tgtEl>
                                          <p:spTgt spid="83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2" fill="hold">
                                  <p:stCondLst>
                                    <p:cond delay="0"/>
                                  </p:stCondLst>
                                  <p:iterate type="el" backwards="0">
                                    <p:tmAbs val="0"/>
                                  </p:iterate>
                                  <p:childTnLst>
                                    <p:set>
                                      <p:cBhvr>
                                        <p:cTn id="23" fill="hold"/>
                                        <p:tgtEl>
                                          <p:spTgt spid="836">
                                            <p:txEl>
                                              <p:pRg st="2" end="2"/>
                                            </p:txEl>
                                          </p:spTgt>
                                        </p:tgtEl>
                                        <p:attrNameLst>
                                          <p:attrName>style.visibility</p:attrName>
                                        </p:attrNameLst>
                                      </p:cBhvr>
                                      <p:to>
                                        <p:strVal val="visible"/>
                                      </p:to>
                                    </p:set>
                                    <p:animEffect filter="fade" transition="in">
                                      <p:cBhvr>
                                        <p:cTn id="24" dur="1000"/>
                                        <p:tgtEl>
                                          <p:spTgt spid="836">
                                            <p:txEl>
                                              <p:pRg st="2" end="2"/>
                                            </p:txEl>
                                          </p:spTgt>
                                        </p:tgtEl>
                                      </p:cBhvr>
                                    </p:animEffect>
                                  </p:childTnLst>
                                </p:cTn>
                              </p:par>
                            </p:childTnLst>
                          </p:cTn>
                        </p:par>
                        <p:par>
                          <p:cTn id="25" fill="hold">
                            <p:stCondLst>
                              <p:cond delay="1000"/>
                            </p:stCondLst>
                            <p:childTnLst>
                              <p:par>
                                <p:cTn id="26" presetClass="entr" nodeType="afterEffect" presetSubtype="0" presetID="1" grpId="3" fill="hold">
                                  <p:stCondLst>
                                    <p:cond delay="0"/>
                                  </p:stCondLst>
                                  <p:iterate type="el" backwards="0">
                                    <p:tmAbs val="0"/>
                                  </p:iterate>
                                  <p:childTnLst>
                                    <p:set>
                                      <p:cBhvr>
                                        <p:cTn id="27" fill="hold"/>
                                        <p:tgtEl>
                                          <p:spTgt spid="8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836" grpId="2"/>
      <p:bldP build="whole" bldLvl="1" animBg="1" rev="0" advAuto="0" spid="838" grpId="3"/>
      <p:bldP build="whole" bldLvl="1" animBg="1" rev="0" advAuto="0" spid="837" grpId="1"/>
    </p:bldLst>
  </p:timing>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Illusion autocinétique"/>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Illusion autocinétique</a:t>
            </a:r>
          </a:p>
        </p:txBody>
      </p:sp>
      <p:sp>
        <p:nvSpPr>
          <p:cNvPr id="841" name="Si l’on fixe un point lumineux pendant quelques secondes la lumière semble se vriller et se déplacer de part et d’autre de sa positon initiale.…"/>
          <p:cNvSpPr txBox="1"/>
          <p:nvPr/>
        </p:nvSpPr>
        <p:spPr>
          <a:xfrm>
            <a:off x="1524000" y="4613833"/>
            <a:ext cx="7259764" cy="910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34340">
              <a:spcBef>
                <a:spcPts val="1100"/>
              </a:spcBef>
              <a:buClrTx/>
              <a:buSzTx/>
              <a:buNone/>
              <a:defRPr sz="1393">
                <a:solidFill>
                  <a:schemeClr val="accent2">
                    <a:lumOff val="15098"/>
                  </a:schemeClr>
                </a:solidFill>
                <a:latin typeface="+mj-lt"/>
                <a:ea typeface="+mj-ea"/>
                <a:cs typeface="+mj-cs"/>
                <a:sym typeface="Helvetica"/>
              </a:defRPr>
            </a:pPr>
            <a:r>
              <a:t>Si l’on fixe un point lumineux pendant quelques secondes la lumière semble se vriller et se déplacer de part et d’autre de sa positon initiale.</a:t>
            </a:r>
          </a:p>
          <a:p>
            <a:pPr defTabSz="434340">
              <a:spcBef>
                <a:spcPts val="1100"/>
              </a:spcBef>
              <a:buClrTx/>
              <a:buSzTx/>
              <a:buNone/>
              <a:defRPr sz="1393">
                <a:solidFill>
                  <a:schemeClr val="accent2">
                    <a:lumOff val="15098"/>
                  </a:schemeClr>
                </a:solidFill>
                <a:latin typeface="+mj-lt"/>
                <a:ea typeface="+mj-ea"/>
                <a:cs typeface="+mj-cs"/>
                <a:sym typeface="Helvetica"/>
              </a:defRPr>
            </a:pPr>
            <a:r>
              <a:t>Si le pilote tente d’aligner l’avion sur cette seule référence il y a risque de perte de contrôle. </a:t>
            </a:r>
          </a:p>
        </p:txBody>
      </p:sp>
      <p:sp>
        <p:nvSpPr>
          <p:cNvPr id="842"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841">
                                            <p:bg/>
                                          </p:spTgt>
                                        </p:tgtEl>
                                        <p:attrNameLst>
                                          <p:attrName>style.visibility</p:attrName>
                                        </p:attrNameLst>
                                      </p:cBhvr>
                                      <p:to>
                                        <p:strVal val="visible"/>
                                      </p:to>
                                    </p:set>
                                    <p:animEffect filter="fade" transition="in">
                                      <p:cBhvr>
                                        <p:cTn id="7" dur="1000"/>
                                        <p:tgtEl>
                                          <p:spTgt spid="841">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841">
                                            <p:txEl>
                                              <p:pRg st="0" end="0"/>
                                            </p:txEl>
                                          </p:spTgt>
                                        </p:tgtEl>
                                        <p:attrNameLst>
                                          <p:attrName>style.visibility</p:attrName>
                                        </p:attrNameLst>
                                      </p:cBhvr>
                                      <p:to>
                                        <p:strVal val="visible"/>
                                      </p:to>
                                    </p:set>
                                    <p:animEffect filter="fade" transition="in">
                                      <p:cBhvr>
                                        <p:cTn id="10" dur="1000"/>
                                        <p:tgtEl>
                                          <p:spTgt spid="8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841">
                                            <p:txEl>
                                              <p:pRg st="1" end="1"/>
                                            </p:txEl>
                                          </p:spTgt>
                                        </p:tgtEl>
                                        <p:attrNameLst>
                                          <p:attrName>style.visibility</p:attrName>
                                        </p:attrNameLst>
                                      </p:cBhvr>
                                      <p:to>
                                        <p:strVal val="visible"/>
                                      </p:to>
                                    </p:set>
                                    <p:animEffect filter="fade" transition="in">
                                      <p:cBhvr>
                                        <p:cTn id="15" dur="1000"/>
                                        <p:tgtEl>
                                          <p:spTgt spid="841">
                                            <p:txEl>
                                              <p:pRg st="1" end="1"/>
                                            </p:txEl>
                                          </p:spTgt>
                                        </p:tgtEl>
                                      </p:cBhvr>
                                    </p:animEffect>
                                  </p:childTnLst>
                                </p:cTn>
                              </p:par>
                            </p:childTnLst>
                          </p:cTn>
                        </p:par>
                        <p:par>
                          <p:cTn id="16" fill="hold">
                            <p:stCondLst>
                              <p:cond delay="1000"/>
                            </p:stCondLst>
                            <p:childTnLst>
                              <p:par>
                                <p:cTn id="17" presetClass="entr" nodeType="afterEffect" presetSubtype="0" presetID="1" grpId="2" fill="hold">
                                  <p:stCondLst>
                                    <p:cond delay="0"/>
                                  </p:stCondLst>
                                  <p:iterate type="el" backwards="0">
                                    <p:tmAbs val="0"/>
                                  </p:iterate>
                                  <p:childTnLst>
                                    <p:set>
                                      <p:cBhvr>
                                        <p:cTn id="18" fill="hold"/>
                                        <p:tgtEl>
                                          <p:spTgt spid="8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841" grpId="1"/>
      <p:bldP build="whole" bldLvl="1" animBg="1" rev="0" advAuto="0" spid="842" grpId="2"/>
    </p:bldLst>
  </p:timing>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La myopie nocturne"/>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La myopie nocturne</a:t>
            </a:r>
          </a:p>
        </p:txBody>
      </p:sp>
      <p:sp>
        <p:nvSpPr>
          <p:cNvPr id="845" name="C’est un autre problème lié au vol de nuit. L’œil est sevré de références, le champ visuel est vide, et s’accommode automatiquement sur un point distant de 1 à 2 mètres.…"/>
          <p:cNvSpPr txBox="1"/>
          <p:nvPr/>
        </p:nvSpPr>
        <p:spPr>
          <a:xfrm>
            <a:off x="1524000" y="4613833"/>
            <a:ext cx="7259764" cy="147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84047">
              <a:spcBef>
                <a:spcPts val="1000"/>
              </a:spcBef>
              <a:buClrTx/>
              <a:buSzTx/>
              <a:buNone/>
              <a:defRPr sz="1232">
                <a:solidFill>
                  <a:schemeClr val="accent2">
                    <a:lumOff val="15098"/>
                  </a:schemeClr>
                </a:solidFill>
                <a:latin typeface="+mj-lt"/>
                <a:ea typeface="+mj-ea"/>
                <a:cs typeface="+mj-cs"/>
                <a:sym typeface="Helvetica"/>
              </a:defRPr>
            </a:pPr>
            <a:r>
              <a:t>C’est un autre problème lié au vol de nuit. L’œil est sevré de références, le champ visuel est vide, et s’accommode automatiquement sur un point distant de 1 à 2 mètres.</a:t>
            </a:r>
          </a:p>
          <a:p>
            <a:pPr defTabSz="384047">
              <a:spcBef>
                <a:spcPts val="1000"/>
              </a:spcBef>
              <a:buClrTx/>
              <a:buSzTx/>
              <a:buNone/>
              <a:defRPr sz="1232">
                <a:solidFill>
                  <a:schemeClr val="accent2">
                    <a:lumOff val="15098"/>
                  </a:schemeClr>
                </a:solidFill>
                <a:latin typeface="+mj-lt"/>
                <a:ea typeface="+mj-ea"/>
                <a:cs typeface="+mj-cs"/>
                <a:sym typeface="Helvetica"/>
              </a:defRPr>
            </a:pPr>
            <a:r>
              <a:t>Les objets proches seront perçus (instruments…) alors que les objets lointains (trafic convergent… ) risquent de ne pas être distingués.</a:t>
            </a:r>
          </a:p>
          <a:p>
            <a:pPr defTabSz="384047">
              <a:spcBef>
                <a:spcPts val="1000"/>
              </a:spcBef>
              <a:buClrTx/>
              <a:buSzTx/>
              <a:buNone/>
              <a:defRPr sz="1232">
                <a:solidFill>
                  <a:schemeClr val="accent2">
                    <a:lumOff val="15098"/>
                  </a:schemeClr>
                </a:solidFill>
                <a:latin typeface="+mj-lt"/>
                <a:ea typeface="+mj-ea"/>
                <a:cs typeface="+mj-cs"/>
                <a:sym typeface="Helvetica"/>
              </a:defRPr>
            </a:pPr>
            <a:r>
              <a:t>Pour éviter la myopie nocturne il ne faut pas hésiter à accommoder sur un objet semi-distant comme un saumon d’aile par exemple. </a:t>
            </a:r>
          </a:p>
        </p:txBody>
      </p:sp>
      <p:sp>
        <p:nvSpPr>
          <p:cNvPr id="846"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845">
                                            <p:bg/>
                                          </p:spTgt>
                                        </p:tgtEl>
                                        <p:attrNameLst>
                                          <p:attrName>style.visibility</p:attrName>
                                        </p:attrNameLst>
                                      </p:cBhvr>
                                      <p:to>
                                        <p:strVal val="visible"/>
                                      </p:to>
                                    </p:set>
                                    <p:animEffect filter="fade" transition="in">
                                      <p:cBhvr>
                                        <p:cTn id="7" dur="1000"/>
                                        <p:tgtEl>
                                          <p:spTgt spid="845">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845">
                                            <p:txEl>
                                              <p:pRg st="0" end="0"/>
                                            </p:txEl>
                                          </p:spTgt>
                                        </p:tgtEl>
                                        <p:attrNameLst>
                                          <p:attrName>style.visibility</p:attrName>
                                        </p:attrNameLst>
                                      </p:cBhvr>
                                      <p:to>
                                        <p:strVal val="visible"/>
                                      </p:to>
                                    </p:set>
                                    <p:animEffect filter="fade" transition="in">
                                      <p:cBhvr>
                                        <p:cTn id="10" dur="1000"/>
                                        <p:tgtEl>
                                          <p:spTgt spid="8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845">
                                            <p:txEl>
                                              <p:pRg st="1" end="1"/>
                                            </p:txEl>
                                          </p:spTgt>
                                        </p:tgtEl>
                                        <p:attrNameLst>
                                          <p:attrName>style.visibility</p:attrName>
                                        </p:attrNameLst>
                                      </p:cBhvr>
                                      <p:to>
                                        <p:strVal val="visible"/>
                                      </p:to>
                                    </p:set>
                                    <p:animEffect filter="fade" transition="in">
                                      <p:cBhvr>
                                        <p:cTn id="15" dur="1000"/>
                                        <p:tgtEl>
                                          <p:spTgt spid="84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845">
                                            <p:txEl>
                                              <p:pRg st="2" end="2"/>
                                            </p:txEl>
                                          </p:spTgt>
                                        </p:tgtEl>
                                        <p:attrNameLst>
                                          <p:attrName>style.visibility</p:attrName>
                                        </p:attrNameLst>
                                      </p:cBhvr>
                                      <p:to>
                                        <p:strVal val="visible"/>
                                      </p:to>
                                    </p:set>
                                    <p:animEffect filter="fade" transition="in">
                                      <p:cBhvr>
                                        <p:cTn id="20" dur="1000"/>
                                        <p:tgtEl>
                                          <p:spTgt spid="845">
                                            <p:txEl>
                                              <p:pRg st="2" end="2"/>
                                            </p:txEl>
                                          </p:spTgt>
                                        </p:tgtEl>
                                      </p:cBhvr>
                                    </p:animEffect>
                                  </p:childTnLst>
                                </p:cTn>
                              </p:par>
                            </p:childTnLst>
                          </p:cTn>
                        </p:par>
                        <p:par>
                          <p:cTn id="21" fill="hold">
                            <p:stCondLst>
                              <p:cond delay="1000"/>
                            </p:stCondLst>
                            <p:childTnLst>
                              <p:par>
                                <p:cTn id="22" presetClass="entr" nodeType="afterEffect" presetSubtype="0" presetID="1" grpId="2" fill="hold">
                                  <p:stCondLst>
                                    <p:cond delay="0"/>
                                  </p:stCondLst>
                                  <p:iterate type="el" backwards="0">
                                    <p:tmAbs val="0"/>
                                  </p:iterate>
                                  <p:childTnLst>
                                    <p:set>
                                      <p:cBhvr>
                                        <p:cTn id="23" fill="hold"/>
                                        <p:tgtEl>
                                          <p:spTgt spid="8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845" grpId="1"/>
      <p:bldP build="whole" bldLvl="1" animBg="1" rev="0" advAuto="0" spid="846" grpId="2"/>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Les illusions à l'approche et l'atterrissage"/>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Les illusions à l'approche et l'atterrissage</a:t>
            </a:r>
          </a:p>
        </p:txBody>
      </p:sp>
      <p:sp>
        <p:nvSpPr>
          <p:cNvPr id="849" name="En effet, la forme du relief, la pente montante ou descendante de la piste, la brume, des gouttes de pluie sur le pare-brise vont modifier la perception de l’environnement et générer des illusions.…"/>
          <p:cNvSpPr txBox="1"/>
          <p:nvPr/>
        </p:nvSpPr>
        <p:spPr>
          <a:xfrm>
            <a:off x="1524000" y="2047134"/>
            <a:ext cx="7259764" cy="21129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24611">
              <a:spcBef>
                <a:spcPts val="800"/>
              </a:spcBef>
              <a:buClrTx/>
              <a:buSzTx/>
              <a:buNone/>
              <a:defRPr sz="1041">
                <a:solidFill>
                  <a:schemeClr val="accent2">
                    <a:lumOff val="15098"/>
                  </a:schemeClr>
                </a:solidFill>
                <a:latin typeface="+mj-lt"/>
                <a:ea typeface="+mj-ea"/>
                <a:cs typeface="+mj-cs"/>
                <a:sym typeface="Helvetica"/>
              </a:defRPr>
            </a:pPr>
            <a:r>
              <a:t>En effet, la forme du relief, la pente montante ou descendante de la piste, la brume, des gouttes de pluie sur le pare-brise vont modifier la perception de l’environnement et générer des illusions.</a:t>
            </a:r>
          </a:p>
          <a:p>
            <a:pPr defTabSz="324611">
              <a:spcBef>
                <a:spcPts val="800"/>
              </a:spcBef>
              <a:buClrTx/>
              <a:buSzTx/>
              <a:buNone/>
              <a:defRPr sz="1041">
                <a:solidFill>
                  <a:schemeClr val="accent2">
                    <a:lumOff val="15098"/>
                  </a:schemeClr>
                </a:solidFill>
                <a:latin typeface="+mj-lt"/>
                <a:ea typeface="+mj-ea"/>
                <a:cs typeface="+mj-cs"/>
                <a:sym typeface="Helvetica"/>
              </a:defRPr>
            </a:pPr>
            <a:r>
              <a:t>L’approche finale consiste, habituellement, à conduire une pente de 3° environ. De jour, si la piste a une pente prononcée ou le relief a un profil tourmenté, il est possible d’utiliser l’environnement pour maintenir le plan de descente correct.</a:t>
            </a:r>
          </a:p>
          <a:p>
            <a:pPr defTabSz="324611">
              <a:spcBef>
                <a:spcPts val="800"/>
              </a:spcBef>
              <a:buClrTx/>
              <a:buSzTx/>
              <a:buNone/>
              <a:defRPr sz="1041">
                <a:solidFill>
                  <a:schemeClr val="accent2">
                    <a:lumOff val="15098"/>
                  </a:schemeClr>
                </a:solidFill>
                <a:latin typeface="+mj-lt"/>
                <a:ea typeface="+mj-ea"/>
                <a:cs typeface="+mj-cs"/>
                <a:sym typeface="Helvetica"/>
              </a:defRPr>
            </a:pPr>
            <a:r>
              <a:t>De nuit, les références extérieures pertinentes disparaissent et il est pratiquement impossible de suivre correctement un plan de descente en se fiant uniquement à ses impressions visuelles </a:t>
            </a:r>
            <a:endParaRPr sz="851">
              <a:latin typeface="Times Roman"/>
              <a:ea typeface="Times Roman"/>
              <a:cs typeface="Times Roman"/>
              <a:sym typeface="Times Roman"/>
            </a:endParaRPr>
          </a:p>
          <a:p>
            <a:pPr defTabSz="324611">
              <a:spcBef>
                <a:spcPts val="800"/>
              </a:spcBef>
              <a:buClrTx/>
              <a:buSzTx/>
              <a:buNone/>
              <a:defRPr sz="1041">
                <a:solidFill>
                  <a:schemeClr val="accent2">
                    <a:lumOff val="15098"/>
                  </a:schemeClr>
                </a:solidFill>
                <a:latin typeface="+mj-lt"/>
                <a:ea typeface="+mj-ea"/>
                <a:cs typeface="+mj-cs"/>
                <a:sym typeface="Helvetica"/>
              </a:defRPr>
            </a:pPr>
            <a:r>
              <a:t>Sur une piste montante, l’illusion est créée par le prolongement imaginaire de l’axe de piste servant de référence à l’angle d’approche connu ; cela peut se traduire par une approche dangereusement plate. </a:t>
            </a:r>
            <a:endParaRPr sz="851">
              <a:latin typeface="Times Roman"/>
              <a:ea typeface="Times Roman"/>
              <a:cs typeface="Times Roman"/>
              <a:sym typeface="Times Roman"/>
            </a:endParaRPr>
          </a:p>
          <a:p>
            <a:pPr defTabSz="324611">
              <a:spcBef>
                <a:spcPts val="800"/>
              </a:spcBef>
              <a:buClrTx/>
              <a:buSzTx/>
              <a:buNone/>
              <a:defRPr sz="1041">
                <a:solidFill>
                  <a:schemeClr val="accent2">
                    <a:lumOff val="15098"/>
                  </a:schemeClr>
                </a:solidFill>
                <a:latin typeface="+mj-lt"/>
                <a:ea typeface="+mj-ea"/>
                <a:cs typeface="+mj-cs"/>
                <a:sym typeface="Helvetica"/>
              </a:defRPr>
            </a:pPr>
            <a:r>
              <a:t>Une piste descendante produira l’effet inverse ce qui peut se traduire, à l’issue d’une approche trop haute, par un « effacement » de la piste à l’arrondi et un atterrissage long, voire sur le seuil opposé. </a:t>
            </a:r>
          </a:p>
        </p:txBody>
      </p:sp>
      <p:sp>
        <p:nvSpPr>
          <p:cNvPr id="850" name="De nuit la manière la plus sûre pour suivre un plan de descente à l’atterrissage est d’utiliser un PAPI et de paramétrer la descente."/>
          <p:cNvSpPr txBox="1"/>
          <p:nvPr/>
        </p:nvSpPr>
        <p:spPr>
          <a:xfrm>
            <a:off x="1521681" y="1409071"/>
            <a:ext cx="7264401" cy="154088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just">
              <a:spcBef>
                <a:spcPts val="700"/>
              </a:spcBef>
              <a:buClrTx/>
              <a:buSzTx/>
              <a:buNone/>
              <a:defRPr sz="1200">
                <a:solidFill>
                  <a:srgbClr val="F6C343"/>
                </a:solidFill>
                <a:latin typeface="Franklin Gothic Book"/>
                <a:ea typeface="Franklin Gothic Book"/>
                <a:cs typeface="Franklin Gothic Book"/>
                <a:sym typeface="Franklin Gothic Book"/>
              </a:defRPr>
            </a:lvl1pPr>
          </a:lstStyle>
          <a:p>
            <a:pPr/>
            <a:r>
              <a:t>De nuit la manière la plus sûre pour suivre un plan de descente à l’atterrissage est d’utiliser un PAPI et de paramétrer la descente.  </a:t>
            </a:r>
          </a:p>
        </p:txBody>
      </p:sp>
      <p:pic>
        <p:nvPicPr>
          <p:cNvPr id="851" name="Plan 3°.png" descr="Plan 3°.png"/>
          <p:cNvPicPr>
            <a:picLocks noChangeAspect="1"/>
          </p:cNvPicPr>
          <p:nvPr/>
        </p:nvPicPr>
        <p:blipFill>
          <a:blip r:embed="rId2">
            <a:extLst/>
          </a:blip>
          <a:stretch>
            <a:fillRect/>
          </a:stretch>
        </p:blipFill>
        <p:spPr>
          <a:xfrm>
            <a:off x="2541351" y="5529328"/>
            <a:ext cx="4819351" cy="1211095"/>
          </a:xfrm>
          <a:prstGeom prst="rect">
            <a:avLst/>
          </a:prstGeom>
          <a:ln w="12700">
            <a:miter lim="400000"/>
          </a:ln>
        </p:spPr>
      </p:pic>
      <p:pic>
        <p:nvPicPr>
          <p:cNvPr id="852" name="Plan 3° app haute.png" descr="Plan 3° app haute.png"/>
          <p:cNvPicPr>
            <a:picLocks noChangeAspect="1"/>
          </p:cNvPicPr>
          <p:nvPr/>
        </p:nvPicPr>
        <p:blipFill>
          <a:blip r:embed="rId3">
            <a:extLst/>
          </a:blip>
          <a:stretch>
            <a:fillRect/>
          </a:stretch>
        </p:blipFill>
        <p:spPr>
          <a:xfrm>
            <a:off x="2544376" y="5280632"/>
            <a:ext cx="4813301" cy="1454487"/>
          </a:xfrm>
          <a:prstGeom prst="rect">
            <a:avLst/>
          </a:prstGeom>
          <a:ln w="12700">
            <a:miter lim="400000"/>
          </a:ln>
        </p:spPr>
      </p:pic>
      <p:pic>
        <p:nvPicPr>
          <p:cNvPr id="853" name="Plan 3° app basse.png" descr="Plan 3° app basse.png"/>
          <p:cNvPicPr>
            <a:picLocks noChangeAspect="1"/>
          </p:cNvPicPr>
          <p:nvPr/>
        </p:nvPicPr>
        <p:blipFill>
          <a:blip r:embed="rId4">
            <a:extLst/>
          </a:blip>
          <a:stretch>
            <a:fillRect/>
          </a:stretch>
        </p:blipFill>
        <p:spPr>
          <a:xfrm>
            <a:off x="2535565" y="5194008"/>
            <a:ext cx="4813301" cy="1549454"/>
          </a:xfrm>
          <a:prstGeom prst="rect">
            <a:avLst/>
          </a:prstGeom>
          <a:ln w="12700">
            <a:miter lim="400000"/>
          </a:ln>
        </p:spPr>
      </p:pic>
      <p:graphicFrame>
        <p:nvGraphicFramePr>
          <p:cNvPr id="854" name="Tableau 1"/>
          <p:cNvGraphicFramePr/>
          <p:nvPr/>
        </p:nvGraphicFramePr>
        <p:xfrm>
          <a:off x="2950271" y="4246680"/>
          <a:ext cx="4039611" cy="1208766"/>
        </p:xfrm>
        <a:graphic xmlns:a="http://schemas.openxmlformats.org/drawingml/2006/main">
          <a:graphicData uri="http://schemas.openxmlformats.org/drawingml/2006/table">
            <a:tbl>
              <a:tblPr firstCol="1" firstRow="1" lastCol="0" lastRow="0" bandCol="0" bandRow="1" rtl="0">
                <a:tableStyleId>{33BA23B1-9221-436E-865A-0063620EA4FD}</a:tableStyleId>
              </a:tblPr>
              <a:tblGrid>
                <a:gridCol w="1788318"/>
                <a:gridCol w="1119295"/>
                <a:gridCol w="1119295"/>
              </a:tblGrid>
              <a:tr h="176459">
                <a:tc>
                  <a:txBody>
                    <a:bodyPr/>
                    <a:lstStyle/>
                    <a:p>
                      <a:pPr algn="ctr">
                        <a:spcBef>
                          <a:spcPts val="0"/>
                        </a:spcBef>
                        <a:defRPr b="0" sz="1800">
                          <a:solidFill>
                            <a:srgbClr val="000000"/>
                          </a:solidFill>
                        </a:defRPr>
                      </a:pPr>
                      <a:r>
                        <a:rPr b="1" sz="1000">
                          <a:solidFill>
                            <a:srgbClr val="FFFFFF"/>
                          </a:solidFill>
                        </a:rPr>
                        <a:t>Situation</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rPr>
                        <a:t>Illusion</a:t>
                      </a:r>
                    </a:p>
                  </a:txBody>
                  <a:tcPr marL="0" marR="0" marT="0" marB="0" anchor="ctr" anchorCtr="0" horzOverflow="overflow"/>
                </a:tc>
                <a:tc>
                  <a:txBody>
                    <a:bodyPr/>
                    <a:lstStyle/>
                    <a:p>
                      <a:pPr algn="ctr">
                        <a:spcBef>
                          <a:spcPts val="0"/>
                        </a:spcBef>
                        <a:defRPr b="0" sz="1800">
                          <a:solidFill>
                            <a:srgbClr val="000000"/>
                          </a:solidFill>
                        </a:defRPr>
                      </a:pPr>
                      <a:r>
                        <a:rPr b="1" sz="1000">
                          <a:solidFill>
                            <a:srgbClr val="FFFFFF"/>
                          </a:solidFill>
                        </a:rPr>
                        <a:t>Résultat</a:t>
                      </a:r>
                    </a:p>
                  </a:txBody>
                  <a:tcPr marL="0" marR="0" marT="0" marB="0" anchor="ctr" anchorCtr="0" horzOverflow="overflow"/>
                </a:tc>
              </a:tr>
              <a:tr h="210081">
                <a:tc>
                  <a:txBody>
                    <a:bodyPr/>
                    <a:lstStyle/>
                    <a:p>
                      <a:pPr indent="63500" algn="l">
                        <a:spcBef>
                          <a:spcPts val="0"/>
                        </a:spcBef>
                        <a:defRPr b="0" sz="1800">
                          <a:solidFill>
                            <a:srgbClr val="000000"/>
                          </a:solidFill>
                        </a:defRPr>
                      </a:pPr>
                      <a:r>
                        <a:rPr b="1" sz="1000">
                          <a:solidFill>
                            <a:srgbClr val="FFFFFF"/>
                          </a:solidFill>
                        </a:rPr>
                        <a:t>Piste ou relief montant</a:t>
                      </a:r>
                    </a:p>
                  </a:txBody>
                  <a:tcPr marL="0" marR="0" marT="0" marB="0" anchor="ctr" anchorCtr="0" horzOverflow="overflow"/>
                </a:tc>
                <a:tc>
                  <a:txBody>
                    <a:bodyPr/>
                    <a:lstStyle/>
                    <a:p>
                      <a:pPr algn="ctr">
                        <a:spcBef>
                          <a:spcPts val="0"/>
                        </a:spcBef>
                        <a:defRPr sz="1800"/>
                      </a:pPr>
                      <a:r>
                        <a:rPr sz="1000">
                          <a:solidFill>
                            <a:srgbClr val="EBEBEB"/>
                          </a:solidFill>
                        </a:rPr>
                        <a:t>Trop haut</a:t>
                      </a:r>
                    </a:p>
                  </a:txBody>
                  <a:tcPr marL="0" marR="0" marT="0" marB="0" anchor="ctr" anchorCtr="0" horzOverflow="overflow">
                    <a:solidFill>
                      <a:schemeClr val="accent4">
                        <a:satOff val="-1335"/>
                        <a:lumOff val="-10274"/>
                      </a:schemeClr>
                    </a:solidFill>
                  </a:tcPr>
                </a:tc>
                <a:tc>
                  <a:txBody>
                    <a:bodyPr/>
                    <a:lstStyle/>
                    <a:p>
                      <a:pPr algn="ctr">
                        <a:spcBef>
                          <a:spcPts val="0"/>
                        </a:spcBef>
                        <a:defRPr sz="1800"/>
                      </a:pPr>
                      <a:r>
                        <a:rPr sz="1000">
                          <a:solidFill>
                            <a:srgbClr val="EBEBEB"/>
                          </a:solidFill>
                        </a:rPr>
                        <a:t>Approche basse</a:t>
                      </a:r>
                    </a:p>
                  </a:txBody>
                  <a:tcPr marL="0" marR="0" marT="0" marB="0" anchor="ctr" anchorCtr="0" horzOverflow="overflow">
                    <a:solidFill>
                      <a:schemeClr val="accent4">
                        <a:satOff val="-1335"/>
                        <a:lumOff val="-10274"/>
                      </a:schemeClr>
                    </a:solidFill>
                  </a:tcPr>
                </a:tc>
              </a:tr>
              <a:tr h="202380">
                <a:tc>
                  <a:txBody>
                    <a:bodyPr/>
                    <a:lstStyle/>
                    <a:p>
                      <a:pPr indent="63500" algn="l">
                        <a:spcBef>
                          <a:spcPts val="0"/>
                        </a:spcBef>
                        <a:defRPr b="0" sz="1800">
                          <a:solidFill>
                            <a:srgbClr val="000000"/>
                          </a:solidFill>
                        </a:defRPr>
                      </a:pPr>
                      <a:r>
                        <a:rPr b="1" sz="1000">
                          <a:solidFill>
                            <a:srgbClr val="FFFFFF"/>
                          </a:solidFill>
                        </a:rPr>
                        <a:t>Piste étroite</a:t>
                      </a:r>
                    </a:p>
                  </a:txBody>
                  <a:tcPr marL="0" marR="0" marT="0" marB="0" anchor="ctr" anchorCtr="0" horzOverflow="overflow"/>
                </a:tc>
                <a:tc>
                  <a:txBody>
                    <a:bodyPr/>
                    <a:lstStyle/>
                    <a:p>
                      <a:pPr algn="ctr">
                        <a:spcBef>
                          <a:spcPts val="0"/>
                        </a:spcBef>
                        <a:defRPr sz="1800"/>
                      </a:pPr>
                      <a:r>
                        <a:rPr sz="1000">
                          <a:solidFill>
                            <a:srgbClr val="EBEBEB"/>
                          </a:solidFill>
                        </a:rPr>
                        <a:t>Trop haut</a:t>
                      </a:r>
                    </a:p>
                  </a:txBody>
                  <a:tcPr marL="0" marR="0" marT="0" marB="0" anchor="ctr" anchorCtr="0" horzOverflow="overflow">
                    <a:solidFill>
                      <a:srgbClr val="535353"/>
                    </a:solidFill>
                  </a:tcPr>
                </a:tc>
                <a:tc>
                  <a:txBody>
                    <a:bodyPr/>
                    <a:lstStyle/>
                    <a:p>
                      <a:pPr algn="ctr">
                        <a:spcBef>
                          <a:spcPts val="0"/>
                        </a:spcBef>
                        <a:defRPr sz="1800"/>
                      </a:pPr>
                      <a:r>
                        <a:rPr sz="1000">
                          <a:solidFill>
                            <a:srgbClr val="EBEBEB"/>
                          </a:solidFill>
                        </a:rPr>
                        <a:t>Approche basse</a:t>
                      </a:r>
                    </a:p>
                  </a:txBody>
                  <a:tcPr marL="0" marR="0" marT="0" marB="0" anchor="ctr" anchorCtr="0" horzOverflow="overflow">
                    <a:solidFill>
                      <a:srgbClr val="535353"/>
                    </a:solidFill>
                  </a:tcPr>
                </a:tc>
              </a:tr>
              <a:tr h="202380">
                <a:tc>
                  <a:txBody>
                    <a:bodyPr/>
                    <a:lstStyle/>
                    <a:p>
                      <a:pPr indent="63500" algn="l">
                        <a:spcBef>
                          <a:spcPts val="0"/>
                        </a:spcBef>
                        <a:defRPr b="0" sz="1800">
                          <a:solidFill>
                            <a:srgbClr val="000000"/>
                          </a:solidFill>
                        </a:defRPr>
                      </a:pPr>
                      <a:r>
                        <a:rPr b="1" sz="1000">
                          <a:solidFill>
                            <a:srgbClr val="FFFFFF"/>
                          </a:solidFill>
                        </a:rPr>
                        <a:t>Environnement plat</a:t>
                      </a:r>
                    </a:p>
                  </a:txBody>
                  <a:tcPr marL="0" marR="0" marT="0" marB="0" anchor="ctr" anchorCtr="0" horzOverflow="overflow"/>
                </a:tc>
                <a:tc>
                  <a:txBody>
                    <a:bodyPr/>
                    <a:lstStyle/>
                    <a:p>
                      <a:pPr algn="ctr">
                        <a:spcBef>
                          <a:spcPts val="0"/>
                        </a:spcBef>
                        <a:defRPr sz="1800"/>
                      </a:pPr>
                      <a:r>
                        <a:rPr sz="1000">
                          <a:solidFill>
                            <a:srgbClr val="EBEBEB"/>
                          </a:solidFill>
                        </a:rPr>
                        <a:t>Trop haut</a:t>
                      </a:r>
                    </a:p>
                  </a:txBody>
                  <a:tcPr marL="0" marR="0" marT="0" marB="0" anchor="ctr" anchorCtr="0" horzOverflow="overflow">
                    <a:solidFill>
                      <a:schemeClr val="accent4">
                        <a:satOff val="-1335"/>
                        <a:lumOff val="-10274"/>
                      </a:schemeClr>
                    </a:solidFill>
                  </a:tcPr>
                </a:tc>
                <a:tc>
                  <a:txBody>
                    <a:bodyPr/>
                    <a:lstStyle/>
                    <a:p>
                      <a:pPr algn="ctr">
                        <a:spcBef>
                          <a:spcPts val="0"/>
                        </a:spcBef>
                        <a:defRPr sz="1800"/>
                      </a:pPr>
                      <a:r>
                        <a:rPr sz="1000">
                          <a:solidFill>
                            <a:srgbClr val="EBEBEB"/>
                          </a:solidFill>
                        </a:rPr>
                        <a:t>Approche basse</a:t>
                      </a:r>
                    </a:p>
                  </a:txBody>
                  <a:tcPr marL="0" marR="0" marT="0" marB="0" anchor="ctr" anchorCtr="0" horzOverflow="overflow">
                    <a:solidFill>
                      <a:schemeClr val="accent4">
                        <a:satOff val="-1335"/>
                        <a:lumOff val="-10274"/>
                      </a:schemeClr>
                    </a:solidFill>
                  </a:tcPr>
                </a:tc>
              </a:tr>
              <a:tr h="202380">
                <a:tc>
                  <a:txBody>
                    <a:bodyPr/>
                    <a:lstStyle/>
                    <a:p>
                      <a:pPr indent="63500" algn="l">
                        <a:spcBef>
                          <a:spcPts val="0"/>
                        </a:spcBef>
                        <a:defRPr b="0" sz="1800">
                          <a:solidFill>
                            <a:srgbClr val="000000"/>
                          </a:solidFill>
                        </a:defRPr>
                      </a:pPr>
                      <a:r>
                        <a:rPr b="1" sz="1000">
                          <a:solidFill>
                            <a:srgbClr val="FFFFFF"/>
                          </a:solidFill>
                        </a:rPr>
                        <a:t>Piste ou relief descendant</a:t>
                      </a:r>
                    </a:p>
                  </a:txBody>
                  <a:tcPr marL="0" marR="0" marT="0" marB="0" anchor="ctr" anchorCtr="0" horzOverflow="overflow"/>
                </a:tc>
                <a:tc>
                  <a:txBody>
                    <a:bodyPr/>
                    <a:lstStyle/>
                    <a:p>
                      <a:pPr algn="ctr">
                        <a:spcBef>
                          <a:spcPts val="0"/>
                        </a:spcBef>
                        <a:defRPr sz="1800"/>
                      </a:pPr>
                      <a:r>
                        <a:rPr sz="1000">
                          <a:solidFill>
                            <a:srgbClr val="EBEBEB"/>
                          </a:solidFill>
                        </a:rPr>
                        <a:t>Trop bas</a:t>
                      </a:r>
                    </a:p>
                  </a:txBody>
                  <a:tcPr marL="0" marR="0" marT="0" marB="0" anchor="ctr" anchorCtr="0" horzOverflow="overflow">
                    <a:solidFill>
                      <a:srgbClr val="535353"/>
                    </a:solidFill>
                  </a:tcPr>
                </a:tc>
                <a:tc>
                  <a:txBody>
                    <a:bodyPr/>
                    <a:lstStyle/>
                    <a:p>
                      <a:pPr algn="ctr">
                        <a:spcBef>
                          <a:spcPts val="0"/>
                        </a:spcBef>
                        <a:defRPr sz="1800"/>
                      </a:pPr>
                      <a:r>
                        <a:rPr sz="1000">
                          <a:solidFill>
                            <a:srgbClr val="EBEBEB"/>
                          </a:solidFill>
                        </a:rPr>
                        <a:t>Approche haute</a:t>
                      </a:r>
                    </a:p>
                  </a:txBody>
                  <a:tcPr marL="0" marR="0" marT="0" marB="0" anchor="ctr" anchorCtr="0" horzOverflow="overflow">
                    <a:solidFill>
                      <a:srgbClr val="535353"/>
                    </a:solidFill>
                  </a:tcPr>
                </a:tc>
              </a:tr>
              <a:tr h="202380">
                <a:tc>
                  <a:txBody>
                    <a:bodyPr/>
                    <a:lstStyle/>
                    <a:p>
                      <a:pPr indent="63500" algn="l">
                        <a:spcBef>
                          <a:spcPts val="0"/>
                        </a:spcBef>
                        <a:defRPr b="0" sz="1800">
                          <a:solidFill>
                            <a:srgbClr val="000000"/>
                          </a:solidFill>
                        </a:defRPr>
                      </a:pPr>
                      <a:r>
                        <a:rPr b="1" sz="1000">
                          <a:solidFill>
                            <a:srgbClr val="FFFFFF"/>
                          </a:solidFill>
                        </a:rPr>
                        <a:t>Piste large</a:t>
                      </a:r>
                    </a:p>
                  </a:txBody>
                  <a:tcPr marL="0" marR="0" marT="0" marB="0" anchor="ctr" anchorCtr="0" horzOverflow="overflow"/>
                </a:tc>
                <a:tc>
                  <a:txBody>
                    <a:bodyPr/>
                    <a:lstStyle/>
                    <a:p>
                      <a:pPr algn="ctr">
                        <a:spcBef>
                          <a:spcPts val="0"/>
                        </a:spcBef>
                        <a:defRPr sz="1800"/>
                      </a:pPr>
                      <a:r>
                        <a:rPr sz="1000">
                          <a:solidFill>
                            <a:srgbClr val="EBEBEB"/>
                          </a:solidFill>
                        </a:rPr>
                        <a:t>Trop bas</a:t>
                      </a:r>
                    </a:p>
                  </a:txBody>
                  <a:tcPr marL="0" marR="0" marT="0" marB="0" anchor="ctr" anchorCtr="0" horzOverflow="overflow">
                    <a:solidFill>
                      <a:schemeClr val="accent4">
                        <a:satOff val="-1335"/>
                        <a:lumOff val="-10274"/>
                      </a:schemeClr>
                    </a:solidFill>
                  </a:tcPr>
                </a:tc>
                <a:tc>
                  <a:txBody>
                    <a:bodyPr/>
                    <a:lstStyle/>
                    <a:p>
                      <a:pPr algn="ctr">
                        <a:spcBef>
                          <a:spcPts val="0"/>
                        </a:spcBef>
                        <a:defRPr sz="1800"/>
                      </a:pPr>
                      <a:r>
                        <a:rPr sz="1000">
                          <a:solidFill>
                            <a:srgbClr val="EBEBEB"/>
                          </a:solidFill>
                        </a:rPr>
                        <a:t>Approche haute</a:t>
                      </a:r>
                    </a:p>
                  </a:txBody>
                  <a:tcPr marL="0" marR="0" marT="0" marB="0" anchor="ctr" anchorCtr="0" horzOverflow="overflow">
                    <a:solidFill>
                      <a:schemeClr val="accent4">
                        <a:satOff val="-1335"/>
                        <a:lumOff val="-10274"/>
                      </a:schemeClr>
                    </a:solidFill>
                  </a:tcPr>
                </a:tc>
              </a:tr>
            </a:tbl>
          </a:graphicData>
        </a:graphic>
      </p:graphicFrame>
      <p:sp>
        <p:nvSpPr>
          <p:cNvPr id="855"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848"/>
                                        </p:tgtEl>
                                        <p:attrNameLst>
                                          <p:attrName>style.visibility</p:attrName>
                                        </p:attrNameLst>
                                      </p:cBhvr>
                                      <p:to>
                                        <p:strVal val="visible"/>
                                      </p:to>
                                    </p:set>
                                    <p:animEffect filter="fade" transition="in">
                                      <p:cBhvr>
                                        <p:cTn id="7" dur="1000"/>
                                        <p:tgtEl>
                                          <p:spTgt spid="848"/>
                                        </p:tgtEl>
                                      </p:cBhvr>
                                    </p:animEffect>
                                  </p:childTnLst>
                                </p:cTn>
                              </p:par>
                            </p:childTnLst>
                          </p:cTn>
                        </p:par>
                        <p:par>
                          <p:cTn id="8" fill="hold">
                            <p:stCondLst>
                              <p:cond delay="1000"/>
                            </p:stCondLst>
                            <p:childTnLst>
                              <p:par>
                                <p:cTn id="9" presetClass="entr" nodeType="afterEffect" presetID="10" grpId="2" fill="hold">
                                  <p:stCondLst>
                                    <p:cond delay="300"/>
                                  </p:stCondLst>
                                  <p:iterate type="el" backwards="0">
                                    <p:tmAbs val="0"/>
                                  </p:iterate>
                                  <p:childTnLst>
                                    <p:set>
                                      <p:cBhvr>
                                        <p:cTn id="10" fill="hold"/>
                                        <p:tgtEl>
                                          <p:spTgt spid="850"/>
                                        </p:tgtEl>
                                        <p:attrNameLst>
                                          <p:attrName>style.visibility</p:attrName>
                                        </p:attrNameLst>
                                      </p:cBhvr>
                                      <p:to>
                                        <p:strVal val="visible"/>
                                      </p:to>
                                    </p:set>
                                    <p:animEffect filter="fade" transition="in">
                                      <p:cBhvr>
                                        <p:cTn id="11" dur="1000"/>
                                        <p:tgtEl>
                                          <p:spTgt spid="850"/>
                                        </p:tgtEl>
                                      </p:cBhvr>
                                    </p:animEffect>
                                  </p:childTnLst>
                                </p:cTn>
                              </p:par>
                            </p:childTnLst>
                          </p:cTn>
                        </p:par>
                        <p:par>
                          <p:cTn id="12" fill="hold">
                            <p:stCondLst>
                              <p:cond delay="2300"/>
                            </p:stCondLst>
                            <p:childTnLst>
                              <p:par>
                                <p:cTn id="13" presetClass="entr" nodeType="afterEffect" presetID="10" grpId="3" fill="hold">
                                  <p:stCondLst>
                                    <p:cond delay="300"/>
                                  </p:stCondLst>
                                  <p:iterate type="el" backwards="0">
                                    <p:tmAbs val="0"/>
                                  </p:iterate>
                                  <p:childTnLst>
                                    <p:set>
                                      <p:cBhvr>
                                        <p:cTn id="14" fill="hold"/>
                                        <p:tgtEl>
                                          <p:spTgt spid="849">
                                            <p:bg/>
                                          </p:spTgt>
                                        </p:tgtEl>
                                        <p:attrNameLst>
                                          <p:attrName>style.visibility</p:attrName>
                                        </p:attrNameLst>
                                      </p:cBhvr>
                                      <p:to>
                                        <p:strVal val="visible"/>
                                      </p:to>
                                    </p:set>
                                    <p:animEffect filter="fade" transition="in">
                                      <p:cBhvr>
                                        <p:cTn id="15" dur="1000"/>
                                        <p:tgtEl>
                                          <p:spTgt spid="849">
                                            <p:bg/>
                                          </p:spTgt>
                                        </p:tgtEl>
                                      </p:cBhvr>
                                    </p:animEffect>
                                  </p:childTnLst>
                                </p:cTn>
                              </p:par>
                              <p:par>
                                <p:cTn id="16" presetClass="entr" nodeType="withEffect" presetSubtype="0" presetID="10" grpId="3" fill="hold">
                                  <p:stCondLst>
                                    <p:cond delay="300"/>
                                  </p:stCondLst>
                                  <p:iterate type="el" backwards="0">
                                    <p:tmAbs val="0"/>
                                  </p:iterate>
                                  <p:childTnLst>
                                    <p:set>
                                      <p:cBhvr>
                                        <p:cTn id="17" fill="hold"/>
                                        <p:tgtEl>
                                          <p:spTgt spid="849">
                                            <p:txEl>
                                              <p:pRg st="0" end="0"/>
                                            </p:txEl>
                                          </p:spTgt>
                                        </p:tgtEl>
                                        <p:attrNameLst>
                                          <p:attrName>style.visibility</p:attrName>
                                        </p:attrNameLst>
                                      </p:cBhvr>
                                      <p:to>
                                        <p:strVal val="visible"/>
                                      </p:to>
                                    </p:set>
                                    <p:animEffect filter="fade" transition="in">
                                      <p:cBhvr>
                                        <p:cTn id="18" dur="1000"/>
                                        <p:tgtEl>
                                          <p:spTgt spid="84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3" fill="hold">
                                  <p:stCondLst>
                                    <p:cond delay="0"/>
                                  </p:stCondLst>
                                  <p:iterate type="el" backwards="0">
                                    <p:tmAbs val="0"/>
                                  </p:iterate>
                                  <p:childTnLst>
                                    <p:set>
                                      <p:cBhvr>
                                        <p:cTn id="22" fill="hold"/>
                                        <p:tgtEl>
                                          <p:spTgt spid="849">
                                            <p:txEl>
                                              <p:pRg st="1" end="1"/>
                                            </p:txEl>
                                          </p:spTgt>
                                        </p:tgtEl>
                                        <p:attrNameLst>
                                          <p:attrName>style.visibility</p:attrName>
                                        </p:attrNameLst>
                                      </p:cBhvr>
                                      <p:to>
                                        <p:strVal val="visible"/>
                                      </p:to>
                                    </p:set>
                                    <p:animEffect filter="fade" transition="in">
                                      <p:cBhvr>
                                        <p:cTn id="23" dur="1000"/>
                                        <p:tgtEl>
                                          <p:spTgt spid="849">
                                            <p:txEl>
                                              <p:pRg st="1" end="1"/>
                                            </p:txEl>
                                          </p:spTgt>
                                        </p:tgtEl>
                                      </p:cBhvr>
                                    </p:animEffect>
                                  </p:childTnLst>
                                </p:cTn>
                              </p:par>
                            </p:childTnLst>
                          </p:cTn>
                        </p:par>
                        <p:par>
                          <p:cTn id="24" fill="hold">
                            <p:stCondLst>
                              <p:cond delay="1000"/>
                            </p:stCondLst>
                            <p:childTnLst>
                              <p:par>
                                <p:cTn id="25" presetClass="entr" nodeType="afterEffect" presetID="10" grpId="4" fill="hold">
                                  <p:stCondLst>
                                    <p:cond delay="0"/>
                                  </p:stCondLst>
                                  <p:iterate type="el" backwards="0">
                                    <p:tmAbs val="0"/>
                                  </p:iterate>
                                  <p:childTnLst>
                                    <p:set>
                                      <p:cBhvr>
                                        <p:cTn id="26" fill="hold"/>
                                        <p:tgtEl>
                                          <p:spTgt spid="851"/>
                                        </p:tgtEl>
                                        <p:attrNameLst>
                                          <p:attrName>style.visibility</p:attrName>
                                        </p:attrNameLst>
                                      </p:cBhvr>
                                      <p:to>
                                        <p:strVal val="visible"/>
                                      </p:to>
                                    </p:set>
                                    <p:animEffect filter="fade" transition="in">
                                      <p:cBhvr>
                                        <p:cTn id="27" dur="1000"/>
                                        <p:tgtEl>
                                          <p:spTgt spid="85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3" fill="hold">
                                  <p:stCondLst>
                                    <p:cond delay="0"/>
                                  </p:stCondLst>
                                  <p:iterate type="el" backwards="0">
                                    <p:tmAbs val="0"/>
                                  </p:iterate>
                                  <p:childTnLst>
                                    <p:set>
                                      <p:cBhvr>
                                        <p:cTn id="31" fill="hold"/>
                                        <p:tgtEl>
                                          <p:spTgt spid="849">
                                            <p:txEl>
                                              <p:pRg st="2" end="2"/>
                                            </p:txEl>
                                          </p:spTgt>
                                        </p:tgtEl>
                                        <p:attrNameLst>
                                          <p:attrName>style.visibility</p:attrName>
                                        </p:attrNameLst>
                                      </p:cBhvr>
                                      <p:to>
                                        <p:strVal val="visible"/>
                                      </p:to>
                                    </p:set>
                                    <p:animEffect filter="fade" transition="in">
                                      <p:cBhvr>
                                        <p:cTn id="32" dur="1000"/>
                                        <p:tgtEl>
                                          <p:spTgt spid="849">
                                            <p:txEl>
                                              <p:pRg st="2" end="2"/>
                                            </p:txEl>
                                          </p:spTgt>
                                        </p:tgtEl>
                                      </p:cBhvr>
                                    </p:animEffect>
                                  </p:childTnLst>
                                </p:cTn>
                              </p:par>
                            </p:childTnLst>
                          </p:cTn>
                        </p:par>
                        <p:par>
                          <p:cTn id="33" fill="hold">
                            <p:stCondLst>
                              <p:cond delay="1000"/>
                            </p:stCondLst>
                            <p:childTnLst>
                              <p:par>
                                <p:cTn id="34" presetClass="exit" nodeType="afterEffect" presetSubtype="0" presetID="1" grpId="5" fill="hold">
                                  <p:stCondLst>
                                    <p:cond delay="0"/>
                                  </p:stCondLst>
                                  <p:iterate type="el" backwards="0">
                                    <p:tmAbs val="0"/>
                                  </p:iterate>
                                  <p:childTnLst>
                                    <p:set>
                                      <p:cBhvr>
                                        <p:cTn id="35" fill="hold">
                                          <p:stCondLst>
                                            <p:cond delay="0"/>
                                          </p:stCondLst>
                                        </p:cTn>
                                        <p:tgtEl>
                                          <p:spTgt spid="85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3" fill="hold">
                                  <p:stCondLst>
                                    <p:cond delay="0"/>
                                  </p:stCondLst>
                                  <p:iterate type="el" backwards="0">
                                    <p:tmAbs val="0"/>
                                  </p:iterate>
                                  <p:childTnLst>
                                    <p:set>
                                      <p:cBhvr>
                                        <p:cTn id="39" fill="hold"/>
                                        <p:tgtEl>
                                          <p:spTgt spid="849">
                                            <p:txEl>
                                              <p:pRg st="3" end="3"/>
                                            </p:txEl>
                                          </p:spTgt>
                                        </p:tgtEl>
                                        <p:attrNameLst>
                                          <p:attrName>style.visibility</p:attrName>
                                        </p:attrNameLst>
                                      </p:cBhvr>
                                      <p:to>
                                        <p:strVal val="visible"/>
                                      </p:to>
                                    </p:set>
                                    <p:animEffect filter="fade" transition="in">
                                      <p:cBhvr>
                                        <p:cTn id="40" dur="1000"/>
                                        <p:tgtEl>
                                          <p:spTgt spid="849">
                                            <p:txEl>
                                              <p:pRg st="3" end="3"/>
                                            </p:txEl>
                                          </p:spTgt>
                                        </p:tgtEl>
                                      </p:cBhvr>
                                    </p:animEffect>
                                  </p:childTnLst>
                                </p:cTn>
                              </p:par>
                            </p:childTnLst>
                          </p:cTn>
                        </p:par>
                        <p:par>
                          <p:cTn id="41" fill="hold">
                            <p:stCondLst>
                              <p:cond delay="1000"/>
                            </p:stCondLst>
                            <p:childTnLst>
                              <p:par>
                                <p:cTn id="42" presetClass="entr" nodeType="afterEffect" presetID="10" grpId="6" fill="hold">
                                  <p:stCondLst>
                                    <p:cond delay="0"/>
                                  </p:stCondLst>
                                  <p:iterate type="el" backwards="0">
                                    <p:tmAbs val="0"/>
                                  </p:iterate>
                                  <p:childTnLst>
                                    <p:set>
                                      <p:cBhvr>
                                        <p:cTn id="43" fill="hold"/>
                                        <p:tgtEl>
                                          <p:spTgt spid="853"/>
                                        </p:tgtEl>
                                        <p:attrNameLst>
                                          <p:attrName>style.visibility</p:attrName>
                                        </p:attrNameLst>
                                      </p:cBhvr>
                                      <p:to>
                                        <p:strVal val="visible"/>
                                      </p:to>
                                    </p:set>
                                    <p:animEffect filter="fade" transition="in">
                                      <p:cBhvr>
                                        <p:cTn id="44" dur="1000"/>
                                        <p:tgtEl>
                                          <p:spTgt spid="853"/>
                                        </p:tgtEl>
                                      </p:cBhvr>
                                    </p:animEffect>
                                  </p:childTnLst>
                                </p:cTn>
                              </p:par>
                            </p:childTnLst>
                          </p:cTn>
                        </p:par>
                        <p:par>
                          <p:cTn id="45" fill="hold">
                            <p:stCondLst>
                              <p:cond delay="2000"/>
                            </p:stCondLst>
                            <p:childTnLst>
                              <p:par>
                                <p:cTn id="46" presetClass="entr" nodeType="afterEffect" presetID="10" grpId="7" fill="hold">
                                  <p:stCondLst>
                                    <p:cond delay="0"/>
                                  </p:stCondLst>
                                  <p:iterate type="el" backwards="0">
                                    <p:tmAbs val="0"/>
                                  </p:iterate>
                                  <p:childTnLst>
                                    <p:set>
                                      <p:cBhvr>
                                        <p:cTn id="47" fill="hold"/>
                                        <p:tgtEl>
                                          <p:spTgt spid="854"/>
                                        </p:tgtEl>
                                        <p:attrNameLst>
                                          <p:attrName>style.visibility</p:attrName>
                                        </p:attrNameLst>
                                      </p:cBhvr>
                                      <p:to>
                                        <p:strVal val="visible"/>
                                      </p:to>
                                    </p:set>
                                    <p:animEffect filter="fade" transition="in">
                                      <p:cBhvr>
                                        <p:cTn id="48" dur="200"/>
                                        <p:tgtEl>
                                          <p:spTgt spid="854"/>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10" grpId="3" fill="hold">
                                  <p:stCondLst>
                                    <p:cond delay="0"/>
                                  </p:stCondLst>
                                  <p:iterate type="el" backwards="0">
                                    <p:tmAbs val="0"/>
                                  </p:iterate>
                                  <p:childTnLst>
                                    <p:set>
                                      <p:cBhvr>
                                        <p:cTn id="52" fill="hold"/>
                                        <p:tgtEl>
                                          <p:spTgt spid="849">
                                            <p:txEl>
                                              <p:pRg st="4" end="4"/>
                                            </p:txEl>
                                          </p:spTgt>
                                        </p:tgtEl>
                                        <p:attrNameLst>
                                          <p:attrName>style.visibility</p:attrName>
                                        </p:attrNameLst>
                                      </p:cBhvr>
                                      <p:to>
                                        <p:strVal val="visible"/>
                                      </p:to>
                                    </p:set>
                                    <p:animEffect filter="fade" transition="in">
                                      <p:cBhvr>
                                        <p:cTn id="53" dur="1000"/>
                                        <p:tgtEl>
                                          <p:spTgt spid="849">
                                            <p:txEl>
                                              <p:pRg st="4" end="4"/>
                                            </p:txEl>
                                          </p:spTgt>
                                        </p:tgtEl>
                                      </p:cBhvr>
                                    </p:animEffect>
                                  </p:childTnLst>
                                </p:cTn>
                              </p:par>
                            </p:childTnLst>
                          </p:cTn>
                        </p:par>
                        <p:par>
                          <p:cTn id="54" fill="hold">
                            <p:stCondLst>
                              <p:cond delay="1000"/>
                            </p:stCondLst>
                            <p:childTnLst>
                              <p:par>
                                <p:cTn id="55" presetClass="exit" nodeType="afterEffect" presetSubtype="0" presetID="1" grpId="8" fill="hold">
                                  <p:stCondLst>
                                    <p:cond delay="0"/>
                                  </p:stCondLst>
                                  <p:iterate type="el" backwards="0">
                                    <p:tmAbs val="0"/>
                                  </p:iterate>
                                  <p:childTnLst>
                                    <p:set>
                                      <p:cBhvr>
                                        <p:cTn id="56" fill="hold">
                                          <p:stCondLst>
                                            <p:cond delay="0"/>
                                          </p:stCondLst>
                                        </p:cTn>
                                        <p:tgtEl>
                                          <p:spTgt spid="853"/>
                                        </p:tgtEl>
                                        <p:attrNameLst>
                                          <p:attrName>style.visibility</p:attrName>
                                        </p:attrNameLst>
                                      </p:cBhvr>
                                      <p:to>
                                        <p:strVal val="hidden"/>
                                      </p:to>
                                    </p:set>
                                  </p:childTnLst>
                                </p:cTn>
                              </p:par>
                            </p:childTnLst>
                          </p:cTn>
                        </p:par>
                        <p:par>
                          <p:cTn id="57" fill="hold">
                            <p:stCondLst>
                              <p:cond delay="1000"/>
                            </p:stCondLst>
                            <p:childTnLst>
                              <p:par>
                                <p:cTn id="58" presetClass="entr" nodeType="afterEffect" presetID="10" grpId="9" fill="hold">
                                  <p:stCondLst>
                                    <p:cond delay="0"/>
                                  </p:stCondLst>
                                  <p:iterate type="el" backwards="0">
                                    <p:tmAbs val="0"/>
                                  </p:iterate>
                                  <p:childTnLst>
                                    <p:set>
                                      <p:cBhvr>
                                        <p:cTn id="59" fill="hold"/>
                                        <p:tgtEl>
                                          <p:spTgt spid="852"/>
                                        </p:tgtEl>
                                        <p:attrNameLst>
                                          <p:attrName>style.visibility</p:attrName>
                                        </p:attrNameLst>
                                      </p:cBhvr>
                                      <p:to>
                                        <p:strVal val="visible"/>
                                      </p:to>
                                    </p:set>
                                    <p:animEffect filter="fade" transition="in">
                                      <p:cBhvr>
                                        <p:cTn id="60" dur="1000"/>
                                        <p:tgtEl>
                                          <p:spTgt spid="852"/>
                                        </p:tgtEl>
                                      </p:cBhvr>
                                    </p:animEffect>
                                  </p:childTnLst>
                                </p:cTn>
                              </p:par>
                            </p:childTnLst>
                          </p:cTn>
                        </p:par>
                        <p:par>
                          <p:cTn id="61" fill="hold">
                            <p:stCondLst>
                              <p:cond delay="2000"/>
                            </p:stCondLst>
                            <p:childTnLst>
                              <p:par>
                                <p:cTn id="62" presetClass="entr" nodeType="afterEffect" presetSubtype="0" presetID="1" grpId="10" fill="hold">
                                  <p:stCondLst>
                                    <p:cond delay="0"/>
                                  </p:stCondLst>
                                  <p:iterate type="el" backwards="0">
                                    <p:tmAbs val="0"/>
                                  </p:iterate>
                                  <p:childTnLst>
                                    <p:set>
                                      <p:cBhvr>
                                        <p:cTn id="63" fill="hold"/>
                                        <p:tgtEl>
                                          <p:spTgt spid="8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8" grpId="1"/>
      <p:bldP build="whole" bldLvl="1" animBg="1" rev="0" advAuto="0" spid="851" grpId="4"/>
      <p:bldP build="whole" bldLvl="1" animBg="1" rev="0" advAuto="0" spid="851" grpId="5"/>
      <p:bldP build="whole" bldLvl="1" animBg="1" rev="0" advAuto="0" spid="853" grpId="6"/>
      <p:bldP build="whole" bldLvl="1" animBg="1" rev="0" advAuto="0" spid="854" grpId="7"/>
      <p:bldP build="p" bldLvl="1" animBg="1" rev="0" advAuto="0" spid="849" grpId="3"/>
      <p:bldP build="whole" bldLvl="1" animBg="1" rev="0" advAuto="0" spid="853" grpId="8"/>
      <p:bldP build="whole" bldLvl="1" animBg="1" rev="0" advAuto="0" spid="850" grpId="2"/>
      <p:bldP build="whole" bldLvl="1" animBg="1" rev="0" advAuto="0" spid="852" grpId="9"/>
      <p:bldP build="whole" bldLvl="1" animBg="1" rev="0" advAuto="0" spid="855" grpId="10"/>
    </p:bldLst>
  </p:timing>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L'illusion de Kraft"/>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L'illusion de Kraft</a:t>
            </a:r>
          </a:p>
        </p:txBody>
      </p:sp>
      <p:grpSp>
        <p:nvGrpSpPr>
          <p:cNvPr id="898" name="Grouper"/>
          <p:cNvGrpSpPr/>
          <p:nvPr/>
        </p:nvGrpSpPr>
        <p:grpSpPr>
          <a:xfrm>
            <a:off x="2112762" y="1670987"/>
            <a:ext cx="4943876" cy="2767745"/>
            <a:chOff x="0" y="0"/>
            <a:chExt cx="4943875" cy="2767743"/>
          </a:xfrm>
        </p:grpSpPr>
        <p:pic>
          <p:nvPicPr>
            <p:cNvPr id="858" name="pasted-image.tiff" descr="pasted-image.tiff"/>
            <p:cNvPicPr>
              <a:picLocks noChangeAspect="0"/>
            </p:cNvPicPr>
            <p:nvPr/>
          </p:nvPicPr>
          <p:blipFill>
            <a:blip r:embed="rId2">
              <a:extLst/>
            </a:blip>
            <a:srcRect l="482" t="839" r="482" b="3251"/>
            <a:stretch>
              <a:fillRect/>
            </a:stretch>
          </p:blipFill>
          <p:spPr>
            <a:xfrm>
              <a:off x="3270034" y="736306"/>
              <a:ext cx="1673842" cy="1158240"/>
            </a:xfrm>
            <a:prstGeom prst="rect">
              <a:avLst/>
            </a:prstGeom>
            <a:ln w="12700" cap="flat">
              <a:noFill/>
              <a:miter lim="400000"/>
            </a:ln>
            <a:effectLst/>
          </p:spPr>
        </p:pic>
        <p:sp>
          <p:nvSpPr>
            <p:cNvPr id="859" name="Ligne"/>
            <p:cNvSpPr/>
            <p:nvPr/>
          </p:nvSpPr>
          <p:spPr>
            <a:xfrm>
              <a:off x="1404949" y="497480"/>
              <a:ext cx="2908306" cy="924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85" y="169"/>
                  </a:moveTo>
                  <a:lnTo>
                    <a:pt x="0" y="11419"/>
                  </a:lnTo>
                  <a:lnTo>
                    <a:pt x="18052" y="21600"/>
                  </a:lnTo>
                  <a:lnTo>
                    <a:pt x="21600" y="6497"/>
                  </a:lnTo>
                  <a:lnTo>
                    <a:pt x="6859" y="0"/>
                  </a:lnTo>
                </a:path>
              </a:pathLst>
            </a:custGeom>
            <a:solidFill>
              <a:srgbClr val="EAEAEA"/>
            </a:solidFill>
            <a:ln w="127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860" name="ALT…"/>
            <p:cNvSpPr txBox="1"/>
            <p:nvPr/>
          </p:nvSpPr>
          <p:spPr>
            <a:xfrm>
              <a:off x="127157" y="0"/>
              <a:ext cx="1016286" cy="4047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p>
              <a: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pPr>
              <a:r>
                <a:t>ALT</a:t>
              </a:r>
            </a:p>
            <a:p>
              <a: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pPr>
              <a:r>
                <a:t>(ft x 1 000)</a:t>
              </a:r>
            </a:p>
          </p:txBody>
        </p:sp>
        <p:sp>
          <p:nvSpPr>
            <p:cNvPr id="861" name="Kilomètres"/>
            <p:cNvSpPr txBox="1"/>
            <p:nvPr/>
          </p:nvSpPr>
          <p:spPr>
            <a:xfrm rot="19500000">
              <a:off x="1006702" y="1848941"/>
              <a:ext cx="1568659"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Kilomètres</a:t>
              </a:r>
            </a:p>
          </p:txBody>
        </p:sp>
        <p:sp>
          <p:nvSpPr>
            <p:cNvPr id="862" name="50%"/>
            <p:cNvSpPr/>
            <p:nvPr/>
          </p:nvSpPr>
          <p:spPr>
            <a:xfrm>
              <a:off x="1381801" y="444811"/>
              <a:ext cx="2909103" cy="924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85" y="197"/>
                  </a:moveTo>
                  <a:lnTo>
                    <a:pt x="0" y="11419"/>
                  </a:lnTo>
                  <a:lnTo>
                    <a:pt x="18052" y="21600"/>
                  </a:lnTo>
                  <a:lnTo>
                    <a:pt x="21600" y="6328"/>
                  </a:lnTo>
                  <a:lnTo>
                    <a:pt x="6859" y="0"/>
                  </a:lnTo>
                  <a:lnTo>
                    <a:pt x="6685" y="197"/>
                  </a:lnTo>
                </a:path>
              </a:pathLst>
            </a:custGeom>
            <a:solidFill>
              <a:srgbClr val="E0E0E0"/>
            </a:solidFill>
            <a:ln w="12700" cap="rnd">
              <a:solidFill>
                <a:srgbClr val="000000"/>
              </a:solidFill>
              <a:prstDash val="solid"/>
              <a:round/>
            </a:ln>
            <a:effectLst/>
          </p:spPr>
          <p:txBody>
            <a:bodyPr wrap="square" lIns="46037" tIns="46037" rIns="46037" bIns="46037" numCol="1" anchor="t">
              <a:noAutofit/>
            </a:bodyPr>
            <a:lstStyle/>
            <a:p>
              <a:pPr>
                <a:spcBef>
                  <a:spcPts val="400"/>
                </a:spcBef>
                <a:buClrTx/>
                <a:buSzTx/>
                <a:buNone/>
                <a:defRPr sz="1800">
                  <a:solidFill>
                    <a:srgbClr val="FFFFFF"/>
                  </a:solidFill>
                </a:defRPr>
              </a:pPr>
            </a:p>
          </p:txBody>
        </p:sp>
        <p:sp>
          <p:nvSpPr>
            <p:cNvPr id="863" name="Ligne"/>
            <p:cNvSpPr/>
            <p:nvPr/>
          </p:nvSpPr>
          <p:spPr>
            <a:xfrm>
              <a:off x="1381801" y="444811"/>
              <a:ext cx="2909901" cy="924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85" y="197"/>
                  </a:moveTo>
                  <a:lnTo>
                    <a:pt x="0" y="11419"/>
                  </a:lnTo>
                  <a:lnTo>
                    <a:pt x="18052" y="21600"/>
                  </a:lnTo>
                  <a:lnTo>
                    <a:pt x="21600" y="6328"/>
                  </a:lnTo>
                  <a:lnTo>
                    <a:pt x="6859" y="0"/>
                  </a:lnTo>
                </a:path>
              </a:pathLst>
            </a:custGeom>
            <a:noFill/>
            <a:ln w="12700" cap="rnd">
              <a:solidFill>
                <a:srgbClr val="000000"/>
              </a:solidFill>
              <a:prstDash val="solid"/>
              <a:round/>
            </a:ln>
            <a:effectLst/>
          </p:spPr>
          <p:txBody>
            <a:bodyPr wrap="square" lIns="46037" tIns="46037" rIns="46037" bIns="46037" numCol="1" anchor="t">
              <a:noAutofit/>
            </a:bodyPr>
            <a:lstStyle/>
            <a:p>
              <a:pPr>
                <a:spcBef>
                  <a:spcPts val="400"/>
                </a:spcBef>
                <a:buClrTx/>
                <a:buSzTx/>
                <a:buNone/>
                <a:defRPr sz="1800">
                  <a:solidFill>
                    <a:srgbClr val="FFFFFF"/>
                  </a:solidFill>
                </a:defRPr>
              </a:pPr>
            </a:p>
          </p:txBody>
        </p:sp>
        <p:sp>
          <p:nvSpPr>
            <p:cNvPr id="864" name="Ligne"/>
            <p:cNvSpPr/>
            <p:nvPr/>
          </p:nvSpPr>
          <p:spPr>
            <a:xfrm>
              <a:off x="1404949" y="497480"/>
              <a:ext cx="2909902" cy="924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85" y="169"/>
                  </a:moveTo>
                  <a:lnTo>
                    <a:pt x="0" y="11419"/>
                  </a:lnTo>
                  <a:lnTo>
                    <a:pt x="18052" y="21600"/>
                  </a:lnTo>
                  <a:lnTo>
                    <a:pt x="21600" y="6497"/>
                  </a:lnTo>
                  <a:lnTo>
                    <a:pt x="6859" y="0"/>
                  </a:lnTo>
                </a:path>
              </a:pathLst>
            </a:custGeom>
            <a:noFill/>
            <a:ln w="12700" cap="rnd">
              <a:solidFill>
                <a:srgbClr val="000000"/>
              </a:solidFill>
              <a:prstDash val="solid"/>
              <a:round/>
            </a:ln>
            <a:effectLst/>
          </p:spPr>
          <p:txBody>
            <a:bodyPr wrap="square" lIns="46037" tIns="46037" rIns="46037" bIns="46037" numCol="1" anchor="t">
              <a:noAutofit/>
            </a:bodyPr>
            <a:lstStyle/>
            <a:p>
              <a:pPr>
                <a:spcBef>
                  <a:spcPts val="400"/>
                </a:spcBef>
                <a:buClrTx/>
                <a:buSzTx/>
                <a:buNone/>
                <a:defRPr sz="1800">
                  <a:solidFill>
                    <a:srgbClr val="FFFFFF"/>
                  </a:solidFill>
                </a:defRPr>
              </a:pPr>
            </a:p>
          </p:txBody>
        </p:sp>
        <p:sp>
          <p:nvSpPr>
            <p:cNvPr id="865" name="Figure"/>
            <p:cNvSpPr/>
            <p:nvPr/>
          </p:nvSpPr>
          <p:spPr>
            <a:xfrm>
              <a:off x="2538431" y="748061"/>
              <a:ext cx="662094" cy="360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8" y="0"/>
                  </a:moveTo>
                  <a:lnTo>
                    <a:pt x="0" y="19361"/>
                  </a:lnTo>
                  <a:lnTo>
                    <a:pt x="7039" y="21600"/>
                  </a:lnTo>
                  <a:lnTo>
                    <a:pt x="21600" y="1300"/>
                  </a:lnTo>
                  <a:lnTo>
                    <a:pt x="15848" y="0"/>
                  </a:lnTo>
                </a:path>
              </a:pathLst>
            </a:custGeom>
            <a:solidFill>
              <a:srgbClr val="FFFFFF"/>
            </a:solidFill>
            <a:ln w="254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866" name="Figure"/>
            <p:cNvSpPr/>
            <p:nvPr/>
          </p:nvSpPr>
          <p:spPr>
            <a:xfrm>
              <a:off x="2532045" y="741677"/>
              <a:ext cx="661298" cy="360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08" y="0"/>
                  </a:moveTo>
                  <a:lnTo>
                    <a:pt x="0" y="19361"/>
                  </a:lnTo>
                  <a:lnTo>
                    <a:pt x="7039" y="21600"/>
                  </a:lnTo>
                  <a:lnTo>
                    <a:pt x="21600" y="1300"/>
                  </a:lnTo>
                  <a:lnTo>
                    <a:pt x="15808" y="0"/>
                  </a:lnTo>
                </a:path>
              </a:pathLst>
            </a:custGeom>
            <a:noFill/>
            <a:ln w="25400" cap="rnd">
              <a:solidFill>
                <a:srgbClr val="000000"/>
              </a:solidFill>
              <a:prstDash val="solid"/>
              <a:round/>
            </a:ln>
            <a:effectLst/>
          </p:spPr>
          <p:txBody>
            <a:bodyPr wrap="square" lIns="46037" tIns="46037" rIns="46037" bIns="46037" numCol="1" anchor="t">
              <a:noAutofit/>
            </a:bodyPr>
            <a:lstStyle/>
            <a:p>
              <a:pPr>
                <a:spcBef>
                  <a:spcPts val="400"/>
                </a:spcBef>
                <a:defRPr sz="1800">
                  <a:solidFill>
                    <a:srgbClr val="FFFFFF"/>
                  </a:solidFill>
                </a:defRPr>
              </a:pPr>
            </a:p>
          </p:txBody>
        </p:sp>
        <p:sp>
          <p:nvSpPr>
            <p:cNvPr id="867" name="Ligne"/>
            <p:cNvSpPr/>
            <p:nvPr/>
          </p:nvSpPr>
          <p:spPr>
            <a:xfrm flipH="1">
              <a:off x="571601" y="631549"/>
              <a:ext cx="1" cy="1738929"/>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68" name="Ligne"/>
            <p:cNvSpPr/>
            <p:nvPr/>
          </p:nvSpPr>
          <p:spPr>
            <a:xfrm flipH="1">
              <a:off x="871734" y="669854"/>
              <a:ext cx="1" cy="1516423"/>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69" name="Ligne"/>
            <p:cNvSpPr/>
            <p:nvPr/>
          </p:nvSpPr>
          <p:spPr>
            <a:xfrm flipH="1">
              <a:off x="1131003" y="713746"/>
              <a:ext cx="1752" cy="1308322"/>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70" name="Ligne"/>
            <p:cNvSpPr/>
            <p:nvPr/>
          </p:nvSpPr>
          <p:spPr>
            <a:xfrm flipH="1">
              <a:off x="1410537" y="765618"/>
              <a:ext cx="1" cy="1083829"/>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71" name="Ligne"/>
            <p:cNvSpPr/>
            <p:nvPr/>
          </p:nvSpPr>
          <p:spPr>
            <a:xfrm flipH="1">
              <a:off x="1654085" y="789570"/>
              <a:ext cx="3105" cy="904440"/>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72" name="Ligne"/>
            <p:cNvSpPr/>
            <p:nvPr/>
          </p:nvSpPr>
          <p:spPr>
            <a:xfrm>
              <a:off x="1933376" y="823747"/>
              <a:ext cx="1" cy="704918"/>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73" name="Ligne"/>
            <p:cNvSpPr/>
            <p:nvPr/>
          </p:nvSpPr>
          <p:spPr>
            <a:xfrm>
              <a:off x="2202378" y="879116"/>
              <a:ext cx="1" cy="492825"/>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74" name="Ligne"/>
            <p:cNvSpPr/>
            <p:nvPr/>
          </p:nvSpPr>
          <p:spPr>
            <a:xfrm>
              <a:off x="237942" y="564515"/>
              <a:ext cx="2585079" cy="418863"/>
            </a:xfrm>
            <a:prstGeom prst="line">
              <a:avLst/>
            </a:prstGeom>
            <a:noFill/>
            <a:ln w="254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75" name="Ligne"/>
            <p:cNvSpPr/>
            <p:nvPr/>
          </p:nvSpPr>
          <p:spPr>
            <a:xfrm flipV="1">
              <a:off x="251512" y="937878"/>
              <a:ext cx="2280766" cy="1388684"/>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76" name="Ligne"/>
            <p:cNvSpPr/>
            <p:nvPr/>
          </p:nvSpPr>
          <p:spPr>
            <a:xfrm flipV="1">
              <a:off x="249117" y="898889"/>
              <a:ext cx="1966033" cy="1217791"/>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77" name="Ligne"/>
            <p:cNvSpPr/>
            <p:nvPr/>
          </p:nvSpPr>
          <p:spPr>
            <a:xfrm flipV="1">
              <a:off x="249117" y="846553"/>
              <a:ext cx="1730878" cy="1050670"/>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78" name="Ligne"/>
            <p:cNvSpPr/>
            <p:nvPr/>
          </p:nvSpPr>
          <p:spPr>
            <a:xfrm flipV="1">
              <a:off x="249117" y="823874"/>
              <a:ext cx="1417652" cy="863467"/>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79" name="Ligne"/>
            <p:cNvSpPr/>
            <p:nvPr/>
          </p:nvSpPr>
          <p:spPr>
            <a:xfrm flipV="1">
              <a:off x="249117" y="772800"/>
              <a:ext cx="1165412" cy="705458"/>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80" name="Ligne"/>
            <p:cNvSpPr/>
            <p:nvPr/>
          </p:nvSpPr>
          <p:spPr>
            <a:xfrm flipV="1">
              <a:off x="251512" y="711352"/>
              <a:ext cx="878848" cy="547448"/>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81" name="Ligne"/>
            <p:cNvSpPr/>
            <p:nvPr/>
          </p:nvSpPr>
          <p:spPr>
            <a:xfrm flipV="1">
              <a:off x="251512" y="658682"/>
              <a:ext cx="632196" cy="390237"/>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82" name="Ligne"/>
            <p:cNvSpPr/>
            <p:nvPr/>
          </p:nvSpPr>
          <p:spPr>
            <a:xfrm flipV="1">
              <a:off x="249117" y="627435"/>
              <a:ext cx="318211" cy="212401"/>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83" name="Ligne"/>
            <p:cNvSpPr/>
            <p:nvPr/>
          </p:nvSpPr>
          <p:spPr>
            <a:xfrm flipV="1">
              <a:off x="251512" y="574488"/>
              <a:ext cx="47486" cy="47486"/>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sp>
          <p:nvSpPr>
            <p:cNvPr id="884" name="Ligne"/>
            <p:cNvSpPr/>
            <p:nvPr/>
          </p:nvSpPr>
          <p:spPr>
            <a:xfrm>
              <a:off x="245925" y="356229"/>
              <a:ext cx="2568228" cy="221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230"/>
                  </a:moveTo>
                  <a:lnTo>
                    <a:pt x="0" y="21600"/>
                  </a:lnTo>
                  <a:lnTo>
                    <a:pt x="0" y="0"/>
                  </a:lnTo>
                </a:path>
              </a:pathLst>
            </a:custGeom>
            <a:noFill/>
            <a:ln w="25400" cap="rnd">
              <a:solidFill>
                <a:srgbClr val="BABABA"/>
              </a:solidFill>
              <a:prstDash val="solid"/>
              <a:round/>
            </a:ln>
            <a:effectLst/>
          </p:spPr>
          <p:txBody>
            <a:bodyPr wrap="square" lIns="46037" tIns="46037" rIns="46037" bIns="46037" numCol="1" anchor="t">
              <a:noAutofit/>
            </a:bodyPr>
            <a:lstStyle/>
            <a:p>
              <a:pPr>
                <a:spcBef>
                  <a:spcPts val="400"/>
                </a:spcBef>
                <a:buClrTx/>
                <a:buSzTx/>
                <a:buNone/>
                <a:defRPr sz="1800">
                  <a:solidFill>
                    <a:srgbClr val="FFFFFF"/>
                  </a:solidFill>
                </a:defRPr>
              </a:pPr>
            </a:p>
          </p:txBody>
        </p:sp>
        <p:sp>
          <p:nvSpPr>
            <p:cNvPr id="885" name="8"/>
            <p:cNvSpPr txBox="1"/>
            <p:nvPr/>
          </p:nvSpPr>
          <p:spPr>
            <a:xfrm>
              <a:off x="0" y="777588"/>
              <a:ext cx="246795" cy="28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8</a:t>
              </a:r>
            </a:p>
          </p:txBody>
        </p:sp>
        <p:sp>
          <p:nvSpPr>
            <p:cNvPr id="886" name="6"/>
            <p:cNvSpPr txBox="1"/>
            <p:nvPr/>
          </p:nvSpPr>
          <p:spPr>
            <a:xfrm>
              <a:off x="0" y="1182188"/>
              <a:ext cx="246795" cy="28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6</a:t>
              </a:r>
            </a:p>
          </p:txBody>
        </p:sp>
        <p:sp>
          <p:nvSpPr>
            <p:cNvPr id="887" name="4"/>
            <p:cNvSpPr txBox="1"/>
            <p:nvPr/>
          </p:nvSpPr>
          <p:spPr>
            <a:xfrm>
              <a:off x="0" y="1588385"/>
              <a:ext cx="246795" cy="28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4</a:t>
              </a:r>
            </a:p>
          </p:txBody>
        </p:sp>
        <p:sp>
          <p:nvSpPr>
            <p:cNvPr id="888" name="2"/>
            <p:cNvSpPr txBox="1"/>
            <p:nvPr/>
          </p:nvSpPr>
          <p:spPr>
            <a:xfrm>
              <a:off x="0" y="1993783"/>
              <a:ext cx="246795" cy="28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2</a:t>
              </a:r>
            </a:p>
          </p:txBody>
        </p:sp>
        <p:sp>
          <p:nvSpPr>
            <p:cNvPr id="889" name="0"/>
            <p:cNvSpPr txBox="1"/>
            <p:nvPr/>
          </p:nvSpPr>
          <p:spPr>
            <a:xfrm>
              <a:off x="0" y="2399980"/>
              <a:ext cx="246795" cy="2799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0</a:t>
              </a:r>
            </a:p>
          </p:txBody>
        </p:sp>
        <p:sp>
          <p:nvSpPr>
            <p:cNvPr id="890" name="30"/>
            <p:cNvSpPr txBox="1"/>
            <p:nvPr/>
          </p:nvSpPr>
          <p:spPr>
            <a:xfrm>
              <a:off x="388360" y="2488343"/>
              <a:ext cx="33939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30</a:t>
              </a:r>
            </a:p>
          </p:txBody>
        </p:sp>
        <p:sp>
          <p:nvSpPr>
            <p:cNvPr id="891" name="25"/>
            <p:cNvSpPr txBox="1"/>
            <p:nvPr/>
          </p:nvSpPr>
          <p:spPr>
            <a:xfrm>
              <a:off x="850534" y="2217811"/>
              <a:ext cx="33859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25</a:t>
              </a:r>
            </a:p>
          </p:txBody>
        </p:sp>
        <p:sp>
          <p:nvSpPr>
            <p:cNvPr id="892" name="20"/>
            <p:cNvSpPr txBox="1"/>
            <p:nvPr/>
          </p:nvSpPr>
          <p:spPr>
            <a:xfrm>
              <a:off x="1378161" y="1887428"/>
              <a:ext cx="33859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20</a:t>
              </a:r>
            </a:p>
          </p:txBody>
        </p:sp>
        <p:sp>
          <p:nvSpPr>
            <p:cNvPr id="893" name="15"/>
            <p:cNvSpPr txBox="1"/>
            <p:nvPr/>
          </p:nvSpPr>
          <p:spPr>
            <a:xfrm>
              <a:off x="1905789" y="1574601"/>
              <a:ext cx="33939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15</a:t>
              </a:r>
            </a:p>
          </p:txBody>
        </p:sp>
        <p:sp>
          <p:nvSpPr>
            <p:cNvPr id="894" name="10"/>
            <p:cNvSpPr txBox="1"/>
            <p:nvPr/>
          </p:nvSpPr>
          <p:spPr>
            <a:xfrm>
              <a:off x="2419049" y="1209902"/>
              <a:ext cx="340188"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181" tIns="39181" rIns="39181" bIns="39181" numCol="1" anchor="t">
              <a:noAutofit/>
            </a:bodyPr>
            <a:lstStyle>
              <a:lvl1pPr algn="just">
                <a:spcBef>
                  <a:spcPts val="0"/>
                </a:spcBef>
                <a:buSzTx/>
                <a:buFont typeface="Wingdings"/>
                <a:buNone/>
                <a:defRPr sz="1000">
                  <a:solidFill>
                    <a:srgbClr val="FFFFFF"/>
                  </a:solidFill>
                  <a:latin typeface="Franklin Gothic Book"/>
                  <a:ea typeface="Franklin Gothic Book"/>
                  <a:cs typeface="Franklin Gothic Book"/>
                  <a:sym typeface="Franklin Gothic Book"/>
                </a:defRPr>
              </a:lvl1pPr>
            </a:lstStyle>
            <a:p>
              <a:pPr/>
              <a:r>
                <a:t>10</a:t>
              </a:r>
            </a:p>
          </p:txBody>
        </p:sp>
        <p:sp>
          <p:nvSpPr>
            <p:cNvPr id="895" name="Ligne"/>
            <p:cNvSpPr/>
            <p:nvPr/>
          </p:nvSpPr>
          <p:spPr>
            <a:xfrm>
              <a:off x="2479362" y="934002"/>
              <a:ext cx="1" cy="246591"/>
            </a:xfrm>
            <a:prstGeom prst="line">
              <a:avLst/>
            </a:prstGeom>
            <a:noFill/>
            <a:ln w="12700" cap="flat">
              <a:solidFill>
                <a:srgbClr val="BABABA"/>
              </a:solidFill>
              <a:prstDash val="solid"/>
              <a:round/>
            </a:ln>
            <a:effectLst/>
          </p:spPr>
          <p:txBody>
            <a:bodyPr wrap="square" lIns="45719" tIns="45719" rIns="45719" bIns="45719" numCol="1" anchor="t">
              <a:noAutofit/>
            </a:bodyPr>
            <a:lstStyle/>
            <a:p>
              <a:pPr>
                <a:defRPr>
                  <a:solidFill>
                    <a:srgbClr val="FFFFFF"/>
                  </a:solidFill>
                </a:defRPr>
              </a:pPr>
            </a:p>
          </p:txBody>
        </p:sp>
        <p:pic>
          <p:nvPicPr>
            <p:cNvPr id="896" name="pasted-image.tiff" descr="pasted-image.tiff"/>
            <p:cNvPicPr>
              <a:picLocks noChangeAspect="0"/>
            </p:cNvPicPr>
            <p:nvPr/>
          </p:nvPicPr>
          <p:blipFill>
            <a:blip r:embed="rId3">
              <a:extLst/>
            </a:blip>
            <a:stretch>
              <a:fillRect/>
            </a:stretch>
          </p:blipFill>
          <p:spPr>
            <a:xfrm>
              <a:off x="1688691" y="1002232"/>
              <a:ext cx="597801" cy="246594"/>
            </a:xfrm>
            <a:prstGeom prst="rect">
              <a:avLst/>
            </a:prstGeom>
            <a:ln w="12700" cap="flat">
              <a:noFill/>
              <a:miter lim="400000"/>
            </a:ln>
            <a:effectLst/>
          </p:spPr>
        </p:pic>
        <p:sp>
          <p:nvSpPr>
            <p:cNvPr id="897" name="Ligne"/>
            <p:cNvSpPr/>
            <p:nvPr/>
          </p:nvSpPr>
          <p:spPr>
            <a:xfrm>
              <a:off x="251512" y="530200"/>
              <a:ext cx="1594858" cy="628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670" y="21600"/>
                    <a:pt x="0" y="11929"/>
                    <a:pt x="0" y="0"/>
                  </a:cubicBezTo>
                </a:path>
              </a:pathLst>
            </a:custGeom>
            <a:noFill/>
            <a:ln w="50799" cap="rnd">
              <a:solidFill>
                <a:srgbClr val="FF0000"/>
              </a:solidFill>
              <a:prstDash val="solid"/>
              <a:round/>
            </a:ln>
            <a:effectLst/>
          </p:spPr>
          <p:txBody>
            <a:bodyPr wrap="square" lIns="46037" tIns="46037" rIns="46037" bIns="46037" numCol="1" anchor="ctr">
              <a:noAutofit/>
            </a:bodyPr>
            <a:lstStyle/>
            <a:p>
              <a:pPr>
                <a:spcBef>
                  <a:spcPts val="400"/>
                </a:spcBef>
                <a:defRPr sz="1800">
                  <a:solidFill>
                    <a:srgbClr val="FFFFFF"/>
                  </a:solidFill>
                </a:defRPr>
              </a:pPr>
            </a:p>
          </p:txBody>
        </p:sp>
      </p:grpSp>
      <p:sp>
        <p:nvSpPr>
          <p:cNvPr id="899" name="Les risques liés à l’atterrissage de nuit augmentent considérablement lors d’une approche longue dans des conditions de trou noir. Un trou noir s’explique par l’absence de lumière entre l’avion et les environs de la piste. Dans ces conditions, la traject"/>
          <p:cNvSpPr txBox="1"/>
          <p:nvPr/>
        </p:nvSpPr>
        <p:spPr>
          <a:xfrm>
            <a:off x="1524000" y="4613833"/>
            <a:ext cx="7259764" cy="1791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52043">
              <a:spcBef>
                <a:spcPts val="900"/>
              </a:spcBef>
              <a:buClrTx/>
              <a:buSzTx/>
              <a:buNone/>
              <a:defRPr sz="1129">
                <a:solidFill>
                  <a:schemeClr val="accent2">
                    <a:lumOff val="15098"/>
                  </a:schemeClr>
                </a:solidFill>
                <a:latin typeface="Franklin Gothic Book"/>
                <a:ea typeface="Franklin Gothic Book"/>
                <a:cs typeface="Franklin Gothic Book"/>
                <a:sym typeface="Franklin Gothic Book"/>
              </a:defRPr>
            </a:pPr>
            <a:r>
              <a:t>Les risques liés à l’atterrissage de nuit augmentent considérablement lors d’une approche longue dans des conditions de trou noir. Un trou noir s’explique par l’absence de lumière entre l’avion et les environs de la piste. Dans ces conditions, la trajectoire s’incurve vers le bas par rapport au plan nominal et aboutit inévitablement avant la piste. </a:t>
            </a:r>
            <a:endParaRPr sz="924"/>
          </a:p>
          <a:p>
            <a:pPr defTabSz="352043">
              <a:spcBef>
                <a:spcPts val="900"/>
              </a:spcBef>
              <a:buClrTx/>
              <a:buSzTx/>
              <a:buNone/>
              <a:defRPr sz="1129">
                <a:solidFill>
                  <a:schemeClr val="accent2">
                    <a:lumOff val="15098"/>
                  </a:schemeClr>
                </a:solidFill>
                <a:latin typeface="Franklin Gothic Book"/>
                <a:ea typeface="Franklin Gothic Book"/>
                <a:cs typeface="Franklin Gothic Book"/>
                <a:sym typeface="Franklin Gothic Book"/>
              </a:defRPr>
            </a:pPr>
            <a:r>
              <a:t>Des expériences ont été conduites sur simulateurs et les résultats montrent que tous les pilotes – expérimentés ou non – ont surévalué la hauteur pendant l’approche, adoptant un plan faible. </a:t>
            </a:r>
            <a:endParaRPr sz="924"/>
          </a:p>
          <a:p>
            <a:pPr defTabSz="352043">
              <a:spcBef>
                <a:spcPts val="900"/>
              </a:spcBef>
              <a:buClrTx/>
              <a:buSzTx/>
              <a:buNone/>
              <a:defRPr sz="1129">
                <a:solidFill>
                  <a:schemeClr val="accent2">
                    <a:lumOff val="15098"/>
                  </a:schemeClr>
                </a:solidFill>
                <a:latin typeface="Franklin Gothic Book"/>
                <a:ea typeface="Franklin Gothic Book"/>
                <a:cs typeface="Franklin Gothic Book"/>
                <a:sym typeface="Franklin Gothic Book"/>
              </a:defRPr>
            </a:pPr>
            <a:r>
              <a:t>La trajectoire suivie l’a été selon un arc capable sous lequel on voit un segment donné sous un angle géométrique constant. </a:t>
            </a:r>
            <a:endParaRPr sz="924"/>
          </a:p>
        </p:txBody>
      </p:sp>
      <p:sp>
        <p:nvSpPr>
          <p:cNvPr id="900" name="Pour éviter ces illusions, il convient de se fier aux indicateurs de pente d'approche (PAPI ou ILS ou app GNSS)"/>
          <p:cNvSpPr txBox="1"/>
          <p:nvPr/>
        </p:nvSpPr>
        <p:spPr>
          <a:xfrm>
            <a:off x="1521681" y="6038944"/>
            <a:ext cx="7264401" cy="15408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just">
              <a:spcBef>
                <a:spcPts val="700"/>
              </a:spcBef>
              <a:buClrTx/>
              <a:buSzTx/>
              <a:buNone/>
              <a:defRPr sz="1200">
                <a:solidFill>
                  <a:srgbClr val="F6C343"/>
                </a:solidFill>
                <a:latin typeface="Franklin Gothic Book"/>
                <a:ea typeface="Franklin Gothic Book"/>
                <a:cs typeface="Franklin Gothic Book"/>
                <a:sym typeface="Franklin Gothic Book"/>
              </a:defRPr>
            </a:lvl1pPr>
          </a:lstStyle>
          <a:p>
            <a:pPr/>
            <a:r>
              <a:t>Pour éviter ces illusions, il convient de se fier aux indicateurs de pente d'approche (PAPI ou ILS ou app GNSS)</a:t>
            </a:r>
          </a:p>
        </p:txBody>
      </p:sp>
      <p:sp>
        <p:nvSpPr>
          <p:cNvPr id="901"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899">
                                            <p:bg/>
                                          </p:spTgt>
                                        </p:tgtEl>
                                        <p:attrNameLst>
                                          <p:attrName>style.visibility</p:attrName>
                                        </p:attrNameLst>
                                      </p:cBhvr>
                                      <p:to>
                                        <p:strVal val="visible"/>
                                      </p:to>
                                    </p:set>
                                    <p:animEffect filter="fade" transition="in">
                                      <p:cBhvr>
                                        <p:cTn id="7" dur="1000"/>
                                        <p:tgtEl>
                                          <p:spTgt spid="899">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899">
                                            <p:txEl>
                                              <p:pRg st="0" end="0"/>
                                            </p:txEl>
                                          </p:spTgt>
                                        </p:tgtEl>
                                        <p:attrNameLst>
                                          <p:attrName>style.visibility</p:attrName>
                                        </p:attrNameLst>
                                      </p:cBhvr>
                                      <p:to>
                                        <p:strVal val="visible"/>
                                      </p:to>
                                    </p:set>
                                    <p:animEffect filter="fade" transition="in">
                                      <p:cBhvr>
                                        <p:cTn id="10" dur="1000"/>
                                        <p:tgtEl>
                                          <p:spTgt spid="899">
                                            <p:txEl>
                                              <p:pRg st="0" end="0"/>
                                            </p:txEl>
                                          </p:spTgt>
                                        </p:tgtEl>
                                      </p:cBhvr>
                                    </p:animEffect>
                                  </p:childTnLst>
                                </p:cTn>
                              </p:par>
                            </p:childTnLst>
                          </p:cTn>
                        </p:par>
                        <p:par>
                          <p:cTn id="11" fill="hold">
                            <p:stCondLst>
                              <p:cond delay="1300"/>
                            </p:stCondLst>
                            <p:childTnLst>
                              <p:par>
                                <p:cTn id="12" presetClass="entr" nodeType="afterEffect" presetID="10" grpId="1" fill="hold">
                                  <p:stCondLst>
                                    <p:cond delay="300"/>
                                  </p:stCondLst>
                                  <p:iterate type="el" backwards="0">
                                    <p:tmAbs val="0"/>
                                  </p:iterate>
                                  <p:childTnLst>
                                    <p:set>
                                      <p:cBhvr>
                                        <p:cTn id="13" fill="hold"/>
                                        <p:tgtEl>
                                          <p:spTgt spid="899">
                                            <p:txEl>
                                              <p:pRg st="1" end="1"/>
                                            </p:txEl>
                                          </p:spTgt>
                                        </p:tgtEl>
                                        <p:attrNameLst>
                                          <p:attrName>style.visibility</p:attrName>
                                        </p:attrNameLst>
                                      </p:cBhvr>
                                      <p:to>
                                        <p:strVal val="visible"/>
                                      </p:to>
                                    </p:set>
                                    <p:animEffect filter="fade" transition="in">
                                      <p:cBhvr>
                                        <p:cTn id="14" dur="1000"/>
                                        <p:tgtEl>
                                          <p:spTgt spid="899">
                                            <p:txEl>
                                              <p:pRg st="1" end="1"/>
                                            </p:txEl>
                                          </p:spTgt>
                                        </p:tgtEl>
                                      </p:cBhvr>
                                    </p:animEffect>
                                  </p:childTnLst>
                                </p:cTn>
                              </p:par>
                            </p:childTnLst>
                          </p:cTn>
                        </p:par>
                        <p:par>
                          <p:cTn id="15" fill="hold">
                            <p:stCondLst>
                              <p:cond delay="2600"/>
                            </p:stCondLst>
                            <p:childTnLst>
                              <p:par>
                                <p:cTn id="16" presetClass="entr" nodeType="afterEffect" presetID="10" grpId="1" fill="hold">
                                  <p:stCondLst>
                                    <p:cond delay="300"/>
                                  </p:stCondLst>
                                  <p:iterate type="el" backwards="0">
                                    <p:tmAbs val="0"/>
                                  </p:iterate>
                                  <p:childTnLst>
                                    <p:set>
                                      <p:cBhvr>
                                        <p:cTn id="17" fill="hold"/>
                                        <p:tgtEl>
                                          <p:spTgt spid="899">
                                            <p:txEl>
                                              <p:pRg st="2" end="2"/>
                                            </p:txEl>
                                          </p:spTgt>
                                        </p:tgtEl>
                                        <p:attrNameLst>
                                          <p:attrName>style.visibility</p:attrName>
                                        </p:attrNameLst>
                                      </p:cBhvr>
                                      <p:to>
                                        <p:strVal val="visible"/>
                                      </p:to>
                                    </p:set>
                                    <p:animEffect filter="fade" transition="in">
                                      <p:cBhvr>
                                        <p:cTn id="18" dur="1000"/>
                                        <p:tgtEl>
                                          <p:spTgt spid="899">
                                            <p:txEl>
                                              <p:pRg st="2" end="2"/>
                                            </p:txEl>
                                          </p:spTgt>
                                        </p:tgtEl>
                                      </p:cBhvr>
                                    </p:animEffect>
                                  </p:childTnLst>
                                </p:cTn>
                              </p:par>
                            </p:childTnLst>
                          </p:cTn>
                        </p:par>
                        <p:par>
                          <p:cTn id="19" fill="hold">
                            <p:stCondLst>
                              <p:cond delay="3900"/>
                            </p:stCondLst>
                            <p:childTnLst>
                              <p:par>
                                <p:cTn id="20" presetClass="entr" nodeType="afterEffect" presetID="10" grpId="1" fill="hold">
                                  <p:stCondLst>
                                    <p:cond delay="300"/>
                                  </p:stCondLst>
                                  <p:iterate type="el" backwards="0">
                                    <p:tmAbs val="0"/>
                                  </p:iterate>
                                  <p:childTnLst>
                                    <p:set>
                                      <p:cBhvr>
                                        <p:cTn id="21" fill="hold"/>
                                        <p:tgtEl>
                                          <p:spTgt spid="899">
                                            <p:txEl>
                                              <p:pRg st="3" end="3"/>
                                            </p:txEl>
                                          </p:spTgt>
                                        </p:tgtEl>
                                        <p:attrNameLst>
                                          <p:attrName>style.visibility</p:attrName>
                                        </p:attrNameLst>
                                      </p:cBhvr>
                                      <p:to>
                                        <p:strVal val="visible"/>
                                      </p:to>
                                    </p:set>
                                    <p:animEffect filter="fade" transition="in">
                                      <p:cBhvr>
                                        <p:cTn id="22" dur="1000"/>
                                        <p:tgtEl>
                                          <p:spTgt spid="899">
                                            <p:txEl>
                                              <p:pRg st="3" end="3"/>
                                            </p:txEl>
                                          </p:spTgt>
                                        </p:tgtEl>
                                      </p:cBhvr>
                                    </p:animEffect>
                                  </p:childTnLst>
                                </p:cTn>
                              </p:par>
                            </p:childTnLst>
                          </p:cTn>
                        </p:par>
                        <p:par>
                          <p:cTn id="23" fill="hold">
                            <p:stCondLst>
                              <p:cond delay="5200"/>
                            </p:stCondLst>
                            <p:childTnLst>
                              <p:par>
                                <p:cTn id="24" presetClass="entr" nodeType="afterEffect" presetID="10" grpId="2" fill="hold">
                                  <p:stCondLst>
                                    <p:cond delay="300"/>
                                  </p:stCondLst>
                                  <p:iterate type="el" backwards="0">
                                    <p:tmAbs val="0"/>
                                  </p:iterate>
                                  <p:childTnLst>
                                    <p:set>
                                      <p:cBhvr>
                                        <p:cTn id="25" fill="hold"/>
                                        <p:tgtEl>
                                          <p:spTgt spid="900"/>
                                        </p:tgtEl>
                                        <p:attrNameLst>
                                          <p:attrName>style.visibility</p:attrName>
                                        </p:attrNameLst>
                                      </p:cBhvr>
                                      <p:to>
                                        <p:strVal val="visible"/>
                                      </p:to>
                                    </p:set>
                                    <p:animEffect filter="fade" transition="in">
                                      <p:cBhvr>
                                        <p:cTn id="26" dur="1000"/>
                                        <p:tgtEl>
                                          <p:spTgt spid="900"/>
                                        </p:tgtEl>
                                      </p:cBhvr>
                                    </p:animEffect>
                                  </p:childTnLst>
                                </p:cTn>
                              </p:par>
                            </p:childTnLst>
                          </p:cTn>
                        </p:par>
                        <p:par>
                          <p:cTn id="27" fill="hold">
                            <p:stCondLst>
                              <p:cond delay="6500"/>
                            </p:stCondLst>
                            <p:childTnLst>
                              <p:par>
                                <p:cTn id="28" presetClass="entr" nodeType="afterEffect" presetSubtype="0" presetID="1" grpId="3" fill="hold">
                                  <p:stCondLst>
                                    <p:cond delay="0"/>
                                  </p:stCondLst>
                                  <p:iterate type="el" backwards="0">
                                    <p:tmAbs val="0"/>
                                  </p:iterate>
                                  <p:childTnLst>
                                    <p:set>
                                      <p:cBhvr>
                                        <p:cTn id="29" fill="hold"/>
                                        <p:tgtEl>
                                          <p:spTgt spid="9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899" grpId="1"/>
      <p:bldP build="whole" bldLvl="1" animBg="1" rev="0" advAuto="0" spid="900" grpId="2"/>
      <p:bldP build="whole" bldLvl="1" animBg="1" rev="0" advAuto="0" spid="901" grpId="3"/>
    </p:bld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La désorientation spatiale"/>
          <p:cNvSpPr txBox="1"/>
          <p:nvPr>
            <p:ph type="title" idx="4294967295"/>
          </p:nvPr>
        </p:nvSpPr>
        <p:spPr>
          <a:xfrm>
            <a:off x="533400" y="558800"/>
            <a:ext cx="8077200" cy="685800"/>
          </a:xfrm>
          <a:prstGeom prst="rect">
            <a:avLst/>
          </a:prstGeom>
        </p:spPr>
        <p:txBody>
          <a:bodyPr>
            <a:normAutofit fontScale="100000" lnSpcReduction="0"/>
          </a:bodyPr>
          <a:lstStyle>
            <a:lvl1pPr>
              <a:defRPr sz="3600"/>
            </a:lvl1pPr>
          </a:lstStyle>
          <a:p>
            <a:pPr/>
            <a:r>
              <a:t>La désorientation spatiale</a:t>
            </a:r>
          </a:p>
        </p:txBody>
      </p:sp>
      <p:sp>
        <p:nvSpPr>
          <p:cNvPr id="904" name="Anatomie de l'oreille…"/>
          <p:cNvSpPr txBox="1"/>
          <p:nvPr/>
        </p:nvSpPr>
        <p:spPr>
          <a:xfrm>
            <a:off x="2363473" y="1681057"/>
            <a:ext cx="6553201" cy="4495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Anatomie de l'oreille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Appareil vestibulaire</a:t>
            </a:r>
          </a:p>
          <a:p>
            <a:pPr marL="419100" indent="-382587">
              <a:spcBef>
                <a:spcPts val="700"/>
              </a:spcBef>
              <a:buClr>
                <a:schemeClr val="accent2">
                  <a:lumOff val="16690"/>
                </a:schemeClr>
              </a:buClr>
              <a:buSzPct val="80000"/>
              <a:buChar char="⦿"/>
              <a:defRPr sz="2000">
                <a:solidFill>
                  <a:srgbClr val="FFFFFF"/>
                </a:solidFill>
                <a:latin typeface="Franklin Gothic Book"/>
                <a:ea typeface="Franklin Gothic Book"/>
                <a:cs typeface="Franklin Gothic Book"/>
                <a:sym typeface="Franklin Gothic Book"/>
              </a:defRPr>
            </a:pPr>
            <a:r>
              <a:t>Proprioception</a:t>
            </a:r>
          </a:p>
        </p:txBody>
      </p:sp>
      <p:sp>
        <p:nvSpPr>
          <p:cNvPr id="905"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500"/>
                                  </p:stCondLst>
                                  <p:iterate type="el" backwards="0">
                                    <p:tmAbs val="0"/>
                                  </p:iterate>
                                  <p:childTnLst>
                                    <p:set>
                                      <p:cBhvr>
                                        <p:cTn id="6" fill="hold"/>
                                        <p:tgtEl>
                                          <p:spTgt spid="904">
                                            <p:bg/>
                                          </p:spTgt>
                                        </p:tgtEl>
                                        <p:attrNameLst>
                                          <p:attrName>style.visibility</p:attrName>
                                        </p:attrNameLst>
                                      </p:cBhvr>
                                      <p:to>
                                        <p:strVal val="visible"/>
                                      </p:to>
                                    </p:set>
                                    <p:animEffect filter="blinds(horizontal)" transition="in">
                                      <p:cBhvr>
                                        <p:cTn id="7" dur="500"/>
                                        <p:tgtEl>
                                          <p:spTgt spid="904">
                                            <p:bg/>
                                          </p:spTgt>
                                        </p:tgtEl>
                                      </p:cBhvr>
                                    </p:animEffect>
                                  </p:childTnLst>
                                </p:cTn>
                              </p:par>
                              <p:par>
                                <p:cTn id="8" presetClass="entr" nodeType="withEffect" presetSubtype="10" presetID="3" grpId="1" fill="hold">
                                  <p:stCondLst>
                                    <p:cond delay="500"/>
                                  </p:stCondLst>
                                  <p:iterate type="el" backwards="0">
                                    <p:tmAbs val="0"/>
                                  </p:iterate>
                                  <p:childTnLst>
                                    <p:set>
                                      <p:cBhvr>
                                        <p:cTn id="9" fill="hold"/>
                                        <p:tgtEl>
                                          <p:spTgt spid="904">
                                            <p:txEl>
                                              <p:pRg st="0" end="0"/>
                                            </p:txEl>
                                          </p:spTgt>
                                        </p:tgtEl>
                                        <p:attrNameLst>
                                          <p:attrName>style.visibility</p:attrName>
                                        </p:attrNameLst>
                                      </p:cBhvr>
                                      <p:to>
                                        <p:strVal val="visible"/>
                                      </p:to>
                                    </p:set>
                                    <p:animEffect filter="blinds(horizontal)" transition="in">
                                      <p:cBhvr>
                                        <p:cTn id="10" dur="500"/>
                                        <p:tgtEl>
                                          <p:spTgt spid="904">
                                            <p:txEl>
                                              <p:pRg st="0" end="0"/>
                                            </p:txEl>
                                          </p:spTgt>
                                        </p:tgtEl>
                                      </p:cBhvr>
                                    </p:animEffect>
                                  </p:childTnLst>
                                </p:cTn>
                              </p:par>
                            </p:childTnLst>
                          </p:cTn>
                        </p:par>
                        <p:par>
                          <p:cTn id="11" fill="hold">
                            <p:stCondLst>
                              <p:cond delay="1000"/>
                            </p:stCondLst>
                            <p:childTnLst>
                              <p:par>
                                <p:cTn id="12" presetClass="entr" nodeType="afterEffect" presetSubtype="10" presetID="3" grpId="1" fill="hold">
                                  <p:stCondLst>
                                    <p:cond delay="500"/>
                                  </p:stCondLst>
                                  <p:iterate type="el" backwards="0">
                                    <p:tmAbs val="0"/>
                                  </p:iterate>
                                  <p:childTnLst>
                                    <p:set>
                                      <p:cBhvr>
                                        <p:cTn id="13" fill="hold"/>
                                        <p:tgtEl>
                                          <p:spTgt spid="904">
                                            <p:txEl>
                                              <p:pRg st="1" end="1"/>
                                            </p:txEl>
                                          </p:spTgt>
                                        </p:tgtEl>
                                        <p:attrNameLst>
                                          <p:attrName>style.visibility</p:attrName>
                                        </p:attrNameLst>
                                      </p:cBhvr>
                                      <p:to>
                                        <p:strVal val="visible"/>
                                      </p:to>
                                    </p:set>
                                    <p:animEffect filter="blinds(horizontal)" transition="in">
                                      <p:cBhvr>
                                        <p:cTn id="14" dur="500"/>
                                        <p:tgtEl>
                                          <p:spTgt spid="904">
                                            <p:txEl>
                                              <p:pRg st="1" end="1"/>
                                            </p:txEl>
                                          </p:spTgt>
                                        </p:tgtEl>
                                      </p:cBhvr>
                                    </p:animEffect>
                                  </p:childTnLst>
                                </p:cTn>
                              </p:par>
                            </p:childTnLst>
                          </p:cTn>
                        </p:par>
                        <p:par>
                          <p:cTn id="15" fill="hold">
                            <p:stCondLst>
                              <p:cond delay="2000"/>
                            </p:stCondLst>
                            <p:childTnLst>
                              <p:par>
                                <p:cTn id="16" presetClass="entr" nodeType="afterEffect" presetSubtype="10" presetID="3" grpId="1" fill="hold">
                                  <p:stCondLst>
                                    <p:cond delay="500"/>
                                  </p:stCondLst>
                                  <p:iterate type="el" backwards="0">
                                    <p:tmAbs val="0"/>
                                  </p:iterate>
                                  <p:childTnLst>
                                    <p:set>
                                      <p:cBhvr>
                                        <p:cTn id="17" fill="hold"/>
                                        <p:tgtEl>
                                          <p:spTgt spid="904">
                                            <p:txEl>
                                              <p:pRg st="2" end="2"/>
                                            </p:txEl>
                                          </p:spTgt>
                                        </p:tgtEl>
                                        <p:attrNameLst>
                                          <p:attrName>style.visibility</p:attrName>
                                        </p:attrNameLst>
                                      </p:cBhvr>
                                      <p:to>
                                        <p:strVal val="visible"/>
                                      </p:to>
                                    </p:set>
                                    <p:animEffect filter="blinds(horizontal)" transition="in">
                                      <p:cBhvr>
                                        <p:cTn id="18" dur="500"/>
                                        <p:tgtEl>
                                          <p:spTgt spid="904">
                                            <p:txEl>
                                              <p:pRg st="2" end="2"/>
                                            </p:txEl>
                                          </p:spTgt>
                                        </p:tgtEl>
                                      </p:cBhvr>
                                    </p:animEffect>
                                  </p:childTnLst>
                                </p:cTn>
                              </p:par>
                            </p:childTnLst>
                          </p:cTn>
                        </p:par>
                        <p:par>
                          <p:cTn id="19" fill="hold">
                            <p:stCondLst>
                              <p:cond delay="3000"/>
                            </p:stCondLst>
                            <p:childTnLst>
                              <p:par>
                                <p:cTn id="20" presetClass="entr" nodeType="afterEffect" presetSubtype="0" presetID="1" grpId="2" fill="hold">
                                  <p:stCondLst>
                                    <p:cond delay="0"/>
                                  </p:stCondLst>
                                  <p:iterate type="el" backwards="0">
                                    <p:tmAbs val="0"/>
                                  </p:iterate>
                                  <p:childTnLst>
                                    <p:set>
                                      <p:cBhvr>
                                        <p:cTn id="21" fill="hold"/>
                                        <p:tgtEl>
                                          <p:spTgt spid="9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04" grpId="1"/>
      <p:bldP build="whole" bldLvl="1" animBg="1" rev="0" advAuto="0" spid="905" grpId="2"/>
    </p:bldLst>
  </p:timing>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Anatomie de l'oreille"/>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Anatomie de l'oreille</a:t>
            </a:r>
          </a:p>
        </p:txBody>
      </p:sp>
      <p:sp>
        <p:nvSpPr>
          <p:cNvPr id="908" name="75% de nos perceptions sont générées par des stimuli provenant de la vision, ce qui permet de maintenir l’équilibre et notre position relative par rapport à l’environnement. Ce système sensoriel est renforcé par l’appareil vestibulaire situé dans l’oreil"/>
          <p:cNvSpPr txBox="1"/>
          <p:nvPr/>
        </p:nvSpPr>
        <p:spPr>
          <a:xfrm>
            <a:off x="1524000" y="4613833"/>
            <a:ext cx="7259764" cy="14708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56615">
              <a:spcBef>
                <a:spcPts val="900"/>
              </a:spcBef>
              <a:buClrTx/>
              <a:buSzTx/>
              <a:buNone/>
              <a:defRPr sz="1144">
                <a:solidFill>
                  <a:schemeClr val="accent2">
                    <a:lumOff val="15098"/>
                  </a:schemeClr>
                </a:solidFill>
                <a:latin typeface="Franklin Gothic Book"/>
                <a:ea typeface="Franklin Gothic Book"/>
                <a:cs typeface="Franklin Gothic Book"/>
                <a:sym typeface="Franklin Gothic Book"/>
              </a:defRPr>
            </a:pPr>
            <a:r>
              <a:t>75% de nos perceptions sont générées par des stimuli provenant de la vision, ce qui permet de maintenir l’équilibre et notre position relative par rapport à l’environnement. Ce système sensoriel est renforcé par l’appareil vestibulaire situé dans l’oreille interne. </a:t>
            </a:r>
            <a:endParaRPr sz="935"/>
          </a:p>
          <a:p>
            <a:pPr defTabSz="356615">
              <a:spcBef>
                <a:spcPts val="900"/>
              </a:spcBef>
              <a:buClrTx/>
              <a:buSzTx/>
              <a:buNone/>
              <a:defRPr sz="1144">
                <a:solidFill>
                  <a:srgbClr val="F6C343"/>
                </a:solidFill>
                <a:latin typeface="Franklin Gothic Book"/>
                <a:ea typeface="Franklin Gothic Book"/>
                <a:cs typeface="Franklin Gothic Book"/>
                <a:sym typeface="Franklin Gothic Book"/>
              </a:defRPr>
            </a:pPr>
            <a:r>
              <a:t>En VFR de nuit, en dehors des espaces éclairés, des points lumineux ou des étoiles, les repères visuels sont inexistants, l’appareil vestibulaire prendra le relais avec cependant des informations quelques fois en conflit avec les références instrumentales. </a:t>
            </a:r>
            <a:endParaRPr sz="935"/>
          </a:p>
          <a:p>
            <a:pPr defTabSz="356615">
              <a:spcBef>
                <a:spcPts val="900"/>
              </a:spcBef>
              <a:buClrTx/>
              <a:buSzTx/>
              <a:buNone/>
              <a:defRPr sz="1144">
                <a:solidFill>
                  <a:schemeClr val="accent2">
                    <a:lumOff val="15098"/>
                  </a:schemeClr>
                </a:solidFill>
                <a:latin typeface="Franklin Gothic Book"/>
                <a:ea typeface="Franklin Gothic Book"/>
                <a:cs typeface="Franklin Gothic Book"/>
                <a:sym typeface="Franklin Gothic Book"/>
              </a:defRPr>
            </a:pPr>
            <a:r>
              <a:t>L’oreille comprend 3 parties : l</a:t>
            </a:r>
            <a:r>
              <a:rPr i="1"/>
              <a:t>’oreille externe, l’oreille moyenne, l’oreille interne</a:t>
            </a:r>
          </a:p>
        </p:txBody>
      </p:sp>
      <p:grpSp>
        <p:nvGrpSpPr>
          <p:cNvPr id="923" name="Grouper"/>
          <p:cNvGrpSpPr/>
          <p:nvPr/>
        </p:nvGrpSpPr>
        <p:grpSpPr>
          <a:xfrm>
            <a:off x="2174600" y="1466335"/>
            <a:ext cx="5145363" cy="2963756"/>
            <a:chOff x="0" y="0"/>
            <a:chExt cx="5145362" cy="2963754"/>
          </a:xfrm>
        </p:grpSpPr>
        <p:pic>
          <p:nvPicPr>
            <p:cNvPr id="909" name="Oreille.png" descr="Oreille.png"/>
            <p:cNvPicPr>
              <a:picLocks noChangeAspect="0"/>
            </p:cNvPicPr>
            <p:nvPr/>
          </p:nvPicPr>
          <p:blipFill>
            <a:blip r:embed="rId2">
              <a:extLst/>
            </a:blip>
            <a:srcRect l="0" t="0" r="0" b="0"/>
            <a:stretch>
              <a:fillRect/>
            </a:stretch>
          </p:blipFill>
          <p:spPr>
            <a:xfrm>
              <a:off x="745731" y="0"/>
              <a:ext cx="3303158" cy="2917909"/>
            </a:xfrm>
            <a:prstGeom prst="rect">
              <a:avLst/>
            </a:prstGeom>
            <a:ln w="12700" cap="flat">
              <a:noFill/>
              <a:miter lim="400000"/>
            </a:ln>
            <a:effectLst/>
          </p:spPr>
        </p:pic>
        <p:sp>
          <p:nvSpPr>
            <p:cNvPr id="910" name="Ligne"/>
            <p:cNvSpPr/>
            <p:nvPr/>
          </p:nvSpPr>
          <p:spPr>
            <a:xfrm>
              <a:off x="510706" y="137039"/>
              <a:ext cx="1326306" cy="1"/>
            </a:xfrm>
            <a:prstGeom prst="line">
              <a:avLst/>
            </a:prstGeom>
            <a:noFill/>
            <a:ln w="25400" cap="flat">
              <a:solidFill>
                <a:schemeClr val="accent4">
                  <a:lumOff val="24313"/>
                </a:schemeClr>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911" name="Ligne"/>
            <p:cNvSpPr/>
            <p:nvPr/>
          </p:nvSpPr>
          <p:spPr>
            <a:xfrm>
              <a:off x="0" y="1311789"/>
              <a:ext cx="1014688" cy="1"/>
            </a:xfrm>
            <a:prstGeom prst="line">
              <a:avLst/>
            </a:prstGeom>
            <a:noFill/>
            <a:ln w="25400" cap="flat">
              <a:solidFill>
                <a:schemeClr val="accent4">
                  <a:lumOff val="24313"/>
                </a:schemeClr>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912" name="Ligne"/>
            <p:cNvSpPr/>
            <p:nvPr/>
          </p:nvSpPr>
          <p:spPr>
            <a:xfrm>
              <a:off x="510706" y="1651514"/>
              <a:ext cx="1326306" cy="1"/>
            </a:xfrm>
            <a:prstGeom prst="line">
              <a:avLst/>
            </a:prstGeom>
            <a:noFill/>
            <a:ln w="25400" cap="flat">
              <a:solidFill>
                <a:schemeClr val="accent4">
                  <a:lumOff val="24313"/>
                </a:schemeClr>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913" name="Ligne"/>
            <p:cNvSpPr/>
            <p:nvPr/>
          </p:nvSpPr>
          <p:spPr>
            <a:xfrm>
              <a:off x="3819056" y="908564"/>
              <a:ext cx="1326307" cy="1"/>
            </a:xfrm>
            <a:prstGeom prst="line">
              <a:avLst/>
            </a:prstGeom>
            <a:noFill/>
            <a:ln w="25400" cap="flat">
              <a:solidFill>
                <a:schemeClr val="accent4">
                  <a:lumOff val="24313"/>
                </a:schemeClr>
              </a:solidFill>
              <a:prstDash val="solid"/>
              <a:round/>
              <a:head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914" name="Ligne"/>
            <p:cNvSpPr/>
            <p:nvPr/>
          </p:nvSpPr>
          <p:spPr>
            <a:xfrm>
              <a:off x="3819056" y="1578489"/>
              <a:ext cx="1326307" cy="1"/>
            </a:xfrm>
            <a:prstGeom prst="line">
              <a:avLst/>
            </a:prstGeom>
            <a:noFill/>
            <a:ln w="25400" cap="flat">
              <a:solidFill>
                <a:schemeClr val="accent4">
                  <a:lumOff val="24313"/>
                </a:schemeClr>
              </a:solidFill>
              <a:prstDash val="solid"/>
              <a:round/>
              <a:head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915" name="Ligne"/>
            <p:cNvSpPr/>
            <p:nvPr/>
          </p:nvSpPr>
          <p:spPr>
            <a:xfrm>
              <a:off x="3714282" y="2200154"/>
              <a:ext cx="696415" cy="417055"/>
            </a:xfrm>
            <a:prstGeom prst="line">
              <a:avLst/>
            </a:prstGeom>
            <a:noFill/>
            <a:ln w="25400" cap="flat">
              <a:solidFill>
                <a:schemeClr val="accent4">
                  <a:lumOff val="24313"/>
                </a:schemeClr>
              </a:solidFill>
              <a:prstDash val="solid"/>
              <a:round/>
              <a:head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916" name="Ligne"/>
            <p:cNvSpPr/>
            <p:nvPr/>
          </p:nvSpPr>
          <p:spPr>
            <a:xfrm flipH="1" flipV="1">
              <a:off x="2644900" y="345522"/>
              <a:ext cx="332783" cy="970060"/>
            </a:xfrm>
            <a:prstGeom prst="line">
              <a:avLst/>
            </a:prstGeom>
            <a:noFill/>
            <a:ln w="25400" cap="flat">
              <a:solidFill>
                <a:schemeClr val="accent4">
                  <a:lumOff val="24313"/>
                </a:schemeClr>
              </a:solidFill>
              <a:prstDash val="solid"/>
              <a:round/>
              <a:head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917" name="Ligne"/>
            <p:cNvSpPr/>
            <p:nvPr/>
          </p:nvSpPr>
          <p:spPr>
            <a:xfrm flipH="1" flipV="1">
              <a:off x="2406403" y="133467"/>
              <a:ext cx="450630" cy="1207650"/>
            </a:xfrm>
            <a:prstGeom prst="line">
              <a:avLst/>
            </a:prstGeom>
            <a:noFill/>
            <a:ln w="25400" cap="flat">
              <a:solidFill>
                <a:schemeClr val="accent4">
                  <a:lumOff val="24313"/>
                </a:schemeClr>
              </a:solidFill>
              <a:prstDash val="solid"/>
              <a:round/>
              <a:head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918" name="Ligne"/>
            <p:cNvSpPr/>
            <p:nvPr/>
          </p:nvSpPr>
          <p:spPr>
            <a:xfrm flipH="1" flipV="1">
              <a:off x="2926427" y="564411"/>
              <a:ext cx="300595" cy="900531"/>
            </a:xfrm>
            <a:prstGeom prst="line">
              <a:avLst/>
            </a:prstGeom>
            <a:noFill/>
            <a:ln w="25400" cap="flat">
              <a:solidFill>
                <a:schemeClr val="accent4">
                  <a:lumOff val="24313"/>
                </a:schemeClr>
              </a:solidFill>
              <a:prstDash val="solid"/>
              <a:round/>
              <a:head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919" name="Ligne"/>
            <p:cNvSpPr/>
            <p:nvPr/>
          </p:nvSpPr>
          <p:spPr>
            <a:xfrm flipV="1">
              <a:off x="1613622" y="1518958"/>
              <a:ext cx="1064766" cy="531763"/>
            </a:xfrm>
            <a:prstGeom prst="line">
              <a:avLst/>
            </a:prstGeom>
            <a:noFill/>
            <a:ln w="25400" cap="flat">
              <a:solidFill>
                <a:schemeClr val="accent4">
                  <a:lumOff val="24313"/>
                </a:schemeClr>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920" name="Ligne"/>
            <p:cNvSpPr/>
            <p:nvPr/>
          </p:nvSpPr>
          <p:spPr>
            <a:xfrm>
              <a:off x="732956" y="2050319"/>
              <a:ext cx="881807" cy="1"/>
            </a:xfrm>
            <a:prstGeom prst="line">
              <a:avLst/>
            </a:prstGeom>
            <a:noFill/>
            <a:ln w="25400" cap="flat">
              <a:solidFill>
                <a:schemeClr val="accent4">
                  <a:lumOff val="24313"/>
                </a:schemeClr>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pic>
          <p:nvPicPr>
            <p:cNvPr id="921" name="Ligne Ligne" descr="Ligne Ligne"/>
            <p:cNvPicPr>
              <a:picLocks noChangeAspect="0"/>
            </p:cNvPicPr>
            <p:nvPr/>
          </p:nvPicPr>
          <p:blipFill>
            <a:blip r:embed="rId3">
              <a:extLst/>
            </a:blip>
            <a:stretch>
              <a:fillRect/>
            </a:stretch>
          </p:blipFill>
          <p:spPr>
            <a:xfrm rot="14972863">
              <a:off x="1519452" y="1753323"/>
              <a:ext cx="2492279" cy="63501"/>
            </a:xfrm>
            <a:prstGeom prst="rect">
              <a:avLst/>
            </a:prstGeom>
            <a:effectLst>
              <a:outerShdw sx="100000" sy="100000" kx="0" ky="0" algn="b" rotWithShape="0" blurRad="38100" dist="20000" dir="5400000">
                <a:srgbClr val="000000">
                  <a:alpha val="38000"/>
                </a:srgbClr>
              </a:outerShdw>
            </a:effectLst>
          </p:spPr>
        </p:pic>
        <p:pic>
          <p:nvPicPr>
            <p:cNvPr id="922" name="Ligne Ligne" descr="Ligne Ligne"/>
            <p:cNvPicPr>
              <a:picLocks noChangeAspect="0"/>
            </p:cNvPicPr>
            <p:nvPr/>
          </p:nvPicPr>
          <p:blipFill>
            <a:blip r:embed="rId4">
              <a:extLst/>
            </a:blip>
            <a:stretch>
              <a:fillRect/>
            </a:stretch>
          </p:blipFill>
          <p:spPr>
            <a:xfrm rot="15005568">
              <a:off x="2212902" y="1786648"/>
              <a:ext cx="2412863" cy="63501"/>
            </a:xfrm>
            <a:prstGeom prst="rect">
              <a:avLst/>
            </a:prstGeom>
            <a:effectLst>
              <a:outerShdw sx="100000" sy="100000" kx="0" ky="0" algn="b" rotWithShape="0" blurRad="38100" dist="20000" dir="5400000">
                <a:srgbClr val="000000">
                  <a:alpha val="38000"/>
                </a:srgbClr>
              </a:outerShdw>
            </a:effectLst>
          </p:spPr>
        </p:pic>
      </p:grpSp>
      <p:sp>
        <p:nvSpPr>
          <p:cNvPr id="924" name="chaîne des osselets"/>
          <p:cNvSpPr txBox="1"/>
          <p:nvPr/>
        </p:nvSpPr>
        <p:spPr>
          <a:xfrm>
            <a:off x="150266" y="1208781"/>
            <a:ext cx="1798342"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chaîne des osselets</a:t>
            </a:r>
          </a:p>
        </p:txBody>
      </p:sp>
      <p:sp>
        <p:nvSpPr>
          <p:cNvPr id="925" name="cochlée"/>
          <p:cNvSpPr txBox="1"/>
          <p:nvPr/>
        </p:nvSpPr>
        <p:spPr>
          <a:xfrm>
            <a:off x="150266" y="1466335"/>
            <a:ext cx="767658"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cochlée</a:t>
            </a:r>
          </a:p>
        </p:txBody>
      </p:sp>
      <p:sp>
        <p:nvSpPr>
          <p:cNvPr id="926" name="conduit auditif"/>
          <p:cNvSpPr txBox="1"/>
          <p:nvPr/>
        </p:nvSpPr>
        <p:spPr>
          <a:xfrm>
            <a:off x="150266" y="1717947"/>
            <a:ext cx="1338166"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conduit auditif</a:t>
            </a:r>
          </a:p>
        </p:txBody>
      </p:sp>
      <p:sp>
        <p:nvSpPr>
          <p:cNvPr id="927" name="enclume"/>
          <p:cNvSpPr txBox="1"/>
          <p:nvPr/>
        </p:nvSpPr>
        <p:spPr>
          <a:xfrm>
            <a:off x="150266" y="1966064"/>
            <a:ext cx="843263"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enclume</a:t>
            </a:r>
          </a:p>
        </p:txBody>
      </p:sp>
      <p:sp>
        <p:nvSpPr>
          <p:cNvPr id="928" name="étrier"/>
          <p:cNvSpPr txBox="1"/>
          <p:nvPr/>
        </p:nvSpPr>
        <p:spPr>
          <a:xfrm>
            <a:off x="150266" y="2217675"/>
            <a:ext cx="559398"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étrier</a:t>
            </a:r>
          </a:p>
        </p:txBody>
      </p:sp>
      <p:sp>
        <p:nvSpPr>
          <p:cNvPr id="929" name="marteau"/>
          <p:cNvSpPr txBox="1"/>
          <p:nvPr/>
        </p:nvSpPr>
        <p:spPr>
          <a:xfrm>
            <a:off x="150266" y="2470717"/>
            <a:ext cx="833638"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marteau</a:t>
            </a:r>
          </a:p>
        </p:txBody>
      </p:sp>
      <p:sp>
        <p:nvSpPr>
          <p:cNvPr id="930" name="nerf auditif"/>
          <p:cNvSpPr txBox="1"/>
          <p:nvPr/>
        </p:nvSpPr>
        <p:spPr>
          <a:xfrm>
            <a:off x="150266" y="2722328"/>
            <a:ext cx="1049538"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nerf auditif</a:t>
            </a:r>
          </a:p>
        </p:txBody>
      </p:sp>
      <p:sp>
        <p:nvSpPr>
          <p:cNvPr id="931" name="oreille externe"/>
          <p:cNvSpPr txBox="1"/>
          <p:nvPr/>
        </p:nvSpPr>
        <p:spPr>
          <a:xfrm>
            <a:off x="150266" y="2970445"/>
            <a:ext cx="1315841"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oreille externe</a:t>
            </a:r>
          </a:p>
        </p:txBody>
      </p:sp>
      <p:sp>
        <p:nvSpPr>
          <p:cNvPr id="932" name="oreille interne"/>
          <p:cNvSpPr txBox="1"/>
          <p:nvPr/>
        </p:nvSpPr>
        <p:spPr>
          <a:xfrm>
            <a:off x="150266" y="3222057"/>
            <a:ext cx="1284191"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oreille interne</a:t>
            </a:r>
          </a:p>
        </p:txBody>
      </p:sp>
      <p:sp>
        <p:nvSpPr>
          <p:cNvPr id="933" name="oreille moyenne"/>
          <p:cNvSpPr txBox="1"/>
          <p:nvPr/>
        </p:nvSpPr>
        <p:spPr>
          <a:xfrm>
            <a:off x="150266" y="3488667"/>
            <a:ext cx="1460701"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oreille moyenne</a:t>
            </a:r>
          </a:p>
        </p:txBody>
      </p:sp>
      <p:sp>
        <p:nvSpPr>
          <p:cNvPr id="934" name="partie osseuse"/>
          <p:cNvSpPr txBox="1"/>
          <p:nvPr/>
        </p:nvSpPr>
        <p:spPr>
          <a:xfrm>
            <a:off x="150266" y="3741708"/>
            <a:ext cx="1370114"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partie osseuse</a:t>
            </a:r>
          </a:p>
        </p:txBody>
      </p:sp>
      <p:sp>
        <p:nvSpPr>
          <p:cNvPr id="935" name="pavillon"/>
          <p:cNvSpPr txBox="1"/>
          <p:nvPr/>
        </p:nvSpPr>
        <p:spPr>
          <a:xfrm>
            <a:off x="150266" y="3993320"/>
            <a:ext cx="763391"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pavillon</a:t>
            </a:r>
          </a:p>
        </p:txBody>
      </p:sp>
      <p:sp>
        <p:nvSpPr>
          <p:cNvPr id="936" name="trompe d'eustache"/>
          <p:cNvSpPr txBox="1"/>
          <p:nvPr/>
        </p:nvSpPr>
        <p:spPr>
          <a:xfrm>
            <a:off x="150266" y="4241437"/>
            <a:ext cx="1701306"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trompe d'eustache</a:t>
            </a:r>
          </a:p>
        </p:txBody>
      </p:sp>
      <p:sp>
        <p:nvSpPr>
          <p:cNvPr id="937" name="tympan"/>
          <p:cNvSpPr txBox="1"/>
          <p:nvPr/>
        </p:nvSpPr>
        <p:spPr>
          <a:xfrm>
            <a:off x="150266" y="4493048"/>
            <a:ext cx="741365" cy="320677"/>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sz="1600">
                <a:solidFill>
                  <a:srgbClr val="4180FF"/>
                </a:solidFill>
                <a:latin typeface="Franklin Gothic Book"/>
                <a:ea typeface="Franklin Gothic Book"/>
                <a:cs typeface="Franklin Gothic Book"/>
                <a:sym typeface="Franklin Gothic Book"/>
              </a:defRPr>
            </a:lvl1pPr>
          </a:lstStyle>
          <a:p>
            <a:pPr/>
            <a:r>
              <a:t>tympan</a:t>
            </a:r>
          </a:p>
        </p:txBody>
      </p:sp>
      <p:sp>
        <p:nvSpPr>
          <p:cNvPr id="93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907"/>
                                        </p:tgtEl>
                                        <p:attrNameLst>
                                          <p:attrName>style.visibility</p:attrName>
                                        </p:attrNameLst>
                                      </p:cBhvr>
                                      <p:to>
                                        <p:strVal val="visible"/>
                                      </p:to>
                                    </p:set>
                                    <p:animEffect filter="fade" transition="in">
                                      <p:cBhvr>
                                        <p:cTn id="7" dur="1000"/>
                                        <p:tgtEl>
                                          <p:spTgt spid="907"/>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923"/>
                                        </p:tgtEl>
                                        <p:attrNameLst>
                                          <p:attrName>style.visibility</p:attrName>
                                        </p:attrNameLst>
                                      </p:cBhvr>
                                      <p:to>
                                        <p:strVal val="visible"/>
                                      </p:to>
                                    </p:set>
                                    <p:animEffect filter="fade" transition="in">
                                      <p:cBhvr>
                                        <p:cTn id="11" dur="1000"/>
                                        <p:tgtEl>
                                          <p:spTgt spid="923"/>
                                        </p:tgtEl>
                                      </p:cBhvr>
                                    </p:animEffect>
                                  </p:childTnLst>
                                </p:cTn>
                              </p:par>
                            </p:childTnLst>
                          </p:cTn>
                        </p:par>
                        <p:par>
                          <p:cTn id="12" fill="hold">
                            <p:stCondLst>
                              <p:cond delay="2000"/>
                            </p:stCondLst>
                            <p:childTnLst>
                              <p:par>
                                <p:cTn id="13" presetClass="entr" nodeType="afterEffect" presetID="10" grpId="3" fill="hold">
                                  <p:stCondLst>
                                    <p:cond delay="400"/>
                                  </p:stCondLst>
                                  <p:iterate type="el" backwards="0">
                                    <p:tmAbs val="0"/>
                                  </p:iterate>
                                  <p:childTnLst>
                                    <p:set>
                                      <p:cBhvr>
                                        <p:cTn id="14" fill="hold"/>
                                        <p:tgtEl>
                                          <p:spTgt spid="924"/>
                                        </p:tgtEl>
                                        <p:attrNameLst>
                                          <p:attrName>style.visibility</p:attrName>
                                        </p:attrNameLst>
                                      </p:cBhvr>
                                      <p:to>
                                        <p:strVal val="visible"/>
                                      </p:to>
                                    </p:set>
                                    <p:animEffect filter="fade" transition="in">
                                      <p:cBhvr>
                                        <p:cTn id="15" dur="1000"/>
                                        <p:tgtEl>
                                          <p:spTgt spid="924"/>
                                        </p:tgtEl>
                                      </p:cBhvr>
                                    </p:animEffect>
                                  </p:childTnLst>
                                </p:cTn>
                              </p:par>
                            </p:childTnLst>
                          </p:cTn>
                        </p:par>
                        <p:par>
                          <p:cTn id="16" fill="hold">
                            <p:stCondLst>
                              <p:cond delay="3400"/>
                            </p:stCondLst>
                            <p:childTnLst>
                              <p:par>
                                <p:cTn id="17" presetClass="entr" nodeType="afterEffect" presetID="10" grpId="4" fill="hold">
                                  <p:stCondLst>
                                    <p:cond delay="100"/>
                                  </p:stCondLst>
                                  <p:iterate type="el" backwards="0">
                                    <p:tmAbs val="0"/>
                                  </p:iterate>
                                  <p:childTnLst>
                                    <p:set>
                                      <p:cBhvr>
                                        <p:cTn id="18" fill="hold"/>
                                        <p:tgtEl>
                                          <p:spTgt spid="925"/>
                                        </p:tgtEl>
                                        <p:attrNameLst>
                                          <p:attrName>style.visibility</p:attrName>
                                        </p:attrNameLst>
                                      </p:cBhvr>
                                      <p:to>
                                        <p:strVal val="visible"/>
                                      </p:to>
                                    </p:set>
                                    <p:animEffect filter="fade" transition="in">
                                      <p:cBhvr>
                                        <p:cTn id="19" dur="300"/>
                                        <p:tgtEl>
                                          <p:spTgt spid="925"/>
                                        </p:tgtEl>
                                      </p:cBhvr>
                                    </p:animEffect>
                                  </p:childTnLst>
                                </p:cTn>
                              </p:par>
                            </p:childTnLst>
                          </p:cTn>
                        </p:par>
                        <p:par>
                          <p:cTn id="20" fill="hold">
                            <p:stCondLst>
                              <p:cond delay="3800"/>
                            </p:stCondLst>
                            <p:childTnLst>
                              <p:par>
                                <p:cTn id="21" presetClass="entr" nodeType="afterEffect" presetID="10" grpId="5" fill="hold">
                                  <p:stCondLst>
                                    <p:cond delay="100"/>
                                  </p:stCondLst>
                                  <p:iterate type="el" backwards="0">
                                    <p:tmAbs val="0"/>
                                  </p:iterate>
                                  <p:childTnLst>
                                    <p:set>
                                      <p:cBhvr>
                                        <p:cTn id="22" fill="hold"/>
                                        <p:tgtEl>
                                          <p:spTgt spid="926"/>
                                        </p:tgtEl>
                                        <p:attrNameLst>
                                          <p:attrName>style.visibility</p:attrName>
                                        </p:attrNameLst>
                                      </p:cBhvr>
                                      <p:to>
                                        <p:strVal val="visible"/>
                                      </p:to>
                                    </p:set>
                                    <p:animEffect filter="fade" transition="in">
                                      <p:cBhvr>
                                        <p:cTn id="23" dur="300"/>
                                        <p:tgtEl>
                                          <p:spTgt spid="926"/>
                                        </p:tgtEl>
                                      </p:cBhvr>
                                    </p:animEffect>
                                  </p:childTnLst>
                                </p:cTn>
                              </p:par>
                            </p:childTnLst>
                          </p:cTn>
                        </p:par>
                        <p:par>
                          <p:cTn id="24" fill="hold">
                            <p:stCondLst>
                              <p:cond delay="4200"/>
                            </p:stCondLst>
                            <p:childTnLst>
                              <p:par>
                                <p:cTn id="25" presetClass="entr" nodeType="afterEffect" presetID="10" grpId="6" fill="hold">
                                  <p:stCondLst>
                                    <p:cond delay="100"/>
                                  </p:stCondLst>
                                  <p:iterate type="el" backwards="0">
                                    <p:tmAbs val="0"/>
                                  </p:iterate>
                                  <p:childTnLst>
                                    <p:set>
                                      <p:cBhvr>
                                        <p:cTn id="26" fill="hold"/>
                                        <p:tgtEl>
                                          <p:spTgt spid="927"/>
                                        </p:tgtEl>
                                        <p:attrNameLst>
                                          <p:attrName>style.visibility</p:attrName>
                                        </p:attrNameLst>
                                      </p:cBhvr>
                                      <p:to>
                                        <p:strVal val="visible"/>
                                      </p:to>
                                    </p:set>
                                    <p:animEffect filter="fade" transition="in">
                                      <p:cBhvr>
                                        <p:cTn id="27" dur="300"/>
                                        <p:tgtEl>
                                          <p:spTgt spid="927"/>
                                        </p:tgtEl>
                                      </p:cBhvr>
                                    </p:animEffect>
                                  </p:childTnLst>
                                </p:cTn>
                              </p:par>
                            </p:childTnLst>
                          </p:cTn>
                        </p:par>
                        <p:par>
                          <p:cTn id="28" fill="hold">
                            <p:stCondLst>
                              <p:cond delay="4600"/>
                            </p:stCondLst>
                            <p:childTnLst>
                              <p:par>
                                <p:cTn id="29" presetClass="entr" nodeType="afterEffect" presetID="10" grpId="7" fill="hold">
                                  <p:stCondLst>
                                    <p:cond delay="100"/>
                                  </p:stCondLst>
                                  <p:iterate type="el" backwards="0">
                                    <p:tmAbs val="0"/>
                                  </p:iterate>
                                  <p:childTnLst>
                                    <p:set>
                                      <p:cBhvr>
                                        <p:cTn id="30" fill="hold"/>
                                        <p:tgtEl>
                                          <p:spTgt spid="928"/>
                                        </p:tgtEl>
                                        <p:attrNameLst>
                                          <p:attrName>style.visibility</p:attrName>
                                        </p:attrNameLst>
                                      </p:cBhvr>
                                      <p:to>
                                        <p:strVal val="visible"/>
                                      </p:to>
                                    </p:set>
                                    <p:animEffect filter="fade" transition="in">
                                      <p:cBhvr>
                                        <p:cTn id="31" dur="300"/>
                                        <p:tgtEl>
                                          <p:spTgt spid="928"/>
                                        </p:tgtEl>
                                      </p:cBhvr>
                                    </p:animEffect>
                                  </p:childTnLst>
                                </p:cTn>
                              </p:par>
                            </p:childTnLst>
                          </p:cTn>
                        </p:par>
                        <p:par>
                          <p:cTn id="32" fill="hold">
                            <p:stCondLst>
                              <p:cond delay="5000"/>
                            </p:stCondLst>
                            <p:childTnLst>
                              <p:par>
                                <p:cTn id="33" presetClass="entr" nodeType="afterEffect" presetID="10" grpId="8" fill="hold">
                                  <p:stCondLst>
                                    <p:cond delay="100"/>
                                  </p:stCondLst>
                                  <p:iterate type="el" backwards="0">
                                    <p:tmAbs val="0"/>
                                  </p:iterate>
                                  <p:childTnLst>
                                    <p:set>
                                      <p:cBhvr>
                                        <p:cTn id="34" fill="hold"/>
                                        <p:tgtEl>
                                          <p:spTgt spid="929"/>
                                        </p:tgtEl>
                                        <p:attrNameLst>
                                          <p:attrName>style.visibility</p:attrName>
                                        </p:attrNameLst>
                                      </p:cBhvr>
                                      <p:to>
                                        <p:strVal val="visible"/>
                                      </p:to>
                                    </p:set>
                                    <p:animEffect filter="fade" transition="in">
                                      <p:cBhvr>
                                        <p:cTn id="35" dur="300"/>
                                        <p:tgtEl>
                                          <p:spTgt spid="929"/>
                                        </p:tgtEl>
                                      </p:cBhvr>
                                    </p:animEffect>
                                  </p:childTnLst>
                                </p:cTn>
                              </p:par>
                            </p:childTnLst>
                          </p:cTn>
                        </p:par>
                        <p:par>
                          <p:cTn id="36" fill="hold">
                            <p:stCondLst>
                              <p:cond delay="5400"/>
                            </p:stCondLst>
                            <p:childTnLst>
                              <p:par>
                                <p:cTn id="37" presetClass="entr" nodeType="afterEffect" presetID="10" grpId="9" fill="hold">
                                  <p:stCondLst>
                                    <p:cond delay="100"/>
                                  </p:stCondLst>
                                  <p:iterate type="el" backwards="0">
                                    <p:tmAbs val="0"/>
                                  </p:iterate>
                                  <p:childTnLst>
                                    <p:set>
                                      <p:cBhvr>
                                        <p:cTn id="38" fill="hold"/>
                                        <p:tgtEl>
                                          <p:spTgt spid="930"/>
                                        </p:tgtEl>
                                        <p:attrNameLst>
                                          <p:attrName>style.visibility</p:attrName>
                                        </p:attrNameLst>
                                      </p:cBhvr>
                                      <p:to>
                                        <p:strVal val="visible"/>
                                      </p:to>
                                    </p:set>
                                    <p:animEffect filter="fade" transition="in">
                                      <p:cBhvr>
                                        <p:cTn id="39" dur="300"/>
                                        <p:tgtEl>
                                          <p:spTgt spid="930"/>
                                        </p:tgtEl>
                                      </p:cBhvr>
                                    </p:animEffect>
                                  </p:childTnLst>
                                </p:cTn>
                              </p:par>
                            </p:childTnLst>
                          </p:cTn>
                        </p:par>
                        <p:par>
                          <p:cTn id="40" fill="hold">
                            <p:stCondLst>
                              <p:cond delay="5800"/>
                            </p:stCondLst>
                            <p:childTnLst>
                              <p:par>
                                <p:cTn id="41" presetClass="entr" nodeType="afterEffect" presetID="10" grpId="10" fill="hold">
                                  <p:stCondLst>
                                    <p:cond delay="100"/>
                                  </p:stCondLst>
                                  <p:iterate type="el" backwards="0">
                                    <p:tmAbs val="0"/>
                                  </p:iterate>
                                  <p:childTnLst>
                                    <p:set>
                                      <p:cBhvr>
                                        <p:cTn id="42" fill="hold"/>
                                        <p:tgtEl>
                                          <p:spTgt spid="931"/>
                                        </p:tgtEl>
                                        <p:attrNameLst>
                                          <p:attrName>style.visibility</p:attrName>
                                        </p:attrNameLst>
                                      </p:cBhvr>
                                      <p:to>
                                        <p:strVal val="visible"/>
                                      </p:to>
                                    </p:set>
                                    <p:animEffect filter="fade" transition="in">
                                      <p:cBhvr>
                                        <p:cTn id="43" dur="300"/>
                                        <p:tgtEl>
                                          <p:spTgt spid="931"/>
                                        </p:tgtEl>
                                      </p:cBhvr>
                                    </p:animEffect>
                                  </p:childTnLst>
                                </p:cTn>
                              </p:par>
                            </p:childTnLst>
                          </p:cTn>
                        </p:par>
                        <p:par>
                          <p:cTn id="44" fill="hold">
                            <p:stCondLst>
                              <p:cond delay="6200"/>
                            </p:stCondLst>
                            <p:childTnLst>
                              <p:par>
                                <p:cTn id="45" presetClass="entr" nodeType="afterEffect" presetID="10" grpId="11" fill="hold">
                                  <p:stCondLst>
                                    <p:cond delay="100"/>
                                  </p:stCondLst>
                                  <p:iterate type="el" backwards="0">
                                    <p:tmAbs val="0"/>
                                  </p:iterate>
                                  <p:childTnLst>
                                    <p:set>
                                      <p:cBhvr>
                                        <p:cTn id="46" fill="hold"/>
                                        <p:tgtEl>
                                          <p:spTgt spid="932"/>
                                        </p:tgtEl>
                                        <p:attrNameLst>
                                          <p:attrName>style.visibility</p:attrName>
                                        </p:attrNameLst>
                                      </p:cBhvr>
                                      <p:to>
                                        <p:strVal val="visible"/>
                                      </p:to>
                                    </p:set>
                                    <p:animEffect filter="fade" transition="in">
                                      <p:cBhvr>
                                        <p:cTn id="47" dur="300"/>
                                        <p:tgtEl>
                                          <p:spTgt spid="932"/>
                                        </p:tgtEl>
                                      </p:cBhvr>
                                    </p:animEffect>
                                  </p:childTnLst>
                                </p:cTn>
                              </p:par>
                            </p:childTnLst>
                          </p:cTn>
                        </p:par>
                        <p:par>
                          <p:cTn id="48" fill="hold">
                            <p:stCondLst>
                              <p:cond delay="6600"/>
                            </p:stCondLst>
                            <p:childTnLst>
                              <p:par>
                                <p:cTn id="49" presetClass="entr" nodeType="afterEffect" presetID="10" grpId="12" fill="hold">
                                  <p:stCondLst>
                                    <p:cond delay="100"/>
                                  </p:stCondLst>
                                  <p:iterate type="el" backwards="0">
                                    <p:tmAbs val="0"/>
                                  </p:iterate>
                                  <p:childTnLst>
                                    <p:set>
                                      <p:cBhvr>
                                        <p:cTn id="50" fill="hold"/>
                                        <p:tgtEl>
                                          <p:spTgt spid="933"/>
                                        </p:tgtEl>
                                        <p:attrNameLst>
                                          <p:attrName>style.visibility</p:attrName>
                                        </p:attrNameLst>
                                      </p:cBhvr>
                                      <p:to>
                                        <p:strVal val="visible"/>
                                      </p:to>
                                    </p:set>
                                    <p:animEffect filter="fade" transition="in">
                                      <p:cBhvr>
                                        <p:cTn id="51" dur="300"/>
                                        <p:tgtEl>
                                          <p:spTgt spid="933"/>
                                        </p:tgtEl>
                                      </p:cBhvr>
                                    </p:animEffect>
                                  </p:childTnLst>
                                </p:cTn>
                              </p:par>
                            </p:childTnLst>
                          </p:cTn>
                        </p:par>
                        <p:par>
                          <p:cTn id="52" fill="hold">
                            <p:stCondLst>
                              <p:cond delay="7000"/>
                            </p:stCondLst>
                            <p:childTnLst>
                              <p:par>
                                <p:cTn id="53" presetClass="entr" nodeType="afterEffect" presetID="10" grpId="13" fill="hold">
                                  <p:stCondLst>
                                    <p:cond delay="100"/>
                                  </p:stCondLst>
                                  <p:iterate type="el" backwards="0">
                                    <p:tmAbs val="0"/>
                                  </p:iterate>
                                  <p:childTnLst>
                                    <p:set>
                                      <p:cBhvr>
                                        <p:cTn id="54" fill="hold"/>
                                        <p:tgtEl>
                                          <p:spTgt spid="934"/>
                                        </p:tgtEl>
                                        <p:attrNameLst>
                                          <p:attrName>style.visibility</p:attrName>
                                        </p:attrNameLst>
                                      </p:cBhvr>
                                      <p:to>
                                        <p:strVal val="visible"/>
                                      </p:to>
                                    </p:set>
                                    <p:animEffect filter="fade" transition="in">
                                      <p:cBhvr>
                                        <p:cTn id="55" dur="300"/>
                                        <p:tgtEl>
                                          <p:spTgt spid="934"/>
                                        </p:tgtEl>
                                      </p:cBhvr>
                                    </p:animEffect>
                                  </p:childTnLst>
                                </p:cTn>
                              </p:par>
                            </p:childTnLst>
                          </p:cTn>
                        </p:par>
                        <p:par>
                          <p:cTn id="56" fill="hold">
                            <p:stCondLst>
                              <p:cond delay="7400"/>
                            </p:stCondLst>
                            <p:childTnLst>
                              <p:par>
                                <p:cTn id="57" presetClass="entr" nodeType="afterEffect" presetID="10" grpId="14" fill="hold">
                                  <p:stCondLst>
                                    <p:cond delay="100"/>
                                  </p:stCondLst>
                                  <p:iterate type="el" backwards="0">
                                    <p:tmAbs val="0"/>
                                  </p:iterate>
                                  <p:childTnLst>
                                    <p:set>
                                      <p:cBhvr>
                                        <p:cTn id="58" fill="hold"/>
                                        <p:tgtEl>
                                          <p:spTgt spid="935"/>
                                        </p:tgtEl>
                                        <p:attrNameLst>
                                          <p:attrName>style.visibility</p:attrName>
                                        </p:attrNameLst>
                                      </p:cBhvr>
                                      <p:to>
                                        <p:strVal val="visible"/>
                                      </p:to>
                                    </p:set>
                                    <p:animEffect filter="fade" transition="in">
                                      <p:cBhvr>
                                        <p:cTn id="59" dur="300"/>
                                        <p:tgtEl>
                                          <p:spTgt spid="935"/>
                                        </p:tgtEl>
                                      </p:cBhvr>
                                    </p:animEffect>
                                  </p:childTnLst>
                                </p:cTn>
                              </p:par>
                            </p:childTnLst>
                          </p:cTn>
                        </p:par>
                        <p:par>
                          <p:cTn id="60" fill="hold">
                            <p:stCondLst>
                              <p:cond delay="7800"/>
                            </p:stCondLst>
                            <p:childTnLst>
                              <p:par>
                                <p:cTn id="61" presetClass="entr" nodeType="afterEffect" presetID="10" grpId="15" fill="hold">
                                  <p:stCondLst>
                                    <p:cond delay="100"/>
                                  </p:stCondLst>
                                  <p:iterate type="el" backwards="0">
                                    <p:tmAbs val="0"/>
                                  </p:iterate>
                                  <p:childTnLst>
                                    <p:set>
                                      <p:cBhvr>
                                        <p:cTn id="62" fill="hold"/>
                                        <p:tgtEl>
                                          <p:spTgt spid="936"/>
                                        </p:tgtEl>
                                        <p:attrNameLst>
                                          <p:attrName>style.visibility</p:attrName>
                                        </p:attrNameLst>
                                      </p:cBhvr>
                                      <p:to>
                                        <p:strVal val="visible"/>
                                      </p:to>
                                    </p:set>
                                    <p:animEffect filter="fade" transition="in">
                                      <p:cBhvr>
                                        <p:cTn id="63" dur="300"/>
                                        <p:tgtEl>
                                          <p:spTgt spid="936"/>
                                        </p:tgtEl>
                                      </p:cBhvr>
                                    </p:animEffect>
                                  </p:childTnLst>
                                </p:cTn>
                              </p:par>
                            </p:childTnLst>
                          </p:cTn>
                        </p:par>
                        <p:par>
                          <p:cTn id="64" fill="hold">
                            <p:stCondLst>
                              <p:cond delay="8200"/>
                            </p:stCondLst>
                            <p:childTnLst>
                              <p:par>
                                <p:cTn id="65" presetClass="entr" nodeType="afterEffect" presetID="10" grpId="16" fill="hold">
                                  <p:stCondLst>
                                    <p:cond delay="100"/>
                                  </p:stCondLst>
                                  <p:iterate type="el" backwards="0">
                                    <p:tmAbs val="0"/>
                                  </p:iterate>
                                  <p:childTnLst>
                                    <p:set>
                                      <p:cBhvr>
                                        <p:cTn id="66" fill="hold"/>
                                        <p:tgtEl>
                                          <p:spTgt spid="937"/>
                                        </p:tgtEl>
                                        <p:attrNameLst>
                                          <p:attrName>style.visibility</p:attrName>
                                        </p:attrNameLst>
                                      </p:cBhvr>
                                      <p:to>
                                        <p:strVal val="visible"/>
                                      </p:to>
                                    </p:set>
                                    <p:animEffect filter="fade" transition="in">
                                      <p:cBhvr>
                                        <p:cTn id="67" dur="300"/>
                                        <p:tgtEl>
                                          <p:spTgt spid="937"/>
                                        </p:tgtEl>
                                      </p:cBhvr>
                                    </p:animEffect>
                                  </p:childTnLst>
                                </p:cTn>
                              </p:par>
                            </p:childTnLst>
                          </p:cTn>
                        </p:par>
                      </p:childTnLst>
                    </p:cTn>
                  </p:par>
                  <p:par>
                    <p:cTn id="68" fill="hold">
                      <p:stCondLst>
                        <p:cond delay="indefinite"/>
                      </p:stCondLst>
                      <p:childTnLst>
                        <p:par>
                          <p:cTn id="69" fill="hold">
                            <p:stCondLst>
                              <p:cond delay="0"/>
                            </p:stCondLst>
                            <p:childTnLst>
                              <p:par>
                                <p:cTn id="70" presetClass="path" nodeType="clickEffect" presetSubtype="0" presetID="-1" grpId="17" decel="50000" fill="hold">
                                  <p:stCondLst>
                                    <p:cond delay="0"/>
                                  </p:stCondLst>
                                  <p:childTnLst>
                                    <p:animMotion path="M 0.000000 0.000000 L 0.443906 -0.000000" origin="layout" pathEditMode="relative">
                                      <p:cBhvr>
                                        <p:cTn id="71" dur="900" fill="hold"/>
                                        <p:tgtEl>
                                          <p:spTgt spid="924"/>
                                        </p:tgtEl>
                                        <p:attrNameLst>
                                          <p:attrName>ppt_x</p:attrName>
                                          <p:attrName>ppt_y</p:attrName>
                                        </p:attrNameLst>
                                      </p:cBhvr>
                                    </p:animMotion>
                                  </p:childTnLst>
                                </p:cTn>
                              </p:par>
                            </p:childTnLst>
                          </p:cTn>
                        </p:par>
                        <p:par>
                          <p:cTn id="72" fill="hold">
                            <p:stCondLst>
                              <p:cond delay="0"/>
                            </p:stCondLst>
                            <p:childTnLst>
                              <p:par>
                                <p:cTn id="73" presetClass="path" nodeType="withEffect" presetSubtype="0" presetID="-1" grpId="18" decel="50000" fill="hold">
                                  <p:stCondLst>
                                    <p:cond delay="0"/>
                                  </p:stCondLst>
                                  <p:childTnLst>
                                    <p:animMotion path="M 0.000000 0.000000 C 0.203816 -0.454061 0.721017 -0.327345 0.790454 0.193664 C 0.791036 0.198028 0.791568 0.202403 0.792051 0.206788" origin="layout" pathEditMode="relative">
                                      <p:cBhvr>
                                        <p:cTn id="74" dur="900" fill="hold"/>
                                        <p:tgtEl>
                                          <p:spTgt spid="925"/>
                                        </p:tgtEl>
                                        <p:attrNameLst>
                                          <p:attrName>ppt_x</p:attrName>
                                          <p:attrName>ppt_y</p:attrName>
                                        </p:attrNameLst>
                                      </p:cBhvr>
                                    </p:animMotion>
                                  </p:childTnLst>
                                </p:cTn>
                              </p:par>
                            </p:childTnLst>
                          </p:cTn>
                        </p:par>
                        <p:par>
                          <p:cTn id="75" fill="hold">
                            <p:stCondLst>
                              <p:cond delay="0"/>
                            </p:stCondLst>
                            <p:childTnLst>
                              <p:par>
                                <p:cTn id="76" presetClass="path" nodeType="withEffect" presetSubtype="0" presetID="-1" grpId="19" decel="50000" fill="hold">
                                  <p:stCondLst>
                                    <p:cond delay="0"/>
                                  </p:stCondLst>
                                  <p:childTnLst>
                                    <p:animMotion path="M 0.000000 0.000000 L 0.125870 0.180747" origin="layout" pathEditMode="relative">
                                      <p:cBhvr>
                                        <p:cTn id="77" dur="900" fill="hold"/>
                                        <p:tgtEl>
                                          <p:spTgt spid="926"/>
                                        </p:tgtEl>
                                        <p:attrNameLst>
                                          <p:attrName>ppt_x</p:attrName>
                                          <p:attrName>ppt_y</p:attrName>
                                        </p:attrNameLst>
                                      </p:cBhvr>
                                    </p:animMotion>
                                  </p:childTnLst>
                                </p:cTn>
                              </p:par>
                            </p:childTnLst>
                          </p:cTn>
                        </p:par>
                        <p:par>
                          <p:cTn id="78" fill="hold">
                            <p:stCondLst>
                              <p:cond delay="0"/>
                            </p:stCondLst>
                            <p:childTnLst>
                              <p:par>
                                <p:cTn id="79" presetClass="path" nodeType="withEffect" presetSubtype="0" presetID="-1" grpId="20" decel="50000" fill="hold">
                                  <p:stCondLst>
                                    <p:cond delay="0"/>
                                  </p:stCondLst>
                                  <p:childTnLst>
                                    <p:animMotion path="M 0.000000 0.000000 C -0.012001 -0.390893 0.396150 -0.502269 0.500289 -0.136518 C 0.508312 -0.108339 0.512331 -0.078416 0.512141 -0.048277" origin="layout" pathEditMode="relative">
                                      <p:cBhvr>
                                        <p:cTn id="80" dur="900" fill="hold"/>
                                        <p:tgtEl>
                                          <p:spTgt spid="927"/>
                                        </p:tgtEl>
                                        <p:attrNameLst>
                                          <p:attrName>ppt_x</p:attrName>
                                          <p:attrName>ppt_y</p:attrName>
                                        </p:attrNameLst>
                                      </p:cBhvr>
                                    </p:animMotion>
                                  </p:childTnLst>
                                </p:cTn>
                              </p:par>
                            </p:childTnLst>
                          </p:cTn>
                        </p:par>
                        <p:par>
                          <p:cTn id="81" fill="hold">
                            <p:stCondLst>
                              <p:cond delay="0"/>
                            </p:stCondLst>
                            <p:childTnLst>
                              <p:par>
                                <p:cTn id="82" presetClass="path" nodeType="withEffect" presetSubtype="0" presetID="-1" grpId="21" decel="50000" fill="hold">
                                  <p:stCondLst>
                                    <p:cond delay="0"/>
                                  </p:stCondLst>
                                  <p:childTnLst>
                                    <p:animMotion path="M 0.000000 0.000000 C 0.031784 -0.400626 0.453758 -0.452005 0.539441 -0.065682 C 0.539876 -0.063720 0.540294 -0.061751 0.540695 -0.059775" origin="layout" pathEditMode="relative">
                                      <p:cBhvr>
                                        <p:cTn id="83" dur="900" fill="hold"/>
                                        <p:tgtEl>
                                          <p:spTgt spid="928"/>
                                        </p:tgtEl>
                                        <p:attrNameLst>
                                          <p:attrName>ppt_x</p:attrName>
                                          <p:attrName>ppt_y</p:attrName>
                                        </p:attrNameLst>
                                      </p:cBhvr>
                                    </p:animMotion>
                                  </p:childTnLst>
                                </p:cTn>
                              </p:par>
                            </p:childTnLst>
                          </p:cTn>
                        </p:par>
                        <p:par>
                          <p:cTn id="84" fill="hold">
                            <p:stCondLst>
                              <p:cond delay="0"/>
                            </p:stCondLst>
                            <p:childTnLst>
                              <p:par>
                                <p:cTn id="85" presetClass="path" nodeType="withEffect" presetSubtype="0" presetID="-1" grpId="22" decel="50000" fill="hold">
                                  <p:stCondLst>
                                    <p:cond delay="0"/>
                                  </p:stCondLst>
                                  <p:childTnLst>
                                    <p:animMotion path="M 0.000000 0.000000 C -0.007787 -0.364783 0.360389 -0.491236 0.485749 -0.166834 C 0.487607 -0.162026 0.489347 -0.157137 0.490966 -0.152177" origin="layout" pathEditMode="relative">
                                      <p:cBhvr>
                                        <p:cTn id="86" dur="900" fill="hold"/>
                                        <p:tgtEl>
                                          <p:spTgt spid="929"/>
                                        </p:tgtEl>
                                        <p:attrNameLst>
                                          <p:attrName>ppt_x</p:attrName>
                                          <p:attrName>ppt_y</p:attrName>
                                        </p:attrNameLst>
                                      </p:cBhvr>
                                    </p:animMotion>
                                  </p:childTnLst>
                                </p:cTn>
                              </p:par>
                            </p:childTnLst>
                          </p:cTn>
                        </p:par>
                        <p:par>
                          <p:cTn id="87" fill="hold">
                            <p:stCondLst>
                              <p:cond delay="0"/>
                            </p:stCondLst>
                            <p:childTnLst>
                              <p:par>
                                <p:cTn id="88" presetClass="path" nodeType="withEffect" presetSubtype="0" presetID="-1" grpId="23" decel="50000" fill="hold">
                                  <p:stCondLst>
                                    <p:cond delay="0"/>
                                  </p:stCondLst>
                                  <p:childTnLst>
                                    <p:animMotion path="M 0.000000 0.000000 C -0.058119 -0.694031 0.764196 -0.775332 0.783485 -0.077462 C 0.783517 -0.076322 0.783544 -0.075181 0.783567 -0.074040" origin="layout" pathEditMode="relative">
                                      <p:cBhvr>
                                        <p:cTn id="89" dur="900" fill="hold"/>
                                        <p:tgtEl>
                                          <p:spTgt spid="930"/>
                                        </p:tgtEl>
                                        <p:attrNameLst>
                                          <p:attrName>ppt_x</p:attrName>
                                          <p:attrName>ppt_y</p:attrName>
                                        </p:attrNameLst>
                                      </p:cBhvr>
                                    </p:animMotion>
                                  </p:childTnLst>
                                </p:cTn>
                              </p:par>
                            </p:childTnLst>
                          </p:cTn>
                        </p:par>
                        <p:par>
                          <p:cTn id="90" fill="hold">
                            <p:stCondLst>
                              <p:cond delay="0"/>
                            </p:stCondLst>
                            <p:childTnLst>
                              <p:par>
                                <p:cTn id="91" presetClass="path" nodeType="withEffect" presetSubtype="0" presetID="-1" grpId="24" decel="50000" fill="hold">
                                  <p:stCondLst>
                                    <p:cond delay="0"/>
                                  </p:stCondLst>
                                  <p:childTnLst>
                                    <p:animMotion path="M 0.000000 0.000000 C 0.008823 -0.013977 0.020858 -0.023684 0.034239 -0.027613 C 0.110404 -0.049983 0.141988 0.076465 0.193850 0.151725 C 0.252302 0.236546 0.348858 0.250442 0.419537 0.184205" origin="layout" pathEditMode="relative">
                                      <p:cBhvr>
                                        <p:cTn id="92" dur="900" fill="hold"/>
                                        <p:tgtEl>
                                          <p:spTgt spid="931"/>
                                        </p:tgtEl>
                                        <p:attrNameLst>
                                          <p:attrName>ppt_x</p:attrName>
                                          <p:attrName>ppt_y</p:attrName>
                                        </p:attrNameLst>
                                      </p:cBhvr>
                                    </p:animMotion>
                                  </p:childTnLst>
                                </p:cTn>
                              </p:par>
                            </p:childTnLst>
                          </p:cTn>
                        </p:par>
                        <p:par>
                          <p:cTn id="93" fill="hold">
                            <p:stCondLst>
                              <p:cond delay="0"/>
                            </p:stCondLst>
                            <p:childTnLst>
                              <p:par>
                                <p:cTn id="94" presetClass="path" nodeType="withEffect" presetSubtype="0" presetID="-1" grpId="25" decel="50000" fill="hold">
                                  <p:stCondLst>
                                    <p:cond delay="0"/>
                                  </p:stCondLst>
                                  <p:childTnLst>
                                    <p:animMotion path="M 0.000000 0.000000 C 0.043397 -0.045723 0.102770 -0.053447 0.151948 -0.019901 C 0.205853 0.016870 0.233959 0.094395 0.277104 0.150533 C 0.382519 0.287696 0.551057 0.286347 0.655236 0.147516" origin="layout" pathEditMode="relative">
                                      <p:cBhvr>
                                        <p:cTn id="95" dur="900" fill="hold"/>
                                        <p:tgtEl>
                                          <p:spTgt spid="932"/>
                                        </p:tgtEl>
                                        <p:attrNameLst>
                                          <p:attrName>ppt_x</p:attrName>
                                          <p:attrName>ppt_y</p:attrName>
                                        </p:attrNameLst>
                                      </p:cBhvr>
                                    </p:animMotion>
                                  </p:childTnLst>
                                </p:cTn>
                              </p:par>
                            </p:childTnLst>
                          </p:cTn>
                        </p:par>
                        <p:par>
                          <p:cTn id="96" fill="hold">
                            <p:stCondLst>
                              <p:cond delay="0"/>
                            </p:stCondLst>
                            <p:childTnLst>
                              <p:par>
                                <p:cTn id="97" presetClass="path" nodeType="withEffect" presetSubtype="0" presetID="-1" grpId="26" decel="50000" fill="hold">
                                  <p:stCondLst>
                                    <p:cond delay="0"/>
                                  </p:stCondLst>
                                  <p:childTnLst>
                                    <p:animMotion path="M 0.000000 0.000000 C -0.002915 -0.103592 0.095407 -0.151452 0.143234 -0.069723 C 0.151571 -0.055476 0.156044 -0.038151 0.161675 -0.021752 C 0.225807 0.165011 0.405820 0.218797 0.523595 0.086386" origin="layout" pathEditMode="relative">
                                      <p:cBhvr>
                                        <p:cTn id="98" dur="900" fill="hold"/>
                                        <p:tgtEl>
                                          <p:spTgt spid="933"/>
                                        </p:tgtEl>
                                        <p:attrNameLst>
                                          <p:attrName>ppt_x</p:attrName>
                                          <p:attrName>ppt_y</p:attrName>
                                        </p:attrNameLst>
                                      </p:cBhvr>
                                    </p:animMotion>
                                  </p:childTnLst>
                                </p:cTn>
                              </p:par>
                            </p:childTnLst>
                          </p:cTn>
                        </p:par>
                        <p:par>
                          <p:cTn id="99" fill="hold">
                            <p:stCondLst>
                              <p:cond delay="0"/>
                            </p:stCondLst>
                            <p:childTnLst>
                              <p:par>
                                <p:cTn id="100" presetClass="path" nodeType="withEffect" presetSubtype="0" presetID="-1" grpId="27" decel="50000" fill="hold">
                                  <p:stCondLst>
                                    <p:cond delay="0"/>
                                  </p:stCondLst>
                                  <p:childTnLst>
                                    <p:animMotion path="M 0.000000 0.000000 C -0.013991 0.620343 0.638131 0.780115 0.790454 0.193664 C 0.930612 -0.345947 0.416593 -0.755481 0.126590 -0.335256" origin="layout" pathEditMode="relative">
                                      <p:cBhvr>
                                        <p:cTn id="101" dur="900" fill="hold"/>
                                        <p:tgtEl>
                                          <p:spTgt spid="934"/>
                                        </p:tgtEl>
                                        <p:attrNameLst>
                                          <p:attrName>ppt_x</p:attrName>
                                          <p:attrName>ppt_y</p:attrName>
                                        </p:attrNameLst>
                                      </p:cBhvr>
                                    </p:animMotion>
                                  </p:childTnLst>
                                </p:cTn>
                              </p:par>
                            </p:childTnLst>
                          </p:cTn>
                        </p:par>
                        <p:par>
                          <p:cTn id="102" fill="hold">
                            <p:stCondLst>
                              <p:cond delay="0"/>
                            </p:stCondLst>
                            <p:childTnLst>
                              <p:par>
                                <p:cTn id="103" presetClass="path" nodeType="withEffect" presetSubtype="0" presetID="-1" grpId="28" decel="50000" fill="hold">
                                  <p:stCondLst>
                                    <p:cond delay="0"/>
                                  </p:stCondLst>
                                  <p:childTnLst>
                                    <p:animMotion path="M 0.000000 0.000000 L 0.137440 -0.200573" origin="layout" pathEditMode="relative">
                                      <p:cBhvr>
                                        <p:cTn id="104" dur="900" fill="hold"/>
                                        <p:tgtEl>
                                          <p:spTgt spid="935"/>
                                        </p:tgtEl>
                                        <p:attrNameLst>
                                          <p:attrName>ppt_x</p:attrName>
                                          <p:attrName>ppt_y</p:attrName>
                                        </p:attrNameLst>
                                      </p:cBhvr>
                                    </p:animMotion>
                                  </p:childTnLst>
                                </p:cTn>
                              </p:par>
                            </p:childTnLst>
                          </p:cTn>
                        </p:par>
                        <p:par>
                          <p:cTn id="105" fill="hold">
                            <p:stCondLst>
                              <p:cond delay="0"/>
                            </p:stCondLst>
                            <p:childTnLst>
                              <p:par>
                                <p:cTn id="106" presetClass="path" nodeType="withEffect" presetSubtype="0" presetID="-1" grpId="29" decel="50000" fill="hold">
                                  <p:stCondLst>
                                    <p:cond delay="0"/>
                                  </p:stCondLst>
                                  <p:childTnLst>
                                    <p:animMotion path="M 0.000000 0.000000 C -0.036863 -0.620832 0.659256 -0.701758 0.703533 -0.081789 C 0.704393 -0.069744 0.704709 -0.057642 0.704478 -0.045547" origin="layout" pathEditMode="relative">
                                      <p:cBhvr>
                                        <p:cTn id="107" dur="900" fill="hold"/>
                                        <p:tgtEl>
                                          <p:spTgt spid="936"/>
                                        </p:tgtEl>
                                        <p:attrNameLst>
                                          <p:attrName>ppt_x</p:attrName>
                                          <p:attrName>ppt_y</p:attrName>
                                        </p:attrNameLst>
                                      </p:cBhvr>
                                    </p:animMotion>
                                  </p:childTnLst>
                                </p:cTn>
                              </p:par>
                            </p:childTnLst>
                          </p:cTn>
                        </p:par>
                        <p:par>
                          <p:cTn id="108" fill="hold">
                            <p:stCondLst>
                              <p:cond delay="0"/>
                            </p:stCondLst>
                            <p:childTnLst>
                              <p:par>
                                <p:cTn id="109" presetClass="path" nodeType="withEffect" presetSubtype="0" presetID="-1" grpId="30" decel="50000" fill="hold">
                                  <p:stCondLst>
                                    <p:cond delay="0"/>
                                  </p:stCondLst>
                                  <p:childTnLst>
                                    <p:animMotion path="M 0.000000 0.000000 L 0.219718 -0.165753" origin="layout" pathEditMode="relative">
                                      <p:cBhvr>
                                        <p:cTn id="110" dur="900" fill="hold"/>
                                        <p:tgtEl>
                                          <p:spTgt spid="937"/>
                                        </p:tgtEl>
                                        <p:attrNameLst>
                                          <p:attrName>ppt_x</p:attrName>
                                          <p:attrName>ppt_y</p:attrName>
                                        </p:attrNameLst>
                                      </p:cBhvr>
                                    </p:animMotion>
                                  </p:childTnLst>
                                </p:cTn>
                              </p:par>
                            </p:childTnLst>
                          </p:cTn>
                        </p:par>
                        <p:par>
                          <p:cTn id="111" fill="hold">
                            <p:stCondLst>
                              <p:cond delay="900"/>
                            </p:stCondLst>
                            <p:childTnLst>
                              <p:par>
                                <p:cTn id="112" presetClass="entr" nodeType="afterEffect" presetID="10" grpId="31" fill="hold">
                                  <p:stCondLst>
                                    <p:cond delay="1500"/>
                                  </p:stCondLst>
                                  <p:iterate type="el" backwards="0">
                                    <p:tmAbs val="0"/>
                                  </p:iterate>
                                  <p:childTnLst>
                                    <p:set>
                                      <p:cBhvr>
                                        <p:cTn id="113" fill="hold"/>
                                        <p:tgtEl>
                                          <p:spTgt spid="908">
                                            <p:bg/>
                                          </p:spTgt>
                                        </p:tgtEl>
                                        <p:attrNameLst>
                                          <p:attrName>style.visibility</p:attrName>
                                        </p:attrNameLst>
                                      </p:cBhvr>
                                      <p:to>
                                        <p:strVal val="visible"/>
                                      </p:to>
                                    </p:set>
                                    <p:animEffect filter="fade" transition="in">
                                      <p:cBhvr>
                                        <p:cTn id="114" dur="1000"/>
                                        <p:tgtEl>
                                          <p:spTgt spid="908">
                                            <p:bg/>
                                          </p:spTgt>
                                        </p:tgtEl>
                                      </p:cBhvr>
                                    </p:animEffect>
                                  </p:childTnLst>
                                </p:cTn>
                              </p:par>
                              <p:par>
                                <p:cTn id="115" presetClass="entr" nodeType="withEffect" presetSubtype="0" presetID="10" grpId="31" fill="hold">
                                  <p:stCondLst>
                                    <p:cond delay="1500"/>
                                  </p:stCondLst>
                                  <p:iterate type="el" backwards="0">
                                    <p:tmAbs val="0"/>
                                  </p:iterate>
                                  <p:childTnLst>
                                    <p:set>
                                      <p:cBhvr>
                                        <p:cTn id="116" fill="hold"/>
                                        <p:tgtEl>
                                          <p:spTgt spid="908">
                                            <p:txEl>
                                              <p:pRg st="0" end="0"/>
                                            </p:txEl>
                                          </p:spTgt>
                                        </p:tgtEl>
                                        <p:attrNameLst>
                                          <p:attrName>style.visibility</p:attrName>
                                        </p:attrNameLst>
                                      </p:cBhvr>
                                      <p:to>
                                        <p:strVal val="visible"/>
                                      </p:to>
                                    </p:set>
                                    <p:animEffect filter="fade" transition="in">
                                      <p:cBhvr>
                                        <p:cTn id="117" dur="1000"/>
                                        <p:tgtEl>
                                          <p:spTgt spid="90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Class="entr" nodeType="clickEffect" presetID="10" grpId="31" fill="hold">
                                  <p:stCondLst>
                                    <p:cond delay="0"/>
                                  </p:stCondLst>
                                  <p:iterate type="el" backwards="0">
                                    <p:tmAbs val="0"/>
                                  </p:iterate>
                                  <p:childTnLst>
                                    <p:set>
                                      <p:cBhvr>
                                        <p:cTn id="121" fill="hold"/>
                                        <p:tgtEl>
                                          <p:spTgt spid="908">
                                            <p:txEl>
                                              <p:pRg st="1" end="1"/>
                                            </p:txEl>
                                          </p:spTgt>
                                        </p:tgtEl>
                                        <p:attrNameLst>
                                          <p:attrName>style.visibility</p:attrName>
                                        </p:attrNameLst>
                                      </p:cBhvr>
                                      <p:to>
                                        <p:strVal val="visible"/>
                                      </p:to>
                                    </p:set>
                                    <p:animEffect filter="fade" transition="in">
                                      <p:cBhvr>
                                        <p:cTn id="122" dur="1000"/>
                                        <p:tgtEl>
                                          <p:spTgt spid="908">
                                            <p:txEl>
                                              <p:pRg st="1" end="1"/>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Class="entr" nodeType="clickEffect" presetID="10" grpId="31" fill="hold">
                                  <p:stCondLst>
                                    <p:cond delay="0"/>
                                  </p:stCondLst>
                                  <p:iterate type="el" backwards="0">
                                    <p:tmAbs val="0"/>
                                  </p:iterate>
                                  <p:childTnLst>
                                    <p:set>
                                      <p:cBhvr>
                                        <p:cTn id="126" fill="hold"/>
                                        <p:tgtEl>
                                          <p:spTgt spid="908">
                                            <p:txEl>
                                              <p:pRg st="2" end="2"/>
                                            </p:txEl>
                                          </p:spTgt>
                                        </p:tgtEl>
                                        <p:attrNameLst>
                                          <p:attrName>style.visibility</p:attrName>
                                        </p:attrNameLst>
                                      </p:cBhvr>
                                      <p:to>
                                        <p:strVal val="visible"/>
                                      </p:to>
                                    </p:set>
                                    <p:animEffect filter="fade" transition="in">
                                      <p:cBhvr>
                                        <p:cTn id="127" dur="1000"/>
                                        <p:tgtEl>
                                          <p:spTgt spid="908">
                                            <p:txEl>
                                              <p:pRg st="2" end="2"/>
                                            </p:txEl>
                                          </p:spTgt>
                                        </p:tgtEl>
                                      </p:cBhvr>
                                    </p:animEffect>
                                  </p:childTnLst>
                                </p:cTn>
                              </p:par>
                            </p:childTnLst>
                          </p:cTn>
                        </p:par>
                        <p:par>
                          <p:cTn id="128" fill="hold">
                            <p:stCondLst>
                              <p:cond delay="1000"/>
                            </p:stCondLst>
                            <p:childTnLst>
                              <p:par>
                                <p:cTn id="129" presetClass="entr" nodeType="afterEffect" presetSubtype="0" presetID="1" grpId="32" fill="hold">
                                  <p:stCondLst>
                                    <p:cond delay="0"/>
                                  </p:stCondLst>
                                  <p:iterate type="el" backwards="0">
                                    <p:tmAbs val="0"/>
                                  </p:iterate>
                                  <p:childTnLst>
                                    <p:set>
                                      <p:cBhvr>
                                        <p:cTn id="130" fill="hold"/>
                                        <p:tgtEl>
                                          <p:spTgt spid="9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6" grpId="15"/>
      <p:bldP build="p" bldLvl="1" animBg="1" rev="0" advAuto="0" spid="908" grpId="31"/>
      <p:bldP build="whole" bldLvl="1" animBg="1" rev="0" advAuto="0" spid="938" grpId="32"/>
      <p:bldP build="whole" bldLvl="1" animBg="1" rev="0" advAuto="0" spid="925" grpId="4"/>
      <p:bldP build="whole" bldLvl="1" animBg="1" rev="0" advAuto="0" spid="926" grpId="5"/>
      <p:bldP build="whole" bldLvl="1" animBg="1" rev="0" advAuto="0" spid="907" grpId="1"/>
      <p:bldP build="whole" bldLvl="1" animBg="1" rev="0" advAuto="0" spid="927" grpId="6"/>
      <p:bldP build="whole" bldLvl="1" animBg="1" rev="0" advAuto="0" spid="930" grpId="9"/>
      <p:bldP build="whole" bldLvl="1" animBg="1" rev="0" advAuto="0" spid="933" grpId="12"/>
      <p:bldP build="whole" bldLvl="1" animBg="1" rev="0" advAuto="0" spid="932" grpId="11"/>
      <p:bldP build="whole" bldLvl="1" animBg="1" rev="0" advAuto="0" spid="923" grpId="2"/>
      <p:bldP build="whole" bldLvl="1" animBg="1" rev="0" advAuto="0" spid="935" grpId="14"/>
      <p:bldP build="whole" bldLvl="1" animBg="1" rev="0" advAuto="0" spid="924" grpId="3"/>
      <p:bldP build="whole" bldLvl="1" animBg="1" rev="0" advAuto="0" spid="937" grpId="16"/>
      <p:bldP build="whole" bldLvl="1" animBg="1" rev="0" advAuto="0" spid="928" grpId="7"/>
      <p:bldP build="whole" bldLvl="1" animBg="1" rev="0" advAuto="0" spid="931" grpId="10"/>
      <p:bldP build="whole" bldLvl="1" animBg="1" rev="0" advAuto="0" spid="934" grpId="13"/>
      <p:bldP build="whole" bldLvl="1" animBg="1" rev="0" advAuto="0" spid="929" grpId="8"/>
    </p:bldLst>
  </p:timing>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5" name="Grouper"/>
          <p:cNvGrpSpPr/>
          <p:nvPr/>
        </p:nvGrpSpPr>
        <p:grpSpPr>
          <a:xfrm>
            <a:off x="193338" y="1536250"/>
            <a:ext cx="8772982" cy="2414195"/>
            <a:chOff x="86417" y="0"/>
            <a:chExt cx="8772980" cy="2414193"/>
          </a:xfrm>
        </p:grpSpPr>
        <p:pic>
          <p:nvPicPr>
            <p:cNvPr id="940" name="Appareil vestibulaire.png" descr="Appareil vestibulaire.png"/>
            <p:cNvPicPr>
              <a:picLocks noChangeAspect="0"/>
            </p:cNvPicPr>
            <p:nvPr/>
          </p:nvPicPr>
          <p:blipFill>
            <a:blip r:embed="rId2">
              <a:extLst/>
            </a:blip>
            <a:srcRect l="0" t="0" r="826" b="0"/>
            <a:stretch>
              <a:fillRect/>
            </a:stretch>
          </p:blipFill>
          <p:spPr>
            <a:xfrm>
              <a:off x="86416" y="0"/>
              <a:ext cx="8772982" cy="2357387"/>
            </a:xfrm>
            <a:prstGeom prst="rect">
              <a:avLst/>
            </a:prstGeom>
            <a:ln w="12700" cap="flat">
              <a:noFill/>
              <a:miter lim="400000"/>
            </a:ln>
            <a:effectLst/>
          </p:spPr>
        </p:pic>
        <p:sp>
          <p:nvSpPr>
            <p:cNvPr id="941" name="Saccule"/>
            <p:cNvSpPr txBox="1"/>
            <p:nvPr/>
          </p:nvSpPr>
          <p:spPr>
            <a:xfrm>
              <a:off x="6483761" y="2144317"/>
              <a:ext cx="611016" cy="2698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t">
              <a:spAutoFit/>
            </a:bodyPr>
            <a:lstStyle>
              <a:lvl1pPr>
                <a:buClrTx/>
                <a:buSzTx/>
                <a:buNone/>
                <a:defRPr sz="1200">
                  <a:solidFill>
                    <a:srgbClr val="C85323"/>
                  </a:solidFill>
                  <a:latin typeface="Franklin Gothic Book"/>
                  <a:ea typeface="Franklin Gothic Book"/>
                  <a:cs typeface="Franklin Gothic Book"/>
                  <a:sym typeface="Franklin Gothic Book"/>
                </a:defRPr>
              </a:lvl1pPr>
            </a:lstStyle>
            <a:p>
              <a:pPr/>
              <a:r>
                <a:t>Saccule</a:t>
              </a:r>
            </a:p>
          </p:txBody>
        </p:sp>
        <p:sp>
          <p:nvSpPr>
            <p:cNvPr id="942" name="Ligne"/>
            <p:cNvSpPr/>
            <p:nvPr/>
          </p:nvSpPr>
          <p:spPr>
            <a:xfrm flipV="1">
              <a:off x="6789268" y="1520171"/>
              <a:ext cx="1" cy="629311"/>
            </a:xfrm>
            <a:prstGeom prst="line">
              <a:avLst/>
            </a:prstGeom>
            <a:noFill/>
            <a:ln w="38100" cap="flat">
              <a:solidFill>
                <a:srgbClr val="D84800"/>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943" name="Ligne"/>
            <p:cNvSpPr/>
            <p:nvPr/>
          </p:nvSpPr>
          <p:spPr>
            <a:xfrm flipH="1">
              <a:off x="6983252" y="1083481"/>
              <a:ext cx="642331" cy="527421"/>
            </a:xfrm>
            <a:prstGeom prst="line">
              <a:avLst/>
            </a:prstGeom>
            <a:noFill/>
            <a:ln w="38100" cap="flat">
              <a:solidFill>
                <a:srgbClr val="D84800"/>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944" name="Utricule"/>
            <p:cNvSpPr txBox="1"/>
            <p:nvPr/>
          </p:nvSpPr>
          <p:spPr>
            <a:xfrm>
              <a:off x="7614061" y="862764"/>
              <a:ext cx="597101" cy="2698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t">
              <a:spAutoFit/>
            </a:bodyPr>
            <a:lstStyle>
              <a:lvl1pPr>
                <a:buClrTx/>
                <a:buSzTx/>
                <a:buNone/>
                <a:defRPr sz="1200">
                  <a:solidFill>
                    <a:srgbClr val="C85323"/>
                  </a:solidFill>
                  <a:latin typeface="Franklin Gothic Book"/>
                  <a:ea typeface="Franklin Gothic Book"/>
                  <a:cs typeface="Franklin Gothic Book"/>
                  <a:sym typeface="Franklin Gothic Book"/>
                </a:defRPr>
              </a:lvl1pPr>
            </a:lstStyle>
            <a:p>
              <a:pPr/>
              <a:r>
                <a:t>Utricule</a:t>
              </a:r>
            </a:p>
          </p:txBody>
        </p:sp>
      </p:grpSp>
      <p:sp>
        <p:nvSpPr>
          <p:cNvPr id="946" name="Appareil Vestibulaire"/>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Appareil Vestibulaire</a:t>
            </a:r>
          </a:p>
        </p:txBody>
      </p:sp>
      <p:sp>
        <p:nvSpPr>
          <p:cNvPr id="947" name="L’appareil vestibulaire comprend 2 parties distinctes : les organes otolithes (saccule et utricule) qui informent le cerveau sur la position de la tête et enregistrent les accélérations linéaires ainsi que les canaux semi-circulaires qui enregistrent les"/>
          <p:cNvSpPr txBox="1"/>
          <p:nvPr/>
        </p:nvSpPr>
        <p:spPr>
          <a:xfrm>
            <a:off x="1524000" y="4603872"/>
            <a:ext cx="7259764" cy="2174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88620">
              <a:spcBef>
                <a:spcPts val="600"/>
              </a:spcBef>
              <a:buClrTx/>
              <a:buSzTx/>
              <a:buNone/>
              <a:defRPr sz="1246">
                <a:solidFill>
                  <a:schemeClr val="accent2">
                    <a:lumOff val="15098"/>
                  </a:schemeClr>
                </a:solidFill>
                <a:latin typeface="Franklin Gothic Book"/>
                <a:ea typeface="Franklin Gothic Book"/>
                <a:cs typeface="Franklin Gothic Book"/>
                <a:sym typeface="Franklin Gothic Book"/>
              </a:defRPr>
            </a:pPr>
            <a:r>
              <a:t>L’appareil vestibulaire comprend 2 parties distinctes : les organes otolithes (saccule et utricule) qui informent le cerveau sur la position de la tête et enregistrent les accélérations linéaires ainsi que les canaux semi-circulaires qui enregistrent les accélérations sur les trois axes qui correspondent approximativement à ceux de l’avion .</a:t>
            </a:r>
          </a:p>
          <a:p>
            <a:pPr defTabSz="388620">
              <a:spcBef>
                <a:spcPts val="600"/>
              </a:spcBef>
              <a:buClrTx/>
              <a:buSzTx/>
              <a:buNone/>
              <a:defRPr sz="1246">
                <a:solidFill>
                  <a:schemeClr val="accent2">
                    <a:lumOff val="15098"/>
                  </a:schemeClr>
                </a:solidFill>
                <a:latin typeface="Franklin Gothic Book"/>
                <a:ea typeface="Franklin Gothic Book"/>
                <a:cs typeface="Franklin Gothic Book"/>
                <a:sym typeface="Franklin Gothic Book"/>
              </a:defRPr>
            </a:pPr>
            <a:br/>
            <a:r>
              <a:t>Chaque partie contient une petite quantité de poils sensitifs baignant dans un liquide. Lorsque le facteur de charge = 1g, les poils-capteurs restent droits et informent le cerveau qu’il n’y a pas d’accélération. </a:t>
            </a:r>
          </a:p>
          <a:p>
            <a:pPr defTabSz="388620">
              <a:spcBef>
                <a:spcPts val="600"/>
              </a:spcBef>
              <a:buClrTx/>
              <a:buSzTx/>
              <a:buNone/>
              <a:defRPr sz="1246">
                <a:solidFill>
                  <a:schemeClr val="accent2">
                    <a:lumOff val="15098"/>
                  </a:schemeClr>
                </a:solidFill>
                <a:latin typeface="Franklin Gothic Book"/>
                <a:ea typeface="Franklin Gothic Book"/>
                <a:cs typeface="Franklin Gothic Book"/>
                <a:sym typeface="Franklin Gothic Book"/>
              </a:defRPr>
            </a:pPr>
          </a:p>
          <a:p>
            <a:pPr defTabSz="388620">
              <a:spcBef>
                <a:spcPts val="600"/>
              </a:spcBef>
              <a:buClrTx/>
              <a:buSzTx/>
              <a:buNone/>
              <a:defRPr sz="1246">
                <a:solidFill>
                  <a:schemeClr val="accent2">
                    <a:lumOff val="15098"/>
                  </a:schemeClr>
                </a:solidFill>
                <a:latin typeface="Franklin Gothic Book"/>
                <a:ea typeface="Franklin Gothic Book"/>
                <a:cs typeface="Franklin Gothic Book"/>
                <a:sym typeface="Franklin Gothic Book"/>
              </a:defRPr>
            </a:pPr>
            <a:r>
              <a:t>En cas de mouvement sur l’un des 3 axes, le fluide se déplace et entraîne les poils sensitifs à se courber, enregistrant qu’il y a accélération sur l’axe considéré.</a:t>
            </a:r>
          </a:p>
        </p:txBody>
      </p:sp>
      <p:sp>
        <p:nvSpPr>
          <p:cNvPr id="948" name="Ligne"/>
          <p:cNvSpPr/>
          <p:nvPr/>
        </p:nvSpPr>
        <p:spPr>
          <a:xfrm flipH="1">
            <a:off x="6567487" y="2315903"/>
            <a:ext cx="446397" cy="449522"/>
          </a:xfrm>
          <a:prstGeom prst="line">
            <a:avLst/>
          </a:prstGeom>
          <a:ln w="38100">
            <a:solidFill>
              <a:srgbClr val="517FF7"/>
            </a:solidFill>
            <a:tailEnd type="triangle"/>
          </a:ln>
        </p:spPr>
        <p:txBody>
          <a:bodyPr lIns="45719" rIns="45719"/>
          <a:lstStyle/>
          <a:p>
            <a:pPr>
              <a:defRPr>
                <a:solidFill>
                  <a:srgbClr val="FFFFFF"/>
                </a:solidFill>
              </a:defRPr>
            </a:pPr>
          </a:p>
        </p:txBody>
      </p:sp>
      <p:sp>
        <p:nvSpPr>
          <p:cNvPr id="949" name="canaux semi-circulaires"/>
          <p:cNvSpPr txBox="1"/>
          <p:nvPr/>
        </p:nvSpPr>
        <p:spPr>
          <a:xfrm>
            <a:off x="5830737" y="1421018"/>
            <a:ext cx="2409034" cy="3140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b="1" sz="1600">
                <a:solidFill>
                  <a:srgbClr val="4180FF"/>
                </a:solidFill>
              </a:defRPr>
            </a:lvl1pPr>
          </a:lstStyle>
          <a:p>
            <a:pPr/>
            <a:r>
              <a:t>canaux semi-circulaires</a:t>
            </a:r>
          </a:p>
        </p:txBody>
      </p:sp>
      <p:sp>
        <p:nvSpPr>
          <p:cNvPr id="950" name="Ligne"/>
          <p:cNvSpPr/>
          <p:nvPr/>
        </p:nvSpPr>
        <p:spPr>
          <a:xfrm flipH="1">
            <a:off x="6887609" y="2338438"/>
            <a:ext cx="148078" cy="379993"/>
          </a:xfrm>
          <a:prstGeom prst="line">
            <a:avLst/>
          </a:prstGeom>
          <a:ln w="38100">
            <a:solidFill>
              <a:srgbClr val="517FF7"/>
            </a:solidFill>
            <a:tailEnd type="triangle"/>
          </a:ln>
        </p:spPr>
        <p:txBody>
          <a:bodyPr lIns="45719" rIns="45719"/>
          <a:lstStyle/>
          <a:p>
            <a:pPr>
              <a:defRPr>
                <a:solidFill>
                  <a:srgbClr val="FFFFFF"/>
                </a:solidFill>
              </a:defRPr>
            </a:pPr>
          </a:p>
        </p:txBody>
      </p:sp>
      <p:sp>
        <p:nvSpPr>
          <p:cNvPr id="951" name="Ligne"/>
          <p:cNvSpPr/>
          <p:nvPr/>
        </p:nvSpPr>
        <p:spPr>
          <a:xfrm>
            <a:off x="7049140" y="2315728"/>
            <a:ext cx="127396" cy="148703"/>
          </a:xfrm>
          <a:prstGeom prst="line">
            <a:avLst/>
          </a:prstGeom>
          <a:ln w="38100">
            <a:solidFill>
              <a:srgbClr val="517FF7"/>
            </a:solidFill>
            <a:tailEnd type="triangle"/>
          </a:ln>
        </p:spPr>
        <p:txBody>
          <a:bodyPr lIns="45719" rIns="45719"/>
          <a:lstStyle/>
          <a:p>
            <a:pPr>
              <a:defRPr>
                <a:solidFill>
                  <a:srgbClr val="FFFFFF"/>
                </a:solidFill>
              </a:defRPr>
            </a:pPr>
          </a:p>
        </p:txBody>
      </p:sp>
      <p:sp>
        <p:nvSpPr>
          <p:cNvPr id="952" name="Ligne"/>
          <p:cNvSpPr/>
          <p:nvPr/>
        </p:nvSpPr>
        <p:spPr>
          <a:xfrm>
            <a:off x="7035254" y="1756790"/>
            <a:ext cx="1" cy="552989"/>
          </a:xfrm>
          <a:prstGeom prst="line">
            <a:avLst/>
          </a:prstGeom>
          <a:ln w="114300">
            <a:solidFill>
              <a:srgbClr val="517FF7"/>
            </a:solidFill>
          </a:ln>
        </p:spPr>
        <p:txBody>
          <a:bodyPr lIns="45719" rIns="45719"/>
          <a:lstStyle/>
          <a:p>
            <a:pPr>
              <a:defRPr>
                <a:solidFill>
                  <a:srgbClr val="FFFFFF"/>
                </a:solidFill>
              </a:defRPr>
            </a:pPr>
          </a:p>
        </p:txBody>
      </p:sp>
      <p:sp>
        <p:nvSpPr>
          <p:cNvPr id="95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946"/>
                                        </p:tgtEl>
                                        <p:attrNameLst>
                                          <p:attrName>style.visibility</p:attrName>
                                        </p:attrNameLst>
                                      </p:cBhvr>
                                      <p:to>
                                        <p:strVal val="visible"/>
                                      </p:to>
                                    </p:set>
                                    <p:animEffect filter="fade" transition="in">
                                      <p:cBhvr>
                                        <p:cTn id="7" dur="1000"/>
                                        <p:tgtEl>
                                          <p:spTgt spid="946"/>
                                        </p:tgtEl>
                                      </p:cBhvr>
                                    </p:animEffect>
                                  </p:childTnLst>
                                </p:cTn>
                              </p:par>
                            </p:childTnLst>
                          </p:cTn>
                        </p:par>
                        <p:par>
                          <p:cTn id="8" fill="hold">
                            <p:stCondLst>
                              <p:cond delay="1300"/>
                            </p:stCondLst>
                            <p:childTnLst>
                              <p:par>
                                <p:cTn id="9" presetClass="entr" nodeType="afterEffect" presetID="10" grpId="2" fill="hold">
                                  <p:stCondLst>
                                    <p:cond delay="300"/>
                                  </p:stCondLst>
                                  <p:iterate type="el" backwards="0">
                                    <p:tmAbs val="0"/>
                                  </p:iterate>
                                  <p:childTnLst>
                                    <p:set>
                                      <p:cBhvr>
                                        <p:cTn id="10" fill="hold"/>
                                        <p:tgtEl>
                                          <p:spTgt spid="945"/>
                                        </p:tgtEl>
                                        <p:attrNameLst>
                                          <p:attrName>style.visibility</p:attrName>
                                        </p:attrNameLst>
                                      </p:cBhvr>
                                      <p:to>
                                        <p:strVal val="visible"/>
                                      </p:to>
                                    </p:set>
                                    <p:animEffect filter="fade" transition="in">
                                      <p:cBhvr>
                                        <p:cTn id="11" dur="1000"/>
                                        <p:tgtEl>
                                          <p:spTgt spid="945"/>
                                        </p:tgtEl>
                                      </p:cBhvr>
                                    </p:animEffect>
                                  </p:childTnLst>
                                </p:cTn>
                              </p:par>
                            </p:childTnLst>
                          </p:cTn>
                        </p:par>
                        <p:par>
                          <p:cTn id="12" fill="hold">
                            <p:stCondLst>
                              <p:cond delay="2600"/>
                            </p:stCondLst>
                            <p:childTnLst>
                              <p:par>
                                <p:cTn id="13" presetClass="entr" nodeType="afterEffect" presetID="9" grpId="3" fill="hold">
                                  <p:stCondLst>
                                    <p:cond delay="0"/>
                                  </p:stCondLst>
                                  <p:iterate type="el" backwards="0">
                                    <p:tmAbs val="0"/>
                                  </p:iterate>
                                  <p:childTnLst>
                                    <p:set>
                                      <p:cBhvr>
                                        <p:cTn id="14" fill="hold"/>
                                        <p:tgtEl>
                                          <p:spTgt spid="952"/>
                                        </p:tgtEl>
                                        <p:attrNameLst>
                                          <p:attrName>style.visibility</p:attrName>
                                        </p:attrNameLst>
                                      </p:cBhvr>
                                      <p:to>
                                        <p:strVal val="visible"/>
                                      </p:to>
                                    </p:set>
                                    <p:animEffect filter="dissolve" transition="in">
                                      <p:cBhvr>
                                        <p:cTn id="15" dur="1000"/>
                                        <p:tgtEl>
                                          <p:spTgt spid="952"/>
                                        </p:tgtEl>
                                      </p:cBhvr>
                                    </p:animEffect>
                                  </p:childTnLst>
                                </p:cTn>
                              </p:par>
                            </p:childTnLst>
                          </p:cTn>
                        </p:par>
                        <p:par>
                          <p:cTn id="16" fill="hold">
                            <p:stCondLst>
                              <p:cond delay="3600"/>
                            </p:stCondLst>
                            <p:childTnLst>
                              <p:par>
                                <p:cTn id="17" presetClass="entr" nodeType="afterEffect" presetID="9" grpId="4" fill="hold">
                                  <p:stCondLst>
                                    <p:cond delay="0"/>
                                  </p:stCondLst>
                                  <p:iterate type="el" backwards="0">
                                    <p:tmAbs val="0"/>
                                  </p:iterate>
                                  <p:childTnLst>
                                    <p:set>
                                      <p:cBhvr>
                                        <p:cTn id="18" fill="hold"/>
                                        <p:tgtEl>
                                          <p:spTgt spid="951"/>
                                        </p:tgtEl>
                                        <p:attrNameLst>
                                          <p:attrName>style.visibility</p:attrName>
                                        </p:attrNameLst>
                                      </p:cBhvr>
                                      <p:to>
                                        <p:strVal val="visible"/>
                                      </p:to>
                                    </p:set>
                                    <p:animEffect filter="dissolve" transition="in">
                                      <p:cBhvr>
                                        <p:cTn id="19" dur="1000"/>
                                        <p:tgtEl>
                                          <p:spTgt spid="951"/>
                                        </p:tgtEl>
                                      </p:cBhvr>
                                    </p:animEffect>
                                  </p:childTnLst>
                                </p:cTn>
                              </p:par>
                            </p:childTnLst>
                          </p:cTn>
                        </p:par>
                        <p:par>
                          <p:cTn id="20" fill="hold">
                            <p:stCondLst>
                              <p:cond delay="4600"/>
                            </p:stCondLst>
                            <p:childTnLst>
                              <p:par>
                                <p:cTn id="21" presetClass="entr" nodeType="afterEffect" presetID="9" grpId="5" fill="hold">
                                  <p:stCondLst>
                                    <p:cond delay="0"/>
                                  </p:stCondLst>
                                  <p:iterate type="el" backwards="0">
                                    <p:tmAbs val="0"/>
                                  </p:iterate>
                                  <p:childTnLst>
                                    <p:set>
                                      <p:cBhvr>
                                        <p:cTn id="22" fill="hold"/>
                                        <p:tgtEl>
                                          <p:spTgt spid="950"/>
                                        </p:tgtEl>
                                        <p:attrNameLst>
                                          <p:attrName>style.visibility</p:attrName>
                                        </p:attrNameLst>
                                      </p:cBhvr>
                                      <p:to>
                                        <p:strVal val="visible"/>
                                      </p:to>
                                    </p:set>
                                    <p:animEffect filter="dissolve" transition="in">
                                      <p:cBhvr>
                                        <p:cTn id="23" dur="1000"/>
                                        <p:tgtEl>
                                          <p:spTgt spid="950"/>
                                        </p:tgtEl>
                                      </p:cBhvr>
                                    </p:animEffect>
                                  </p:childTnLst>
                                </p:cTn>
                              </p:par>
                            </p:childTnLst>
                          </p:cTn>
                        </p:par>
                        <p:par>
                          <p:cTn id="24" fill="hold">
                            <p:stCondLst>
                              <p:cond delay="5600"/>
                            </p:stCondLst>
                            <p:childTnLst>
                              <p:par>
                                <p:cTn id="25" presetClass="entr" nodeType="afterEffect" presetID="9" grpId="6" fill="hold">
                                  <p:stCondLst>
                                    <p:cond delay="0"/>
                                  </p:stCondLst>
                                  <p:iterate type="el" backwards="0">
                                    <p:tmAbs val="0"/>
                                  </p:iterate>
                                  <p:childTnLst>
                                    <p:set>
                                      <p:cBhvr>
                                        <p:cTn id="26" fill="hold"/>
                                        <p:tgtEl>
                                          <p:spTgt spid="948"/>
                                        </p:tgtEl>
                                        <p:attrNameLst>
                                          <p:attrName>style.visibility</p:attrName>
                                        </p:attrNameLst>
                                      </p:cBhvr>
                                      <p:to>
                                        <p:strVal val="visible"/>
                                      </p:to>
                                    </p:set>
                                    <p:animEffect filter="dissolve" transition="in">
                                      <p:cBhvr>
                                        <p:cTn id="27" dur="1000"/>
                                        <p:tgtEl>
                                          <p:spTgt spid="948"/>
                                        </p:tgtEl>
                                      </p:cBhvr>
                                    </p:animEffect>
                                  </p:childTnLst>
                                </p:cTn>
                              </p:par>
                            </p:childTnLst>
                          </p:cTn>
                        </p:par>
                        <p:par>
                          <p:cTn id="28" fill="hold">
                            <p:stCondLst>
                              <p:cond delay="6600"/>
                            </p:stCondLst>
                            <p:childTnLst>
                              <p:par>
                                <p:cTn id="29" presetClass="entr" nodeType="afterEffect" presetID="10" grpId="7" fill="hold">
                                  <p:stCondLst>
                                    <p:cond delay="300"/>
                                  </p:stCondLst>
                                  <p:iterate type="el" backwards="0">
                                    <p:tmAbs val="0"/>
                                  </p:iterate>
                                  <p:childTnLst>
                                    <p:set>
                                      <p:cBhvr>
                                        <p:cTn id="30" fill="hold"/>
                                        <p:tgtEl>
                                          <p:spTgt spid="947">
                                            <p:bg/>
                                          </p:spTgt>
                                        </p:tgtEl>
                                        <p:attrNameLst>
                                          <p:attrName>style.visibility</p:attrName>
                                        </p:attrNameLst>
                                      </p:cBhvr>
                                      <p:to>
                                        <p:strVal val="visible"/>
                                      </p:to>
                                    </p:set>
                                    <p:animEffect filter="fade" transition="in">
                                      <p:cBhvr>
                                        <p:cTn id="31" dur="1000"/>
                                        <p:tgtEl>
                                          <p:spTgt spid="947">
                                            <p:bg/>
                                          </p:spTgt>
                                        </p:tgtEl>
                                      </p:cBhvr>
                                    </p:animEffect>
                                  </p:childTnLst>
                                </p:cTn>
                              </p:par>
                              <p:par>
                                <p:cTn id="32" presetClass="entr" nodeType="withEffect" presetSubtype="0" presetID="10" grpId="7" fill="hold">
                                  <p:stCondLst>
                                    <p:cond delay="300"/>
                                  </p:stCondLst>
                                  <p:iterate type="el" backwards="0">
                                    <p:tmAbs val="0"/>
                                  </p:iterate>
                                  <p:childTnLst>
                                    <p:set>
                                      <p:cBhvr>
                                        <p:cTn id="33" fill="hold"/>
                                        <p:tgtEl>
                                          <p:spTgt spid="947">
                                            <p:txEl>
                                              <p:pRg st="0" end="0"/>
                                            </p:txEl>
                                          </p:spTgt>
                                        </p:tgtEl>
                                        <p:attrNameLst>
                                          <p:attrName>style.visibility</p:attrName>
                                        </p:attrNameLst>
                                      </p:cBhvr>
                                      <p:to>
                                        <p:strVal val="visible"/>
                                      </p:to>
                                    </p:set>
                                    <p:animEffect filter="fade" transition="in">
                                      <p:cBhvr>
                                        <p:cTn id="34" dur="1000"/>
                                        <p:tgtEl>
                                          <p:spTgt spid="94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7" fill="hold">
                                  <p:stCondLst>
                                    <p:cond delay="0"/>
                                  </p:stCondLst>
                                  <p:iterate type="el" backwards="0">
                                    <p:tmAbs val="0"/>
                                  </p:iterate>
                                  <p:childTnLst>
                                    <p:set>
                                      <p:cBhvr>
                                        <p:cTn id="38" fill="hold"/>
                                        <p:tgtEl>
                                          <p:spTgt spid="947">
                                            <p:txEl>
                                              <p:pRg st="1" end="1"/>
                                            </p:txEl>
                                          </p:spTgt>
                                        </p:tgtEl>
                                        <p:attrNameLst>
                                          <p:attrName>style.visibility</p:attrName>
                                        </p:attrNameLst>
                                      </p:cBhvr>
                                      <p:to>
                                        <p:strVal val="visible"/>
                                      </p:to>
                                    </p:set>
                                    <p:animEffect filter="fade" transition="in">
                                      <p:cBhvr>
                                        <p:cTn id="39" dur="1000"/>
                                        <p:tgtEl>
                                          <p:spTgt spid="947">
                                            <p:txEl>
                                              <p:pRg st="1" end="1"/>
                                            </p:txEl>
                                          </p:spTgt>
                                        </p:tgtEl>
                                      </p:cBhvr>
                                    </p:animEffect>
                                  </p:childTnLst>
                                </p:cTn>
                              </p:par>
                            </p:childTnLst>
                          </p:cTn>
                        </p:par>
                        <p:par>
                          <p:cTn id="40" fill="hold">
                            <p:stCondLst>
                              <p:cond delay="1000"/>
                            </p:stCondLst>
                            <p:childTnLst>
                              <p:par>
                                <p:cTn id="41" presetClass="entr" nodeType="afterEffect" presetID="10" grpId="7" fill="hold">
                                  <p:stCondLst>
                                    <p:cond delay="0"/>
                                  </p:stCondLst>
                                  <p:iterate type="el" backwards="0">
                                    <p:tmAbs val="0"/>
                                  </p:iterate>
                                  <p:childTnLst>
                                    <p:set>
                                      <p:cBhvr>
                                        <p:cTn id="42" fill="hold"/>
                                        <p:tgtEl>
                                          <p:spTgt spid="947">
                                            <p:txEl>
                                              <p:pRg st="2" end="2"/>
                                            </p:txEl>
                                          </p:spTgt>
                                        </p:tgtEl>
                                        <p:attrNameLst>
                                          <p:attrName>style.visibility</p:attrName>
                                        </p:attrNameLst>
                                      </p:cBhvr>
                                      <p:to>
                                        <p:strVal val="visible"/>
                                      </p:to>
                                    </p:set>
                                    <p:animEffect filter="fade" transition="in">
                                      <p:cBhvr>
                                        <p:cTn id="43" dur="1000"/>
                                        <p:tgtEl>
                                          <p:spTgt spid="94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10" grpId="7" fill="hold">
                                  <p:stCondLst>
                                    <p:cond delay="0"/>
                                  </p:stCondLst>
                                  <p:iterate type="el" backwards="0">
                                    <p:tmAbs val="0"/>
                                  </p:iterate>
                                  <p:childTnLst>
                                    <p:set>
                                      <p:cBhvr>
                                        <p:cTn id="47" fill="hold"/>
                                        <p:tgtEl>
                                          <p:spTgt spid="947">
                                            <p:txEl>
                                              <p:pRg st="3" end="3"/>
                                            </p:txEl>
                                          </p:spTgt>
                                        </p:tgtEl>
                                        <p:attrNameLst>
                                          <p:attrName>style.visibility</p:attrName>
                                        </p:attrNameLst>
                                      </p:cBhvr>
                                      <p:to>
                                        <p:strVal val="visible"/>
                                      </p:to>
                                    </p:set>
                                    <p:animEffect filter="fade" transition="in">
                                      <p:cBhvr>
                                        <p:cTn id="48" dur="1000"/>
                                        <p:tgtEl>
                                          <p:spTgt spid="947">
                                            <p:txEl>
                                              <p:pRg st="3" end="3"/>
                                            </p:txEl>
                                          </p:spTgt>
                                        </p:tgtEl>
                                      </p:cBhvr>
                                    </p:animEffect>
                                  </p:childTnLst>
                                </p:cTn>
                              </p:par>
                            </p:childTnLst>
                          </p:cTn>
                        </p:par>
                        <p:par>
                          <p:cTn id="49" fill="hold">
                            <p:stCondLst>
                              <p:cond delay="1000"/>
                            </p:stCondLst>
                            <p:childTnLst>
                              <p:par>
                                <p:cTn id="50" presetClass="entr" nodeType="afterEffect" presetID="10" grpId="8" fill="hold">
                                  <p:stCondLst>
                                    <p:cond delay="400"/>
                                  </p:stCondLst>
                                  <p:iterate type="el" backwards="0">
                                    <p:tmAbs val="0"/>
                                  </p:iterate>
                                  <p:childTnLst>
                                    <p:set>
                                      <p:cBhvr>
                                        <p:cTn id="51" fill="hold"/>
                                        <p:tgtEl>
                                          <p:spTgt spid="949"/>
                                        </p:tgtEl>
                                        <p:attrNameLst>
                                          <p:attrName>style.visibility</p:attrName>
                                        </p:attrNameLst>
                                      </p:cBhvr>
                                      <p:to>
                                        <p:strVal val="visible"/>
                                      </p:to>
                                    </p:set>
                                    <p:animEffect filter="fade" transition="in">
                                      <p:cBhvr>
                                        <p:cTn id="52" dur="1000"/>
                                        <p:tgtEl>
                                          <p:spTgt spid="949"/>
                                        </p:tgtEl>
                                      </p:cBhvr>
                                    </p:animEffect>
                                  </p:childTnLst>
                                </p:cTn>
                              </p:par>
                            </p:childTnLst>
                          </p:cTn>
                        </p:par>
                        <p:par>
                          <p:cTn id="53" fill="hold">
                            <p:stCondLst>
                              <p:cond delay="2400"/>
                            </p:stCondLst>
                            <p:childTnLst>
                              <p:par>
                                <p:cTn id="54" presetClass="entr" nodeType="afterEffect" presetSubtype="0" presetID="1" grpId="9" fill="hold">
                                  <p:stCondLst>
                                    <p:cond delay="0"/>
                                  </p:stCondLst>
                                  <p:iterate type="el" backwards="0">
                                    <p:tmAbs val="0"/>
                                  </p:iterate>
                                  <p:childTnLst>
                                    <p:set>
                                      <p:cBhvr>
                                        <p:cTn id="55" fill="hold"/>
                                        <p:tgtEl>
                                          <p:spTgt spid="9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9" grpId="8"/>
      <p:bldP build="whole" bldLvl="1" animBg="1" rev="0" advAuto="0" spid="945" grpId="2"/>
      <p:bldP build="whole" bldLvl="1" animBg="1" rev="0" advAuto="0" spid="950" grpId="5"/>
      <p:bldP build="whole" bldLvl="1" animBg="1" rev="0" advAuto="0" spid="946" grpId="1"/>
      <p:bldP build="p" bldLvl="1" animBg="1" rev="0" advAuto="0" spid="947" grpId="7"/>
      <p:bldP build="whole" bldLvl="1" animBg="1" rev="0" advAuto="0" spid="951" grpId="4"/>
      <p:bldP build="whole" bldLvl="1" animBg="1" rev="0" advAuto="0" spid="953" grpId="9"/>
      <p:bldP build="whole" bldLvl="1" animBg="1" rev="0" advAuto="0" spid="948" grpId="6"/>
      <p:bldP build="whole" bldLvl="1" animBg="1" rev="0" advAuto="0" spid="952" grpId="3"/>
    </p:bldLst>
  </p:timing>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60" name="Grouper"/>
          <p:cNvGrpSpPr/>
          <p:nvPr/>
        </p:nvGrpSpPr>
        <p:grpSpPr>
          <a:xfrm>
            <a:off x="193338" y="1536250"/>
            <a:ext cx="8772982" cy="2414195"/>
            <a:chOff x="86417" y="0"/>
            <a:chExt cx="8772980" cy="2414193"/>
          </a:xfrm>
        </p:grpSpPr>
        <p:pic>
          <p:nvPicPr>
            <p:cNvPr id="955" name="Appareil vestibulaire.png" descr="Appareil vestibulaire.png"/>
            <p:cNvPicPr>
              <a:picLocks noChangeAspect="0"/>
            </p:cNvPicPr>
            <p:nvPr/>
          </p:nvPicPr>
          <p:blipFill>
            <a:blip r:embed="rId2">
              <a:extLst/>
            </a:blip>
            <a:srcRect l="0" t="0" r="826" b="0"/>
            <a:stretch>
              <a:fillRect/>
            </a:stretch>
          </p:blipFill>
          <p:spPr>
            <a:xfrm>
              <a:off x="86416" y="0"/>
              <a:ext cx="8772982" cy="2357387"/>
            </a:xfrm>
            <a:prstGeom prst="rect">
              <a:avLst/>
            </a:prstGeom>
            <a:ln w="12700" cap="flat">
              <a:noFill/>
              <a:miter lim="400000"/>
            </a:ln>
            <a:effectLst/>
          </p:spPr>
        </p:pic>
        <p:sp>
          <p:nvSpPr>
            <p:cNvPr id="956" name="Saccule"/>
            <p:cNvSpPr txBox="1"/>
            <p:nvPr/>
          </p:nvSpPr>
          <p:spPr>
            <a:xfrm>
              <a:off x="6483761" y="2144317"/>
              <a:ext cx="611016" cy="2698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t">
              <a:spAutoFit/>
            </a:bodyPr>
            <a:lstStyle>
              <a:lvl1pPr>
                <a:buClrTx/>
                <a:buSzTx/>
                <a:buNone/>
                <a:defRPr sz="1200">
                  <a:solidFill>
                    <a:srgbClr val="C85323"/>
                  </a:solidFill>
                  <a:latin typeface="Franklin Gothic Book"/>
                  <a:ea typeface="Franklin Gothic Book"/>
                  <a:cs typeface="Franklin Gothic Book"/>
                  <a:sym typeface="Franklin Gothic Book"/>
                </a:defRPr>
              </a:lvl1pPr>
            </a:lstStyle>
            <a:p>
              <a:pPr/>
              <a:r>
                <a:t>Saccule</a:t>
              </a:r>
            </a:p>
          </p:txBody>
        </p:sp>
        <p:sp>
          <p:nvSpPr>
            <p:cNvPr id="957" name="Ligne"/>
            <p:cNvSpPr/>
            <p:nvPr/>
          </p:nvSpPr>
          <p:spPr>
            <a:xfrm flipV="1">
              <a:off x="6789268" y="1520171"/>
              <a:ext cx="1" cy="629311"/>
            </a:xfrm>
            <a:prstGeom prst="line">
              <a:avLst/>
            </a:prstGeom>
            <a:noFill/>
            <a:ln w="38100" cap="flat">
              <a:solidFill>
                <a:srgbClr val="D84800"/>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958" name="Ligne"/>
            <p:cNvSpPr/>
            <p:nvPr/>
          </p:nvSpPr>
          <p:spPr>
            <a:xfrm flipH="1">
              <a:off x="6983252" y="1083481"/>
              <a:ext cx="642331" cy="527421"/>
            </a:xfrm>
            <a:prstGeom prst="line">
              <a:avLst/>
            </a:prstGeom>
            <a:noFill/>
            <a:ln w="38100" cap="flat">
              <a:solidFill>
                <a:srgbClr val="D84800"/>
              </a:solidFill>
              <a:prstDash val="solid"/>
              <a:round/>
              <a:tailEnd type="triangle" w="med" len="med"/>
            </a:ln>
            <a:effectLst/>
          </p:spPr>
          <p:txBody>
            <a:bodyPr wrap="square" lIns="45719" tIns="45719" rIns="45719" bIns="45719" numCol="1" anchor="t">
              <a:noAutofit/>
            </a:bodyPr>
            <a:lstStyle/>
            <a:p>
              <a:pPr>
                <a:defRPr>
                  <a:solidFill>
                    <a:srgbClr val="FFFFFF"/>
                  </a:solidFill>
                </a:defRPr>
              </a:pPr>
            </a:p>
          </p:txBody>
        </p:sp>
        <p:sp>
          <p:nvSpPr>
            <p:cNvPr id="959" name="Utricule"/>
            <p:cNvSpPr txBox="1"/>
            <p:nvPr/>
          </p:nvSpPr>
          <p:spPr>
            <a:xfrm>
              <a:off x="7614061" y="862764"/>
              <a:ext cx="597101" cy="2698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t">
              <a:spAutoFit/>
            </a:bodyPr>
            <a:lstStyle>
              <a:lvl1pPr>
                <a:buClrTx/>
                <a:buSzTx/>
                <a:buNone/>
                <a:defRPr sz="1200">
                  <a:solidFill>
                    <a:srgbClr val="C85323"/>
                  </a:solidFill>
                  <a:latin typeface="Franklin Gothic Book"/>
                  <a:ea typeface="Franklin Gothic Book"/>
                  <a:cs typeface="Franklin Gothic Book"/>
                  <a:sym typeface="Franklin Gothic Book"/>
                </a:defRPr>
              </a:lvl1pPr>
            </a:lstStyle>
            <a:p>
              <a:pPr/>
              <a:r>
                <a:t>Utricule</a:t>
              </a:r>
            </a:p>
          </p:txBody>
        </p:sp>
      </p:grpSp>
      <p:sp>
        <p:nvSpPr>
          <p:cNvPr id="961" name="Appareil Vestibulaire"/>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Appareil Vestibulaire</a:t>
            </a:r>
          </a:p>
        </p:txBody>
      </p:sp>
      <p:sp>
        <p:nvSpPr>
          <p:cNvPr id="962" name="Ligne"/>
          <p:cNvSpPr/>
          <p:nvPr/>
        </p:nvSpPr>
        <p:spPr>
          <a:xfrm flipH="1">
            <a:off x="6567487" y="2315903"/>
            <a:ext cx="446397" cy="449522"/>
          </a:xfrm>
          <a:prstGeom prst="line">
            <a:avLst/>
          </a:prstGeom>
          <a:ln w="38100">
            <a:solidFill>
              <a:srgbClr val="517FF7"/>
            </a:solidFill>
            <a:tailEnd type="triangle"/>
          </a:ln>
        </p:spPr>
        <p:txBody>
          <a:bodyPr lIns="45719" rIns="45719"/>
          <a:lstStyle/>
          <a:p>
            <a:pPr>
              <a:defRPr>
                <a:solidFill>
                  <a:srgbClr val="FFFFFF"/>
                </a:solidFill>
              </a:defRPr>
            </a:pPr>
          </a:p>
        </p:txBody>
      </p:sp>
      <p:sp>
        <p:nvSpPr>
          <p:cNvPr id="963" name="canaux semi-circulaires"/>
          <p:cNvSpPr txBox="1"/>
          <p:nvPr/>
        </p:nvSpPr>
        <p:spPr>
          <a:xfrm>
            <a:off x="5830737" y="1421018"/>
            <a:ext cx="2409034" cy="314029"/>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lvl1pPr>
              <a:buClrTx/>
              <a:buSzTx/>
              <a:buNone/>
              <a:defRPr b="1" sz="1600">
                <a:solidFill>
                  <a:srgbClr val="4180FF"/>
                </a:solidFill>
              </a:defRPr>
            </a:lvl1pPr>
          </a:lstStyle>
          <a:p>
            <a:pPr/>
            <a:r>
              <a:t>canaux semi-circulaires</a:t>
            </a:r>
          </a:p>
        </p:txBody>
      </p:sp>
      <p:sp>
        <p:nvSpPr>
          <p:cNvPr id="964" name="Ligne"/>
          <p:cNvSpPr/>
          <p:nvPr/>
        </p:nvSpPr>
        <p:spPr>
          <a:xfrm flipH="1">
            <a:off x="6887609" y="2338438"/>
            <a:ext cx="148078" cy="379993"/>
          </a:xfrm>
          <a:prstGeom prst="line">
            <a:avLst/>
          </a:prstGeom>
          <a:ln w="38100">
            <a:solidFill>
              <a:srgbClr val="517FF7"/>
            </a:solidFill>
            <a:tailEnd type="triangle"/>
          </a:ln>
        </p:spPr>
        <p:txBody>
          <a:bodyPr lIns="45719" rIns="45719"/>
          <a:lstStyle/>
          <a:p>
            <a:pPr>
              <a:defRPr>
                <a:solidFill>
                  <a:srgbClr val="FFFFFF"/>
                </a:solidFill>
              </a:defRPr>
            </a:pPr>
          </a:p>
        </p:txBody>
      </p:sp>
      <p:sp>
        <p:nvSpPr>
          <p:cNvPr id="965" name="Ligne"/>
          <p:cNvSpPr/>
          <p:nvPr/>
        </p:nvSpPr>
        <p:spPr>
          <a:xfrm>
            <a:off x="7049140" y="2315728"/>
            <a:ext cx="127396" cy="148703"/>
          </a:xfrm>
          <a:prstGeom prst="line">
            <a:avLst/>
          </a:prstGeom>
          <a:ln w="38100">
            <a:solidFill>
              <a:srgbClr val="517FF7"/>
            </a:solidFill>
            <a:tailEnd type="triangle"/>
          </a:ln>
        </p:spPr>
        <p:txBody>
          <a:bodyPr lIns="45719" rIns="45719"/>
          <a:lstStyle/>
          <a:p>
            <a:pPr>
              <a:defRPr>
                <a:solidFill>
                  <a:srgbClr val="FFFFFF"/>
                </a:solidFill>
              </a:defRPr>
            </a:pPr>
          </a:p>
        </p:txBody>
      </p:sp>
      <p:sp>
        <p:nvSpPr>
          <p:cNvPr id="966" name="Ligne"/>
          <p:cNvSpPr/>
          <p:nvPr/>
        </p:nvSpPr>
        <p:spPr>
          <a:xfrm>
            <a:off x="7035254" y="1756790"/>
            <a:ext cx="1" cy="552989"/>
          </a:xfrm>
          <a:prstGeom prst="line">
            <a:avLst/>
          </a:prstGeom>
          <a:ln w="114300">
            <a:solidFill>
              <a:srgbClr val="517FF7"/>
            </a:solidFill>
          </a:ln>
        </p:spPr>
        <p:txBody>
          <a:bodyPr lIns="45719" rIns="45719"/>
          <a:lstStyle/>
          <a:p>
            <a:pPr>
              <a:defRPr>
                <a:solidFill>
                  <a:srgbClr val="FFFFFF"/>
                </a:solidFill>
              </a:defRPr>
            </a:pPr>
          </a:p>
        </p:txBody>
      </p:sp>
      <p:sp>
        <p:nvSpPr>
          <p:cNvPr id="967" name="En cas d’accélération prolongée, le liquide va se stabiliser, les poils se redressent, donnant l’illusion d’une rotation nulle alors que l’avion est en virage par exemple.…"/>
          <p:cNvSpPr txBox="1"/>
          <p:nvPr/>
        </p:nvSpPr>
        <p:spPr>
          <a:xfrm>
            <a:off x="1524000" y="4217310"/>
            <a:ext cx="7259764" cy="26222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56615">
              <a:spcBef>
                <a:spcPts val="600"/>
              </a:spcBef>
              <a:buClrTx/>
              <a:buSzTx/>
              <a:buNone/>
              <a:defRPr sz="1144">
                <a:solidFill>
                  <a:srgbClr val="F6C343"/>
                </a:solidFill>
                <a:latin typeface="Franklin Gothic Book"/>
                <a:ea typeface="Franklin Gothic Book"/>
                <a:cs typeface="Franklin Gothic Book"/>
                <a:sym typeface="Franklin Gothic Book"/>
              </a:defRPr>
            </a:pPr>
            <a:r>
              <a:t>En cas d’accélération prolongée, </a:t>
            </a:r>
            <a:r>
              <a:rPr>
                <a:solidFill>
                  <a:schemeClr val="accent2">
                    <a:lumOff val="15098"/>
                  </a:schemeClr>
                </a:solidFill>
              </a:rPr>
              <a:t>le liquide va se stabiliser, les poils se redressent, donnant</a:t>
            </a:r>
            <a:r>
              <a:t> l’illusion d’une rotation nulle alors que l’avion est en virage par exemple. </a:t>
            </a:r>
          </a:p>
          <a:p>
            <a:pPr defTabSz="356615">
              <a:spcBef>
                <a:spcPts val="600"/>
              </a:spcBef>
              <a:buClrTx/>
              <a:buSzTx/>
              <a:buNone/>
              <a:defRPr sz="1144">
                <a:solidFill>
                  <a:schemeClr val="accent2">
                    <a:lumOff val="15098"/>
                  </a:schemeClr>
                </a:solidFill>
                <a:latin typeface="Franklin Gothic Book"/>
                <a:ea typeface="Franklin Gothic Book"/>
                <a:cs typeface="Franklin Gothic Book"/>
                <a:sym typeface="Franklin Gothic Book"/>
              </a:defRPr>
            </a:pPr>
            <a:r>
              <a:t>Par ailleurs, </a:t>
            </a:r>
            <a:r>
              <a:rPr>
                <a:solidFill>
                  <a:srgbClr val="F6C343"/>
                </a:solidFill>
              </a:rPr>
              <a:t>une inclinaison effectuée lentement produit des accélérations angulaires inférieures aux seuils de détection</a:t>
            </a:r>
            <a:r>
              <a:t> du système vestibulaire, ce dernier envoyant au cerveau l’information « inclinaison nulle ». </a:t>
            </a:r>
            <a:r>
              <a:rPr>
                <a:solidFill>
                  <a:srgbClr val="F6C343"/>
                </a:solidFill>
              </a:rPr>
              <a:t>En sortie de virage, la situation s’inverse</a:t>
            </a:r>
            <a:r>
              <a:t>. </a:t>
            </a:r>
          </a:p>
          <a:p>
            <a:pPr defTabSz="356615">
              <a:spcBef>
                <a:spcPts val="600"/>
              </a:spcBef>
              <a:buClrTx/>
              <a:buSzTx/>
              <a:buNone/>
              <a:defRPr sz="1144">
                <a:solidFill>
                  <a:schemeClr val="accent2">
                    <a:lumOff val="15098"/>
                  </a:schemeClr>
                </a:solidFill>
                <a:latin typeface="Franklin Gothic Book"/>
                <a:ea typeface="Franklin Gothic Book"/>
                <a:cs typeface="Franklin Gothic Book"/>
                <a:sym typeface="Franklin Gothic Book"/>
              </a:defRPr>
            </a:pPr>
            <a:r>
              <a:rPr>
                <a:solidFill>
                  <a:srgbClr val="F6C343"/>
                </a:solidFill>
              </a:rPr>
              <a:t>Lorsqu’une force centrifuge apparaît en vol</a:t>
            </a:r>
            <a:r>
              <a:t>, elle se combine avec la pesanteur, et </a:t>
            </a:r>
            <a:r>
              <a:rPr>
                <a:solidFill>
                  <a:srgbClr val="F6C343"/>
                </a:solidFill>
              </a:rPr>
              <a:t>la force résultante ne peut être interprétée sans l’aide de la vue</a:t>
            </a:r>
            <a:r>
              <a:t>, par exemple, un virage (en nuage) dans un sens donné peut être ressenti par l’oreille interne comme un virage dans le sens opposé. </a:t>
            </a:r>
          </a:p>
          <a:p>
            <a:pPr defTabSz="356615">
              <a:spcBef>
                <a:spcPts val="600"/>
              </a:spcBef>
              <a:buClrTx/>
              <a:buSzTx/>
              <a:buNone/>
              <a:defRPr sz="1144">
                <a:solidFill>
                  <a:schemeClr val="accent2">
                    <a:lumOff val="15098"/>
                  </a:schemeClr>
                </a:solidFill>
                <a:latin typeface="Franklin Gothic Book"/>
                <a:ea typeface="Franklin Gothic Book"/>
                <a:cs typeface="Franklin Gothic Book"/>
                <a:sym typeface="Franklin Gothic Book"/>
              </a:defRPr>
            </a:pPr>
            <a:r>
              <a:t>Sans références extérieures ou instrumentales, </a:t>
            </a:r>
            <a:r>
              <a:rPr>
                <a:solidFill>
                  <a:srgbClr val="F6C343"/>
                </a:solidFill>
              </a:rPr>
              <a:t>une rotation à grande inclinaison</a:t>
            </a:r>
            <a:r>
              <a:t> (facteur de charge élevé), </a:t>
            </a:r>
            <a:r>
              <a:rPr>
                <a:solidFill>
                  <a:srgbClr val="F6C343"/>
                </a:solidFill>
              </a:rPr>
              <a:t>peut être confondue avec une montée</a:t>
            </a:r>
            <a:r>
              <a:t>, alors qu’un virage en légère descente (facteur de charge minime), avec un palier rectiligne stabilisé. </a:t>
            </a:r>
          </a:p>
          <a:p>
            <a:pPr defTabSz="356615">
              <a:spcBef>
                <a:spcPts val="600"/>
              </a:spcBef>
              <a:buClrTx/>
              <a:buSzTx/>
              <a:buNone/>
              <a:defRPr sz="1144">
                <a:solidFill>
                  <a:schemeClr val="accent2">
                    <a:lumOff val="15098"/>
                  </a:schemeClr>
                </a:solidFill>
                <a:latin typeface="Franklin Gothic Book"/>
                <a:ea typeface="Franklin Gothic Book"/>
                <a:cs typeface="Franklin Gothic Book"/>
                <a:sym typeface="Franklin Gothic Book"/>
              </a:defRPr>
            </a:pPr>
            <a:r>
              <a:t>Cela se traduit par des vertiges, une désorientation pouvant être totale, des corrections brutales et inappropriées, voire un virage engagé dont l’accélération induite modifie encore la perception par l’oreille interne. </a:t>
            </a:r>
          </a:p>
        </p:txBody>
      </p:sp>
      <p:sp>
        <p:nvSpPr>
          <p:cNvPr id="968"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967">
                                            <p:bg/>
                                          </p:spTgt>
                                        </p:tgtEl>
                                        <p:attrNameLst>
                                          <p:attrName>style.visibility</p:attrName>
                                        </p:attrNameLst>
                                      </p:cBhvr>
                                      <p:to>
                                        <p:strVal val="visible"/>
                                      </p:to>
                                    </p:set>
                                    <p:animEffect filter="fade" transition="in">
                                      <p:cBhvr>
                                        <p:cTn id="7" dur="1000"/>
                                        <p:tgtEl>
                                          <p:spTgt spid="967">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967">
                                            <p:txEl>
                                              <p:pRg st="0" end="0"/>
                                            </p:txEl>
                                          </p:spTgt>
                                        </p:tgtEl>
                                        <p:attrNameLst>
                                          <p:attrName>style.visibility</p:attrName>
                                        </p:attrNameLst>
                                      </p:cBhvr>
                                      <p:to>
                                        <p:strVal val="visible"/>
                                      </p:to>
                                    </p:set>
                                    <p:animEffect filter="fade" transition="in">
                                      <p:cBhvr>
                                        <p:cTn id="10" dur="1000"/>
                                        <p:tgtEl>
                                          <p:spTgt spid="9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967">
                                            <p:txEl>
                                              <p:pRg st="1" end="1"/>
                                            </p:txEl>
                                          </p:spTgt>
                                        </p:tgtEl>
                                        <p:attrNameLst>
                                          <p:attrName>style.visibility</p:attrName>
                                        </p:attrNameLst>
                                      </p:cBhvr>
                                      <p:to>
                                        <p:strVal val="visible"/>
                                      </p:to>
                                    </p:set>
                                    <p:animEffect filter="fade" transition="in">
                                      <p:cBhvr>
                                        <p:cTn id="15" dur="1000"/>
                                        <p:tgtEl>
                                          <p:spTgt spid="9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967">
                                            <p:txEl>
                                              <p:pRg st="2" end="2"/>
                                            </p:txEl>
                                          </p:spTgt>
                                        </p:tgtEl>
                                        <p:attrNameLst>
                                          <p:attrName>style.visibility</p:attrName>
                                        </p:attrNameLst>
                                      </p:cBhvr>
                                      <p:to>
                                        <p:strVal val="visible"/>
                                      </p:to>
                                    </p:set>
                                    <p:animEffect filter="fade" transition="in">
                                      <p:cBhvr>
                                        <p:cTn id="20" dur="1000"/>
                                        <p:tgtEl>
                                          <p:spTgt spid="9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967">
                                            <p:txEl>
                                              <p:pRg st="3" end="3"/>
                                            </p:txEl>
                                          </p:spTgt>
                                        </p:tgtEl>
                                        <p:attrNameLst>
                                          <p:attrName>style.visibility</p:attrName>
                                        </p:attrNameLst>
                                      </p:cBhvr>
                                      <p:to>
                                        <p:strVal val="visible"/>
                                      </p:to>
                                    </p:set>
                                    <p:animEffect filter="fade" transition="in">
                                      <p:cBhvr>
                                        <p:cTn id="25" dur="1000"/>
                                        <p:tgtEl>
                                          <p:spTgt spid="96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967">
                                            <p:txEl>
                                              <p:pRg st="4" end="4"/>
                                            </p:txEl>
                                          </p:spTgt>
                                        </p:tgtEl>
                                        <p:attrNameLst>
                                          <p:attrName>style.visibility</p:attrName>
                                        </p:attrNameLst>
                                      </p:cBhvr>
                                      <p:to>
                                        <p:strVal val="visible"/>
                                      </p:to>
                                    </p:set>
                                    <p:animEffect filter="fade" transition="in">
                                      <p:cBhvr>
                                        <p:cTn id="30" dur="1000"/>
                                        <p:tgtEl>
                                          <p:spTgt spid="967">
                                            <p:txEl>
                                              <p:pRg st="4" end="4"/>
                                            </p:txEl>
                                          </p:spTgt>
                                        </p:tgtEl>
                                      </p:cBhvr>
                                    </p:animEffect>
                                  </p:childTnLst>
                                </p:cTn>
                              </p:par>
                            </p:childTnLst>
                          </p:cTn>
                        </p:par>
                        <p:par>
                          <p:cTn id="31" fill="hold">
                            <p:stCondLst>
                              <p:cond delay="1000"/>
                            </p:stCondLst>
                            <p:childTnLst>
                              <p:par>
                                <p:cTn id="32" presetClass="entr" nodeType="afterEffect" presetSubtype="0" presetID="1" grpId="2" fill="hold">
                                  <p:stCondLst>
                                    <p:cond delay="0"/>
                                  </p:stCondLst>
                                  <p:iterate type="el" backwards="0">
                                    <p:tmAbs val="0"/>
                                  </p:iterate>
                                  <p:childTnLst>
                                    <p:set>
                                      <p:cBhvr>
                                        <p:cTn id="33" fill="hold"/>
                                        <p:tgtEl>
                                          <p:spTgt spid="9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67" grpId="1"/>
      <p:bldP build="whole" bldLvl="1" animBg="1" rev="0" advAuto="0" spid="968" grpId="2"/>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0" name="Proprioception"/>
          <p:cNvSpPr txBox="1"/>
          <p:nvPr>
            <p:ph type="title" idx="4294967295"/>
          </p:nvPr>
        </p:nvSpPr>
        <p:spPr>
          <a:xfrm>
            <a:off x="546100" y="558800"/>
            <a:ext cx="8077200" cy="685800"/>
          </a:xfrm>
          <a:prstGeom prst="rect">
            <a:avLst/>
          </a:prstGeom>
        </p:spPr>
        <p:txBody>
          <a:bodyPr>
            <a:normAutofit fontScale="100000" lnSpcReduction="0"/>
          </a:bodyPr>
          <a:lstStyle>
            <a:lvl1pPr>
              <a:defRPr sz="3600"/>
            </a:lvl1pPr>
          </a:lstStyle>
          <a:p>
            <a:pPr/>
            <a:r>
              <a:t>Proprioception</a:t>
            </a:r>
          </a:p>
        </p:txBody>
      </p:sp>
      <p:sp>
        <p:nvSpPr>
          <p:cNvPr id="971" name="(du Latin proprios, propriété, appartenance et recipere, recevoir, ici ressentir)…"/>
          <p:cNvSpPr txBox="1"/>
          <p:nvPr/>
        </p:nvSpPr>
        <p:spPr>
          <a:xfrm>
            <a:off x="1524000" y="2232433"/>
            <a:ext cx="7259764" cy="36406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93192">
              <a:spcBef>
                <a:spcPts val="1000"/>
              </a:spcBef>
              <a:buClrTx/>
              <a:buSzTx/>
              <a:buNone/>
              <a:defRPr sz="1261">
                <a:solidFill>
                  <a:schemeClr val="accent2">
                    <a:lumOff val="15098"/>
                  </a:schemeClr>
                </a:solidFill>
                <a:latin typeface="Franklin Gothic Book"/>
                <a:ea typeface="Franklin Gothic Book"/>
                <a:cs typeface="Franklin Gothic Book"/>
                <a:sym typeface="Franklin Gothic Book"/>
              </a:defRPr>
            </a:pPr>
            <a:r>
              <a:t>(du Latin </a:t>
            </a:r>
            <a:r>
              <a:rPr i="1"/>
              <a:t>proprios</a:t>
            </a:r>
            <a:r>
              <a:t>, propriété, appartenance et </a:t>
            </a:r>
            <a:r>
              <a:rPr i="1"/>
              <a:t>recipere</a:t>
            </a:r>
            <a:r>
              <a:t>, recevoir, ici ressentir) </a:t>
            </a:r>
          </a:p>
          <a:p>
            <a:pPr defTabSz="393192">
              <a:spcBef>
                <a:spcPts val="1000"/>
              </a:spcBef>
              <a:buClrTx/>
              <a:buSzTx/>
              <a:buNone/>
              <a:defRPr sz="1261">
                <a:solidFill>
                  <a:schemeClr val="accent2">
                    <a:lumOff val="15098"/>
                  </a:schemeClr>
                </a:solidFill>
                <a:latin typeface="Franklin Gothic Book"/>
                <a:ea typeface="Franklin Gothic Book"/>
                <a:cs typeface="Franklin Gothic Book"/>
                <a:sym typeface="Franklin Gothic Book"/>
              </a:defRPr>
            </a:pPr>
            <a:r>
              <a:t>Le corps, les muscles, la peau... sont équipés de détecteurs nerveux qui permettent le «pilotage aux fesses». Ces détecteurs donnent au cerveau des informations sur les accélérations, les mouvements, les efforts musculaires. La proprioception participe à l’orientation spatiale, aux mouvements et joue un rôle important, bien qu’inconscient, dans le pilotage. </a:t>
            </a:r>
          </a:p>
          <a:p>
            <a:pPr defTabSz="393192">
              <a:spcBef>
                <a:spcPts val="1000"/>
              </a:spcBef>
              <a:buClrTx/>
              <a:buSzTx/>
              <a:buNone/>
              <a:defRPr sz="1261">
                <a:solidFill>
                  <a:schemeClr val="accent2">
                    <a:lumOff val="15098"/>
                  </a:schemeClr>
                </a:solidFill>
                <a:latin typeface="Franklin Gothic Book"/>
                <a:ea typeface="Franklin Gothic Book"/>
                <a:cs typeface="Franklin Gothic Book"/>
                <a:sym typeface="Franklin Gothic Book"/>
              </a:defRPr>
            </a:pPr>
            <a:r>
              <a:t>Ces informations elles aussi, peuvent être en contradiction avec celles fournies par l’appareil vestibulaire. </a:t>
            </a:r>
          </a:p>
          <a:p>
            <a:pPr defTabSz="393192">
              <a:buClrTx/>
              <a:buSzTx/>
              <a:buNone/>
              <a:defRPr sz="1261">
                <a:solidFill>
                  <a:schemeClr val="accent2">
                    <a:lumOff val="15098"/>
                  </a:schemeClr>
                </a:solidFill>
                <a:latin typeface="Franklin Gothic Book"/>
                <a:ea typeface="Franklin Gothic Book"/>
                <a:cs typeface="Franklin Gothic Book"/>
                <a:sym typeface="Franklin Gothic Book"/>
              </a:defRPr>
            </a:pPr>
            <a:r>
              <a:t>D’autres illusions ou sensations perturbent le pilote volant de nuit : </a:t>
            </a:r>
          </a:p>
          <a:p>
            <a:pPr marL="235688" indent="-126468" defTabSz="393192">
              <a:buClrTx/>
              <a:buSzPct val="100000"/>
              <a:buChar char="•"/>
              <a:defRPr sz="1261">
                <a:solidFill>
                  <a:schemeClr val="accent2">
                    <a:lumOff val="15098"/>
                  </a:schemeClr>
                </a:solidFill>
                <a:latin typeface="Franklin Gothic Book"/>
                <a:ea typeface="Franklin Gothic Book"/>
                <a:cs typeface="Franklin Gothic Book"/>
                <a:sym typeface="Franklin Gothic Book"/>
              </a:defRPr>
            </a:pPr>
            <a:r>
              <a:t>Une lumière réfléchie par la verrière peut donner une fausse impression d’inclinaison importante ou même de vol dos. </a:t>
            </a:r>
          </a:p>
          <a:p>
            <a:pPr marL="235688" indent="-126468" defTabSz="393192">
              <a:buClrTx/>
              <a:buSzPct val="100000"/>
              <a:buChar char="•"/>
              <a:defRPr sz="1261">
                <a:solidFill>
                  <a:schemeClr val="accent2">
                    <a:lumOff val="15098"/>
                  </a:schemeClr>
                </a:solidFill>
                <a:latin typeface="Franklin Gothic Book"/>
                <a:ea typeface="Franklin Gothic Book"/>
                <a:cs typeface="Franklin Gothic Book"/>
                <a:sym typeface="Franklin Gothic Book"/>
              </a:defRPr>
            </a:pPr>
            <a:r>
              <a:t>De nuit, les lumières visibles à l’horizon peuvent sembler situées à une altitude beaucoup plus élevée qu’en réalité. </a:t>
            </a:r>
          </a:p>
          <a:p>
            <a:pPr marL="235688" indent="-126468" defTabSz="393192">
              <a:spcBef>
                <a:spcPts val="1000"/>
              </a:spcBef>
              <a:buClrTx/>
              <a:buSzPct val="100000"/>
              <a:buChar char="•"/>
              <a:defRPr sz="1261">
                <a:solidFill>
                  <a:schemeClr val="accent2">
                    <a:lumOff val="15098"/>
                  </a:schemeClr>
                </a:solidFill>
                <a:latin typeface="Franklin Gothic Book"/>
                <a:ea typeface="Franklin Gothic Book"/>
                <a:cs typeface="Franklin Gothic Book"/>
                <a:sym typeface="Franklin Gothic Book"/>
              </a:defRPr>
            </a:pPr>
            <a:r>
              <a:t>Proche d’un nuage, le feu anticollision ou les strobes peuvent donner l’impression que l’avion est en virage. </a:t>
            </a:r>
          </a:p>
          <a:p>
            <a:pPr defTabSz="393192">
              <a:spcBef>
                <a:spcPts val="1000"/>
              </a:spcBef>
              <a:buClrTx/>
              <a:buSzTx/>
              <a:buNone/>
              <a:defRPr sz="1261">
                <a:solidFill>
                  <a:schemeClr val="accent2">
                    <a:lumOff val="15098"/>
                  </a:schemeClr>
                </a:solidFill>
                <a:latin typeface="Franklin Gothic Book"/>
                <a:ea typeface="Franklin Gothic Book"/>
                <a:cs typeface="Franklin Gothic Book"/>
                <a:sym typeface="Franklin Gothic Book"/>
              </a:defRPr>
            </a:pPr>
            <a:r>
              <a:t>Dans les conditions le bon sens appelle à ne pas faire confiance aux sensations trompeuses. </a:t>
            </a:r>
          </a:p>
        </p:txBody>
      </p:sp>
      <p:sp>
        <p:nvSpPr>
          <p:cNvPr id="972" name="Le pilote doit choisir entre l'information erronée provenant des sensations, et l'information exacte fournie par les informations instrumentales, d'où la nécessité de s'entraîner au pilotage aux instruments."/>
          <p:cNvSpPr txBox="1"/>
          <p:nvPr/>
        </p:nvSpPr>
        <p:spPr>
          <a:xfrm>
            <a:off x="1521681" y="5799183"/>
            <a:ext cx="7264401" cy="154088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just">
              <a:spcBef>
                <a:spcPts val="700"/>
              </a:spcBef>
              <a:buClrTx/>
              <a:buSzTx/>
              <a:buNone/>
              <a:defRPr sz="1200">
                <a:solidFill>
                  <a:srgbClr val="F6C343"/>
                </a:solidFill>
                <a:latin typeface="Franklin Gothic Book"/>
                <a:ea typeface="Franklin Gothic Book"/>
                <a:cs typeface="Franklin Gothic Book"/>
                <a:sym typeface="Franklin Gothic Book"/>
              </a:defRPr>
            </a:lvl1pPr>
          </a:lstStyle>
          <a:p>
            <a:pPr/>
            <a:r>
              <a:t>Le pilote doit choisir entre l'information erronée provenant des sensations, et l'information exacte fournie par les informations instrumentales, d'où la nécessité de s'entraîner au pilotage aux instruments.</a:t>
            </a:r>
          </a:p>
        </p:txBody>
      </p:sp>
      <p:sp>
        <p:nvSpPr>
          <p:cNvPr id="973" name="Coche de type dingbat"/>
          <p:cNvSpPr/>
          <p:nvPr/>
        </p:nvSpPr>
        <p:spPr>
          <a:xfrm>
            <a:off x="8890000" y="6604000"/>
            <a:ext cx="194418" cy="184749"/>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535353"/>
          </a:solidFill>
          <a:ln w="12700">
            <a:solidFill>
              <a:srgbClr val="000000"/>
            </a:solidFill>
            <a:miter lim="400000"/>
          </a:ln>
        </p:spPr>
        <p:txBody>
          <a:bodyPr lIns="46037" tIns="46037" rIns="46037" bIns="46037"/>
          <a:lstStyle/>
          <a:p>
            <a:pPr>
              <a:buClrTx/>
              <a:buSzTx/>
              <a:buNone/>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971">
                                            <p:bg/>
                                          </p:spTgt>
                                        </p:tgtEl>
                                        <p:attrNameLst>
                                          <p:attrName>style.visibility</p:attrName>
                                        </p:attrNameLst>
                                      </p:cBhvr>
                                      <p:to>
                                        <p:strVal val="visible"/>
                                      </p:to>
                                    </p:set>
                                    <p:animEffect filter="fade" transition="in">
                                      <p:cBhvr>
                                        <p:cTn id="7" dur="1000"/>
                                        <p:tgtEl>
                                          <p:spTgt spid="971">
                                            <p:bg/>
                                          </p:spTgt>
                                        </p:tgtEl>
                                      </p:cBhvr>
                                    </p:animEffect>
                                  </p:childTnLst>
                                </p:cTn>
                              </p:par>
                              <p:par>
                                <p:cTn id="8" presetClass="entr" nodeType="withEffect" presetSubtype="0" presetID="10" grpId="1" fill="hold">
                                  <p:stCondLst>
                                    <p:cond delay="300"/>
                                  </p:stCondLst>
                                  <p:iterate type="el" backwards="0">
                                    <p:tmAbs val="0"/>
                                  </p:iterate>
                                  <p:childTnLst>
                                    <p:set>
                                      <p:cBhvr>
                                        <p:cTn id="9" fill="hold"/>
                                        <p:tgtEl>
                                          <p:spTgt spid="971">
                                            <p:txEl>
                                              <p:pRg st="0" end="0"/>
                                            </p:txEl>
                                          </p:spTgt>
                                        </p:tgtEl>
                                        <p:attrNameLst>
                                          <p:attrName>style.visibility</p:attrName>
                                        </p:attrNameLst>
                                      </p:cBhvr>
                                      <p:to>
                                        <p:strVal val="visible"/>
                                      </p:to>
                                    </p:set>
                                    <p:animEffect filter="fade" transition="in">
                                      <p:cBhvr>
                                        <p:cTn id="10" dur="1000"/>
                                        <p:tgtEl>
                                          <p:spTgt spid="9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971">
                                            <p:txEl>
                                              <p:pRg st="1" end="1"/>
                                            </p:txEl>
                                          </p:spTgt>
                                        </p:tgtEl>
                                        <p:attrNameLst>
                                          <p:attrName>style.visibility</p:attrName>
                                        </p:attrNameLst>
                                      </p:cBhvr>
                                      <p:to>
                                        <p:strVal val="visible"/>
                                      </p:to>
                                    </p:set>
                                    <p:animEffect filter="fade" transition="in">
                                      <p:cBhvr>
                                        <p:cTn id="15" dur="1000"/>
                                        <p:tgtEl>
                                          <p:spTgt spid="9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971">
                                            <p:txEl>
                                              <p:pRg st="2" end="2"/>
                                            </p:txEl>
                                          </p:spTgt>
                                        </p:tgtEl>
                                        <p:attrNameLst>
                                          <p:attrName>style.visibility</p:attrName>
                                        </p:attrNameLst>
                                      </p:cBhvr>
                                      <p:to>
                                        <p:strVal val="visible"/>
                                      </p:to>
                                    </p:set>
                                    <p:animEffect filter="fade" transition="in">
                                      <p:cBhvr>
                                        <p:cTn id="20" dur="1000"/>
                                        <p:tgtEl>
                                          <p:spTgt spid="9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971">
                                            <p:txEl>
                                              <p:pRg st="3" end="3"/>
                                            </p:txEl>
                                          </p:spTgt>
                                        </p:tgtEl>
                                        <p:attrNameLst>
                                          <p:attrName>style.visibility</p:attrName>
                                        </p:attrNameLst>
                                      </p:cBhvr>
                                      <p:to>
                                        <p:strVal val="visible"/>
                                      </p:to>
                                    </p:set>
                                    <p:animEffect filter="fade" transition="in">
                                      <p:cBhvr>
                                        <p:cTn id="25" dur="1000"/>
                                        <p:tgtEl>
                                          <p:spTgt spid="9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971">
                                            <p:txEl>
                                              <p:pRg st="4" end="4"/>
                                            </p:txEl>
                                          </p:spTgt>
                                        </p:tgtEl>
                                        <p:attrNameLst>
                                          <p:attrName>style.visibility</p:attrName>
                                        </p:attrNameLst>
                                      </p:cBhvr>
                                      <p:to>
                                        <p:strVal val="visible"/>
                                      </p:to>
                                    </p:set>
                                    <p:animEffect filter="fade" transition="in">
                                      <p:cBhvr>
                                        <p:cTn id="30" dur="1000"/>
                                        <p:tgtEl>
                                          <p:spTgt spid="97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971">
                                            <p:txEl>
                                              <p:pRg st="5" end="5"/>
                                            </p:txEl>
                                          </p:spTgt>
                                        </p:tgtEl>
                                        <p:attrNameLst>
                                          <p:attrName>style.visibility</p:attrName>
                                        </p:attrNameLst>
                                      </p:cBhvr>
                                      <p:to>
                                        <p:strVal val="visible"/>
                                      </p:to>
                                    </p:set>
                                    <p:animEffect filter="fade" transition="in">
                                      <p:cBhvr>
                                        <p:cTn id="35" dur="1000"/>
                                        <p:tgtEl>
                                          <p:spTgt spid="97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971">
                                            <p:txEl>
                                              <p:pRg st="6" end="6"/>
                                            </p:txEl>
                                          </p:spTgt>
                                        </p:tgtEl>
                                        <p:attrNameLst>
                                          <p:attrName>style.visibility</p:attrName>
                                        </p:attrNameLst>
                                      </p:cBhvr>
                                      <p:to>
                                        <p:strVal val="visible"/>
                                      </p:to>
                                    </p:set>
                                    <p:animEffect filter="fade" transition="in">
                                      <p:cBhvr>
                                        <p:cTn id="40" dur="1000"/>
                                        <p:tgtEl>
                                          <p:spTgt spid="97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971">
                                            <p:txEl>
                                              <p:pRg st="7" end="7"/>
                                            </p:txEl>
                                          </p:spTgt>
                                        </p:tgtEl>
                                        <p:attrNameLst>
                                          <p:attrName>style.visibility</p:attrName>
                                        </p:attrNameLst>
                                      </p:cBhvr>
                                      <p:to>
                                        <p:strVal val="visible"/>
                                      </p:to>
                                    </p:set>
                                    <p:animEffect filter="fade" transition="in">
                                      <p:cBhvr>
                                        <p:cTn id="45" dur="1000"/>
                                        <p:tgtEl>
                                          <p:spTgt spid="971">
                                            <p:txEl>
                                              <p:pRg st="7" end="7"/>
                                            </p:txEl>
                                          </p:spTgt>
                                        </p:tgtEl>
                                      </p:cBhvr>
                                    </p:animEffect>
                                  </p:childTnLst>
                                </p:cTn>
                              </p:par>
                            </p:childTnLst>
                          </p:cTn>
                        </p:par>
                        <p:par>
                          <p:cTn id="46" fill="hold">
                            <p:stCondLst>
                              <p:cond delay="1000"/>
                            </p:stCondLst>
                            <p:childTnLst>
                              <p:par>
                                <p:cTn id="47" presetClass="entr" nodeType="afterEffect" presetID="10" grpId="2" fill="hold">
                                  <p:stCondLst>
                                    <p:cond delay="300"/>
                                  </p:stCondLst>
                                  <p:iterate type="el" backwards="0">
                                    <p:tmAbs val="0"/>
                                  </p:iterate>
                                  <p:childTnLst>
                                    <p:set>
                                      <p:cBhvr>
                                        <p:cTn id="48" fill="hold"/>
                                        <p:tgtEl>
                                          <p:spTgt spid="972"/>
                                        </p:tgtEl>
                                        <p:attrNameLst>
                                          <p:attrName>style.visibility</p:attrName>
                                        </p:attrNameLst>
                                      </p:cBhvr>
                                      <p:to>
                                        <p:strVal val="visible"/>
                                      </p:to>
                                    </p:set>
                                    <p:animEffect filter="fade" transition="in">
                                      <p:cBhvr>
                                        <p:cTn id="49" dur="1000"/>
                                        <p:tgtEl>
                                          <p:spTgt spid="972"/>
                                        </p:tgtEl>
                                      </p:cBhvr>
                                    </p:animEffect>
                                  </p:childTnLst>
                                </p:cTn>
                              </p:par>
                            </p:childTnLst>
                          </p:cTn>
                        </p:par>
                        <p:par>
                          <p:cTn id="50" fill="hold">
                            <p:stCondLst>
                              <p:cond delay="2300"/>
                            </p:stCondLst>
                            <p:childTnLst>
                              <p:par>
                                <p:cTn id="51" presetClass="entr" nodeType="afterEffect" presetSubtype="0" presetID="1" grpId="3" fill="hold">
                                  <p:stCondLst>
                                    <p:cond delay="0"/>
                                  </p:stCondLst>
                                  <p:iterate type="el" backwards="0">
                                    <p:tmAbs val="0"/>
                                  </p:iterate>
                                  <p:childTnLst>
                                    <p:set>
                                      <p:cBhvr>
                                        <p:cTn id="52" fill="hold"/>
                                        <p:tgtEl>
                                          <p:spTgt spid="9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71" grpId="1"/>
      <p:bldP build="whole" bldLvl="1" animBg="1" rev="0" advAuto="0" spid="972" grpId="2"/>
      <p:bldP build="whole" bldLvl="1" animBg="1" rev="0" advAuto="0" spid="973" grpId="3"/>
    </p:bldLst>
  </p:timing>
</p:sld>
</file>

<file path=ppt/theme/theme1.xml><?xml version="1.0" encoding="utf-8"?>
<a:theme xmlns:a="http://schemas.openxmlformats.org/drawingml/2006/main" xmlns:r="http://schemas.openxmlformats.org/officeDocument/2006/relationships" name="Technique">
  <a:themeElements>
    <a:clrScheme name="Technique">
      <a:dk1>
        <a:srgbClr val="000000"/>
      </a:dk1>
      <a:lt1>
        <a:srgbClr val="FFFFFF"/>
      </a:lt1>
      <a:dk2>
        <a:srgbClr val="A7A7A7"/>
      </a:dk2>
      <a:lt2>
        <a:srgbClr val="535353"/>
      </a:lt2>
      <a:accent1>
        <a:srgbClr val="7C7C7C"/>
      </a:accent1>
      <a:accent2>
        <a:srgbClr val="B2B2B2"/>
      </a:accent2>
      <a:accent3>
        <a:srgbClr val="9BBB59"/>
      </a:accent3>
      <a:accent4>
        <a:srgbClr val="8064A2"/>
      </a:accent4>
      <a:accent5>
        <a:srgbClr val="4BACC6"/>
      </a:accent5>
      <a:accent6>
        <a:srgbClr val="F79646"/>
      </a:accent6>
      <a:hlink>
        <a:srgbClr val="0000FF"/>
      </a:hlink>
      <a:folHlink>
        <a:srgbClr val="FF00FF"/>
      </a:folHlink>
    </a:clrScheme>
    <a:fontScheme name="Technique">
      <a:majorFont>
        <a:latin typeface="Helvetica"/>
        <a:ea typeface="Helvetica"/>
        <a:cs typeface="Helvetica"/>
      </a:majorFont>
      <a:minorFont>
        <a:latin typeface="Arial"/>
        <a:ea typeface="Arial"/>
        <a:cs typeface="Arial"/>
      </a:minorFont>
    </a:fontScheme>
    <a:fmtScheme name="Techniq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2">
              <a:lumOff val="16690"/>
            </a:schemeClr>
          </a:solidFill>
          <a:prstDash val="solid"/>
          <a:round/>
        </a:ln>
        <a:effectLst/>
        <a:sp3d/>
      </a:spPr>
      <a:bodyPr rot="0" spcFirstLastPara="1" vertOverflow="overflow" horzOverflow="overflow" vert="horz" wrap="square" lIns="46037" tIns="46037" rIns="46037" bIns="46037" numCol="1" spcCol="38100" rtlCol="0" anchor="t" upright="0">
        <a:spAutoFit/>
      </a:bodyPr>
      <a:lstStyle>
        <a:defPPr marL="0" marR="0" indent="0" algn="l" defTabSz="914400" rtl="0" fontAlgn="auto" latinLnBrk="0" hangingPunct="0">
          <a:lnSpc>
            <a:spcPct val="100000"/>
          </a:lnSpc>
          <a:spcBef>
            <a:spcPts val="500"/>
          </a:spcBef>
          <a:spcAft>
            <a:spcPts val="0"/>
          </a:spcAft>
          <a:buClr>
            <a:srgbClr val="5F5F5F"/>
          </a:buClr>
          <a:buSzPct val="60000"/>
          <a:buFontTx/>
          <a:buChar char="■"/>
          <a:tabLst/>
          <a:defRPr b="0" baseline="0" cap="none" i="0" spc="0" strike="noStrike" sz="2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2">
              <a:lumOff val="16690"/>
            </a:schemeClr>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6037" tIns="46037" rIns="46037" bIns="46037" numCol="1" spcCol="38100" rtlCol="0" anchor="t" upright="0">
        <a:spAutoFit/>
      </a:bodyPr>
      <a:lstStyle>
        <a:defPPr marL="0" marR="0" indent="0" algn="l" defTabSz="914400" rtl="0" fontAlgn="auto" latinLnBrk="0" hangingPunct="0">
          <a:lnSpc>
            <a:spcPct val="100000"/>
          </a:lnSpc>
          <a:spcBef>
            <a:spcPts val="500"/>
          </a:spcBef>
          <a:spcAft>
            <a:spcPts val="0"/>
          </a:spcAft>
          <a:buClr>
            <a:srgbClr val="5F5F5F"/>
          </a:buClr>
          <a:buSzPct val="60000"/>
          <a:buFontTx/>
          <a:buChar char="■"/>
          <a:tabLst/>
          <a:defRPr b="0" baseline="0" cap="none" i="0" spc="0" strike="noStrike" sz="2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chnique">
  <a:themeElements>
    <a:clrScheme name="Technique">
      <a:dk1>
        <a:srgbClr val="000000"/>
      </a:dk1>
      <a:lt1>
        <a:srgbClr val="FFFFFF"/>
      </a:lt1>
      <a:dk2>
        <a:srgbClr val="A7A7A7"/>
      </a:dk2>
      <a:lt2>
        <a:srgbClr val="535353"/>
      </a:lt2>
      <a:accent1>
        <a:srgbClr val="7C7C7C"/>
      </a:accent1>
      <a:accent2>
        <a:srgbClr val="B2B2B2"/>
      </a:accent2>
      <a:accent3>
        <a:srgbClr val="9BBB59"/>
      </a:accent3>
      <a:accent4>
        <a:srgbClr val="8064A2"/>
      </a:accent4>
      <a:accent5>
        <a:srgbClr val="4BACC6"/>
      </a:accent5>
      <a:accent6>
        <a:srgbClr val="F79646"/>
      </a:accent6>
      <a:hlink>
        <a:srgbClr val="0000FF"/>
      </a:hlink>
      <a:folHlink>
        <a:srgbClr val="FF00FF"/>
      </a:folHlink>
    </a:clrScheme>
    <a:fontScheme name="Technique">
      <a:majorFont>
        <a:latin typeface="Helvetica"/>
        <a:ea typeface="Helvetica"/>
        <a:cs typeface="Helvetica"/>
      </a:majorFont>
      <a:minorFont>
        <a:latin typeface="Arial"/>
        <a:ea typeface="Arial"/>
        <a:cs typeface="Arial"/>
      </a:minorFont>
    </a:fontScheme>
    <a:fmtScheme name="Techniq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2">
              <a:lumOff val="16690"/>
            </a:schemeClr>
          </a:solidFill>
          <a:prstDash val="solid"/>
          <a:round/>
        </a:ln>
        <a:effectLst/>
        <a:sp3d/>
      </a:spPr>
      <a:bodyPr rot="0" spcFirstLastPara="1" vertOverflow="overflow" horzOverflow="overflow" vert="horz" wrap="square" lIns="46037" tIns="46037" rIns="46037" bIns="46037" numCol="1" spcCol="38100" rtlCol="0" anchor="t" upright="0">
        <a:spAutoFit/>
      </a:bodyPr>
      <a:lstStyle>
        <a:defPPr marL="0" marR="0" indent="0" algn="l" defTabSz="914400" rtl="0" fontAlgn="auto" latinLnBrk="0" hangingPunct="0">
          <a:lnSpc>
            <a:spcPct val="100000"/>
          </a:lnSpc>
          <a:spcBef>
            <a:spcPts val="500"/>
          </a:spcBef>
          <a:spcAft>
            <a:spcPts val="0"/>
          </a:spcAft>
          <a:buClr>
            <a:srgbClr val="5F5F5F"/>
          </a:buClr>
          <a:buSzPct val="60000"/>
          <a:buFontTx/>
          <a:buChar char="■"/>
          <a:tabLst/>
          <a:defRPr b="0" baseline="0" cap="none" i="0" spc="0" strike="noStrike" sz="2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2">
              <a:lumOff val="16690"/>
            </a:schemeClr>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6037" tIns="46037" rIns="46037" bIns="46037" numCol="1" spcCol="38100" rtlCol="0" anchor="t" upright="0">
        <a:spAutoFit/>
      </a:bodyPr>
      <a:lstStyle>
        <a:defPPr marL="0" marR="0" indent="0" algn="l" defTabSz="914400" rtl="0" fontAlgn="auto" latinLnBrk="0" hangingPunct="0">
          <a:lnSpc>
            <a:spcPct val="100000"/>
          </a:lnSpc>
          <a:spcBef>
            <a:spcPts val="500"/>
          </a:spcBef>
          <a:spcAft>
            <a:spcPts val="0"/>
          </a:spcAft>
          <a:buClr>
            <a:srgbClr val="5F5F5F"/>
          </a:buClr>
          <a:buSzPct val="60000"/>
          <a:buFontTx/>
          <a:buChar char="■"/>
          <a:tabLst/>
          <a:defRPr b="0" baseline="0" cap="none" i="0" spc="0" strike="noStrike" sz="2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